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9"/>
  </p:notesMasterIdLst>
  <p:handoutMasterIdLst>
    <p:handoutMasterId r:id="rId30"/>
  </p:handoutMasterIdLst>
  <p:sldIdLst>
    <p:sldId id="258" r:id="rId5"/>
    <p:sldId id="276" r:id="rId6"/>
    <p:sldId id="259" r:id="rId7"/>
    <p:sldId id="271" r:id="rId8"/>
    <p:sldId id="289" r:id="rId9"/>
    <p:sldId id="275" r:id="rId10"/>
    <p:sldId id="314" r:id="rId11"/>
    <p:sldId id="274" r:id="rId12"/>
    <p:sldId id="317" r:id="rId13"/>
    <p:sldId id="319" r:id="rId14"/>
    <p:sldId id="321" r:id="rId15"/>
    <p:sldId id="322" r:id="rId16"/>
    <p:sldId id="323" r:id="rId17"/>
    <p:sldId id="297" r:id="rId18"/>
    <p:sldId id="305" r:id="rId19"/>
    <p:sldId id="307" r:id="rId20"/>
    <p:sldId id="308" r:id="rId21"/>
    <p:sldId id="309" r:id="rId22"/>
    <p:sldId id="310" r:id="rId23"/>
    <p:sldId id="318" r:id="rId24"/>
    <p:sldId id="311" r:id="rId25"/>
    <p:sldId id="313" r:id="rId26"/>
    <p:sldId id="283" r:id="rId27"/>
    <p:sldId id="324" r:id="rId28"/>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3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5" autoAdjust="0"/>
    <p:restoredTop sz="90860" autoAdjust="0"/>
  </p:normalViewPr>
  <p:slideViewPr>
    <p:cSldViewPr snapToGrid="0" snapToObjects="1">
      <p:cViewPr>
        <p:scale>
          <a:sx n="60" d="100"/>
          <a:sy n="60" d="100"/>
        </p:scale>
        <p:origin x="-3000" y="-996"/>
      </p:cViewPr>
      <p:guideLst>
        <p:guide orient="horz" pos="2160"/>
        <p:guide pos="2880"/>
      </p:guideLst>
    </p:cSldViewPr>
  </p:slideViewPr>
  <p:outlineViewPr>
    <p:cViewPr>
      <p:scale>
        <a:sx n="33" d="100"/>
        <a:sy n="33" d="100"/>
      </p:scale>
      <p:origin x="0" y="8508"/>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141" d="100"/>
          <a:sy n="141" d="100"/>
        </p:scale>
        <p:origin x="-4256" y="-104"/>
      </p:cViewPr>
      <p:guideLst>
        <p:guide orient="horz" pos="2880"/>
        <p:guide orient="horz" pos="3128"/>
        <p:guide pos="216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BD59B8BA-6552-6A4C-AF70-3463A3B69B9E}" type="datetimeFigureOut">
              <a:rPr lang="ru-RU" smtClean="0"/>
              <a:pPr/>
              <a:t>27.02.2020</a:t>
            </a:fld>
            <a:endParaRPr lang="ru-RU"/>
          </a:p>
        </p:txBody>
      </p:sp>
      <p:sp>
        <p:nvSpPr>
          <p:cNvPr id="4" name="Нижний колонтитул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4467562C-70B0-DE40-91F5-3016635ECEF9}" type="slidenum">
              <a:rPr lang="ru-RU" smtClean="0"/>
              <a:pPr/>
              <a:t>‹#›</a:t>
            </a:fld>
            <a:endParaRPr lang="ru-RU"/>
          </a:p>
        </p:txBody>
      </p:sp>
    </p:spTree>
    <p:extLst>
      <p:ext uri="{BB962C8B-B14F-4D97-AF65-F5344CB8AC3E}">
        <p14:creationId xmlns:p14="http://schemas.microsoft.com/office/powerpoint/2010/main" val="3845912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1706E0B7-6FF3-A041-9206-AC1A93E91E16}" type="datetimeFigureOut">
              <a:rPr lang="ru-RU" smtClean="0"/>
              <a:pPr/>
              <a:t>27.02.2020</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7A04CA57-176E-2E4C-8F2F-E75EEFE2FFD1}" type="slidenum">
              <a:rPr lang="ru-RU" smtClean="0"/>
              <a:pPr/>
              <a:t>‹#›</a:t>
            </a:fld>
            <a:endParaRPr lang="ru-RU"/>
          </a:p>
        </p:txBody>
      </p:sp>
    </p:spTree>
    <p:extLst>
      <p:ext uri="{BB962C8B-B14F-4D97-AF65-F5344CB8AC3E}">
        <p14:creationId xmlns:p14="http://schemas.microsoft.com/office/powerpoint/2010/main" val="3767842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04CA57-176E-2E4C-8F2F-E75EEFE2FFD1}" type="slidenum">
              <a:rPr lang="ru-RU" smtClean="0"/>
              <a:pPr/>
              <a:t>1</a:t>
            </a:fld>
            <a:endParaRPr lang="ru-RU"/>
          </a:p>
        </p:txBody>
      </p:sp>
    </p:spTree>
    <p:extLst>
      <p:ext uri="{BB962C8B-B14F-4D97-AF65-F5344CB8AC3E}">
        <p14:creationId xmlns:p14="http://schemas.microsoft.com/office/powerpoint/2010/main" val="63696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smtClean="0"/>
          </a:p>
          <a:p>
            <a:endParaRPr lang="ru-RU" dirty="0"/>
          </a:p>
        </p:txBody>
      </p:sp>
      <p:sp>
        <p:nvSpPr>
          <p:cNvPr id="4" name="Номер слайда 3"/>
          <p:cNvSpPr>
            <a:spLocks noGrp="1"/>
          </p:cNvSpPr>
          <p:nvPr>
            <p:ph type="sldNum" sz="quarter" idx="10"/>
          </p:nvPr>
        </p:nvSpPr>
        <p:spPr/>
        <p:txBody>
          <a:bodyPr/>
          <a:lstStyle/>
          <a:p>
            <a:fld id="{7A04CA57-176E-2E4C-8F2F-E75EEFE2FFD1}"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04CA57-176E-2E4C-8F2F-E75EEFE2FFD1}"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04CA57-176E-2E4C-8F2F-E75EEFE2FFD1}"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04CA57-176E-2E4C-8F2F-E75EEFE2FFD1}"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04CA57-176E-2E4C-8F2F-E75EEFE2FFD1}"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04CA57-176E-2E4C-8F2F-E75EEFE2FFD1}"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04CA57-176E-2E4C-8F2F-E75EEFE2FFD1}"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04CA57-176E-2E4C-8F2F-E75EEFE2FFD1}"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04CA57-176E-2E4C-8F2F-E75EEFE2FFD1}"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04CA57-176E-2E4C-8F2F-E75EEFE2FFD1}"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04CA57-176E-2E4C-8F2F-E75EEFE2FFD1}" type="slidenum">
              <a:rPr lang="ru-RU" smtClean="0"/>
              <a:pPr/>
              <a:t>2</a:t>
            </a:fld>
            <a:endParaRPr lang="ru-RU"/>
          </a:p>
        </p:txBody>
      </p:sp>
    </p:spTree>
    <p:extLst>
      <p:ext uri="{BB962C8B-B14F-4D97-AF65-F5344CB8AC3E}">
        <p14:creationId xmlns:p14="http://schemas.microsoft.com/office/powerpoint/2010/main" val="3899759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04CA57-176E-2E4C-8F2F-E75EEFE2FFD1}"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04CA57-176E-2E4C-8F2F-E75EEFE2FFD1}"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04CA57-176E-2E4C-8F2F-E75EEFE2FFD1}"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a:p>
            <a:endParaRPr lang="ru-RU" baseline="0" dirty="0" smtClean="0"/>
          </a:p>
          <a:p>
            <a:endParaRPr lang="ru-RU" dirty="0"/>
          </a:p>
        </p:txBody>
      </p:sp>
      <p:sp>
        <p:nvSpPr>
          <p:cNvPr id="4" name="Номер слайда 3"/>
          <p:cNvSpPr>
            <a:spLocks noGrp="1"/>
          </p:cNvSpPr>
          <p:nvPr>
            <p:ph type="sldNum" sz="quarter" idx="10"/>
          </p:nvPr>
        </p:nvSpPr>
        <p:spPr/>
        <p:txBody>
          <a:bodyPr/>
          <a:lstStyle/>
          <a:p>
            <a:fld id="{7A04CA57-176E-2E4C-8F2F-E75EEFE2FFD1}" type="slidenum">
              <a:rPr lang="ru-RU" smtClean="0"/>
              <a:pPr/>
              <a:t>23</a:t>
            </a:fld>
            <a:endParaRPr lang="ru-RU"/>
          </a:p>
        </p:txBody>
      </p:sp>
    </p:spTree>
    <p:extLst>
      <p:ext uri="{BB962C8B-B14F-4D97-AF65-F5344CB8AC3E}">
        <p14:creationId xmlns:p14="http://schemas.microsoft.com/office/powerpoint/2010/main" val="1594877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04CA57-176E-2E4C-8F2F-E75EEFE2FFD1}" type="slidenum">
              <a:rPr lang="ru-RU" smtClean="0"/>
              <a:pPr/>
              <a:t>24</a:t>
            </a:fld>
            <a:endParaRPr lang="ru-RU"/>
          </a:p>
        </p:txBody>
      </p:sp>
    </p:spTree>
    <p:extLst>
      <p:ext uri="{BB962C8B-B14F-4D97-AF65-F5344CB8AC3E}">
        <p14:creationId xmlns:p14="http://schemas.microsoft.com/office/powerpoint/2010/main" val="63696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Номер слайда 3"/>
          <p:cNvSpPr>
            <a:spLocks noGrp="1"/>
          </p:cNvSpPr>
          <p:nvPr>
            <p:ph type="sldNum" sz="quarter" idx="10"/>
          </p:nvPr>
        </p:nvSpPr>
        <p:spPr/>
        <p:txBody>
          <a:bodyPr/>
          <a:lstStyle/>
          <a:p>
            <a:fld id="{7A04CA57-176E-2E4C-8F2F-E75EEFE2FFD1}" type="slidenum">
              <a:rPr lang="ru-RU" smtClean="0"/>
              <a:pPr/>
              <a:t>3</a:t>
            </a:fld>
            <a:endParaRPr lang="ru-RU"/>
          </a:p>
        </p:txBody>
      </p:sp>
    </p:spTree>
    <p:extLst>
      <p:ext uri="{BB962C8B-B14F-4D97-AF65-F5344CB8AC3E}">
        <p14:creationId xmlns:p14="http://schemas.microsoft.com/office/powerpoint/2010/main" val="132242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04CA57-176E-2E4C-8F2F-E75EEFE2FFD1}" type="slidenum">
              <a:rPr lang="ru-RU" smtClean="0"/>
              <a:pPr/>
              <a:t>4</a:t>
            </a:fld>
            <a:endParaRPr lang="ru-RU"/>
          </a:p>
        </p:txBody>
      </p:sp>
    </p:spTree>
    <p:extLst>
      <p:ext uri="{BB962C8B-B14F-4D97-AF65-F5344CB8AC3E}">
        <p14:creationId xmlns:p14="http://schemas.microsoft.com/office/powerpoint/2010/main" val="60842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04CA57-176E-2E4C-8F2F-E75EEFE2FFD1}"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04CA57-176E-2E4C-8F2F-E75EEFE2FFD1}" type="slidenum">
              <a:rPr lang="ru-RU" smtClean="0"/>
              <a:pPr/>
              <a:t>6</a:t>
            </a:fld>
            <a:endParaRPr lang="ru-RU"/>
          </a:p>
        </p:txBody>
      </p:sp>
    </p:spTree>
    <p:extLst>
      <p:ext uri="{BB962C8B-B14F-4D97-AF65-F5344CB8AC3E}">
        <p14:creationId xmlns:p14="http://schemas.microsoft.com/office/powerpoint/2010/main" val="592390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04CA57-176E-2E4C-8F2F-E75EEFE2FFD1}"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04CA57-176E-2E4C-8F2F-E75EEFE2FFD1}" type="slidenum">
              <a:rPr lang="ru-RU" smtClean="0"/>
              <a:pPr/>
              <a:t>8</a:t>
            </a:fld>
            <a:endParaRPr lang="ru-RU"/>
          </a:p>
        </p:txBody>
      </p:sp>
    </p:spTree>
    <p:extLst>
      <p:ext uri="{BB962C8B-B14F-4D97-AF65-F5344CB8AC3E}">
        <p14:creationId xmlns:p14="http://schemas.microsoft.com/office/powerpoint/2010/main" val="1188457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04CA57-176E-2E4C-8F2F-E75EEFE2FFD1}" type="slidenum">
              <a:rPr lang="ru-RU" smtClean="0"/>
              <a:pPr/>
              <a:t>9</a:t>
            </a:fld>
            <a:endParaRPr lang="ru-RU"/>
          </a:p>
        </p:txBody>
      </p:sp>
    </p:spTree>
    <p:extLst>
      <p:ext uri="{BB962C8B-B14F-4D97-AF65-F5344CB8AC3E}">
        <p14:creationId xmlns:p14="http://schemas.microsoft.com/office/powerpoint/2010/main" val="311616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Slide Number Placeholder 4"/>
          <p:cNvSpPr>
            <a:spLocks noGrp="1"/>
          </p:cNvSpPr>
          <p:nvPr>
            <p:ph type="sldNum" sz="quarter" idx="12"/>
          </p:nvPr>
        </p:nvSpPr>
        <p:spPr>
          <a:xfrm>
            <a:off x="457200" y="6356350"/>
            <a:ext cx="2133600" cy="365125"/>
          </a:xfrm>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45254"/>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050" b="0" i="0">
                <a:solidFill>
                  <a:schemeClr val="tx1">
                    <a:tint val="75000"/>
                  </a:schemeClr>
                </a:solidFill>
                <a:latin typeface="HelveticaNeueCyr-Light"/>
                <a:cs typeface="HelveticaNeueCyr-Light"/>
              </a:defRPr>
            </a:lvl1pPr>
          </a:lstStyle>
          <a:p>
            <a:fld id="{2066355A-084C-D24E-9AD2-7E4FC41EA627}" type="slidenum">
              <a:rPr lang="en-US" smtClean="0"/>
              <a:pPr/>
              <a:t>‹#›</a:t>
            </a:fld>
            <a:endParaRPr lang="en-US"/>
          </a:p>
        </p:txBody>
      </p:sp>
      <p:pic>
        <p:nvPicPr>
          <p:cNvPr id="9" name="Изображение 8" descr="Znak_CIN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665" y="6347339"/>
            <a:ext cx="374135" cy="374135"/>
          </a:xfrm>
          <a:prstGeom prst="rect">
            <a:avLst/>
          </a:prstGeom>
        </p:spPr>
      </p:pic>
      <p:cxnSp>
        <p:nvCxnSpPr>
          <p:cNvPr id="11" name="Прямая соединительная линия 10"/>
          <p:cNvCxnSpPr/>
          <p:nvPr/>
        </p:nvCxnSpPr>
        <p:spPr>
          <a:xfrm>
            <a:off x="556054" y="919892"/>
            <a:ext cx="8130746"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7" r:id="rId1"/>
  </p:sldLayoutIdLst>
  <p:hf hdr="0" ftr="0" dt="0"/>
  <p:txStyles>
    <p:titleStyle>
      <a:lvl1pPr algn="l" defTabSz="457200" rtl="0" eaLnBrk="1" latinLnBrk="0" hangingPunct="1">
        <a:spcBef>
          <a:spcPct val="0"/>
        </a:spcBef>
        <a:buNone/>
        <a:defRPr sz="3000" kern="1200">
          <a:solidFill>
            <a:schemeClr val="tx1"/>
          </a:solidFill>
          <a:latin typeface="FuturaFuturisC"/>
          <a:ea typeface="+mj-ea"/>
          <a:cs typeface="FuturaFuturisC"/>
        </a:defRPr>
      </a:lvl1pPr>
    </p:titleStyle>
    <p:bodyStyle>
      <a:lvl1pPr marL="0" indent="0" algn="l" defTabSz="457200" rtl="0" eaLnBrk="1" latinLnBrk="0" hangingPunct="1">
        <a:spcBef>
          <a:spcPts val="300"/>
        </a:spcBef>
        <a:buFont typeface="Arial"/>
        <a:buNone/>
        <a:defRPr sz="2400" b="1" i="0" kern="1200">
          <a:solidFill>
            <a:schemeClr val="tx1"/>
          </a:solidFill>
          <a:latin typeface="HelveticaNeueCyr-Roman"/>
          <a:ea typeface="+mn-ea"/>
          <a:cs typeface="HelveticaNeueCyr-Roman"/>
        </a:defRPr>
      </a:lvl1pPr>
      <a:lvl2pPr marL="0" indent="0" algn="l" defTabSz="457200" rtl="0" eaLnBrk="1" latinLnBrk="0" hangingPunct="1">
        <a:spcBef>
          <a:spcPts val="300"/>
        </a:spcBef>
        <a:buFont typeface="Arial"/>
        <a:buNone/>
        <a:defRPr sz="2200" b="1" i="0" kern="1200">
          <a:solidFill>
            <a:schemeClr val="tx1"/>
          </a:solidFill>
          <a:latin typeface="HelveticaNeueCyr-Roman"/>
          <a:ea typeface="+mn-ea"/>
          <a:cs typeface="HelveticaNeueCyr-Roman"/>
        </a:defRPr>
      </a:lvl2pPr>
      <a:lvl3pPr marL="288000" indent="-288000" algn="l" defTabSz="457200" rtl="0" eaLnBrk="1" latinLnBrk="0" hangingPunct="1">
        <a:spcBef>
          <a:spcPts val="300"/>
        </a:spcBef>
        <a:buClr>
          <a:srgbClr val="D99322"/>
        </a:buClr>
        <a:buFont typeface="Arial"/>
        <a:buChar char="•"/>
        <a:defRPr sz="2000" b="0" i="0" kern="1200">
          <a:solidFill>
            <a:schemeClr val="tx1"/>
          </a:solidFill>
          <a:latin typeface="HelveticaNeueCyr-Roman"/>
          <a:ea typeface="+mn-ea"/>
          <a:cs typeface="HelveticaNeueCyr-Roman"/>
        </a:defRPr>
      </a:lvl3pPr>
      <a:lvl4pPr marL="572400" indent="-285750" algn="l" defTabSz="457200" rtl="0" eaLnBrk="1" latinLnBrk="0" hangingPunct="1">
        <a:spcBef>
          <a:spcPts val="300"/>
        </a:spcBef>
        <a:buClr>
          <a:srgbClr val="D99322"/>
        </a:buClr>
        <a:buFont typeface="Arial"/>
        <a:buChar char="•"/>
        <a:defRPr sz="1800" b="0" i="0" kern="1200">
          <a:solidFill>
            <a:schemeClr val="tx1"/>
          </a:solidFill>
          <a:latin typeface="HelveticaNeueCyr-Roman"/>
          <a:ea typeface="+mn-ea"/>
          <a:cs typeface="HelveticaNeueCyr-Roman"/>
        </a:defRPr>
      </a:lvl4pPr>
      <a:lvl5pPr marL="748800" indent="-171450" algn="l" defTabSz="457200" rtl="0" eaLnBrk="1" latinLnBrk="0" hangingPunct="1">
        <a:spcBef>
          <a:spcPts val="300"/>
        </a:spcBef>
        <a:buFont typeface="Arial"/>
        <a:buChar char="•"/>
        <a:defRPr sz="1600" b="0" i="0" kern="1200">
          <a:solidFill>
            <a:schemeClr val="tx1"/>
          </a:solidFill>
          <a:latin typeface="HelveticaNeueCyr-Roman"/>
          <a:ea typeface="+mn-ea"/>
          <a:cs typeface="HelveticaNeueCyr-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package" Target="../embeddings/Microsoft_Word_Document2.docx"/><Relationship Id="rId3" Type="http://schemas.openxmlformats.org/officeDocument/2006/relationships/notesSlide" Target="../notesSlides/notesSlide9.xml"/><Relationship Id="rId7" Type="http://schemas.openxmlformats.org/officeDocument/2006/relationships/oleObject" Target="../embeddings/oleObject2.bin"/><Relationship Id="rId12"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emf"/><Relationship Id="rId11" Type="http://schemas.openxmlformats.org/officeDocument/2006/relationships/package" Target="../embeddings/Microsoft_Word_Document3.docx"/><Relationship Id="rId5" Type="http://schemas.openxmlformats.org/officeDocument/2006/relationships/package" Target="../embeddings/Microsoft_Word_Document1.docx"/><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Изображение 5" descr="Logo_CINS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478" y="712610"/>
            <a:ext cx="2959100" cy="685800"/>
          </a:xfrm>
          <a:prstGeom prst="rect">
            <a:avLst/>
          </a:prstGeom>
        </p:spPr>
      </p:pic>
      <p:cxnSp>
        <p:nvCxnSpPr>
          <p:cNvPr id="10" name="Прямая соединительная линия 9"/>
          <p:cNvCxnSpPr/>
          <p:nvPr/>
        </p:nvCxnSpPr>
        <p:spPr>
          <a:xfrm>
            <a:off x="1354667" y="4310078"/>
            <a:ext cx="5933722"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 name="Прямоугольник 2"/>
          <p:cNvSpPr/>
          <p:nvPr/>
        </p:nvSpPr>
        <p:spPr>
          <a:xfrm>
            <a:off x="1354667" y="6266804"/>
            <a:ext cx="7201507" cy="782265"/>
          </a:xfrm>
          <a:prstGeom prst="rect">
            <a:avLst/>
          </a:prstGeom>
        </p:spPr>
        <p:txBody>
          <a:bodyPr wrap="square" lIns="0">
            <a:spAutoFit/>
          </a:bodyPr>
          <a:lstStyle/>
          <a:p>
            <a:endParaRPr lang="en-GB" sz="2000" baseline="30000" dirty="0">
              <a:latin typeface="HelveticaNeueCyr-Light"/>
              <a:cs typeface="HelveticaNeueCyr-Light"/>
            </a:endParaRPr>
          </a:p>
          <a:p>
            <a:pPr algn="r"/>
            <a:r>
              <a:rPr lang="en-US" sz="1400" dirty="0" err="1"/>
              <a:t>CInSt</a:t>
            </a:r>
            <a:r>
              <a:rPr lang="en-US" sz="1400" dirty="0"/>
              <a:t> Research </a:t>
            </a:r>
            <a:r>
              <a:rPr lang="en-US" sz="1400" dirty="0" smtClean="0"/>
              <a:t>Seminar 27.02.2020</a:t>
            </a:r>
            <a:endParaRPr lang="en-US" sz="1400" dirty="0"/>
          </a:p>
          <a:p>
            <a:pPr>
              <a:lnSpc>
                <a:spcPts val="2100"/>
              </a:lnSpc>
            </a:pPr>
            <a:r>
              <a:rPr lang="en-US" sz="2000" baseline="30000" dirty="0" smtClean="0">
                <a:latin typeface="HelveticaNeueCyr-Light"/>
                <a:cs typeface="HelveticaNeueCyr-Light"/>
              </a:rPr>
              <a:t> </a:t>
            </a:r>
          </a:p>
        </p:txBody>
      </p:sp>
      <p:sp>
        <p:nvSpPr>
          <p:cNvPr id="2" name="Название 1"/>
          <p:cNvSpPr>
            <a:spLocks noGrp="1"/>
          </p:cNvSpPr>
          <p:nvPr>
            <p:ph type="title"/>
          </p:nvPr>
        </p:nvSpPr>
        <p:spPr>
          <a:xfrm>
            <a:off x="1321968" y="1741310"/>
            <a:ext cx="6665211" cy="3785652"/>
          </a:xfrm>
        </p:spPr>
        <p:txBody>
          <a:bodyPr wrap="square" lIns="0" anchor="t">
            <a:spAutoFit/>
          </a:bodyPr>
          <a:lstStyle/>
          <a:p>
            <a:pPr>
              <a:spcBef>
                <a:spcPts val="1200"/>
              </a:spcBef>
            </a:pPr>
            <a:r>
              <a:rPr lang="en-US" sz="3200" b="1" dirty="0"/>
              <a:t>Does government support of leading universities affect the entire higher education system? Evidence from the Russian University Excellence Initiative</a:t>
            </a:r>
            <a:r>
              <a:rPr lang="en-US" sz="3200" b="1" dirty="0" smtClean="0"/>
              <a:t/>
            </a:r>
            <a:br>
              <a:rPr lang="en-US" sz="3200" b="1" dirty="0" smtClean="0"/>
            </a:br>
            <a:r>
              <a:rPr lang="en-US" sz="3200" b="1" dirty="0" smtClean="0"/>
              <a:t/>
            </a:r>
            <a:br>
              <a:rPr lang="en-US" sz="3200" b="1" dirty="0" smtClean="0"/>
            </a:br>
            <a:r>
              <a:rPr lang="en-US" sz="2400" dirty="0" smtClean="0"/>
              <a:t>Andrey </a:t>
            </a:r>
            <a:r>
              <a:rPr lang="en-US" sz="2400" dirty="0" err="1" smtClean="0"/>
              <a:t>Lovakov</a:t>
            </a:r>
            <a:r>
              <a:rPr lang="en-US" sz="2400" dirty="0" smtClean="0"/>
              <a:t>, Anna </a:t>
            </a:r>
            <a:r>
              <a:rPr lang="en-US" sz="2400" dirty="0" err="1" smtClean="0"/>
              <a:t>Panova</a:t>
            </a:r>
            <a:r>
              <a:rPr lang="en-US" sz="2400" dirty="0" smtClean="0"/>
              <a:t>, Ivan </a:t>
            </a:r>
            <a:r>
              <a:rPr lang="en-US" sz="2400" dirty="0" err="1" smtClean="0"/>
              <a:t>Sterligov</a:t>
            </a:r>
            <a:r>
              <a:rPr lang="en-US" sz="2400" dirty="0" smtClean="0"/>
              <a:t>, Maria </a:t>
            </a:r>
            <a:r>
              <a:rPr lang="en-US" sz="2400" dirty="0" err="1" smtClean="0"/>
              <a:t>Yudkevich</a:t>
            </a:r>
            <a:r>
              <a:rPr lang="en-US" sz="2400" dirty="0" smtClean="0"/>
              <a:t>  </a:t>
            </a:r>
            <a:endParaRPr lang="en-GB" sz="2400" baseline="30000" dirty="0"/>
          </a:p>
        </p:txBody>
      </p:sp>
      <p:sp>
        <p:nvSpPr>
          <p:cNvPr id="4" name="Номер слайда 3"/>
          <p:cNvSpPr>
            <a:spLocks noGrp="1"/>
          </p:cNvSpPr>
          <p:nvPr>
            <p:ph type="sldNum" sz="quarter" idx="12"/>
          </p:nvPr>
        </p:nvSpPr>
        <p:spPr/>
        <p:txBody>
          <a:bodyPr/>
          <a:lstStyle/>
          <a:p>
            <a:fld id="{2066355A-084C-D24E-9AD2-7E4FC41EA627}" type="slidenum">
              <a:rPr lang="en-US" smtClean="0"/>
              <a:pPr/>
              <a:t>1</a:t>
            </a:fld>
            <a:endParaRPr lang="en-US"/>
          </a:p>
        </p:txBody>
      </p:sp>
    </p:spTree>
    <p:extLst>
      <p:ext uri="{BB962C8B-B14F-4D97-AF65-F5344CB8AC3E}">
        <p14:creationId xmlns:p14="http://schemas.microsoft.com/office/powerpoint/2010/main" val="2393045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dirty="0"/>
          </a:p>
        </p:txBody>
      </p:sp>
      <p:sp>
        <p:nvSpPr>
          <p:cNvPr id="3" name="Содержимое 2"/>
          <p:cNvSpPr>
            <a:spLocks noGrp="1"/>
          </p:cNvSpPr>
          <p:nvPr>
            <p:ph idx="1"/>
          </p:nvPr>
        </p:nvSpPr>
        <p:spPr>
          <a:xfrm>
            <a:off x="457199" y="919892"/>
            <a:ext cx="8686801" cy="5799885"/>
          </a:xfrm>
        </p:spPr>
        <p:txBody>
          <a:bodyPr numCol="2">
            <a:normAutofit fontScale="77500" lnSpcReduction="20000"/>
          </a:bodyPr>
          <a:lstStyle/>
          <a:p>
            <a:endParaRPr lang="en-US" dirty="0" smtClean="0"/>
          </a:p>
          <a:p>
            <a:endParaRPr lang="en-US" dirty="0" smtClean="0"/>
          </a:p>
          <a:p>
            <a:endParaRPr lang="en-US" sz="2600" dirty="0" smtClean="0"/>
          </a:p>
          <a:p>
            <a:endParaRPr lang="en-US" sz="2600" dirty="0" smtClean="0"/>
          </a:p>
          <a:p>
            <a:endParaRPr lang="en-US" sz="2600" dirty="0" smtClean="0"/>
          </a:p>
          <a:p>
            <a:endParaRPr lang="en-US" sz="2600" dirty="0" smtClean="0"/>
          </a:p>
          <a:p>
            <a:endParaRPr lang="en-US" sz="2600" dirty="0" smtClean="0"/>
          </a:p>
          <a:p>
            <a:endParaRPr lang="ru-RU" sz="2600" dirty="0" smtClean="0"/>
          </a:p>
          <a:p>
            <a:endParaRPr lang="ru-RU" sz="2600" dirty="0" smtClean="0"/>
          </a:p>
          <a:p>
            <a:endParaRPr lang="ru-RU" sz="2600" dirty="0" smtClean="0"/>
          </a:p>
          <a:p>
            <a:endParaRPr lang="ru-RU" sz="2600" dirty="0" smtClean="0"/>
          </a:p>
          <a:p>
            <a:endParaRPr lang="ru-RU" sz="2600" b="0" dirty="0" smtClean="0"/>
          </a:p>
          <a:p>
            <a:endParaRPr lang="ru-RU" sz="2600" b="0" dirty="0" smtClean="0"/>
          </a:p>
          <a:p>
            <a:endParaRPr lang="en-US" sz="2600" b="0" dirty="0" smtClean="0"/>
          </a:p>
          <a:p>
            <a:endParaRPr lang="ru-RU" sz="2600" b="0" dirty="0" smtClean="0"/>
          </a:p>
          <a:p>
            <a:endParaRPr lang="en-US" sz="2600" b="0" dirty="0" smtClean="0"/>
          </a:p>
          <a:p>
            <a:endParaRPr lang="en-US" sz="2600" b="0" dirty="0" smtClean="0"/>
          </a:p>
          <a:p>
            <a:endParaRPr lang="en-US" sz="2600" b="0" dirty="0" smtClean="0"/>
          </a:p>
          <a:p>
            <a:endParaRPr lang="en-US" sz="2600" b="0" dirty="0" smtClean="0"/>
          </a:p>
          <a:p>
            <a:endParaRPr lang="en-US" sz="2600" b="0" dirty="0" smtClean="0"/>
          </a:p>
          <a:p>
            <a:r>
              <a:rPr lang="en-US" sz="2600" dirty="0" smtClean="0"/>
              <a:t>Indicators</a:t>
            </a:r>
          </a:p>
          <a:p>
            <a:endParaRPr lang="en-US" sz="2600" dirty="0" smtClean="0"/>
          </a:p>
          <a:p>
            <a:r>
              <a:rPr lang="en-US" sz="2600" b="0" dirty="0" smtClean="0"/>
              <a:t>Students: </a:t>
            </a:r>
          </a:p>
          <a:p>
            <a:pPr>
              <a:buFont typeface="Arial" pitchFamily="34" charset="0"/>
              <a:buChar char="•"/>
            </a:pPr>
            <a:r>
              <a:rPr lang="en-US" sz="2600" b="0" dirty="0" smtClean="0"/>
              <a:t>Quality (average USE score)</a:t>
            </a:r>
          </a:p>
          <a:p>
            <a:endParaRPr lang="en-US" sz="2600" b="0" dirty="0" smtClean="0"/>
          </a:p>
          <a:p>
            <a:r>
              <a:rPr lang="en-US" sz="2600" b="0" dirty="0" smtClean="0"/>
              <a:t>Faculty: </a:t>
            </a:r>
          </a:p>
          <a:p>
            <a:pPr>
              <a:buFont typeface="Arial" pitchFamily="34" charset="0"/>
              <a:buChar char="•"/>
            </a:pPr>
            <a:r>
              <a:rPr lang="en-US" sz="2600" b="0" dirty="0" smtClean="0"/>
              <a:t>Staff rejuvenation (percentage of young academics)</a:t>
            </a:r>
          </a:p>
          <a:p>
            <a:pPr>
              <a:buFont typeface="Arial" pitchFamily="34" charset="0"/>
              <a:buChar char="•"/>
            </a:pPr>
            <a:r>
              <a:rPr lang="en-US" sz="2600" b="0" dirty="0" smtClean="0"/>
              <a:t>Quality (publications):</a:t>
            </a:r>
          </a:p>
          <a:p>
            <a:pPr lvl="3"/>
            <a:r>
              <a:rPr lang="en-US" sz="2600" dirty="0" smtClean="0"/>
              <a:t>RISC</a:t>
            </a:r>
          </a:p>
          <a:p>
            <a:pPr lvl="3"/>
            <a:r>
              <a:rPr lang="en-US" sz="2600" dirty="0" smtClean="0"/>
              <a:t>RISC Core</a:t>
            </a:r>
          </a:p>
          <a:p>
            <a:pPr lvl="3"/>
            <a:r>
              <a:rPr lang="en-US" sz="2600" dirty="0" err="1" smtClean="0"/>
              <a:t>WoS</a:t>
            </a:r>
            <a:r>
              <a:rPr lang="en-US" sz="2600" dirty="0" smtClean="0"/>
              <a:t> Core Collection (including ESCI)</a:t>
            </a:r>
          </a:p>
          <a:p>
            <a:pPr lvl="3"/>
            <a:r>
              <a:rPr lang="en-US" sz="2600" dirty="0" smtClean="0"/>
              <a:t> </a:t>
            </a:r>
            <a:r>
              <a:rPr lang="en-US" sz="2600" dirty="0" err="1" smtClean="0"/>
              <a:t>WoS</a:t>
            </a:r>
            <a:r>
              <a:rPr lang="en-US" sz="2600" dirty="0" smtClean="0"/>
              <a:t> Core Collection (excluding ESCI)</a:t>
            </a:r>
          </a:p>
          <a:p>
            <a:pPr lvl="3"/>
            <a:r>
              <a:rPr lang="en-US" sz="2600" dirty="0" smtClean="0"/>
              <a:t>Q1</a:t>
            </a:r>
          </a:p>
          <a:p>
            <a:pPr lvl="3"/>
            <a:r>
              <a:rPr lang="en-US" sz="2600" dirty="0" smtClean="0"/>
              <a:t>Q4</a:t>
            </a:r>
          </a:p>
          <a:p>
            <a:pPr lvl="1">
              <a:buFont typeface="Arial" pitchFamily="34" charset="0"/>
              <a:buChar char="•"/>
            </a:pPr>
            <a:r>
              <a:rPr lang="en-US" sz="2600" b="0" dirty="0" smtClean="0"/>
              <a:t>Collaboration:</a:t>
            </a:r>
          </a:p>
          <a:p>
            <a:pPr lvl="3">
              <a:buFont typeface="Arial" pitchFamily="34" charset="0"/>
              <a:buChar char="•"/>
            </a:pPr>
            <a:r>
              <a:rPr lang="en-US" sz="2600" dirty="0" smtClean="0"/>
              <a:t>National</a:t>
            </a:r>
          </a:p>
          <a:p>
            <a:pPr lvl="3">
              <a:buFont typeface="Arial" pitchFamily="34" charset="0"/>
              <a:buChar char="•"/>
            </a:pPr>
            <a:r>
              <a:rPr lang="en-US" sz="2600" dirty="0" smtClean="0"/>
              <a:t>International</a:t>
            </a:r>
          </a:p>
        </p:txBody>
      </p:sp>
      <p:pic>
        <p:nvPicPr>
          <p:cNvPr id="4" name="Изображение 1"/>
          <p:cNvPicPr>
            <a:picLocks/>
          </p:cNvPicPr>
          <p:nvPr/>
        </p:nvPicPr>
        <p:blipFill>
          <a:blip r:embed="rId3">
            <a:extLst>
              <a:ext uri="{28A0092B-C50C-407E-A947-70E740481C1C}">
                <a14:useLocalDpi xmlns:a14="http://schemas.microsoft.com/office/drawing/2010/main" val="0"/>
              </a:ext>
            </a:extLst>
          </a:blip>
          <a:stretch>
            <a:fillRect/>
          </a:stretch>
        </p:blipFill>
        <p:spPr>
          <a:xfrm>
            <a:off x="-180755" y="1127051"/>
            <a:ext cx="4986670" cy="4093535"/>
          </a:xfrm>
          <a:prstGeom prst="rect">
            <a:avLst/>
          </a:prstGeom>
        </p:spPr>
      </p:pic>
      <p:sp>
        <p:nvSpPr>
          <p:cNvPr id="5" name="Номер слайда 4"/>
          <p:cNvSpPr>
            <a:spLocks noGrp="1"/>
          </p:cNvSpPr>
          <p:nvPr>
            <p:ph type="sldNum" sz="quarter" idx="12"/>
          </p:nvPr>
        </p:nvSpPr>
        <p:spPr/>
        <p:txBody>
          <a:bodyPr/>
          <a:lstStyle/>
          <a:p>
            <a:fld id="{2066355A-084C-D24E-9AD2-7E4FC41EA627}"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3294" y="274638"/>
            <a:ext cx="8213506" cy="645254"/>
          </a:xfrm>
        </p:spPr>
        <p:txBody>
          <a:bodyPr/>
          <a:lstStyle/>
          <a:p>
            <a:r>
              <a:rPr lang="en-US" dirty="0" smtClean="0"/>
              <a:t>Inside and outside RUEI</a:t>
            </a:r>
            <a:r>
              <a:rPr lang="ru-RU" dirty="0" smtClean="0"/>
              <a:t> (</a:t>
            </a:r>
            <a:r>
              <a:rPr lang="en-US" dirty="0" smtClean="0"/>
              <a:t>1</a:t>
            </a:r>
            <a:r>
              <a:rPr lang="ru-RU" dirty="0" smtClean="0"/>
              <a:t>)</a:t>
            </a:r>
            <a:endParaRPr lang="ru-RU" dirty="0"/>
          </a:p>
        </p:txBody>
      </p:sp>
      <p:pic>
        <p:nvPicPr>
          <p:cNvPr id="68613" name="Picture 5" descr="C:\Users\Sony\Dropbox\1_Мое\4_Исследования\5-100 side effect\papers &amp; presentations\CInSt seminar\figure_5_100_vs_others.png"/>
          <p:cNvPicPr>
            <a:picLocks noChangeAspect="1" noChangeArrowheads="1"/>
          </p:cNvPicPr>
          <p:nvPr/>
        </p:nvPicPr>
        <p:blipFill>
          <a:blip r:embed="rId3"/>
          <a:srcRect/>
          <a:stretch>
            <a:fillRect/>
          </a:stretch>
        </p:blipFill>
        <p:spPr bwMode="auto">
          <a:xfrm>
            <a:off x="473294" y="1458912"/>
            <a:ext cx="8213506" cy="4106753"/>
          </a:xfrm>
          <a:prstGeom prst="rect">
            <a:avLst/>
          </a:prstGeom>
          <a:noFill/>
        </p:spPr>
      </p:pic>
      <p:sp>
        <p:nvSpPr>
          <p:cNvPr id="3" name="Номер слайда 2"/>
          <p:cNvSpPr>
            <a:spLocks noGrp="1"/>
          </p:cNvSpPr>
          <p:nvPr>
            <p:ph type="sldNum" sz="quarter" idx="12"/>
          </p:nvPr>
        </p:nvSpPr>
        <p:spPr/>
        <p:txBody>
          <a:bodyPr/>
          <a:lstStyle/>
          <a:p>
            <a:fld id="{2066355A-084C-D24E-9AD2-7E4FC41EA627}"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966" y="274638"/>
            <a:ext cx="8245366" cy="645254"/>
          </a:xfrm>
        </p:spPr>
        <p:txBody>
          <a:bodyPr/>
          <a:lstStyle/>
          <a:p>
            <a:r>
              <a:rPr lang="en-US" dirty="0" smtClean="0"/>
              <a:t>Inside and outside RUEI</a:t>
            </a:r>
            <a:r>
              <a:rPr lang="ru-RU" dirty="0" smtClean="0"/>
              <a:t> (</a:t>
            </a:r>
            <a:r>
              <a:rPr lang="en-US" dirty="0" smtClean="0"/>
              <a:t>2</a:t>
            </a:r>
            <a:r>
              <a:rPr lang="ru-RU" dirty="0" smtClean="0"/>
              <a:t>)</a:t>
            </a:r>
            <a:endParaRPr lang="ru-RU" dirty="0"/>
          </a:p>
        </p:txBody>
      </p:sp>
      <p:pic>
        <p:nvPicPr>
          <p:cNvPr id="69634" name="Picture 2" descr="C:\Users\Sony\Dropbox\1_Мое\4_Исследования\5-100 side effect\papers &amp; presentations\CInSt seminar\figure_5_100_vs_others_RISC_raw_leg.png"/>
          <p:cNvPicPr>
            <a:picLocks noChangeAspect="1" noChangeArrowheads="1"/>
          </p:cNvPicPr>
          <p:nvPr/>
        </p:nvPicPr>
        <p:blipFill>
          <a:blip r:embed="rId3"/>
          <a:srcRect/>
          <a:stretch>
            <a:fillRect/>
          </a:stretch>
        </p:blipFill>
        <p:spPr bwMode="auto">
          <a:xfrm>
            <a:off x="441434" y="1481630"/>
            <a:ext cx="8245366" cy="4122683"/>
          </a:xfrm>
          <a:prstGeom prst="rect">
            <a:avLst/>
          </a:prstGeom>
          <a:noFill/>
        </p:spPr>
      </p:pic>
      <p:sp>
        <p:nvSpPr>
          <p:cNvPr id="3" name="Номер слайда 2"/>
          <p:cNvSpPr>
            <a:spLocks noGrp="1"/>
          </p:cNvSpPr>
          <p:nvPr>
            <p:ph type="sldNum" sz="quarter" idx="12"/>
          </p:nvPr>
        </p:nvSpPr>
        <p:spPr/>
        <p:txBody>
          <a:bodyPr/>
          <a:lstStyle/>
          <a:p>
            <a:fld id="{2066355A-084C-D24E-9AD2-7E4FC41EA627}"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964" y="274638"/>
            <a:ext cx="8150772" cy="645254"/>
          </a:xfrm>
        </p:spPr>
        <p:txBody>
          <a:bodyPr/>
          <a:lstStyle/>
          <a:p>
            <a:r>
              <a:rPr lang="en-US" dirty="0" smtClean="0"/>
              <a:t>Inside and outside RUEI</a:t>
            </a:r>
            <a:r>
              <a:rPr lang="ru-RU" dirty="0" smtClean="0"/>
              <a:t> (</a:t>
            </a:r>
            <a:r>
              <a:rPr lang="en-US" dirty="0" smtClean="0"/>
              <a:t>3</a:t>
            </a:r>
            <a:r>
              <a:rPr lang="ru-RU" dirty="0" smtClean="0"/>
              <a:t>)</a:t>
            </a:r>
            <a:endParaRPr lang="ru-RU" dirty="0"/>
          </a:p>
        </p:txBody>
      </p:sp>
      <p:pic>
        <p:nvPicPr>
          <p:cNvPr id="74754" name="Picture 2" descr="C:\Users\Sony\Dropbox\1_Мое\4_Исследования\5-100 side effect\papers &amp; presentations\CInSt seminar\figure_5_100_vs_others_WoS_leg_raw.png"/>
          <p:cNvPicPr>
            <a:picLocks noChangeAspect="1" noChangeArrowheads="1"/>
          </p:cNvPicPr>
          <p:nvPr/>
        </p:nvPicPr>
        <p:blipFill>
          <a:blip r:embed="rId3"/>
          <a:srcRect/>
          <a:stretch>
            <a:fillRect/>
          </a:stretch>
        </p:blipFill>
        <p:spPr bwMode="auto">
          <a:xfrm>
            <a:off x="1645435" y="935658"/>
            <a:ext cx="5938107" cy="5938108"/>
          </a:xfrm>
          <a:prstGeom prst="rect">
            <a:avLst/>
          </a:prstGeom>
          <a:noFill/>
        </p:spPr>
      </p:pic>
      <p:sp>
        <p:nvSpPr>
          <p:cNvPr id="3" name="Номер слайда 2"/>
          <p:cNvSpPr>
            <a:spLocks noGrp="1"/>
          </p:cNvSpPr>
          <p:nvPr>
            <p:ph type="sldNum" sz="quarter" idx="12"/>
          </p:nvPr>
        </p:nvSpPr>
        <p:spPr/>
        <p:txBody>
          <a:bodyPr/>
          <a:lstStyle/>
          <a:p>
            <a:fld id="{2066355A-084C-D24E-9AD2-7E4FC41EA627}"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216" y="274638"/>
            <a:ext cx="8766614" cy="645254"/>
          </a:xfrm>
        </p:spPr>
        <p:txBody>
          <a:bodyPr>
            <a:noAutofit/>
          </a:bodyPr>
          <a:lstStyle/>
          <a:p>
            <a:r>
              <a:rPr lang="en-US" dirty="0" smtClean="0"/>
              <a:t>Results. Quality of student intakes (positive effect)</a:t>
            </a:r>
            <a:endParaRPr lang="ru-RU" dirty="0"/>
          </a:p>
        </p:txBody>
      </p:sp>
      <p:pic>
        <p:nvPicPr>
          <p:cNvPr id="72706" name="Picture 2" descr="C:\Users\Sony\Dropbox\1_Мое\4_Исследования\5-100 side effect\papers &amp; presentations\CInSt seminar\f_use_data_tr_ctr.png"/>
          <p:cNvPicPr>
            <a:picLocks noChangeAspect="1" noChangeArrowheads="1"/>
          </p:cNvPicPr>
          <p:nvPr/>
        </p:nvPicPr>
        <p:blipFill>
          <a:blip r:embed="rId3"/>
          <a:srcRect/>
          <a:stretch>
            <a:fillRect/>
          </a:stretch>
        </p:blipFill>
        <p:spPr bwMode="auto">
          <a:xfrm>
            <a:off x="408918" y="1608137"/>
            <a:ext cx="3657601" cy="3657601"/>
          </a:xfrm>
          <a:prstGeom prst="rect">
            <a:avLst/>
          </a:prstGeom>
          <a:noFill/>
        </p:spPr>
      </p:pic>
      <p:pic>
        <p:nvPicPr>
          <p:cNvPr id="68610" name="Picture 2"/>
          <p:cNvPicPr>
            <a:picLocks noChangeAspect="1" noChangeArrowheads="1"/>
          </p:cNvPicPr>
          <p:nvPr/>
        </p:nvPicPr>
        <p:blipFill>
          <a:blip r:embed="rId4"/>
          <a:srcRect/>
          <a:stretch>
            <a:fillRect/>
          </a:stretch>
        </p:blipFill>
        <p:spPr bwMode="auto">
          <a:xfrm>
            <a:off x="4339412" y="919892"/>
            <a:ext cx="4804588" cy="5724385"/>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2066355A-084C-D24E-9AD2-7E4FC41EA627}"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962" y="274638"/>
            <a:ext cx="8135007" cy="645254"/>
          </a:xfrm>
        </p:spPr>
        <p:txBody>
          <a:bodyPr>
            <a:normAutofit/>
          </a:bodyPr>
          <a:lstStyle/>
          <a:p>
            <a:r>
              <a:rPr lang="en-US" dirty="0" smtClean="0"/>
              <a:t>Results. Young academics</a:t>
            </a:r>
            <a:r>
              <a:rPr lang="ru-RU" dirty="0" smtClean="0"/>
              <a:t> (</a:t>
            </a:r>
            <a:r>
              <a:rPr lang="en-US" dirty="0" smtClean="0"/>
              <a:t>no effect</a:t>
            </a:r>
            <a:r>
              <a:rPr lang="ru-RU" dirty="0" smtClean="0"/>
              <a:t>)</a:t>
            </a:r>
            <a:endParaRPr lang="ru-RU" dirty="0"/>
          </a:p>
        </p:txBody>
      </p:sp>
      <p:pic>
        <p:nvPicPr>
          <p:cNvPr id="47109" name="Picture 5"/>
          <p:cNvPicPr>
            <a:picLocks noChangeAspect="1" noChangeArrowheads="1"/>
          </p:cNvPicPr>
          <p:nvPr/>
        </p:nvPicPr>
        <p:blipFill>
          <a:blip r:embed="rId3"/>
          <a:srcRect/>
          <a:stretch>
            <a:fillRect/>
          </a:stretch>
        </p:blipFill>
        <p:spPr bwMode="auto">
          <a:xfrm>
            <a:off x="4362450" y="919892"/>
            <a:ext cx="4781550" cy="5905500"/>
          </a:xfrm>
          <a:prstGeom prst="rect">
            <a:avLst/>
          </a:prstGeom>
          <a:noFill/>
          <a:ln w="9525">
            <a:noFill/>
            <a:miter lim="800000"/>
            <a:headEnd/>
            <a:tailEnd/>
          </a:ln>
        </p:spPr>
      </p:pic>
      <p:pic>
        <p:nvPicPr>
          <p:cNvPr id="73730" name="Picture 2" descr="C:\Users\Sony\Dropbox\1_Мое\4_Исследования\5-100 side effect\papers &amp; presentations\CInSt seminar\f_young_academics_tr_ctr.png"/>
          <p:cNvPicPr>
            <a:picLocks noChangeAspect="1" noChangeArrowheads="1"/>
          </p:cNvPicPr>
          <p:nvPr/>
        </p:nvPicPr>
        <p:blipFill>
          <a:blip r:embed="rId4"/>
          <a:srcRect/>
          <a:stretch>
            <a:fillRect/>
          </a:stretch>
        </p:blipFill>
        <p:spPr bwMode="auto">
          <a:xfrm>
            <a:off x="315472" y="1654993"/>
            <a:ext cx="3657601" cy="3657600"/>
          </a:xfrm>
          <a:prstGeom prst="rect">
            <a:avLst/>
          </a:prstGeom>
          <a:noFill/>
        </p:spPr>
      </p:pic>
      <p:sp>
        <p:nvSpPr>
          <p:cNvPr id="3" name="Номер слайда 2"/>
          <p:cNvSpPr>
            <a:spLocks noGrp="1"/>
          </p:cNvSpPr>
          <p:nvPr>
            <p:ph type="sldNum" sz="quarter" idx="12"/>
          </p:nvPr>
        </p:nvSpPr>
        <p:spPr/>
        <p:txBody>
          <a:bodyPr/>
          <a:lstStyle/>
          <a:p>
            <a:fld id="{2066355A-084C-D24E-9AD2-7E4FC41EA627}"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730" y="274638"/>
            <a:ext cx="8198069" cy="645254"/>
          </a:xfrm>
        </p:spPr>
        <p:txBody>
          <a:bodyPr/>
          <a:lstStyle/>
          <a:p>
            <a:r>
              <a:rPr lang="en-US" dirty="0" smtClean="0"/>
              <a:t>Results. Publications. RISC. (no effect)</a:t>
            </a:r>
            <a:endParaRPr lang="ru-RU" dirty="0"/>
          </a:p>
        </p:txBody>
      </p:sp>
      <p:pic>
        <p:nvPicPr>
          <p:cNvPr id="48130" name="Picture 2"/>
          <p:cNvPicPr>
            <a:picLocks noChangeAspect="1" noChangeArrowheads="1"/>
          </p:cNvPicPr>
          <p:nvPr/>
        </p:nvPicPr>
        <p:blipFill>
          <a:blip r:embed="rId3"/>
          <a:srcRect/>
          <a:stretch>
            <a:fillRect/>
          </a:stretch>
        </p:blipFill>
        <p:spPr bwMode="auto">
          <a:xfrm>
            <a:off x="4343400" y="919892"/>
            <a:ext cx="4800600" cy="5938108"/>
          </a:xfrm>
          <a:prstGeom prst="rect">
            <a:avLst/>
          </a:prstGeom>
          <a:noFill/>
          <a:ln w="9525">
            <a:noFill/>
            <a:miter lim="800000"/>
            <a:headEnd/>
            <a:tailEnd/>
          </a:ln>
        </p:spPr>
      </p:pic>
      <p:pic>
        <p:nvPicPr>
          <p:cNvPr id="70658" name="Picture 2" descr="C:\Users\Sony\Dropbox\1_Мое\4_Исследования\5-100 side effect\papers &amp; presentations\CInSt seminar\N_of_publications_RINC_raw_tr_ctr_fig.png"/>
          <p:cNvPicPr>
            <a:picLocks noChangeAspect="1" noChangeArrowheads="1"/>
          </p:cNvPicPr>
          <p:nvPr/>
        </p:nvPicPr>
        <p:blipFill>
          <a:blip r:embed="rId4"/>
          <a:srcRect/>
          <a:stretch>
            <a:fillRect/>
          </a:stretch>
        </p:blipFill>
        <p:spPr bwMode="auto">
          <a:xfrm>
            <a:off x="204949" y="1465482"/>
            <a:ext cx="3657600" cy="3657600"/>
          </a:xfrm>
          <a:prstGeom prst="rect">
            <a:avLst/>
          </a:prstGeom>
          <a:noFill/>
        </p:spPr>
      </p:pic>
      <p:sp>
        <p:nvSpPr>
          <p:cNvPr id="3" name="Номер слайда 2"/>
          <p:cNvSpPr>
            <a:spLocks noGrp="1"/>
          </p:cNvSpPr>
          <p:nvPr>
            <p:ph type="sldNum" sz="quarter" idx="12"/>
          </p:nvPr>
        </p:nvSpPr>
        <p:spPr/>
        <p:txBody>
          <a:bodyPr/>
          <a:lstStyle/>
          <a:p>
            <a:fld id="{2066355A-084C-D24E-9AD2-7E4FC41EA62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5254"/>
          </a:xfrm>
        </p:spPr>
        <p:txBody>
          <a:bodyPr/>
          <a:lstStyle/>
          <a:p>
            <a:r>
              <a:rPr lang="en-US" dirty="0" smtClean="0"/>
              <a:t>Results. Publications. RISC Core. (no effect)</a:t>
            </a:r>
            <a:endParaRPr lang="ru-RU" dirty="0"/>
          </a:p>
        </p:txBody>
      </p:sp>
      <p:pic>
        <p:nvPicPr>
          <p:cNvPr id="49154" name="Picture 2"/>
          <p:cNvPicPr>
            <a:picLocks noChangeAspect="1" noChangeArrowheads="1"/>
          </p:cNvPicPr>
          <p:nvPr/>
        </p:nvPicPr>
        <p:blipFill>
          <a:blip r:embed="rId3"/>
          <a:srcRect/>
          <a:stretch>
            <a:fillRect/>
          </a:stretch>
        </p:blipFill>
        <p:spPr bwMode="auto">
          <a:xfrm>
            <a:off x="4539881" y="919892"/>
            <a:ext cx="4752975" cy="6076950"/>
          </a:xfrm>
          <a:prstGeom prst="rect">
            <a:avLst/>
          </a:prstGeom>
          <a:noFill/>
          <a:ln w="9525">
            <a:noFill/>
            <a:miter lim="800000"/>
            <a:headEnd/>
            <a:tailEnd/>
          </a:ln>
        </p:spPr>
      </p:pic>
      <p:pic>
        <p:nvPicPr>
          <p:cNvPr id="71682" name="Picture 2" descr="C:\Users\Sony\Dropbox\1_Мое\4_Исследования\5-100 side effect\papers &amp; presentations\CInSt seminar\N_of_publications_RINC_core_raw_tr_ctr_fig.png"/>
          <p:cNvPicPr>
            <a:picLocks noChangeAspect="1" noChangeArrowheads="1"/>
          </p:cNvPicPr>
          <p:nvPr/>
        </p:nvPicPr>
        <p:blipFill>
          <a:blip r:embed="rId4"/>
          <a:srcRect/>
          <a:stretch>
            <a:fillRect/>
          </a:stretch>
        </p:blipFill>
        <p:spPr bwMode="auto">
          <a:xfrm>
            <a:off x="220717" y="1466414"/>
            <a:ext cx="3657600" cy="3657600"/>
          </a:xfrm>
          <a:prstGeom prst="rect">
            <a:avLst/>
          </a:prstGeom>
          <a:noFill/>
        </p:spPr>
      </p:pic>
      <p:sp>
        <p:nvSpPr>
          <p:cNvPr id="3" name="Номер слайда 2"/>
          <p:cNvSpPr>
            <a:spLocks noGrp="1"/>
          </p:cNvSpPr>
          <p:nvPr>
            <p:ph type="sldNum" sz="quarter" idx="12"/>
          </p:nvPr>
        </p:nvSpPr>
        <p:spPr/>
        <p:txBody>
          <a:bodyPr/>
          <a:lstStyle/>
          <a:p>
            <a:fld id="{2066355A-084C-D24E-9AD2-7E4FC41EA627}"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5262" y="274638"/>
            <a:ext cx="8181537" cy="645254"/>
          </a:xfrm>
        </p:spPr>
        <p:txBody>
          <a:bodyPr>
            <a:noAutofit/>
          </a:bodyPr>
          <a:lstStyle/>
          <a:p>
            <a:r>
              <a:rPr lang="en-US" dirty="0" smtClean="0"/>
              <a:t>Results. Publications. Web of Science with ESCI </a:t>
            </a:r>
            <a:r>
              <a:rPr lang="ru-RU" dirty="0" smtClean="0"/>
              <a:t>(</a:t>
            </a:r>
            <a:r>
              <a:rPr lang="en-US" dirty="0" smtClean="0"/>
              <a:t>no effect</a:t>
            </a:r>
            <a:r>
              <a:rPr lang="ru-RU" dirty="0" smtClean="0"/>
              <a:t>)</a:t>
            </a:r>
            <a:r>
              <a:rPr lang="en-US" dirty="0" smtClean="0"/>
              <a:t> </a:t>
            </a:r>
            <a:endParaRPr lang="ru-RU" dirty="0"/>
          </a:p>
        </p:txBody>
      </p:sp>
      <p:pic>
        <p:nvPicPr>
          <p:cNvPr id="50179" name="Picture 3"/>
          <p:cNvPicPr>
            <a:picLocks noGrp="1" noChangeAspect="1" noChangeArrowheads="1"/>
          </p:cNvPicPr>
          <p:nvPr>
            <p:ph idx="1"/>
          </p:nvPr>
        </p:nvPicPr>
        <p:blipFill>
          <a:blip r:embed="rId3"/>
          <a:srcRect/>
          <a:stretch>
            <a:fillRect/>
          </a:stretch>
        </p:blipFill>
        <p:spPr bwMode="auto">
          <a:xfrm>
            <a:off x="4736306" y="801450"/>
            <a:ext cx="4407694" cy="6088449"/>
          </a:xfrm>
          <a:prstGeom prst="rect">
            <a:avLst/>
          </a:prstGeom>
          <a:noFill/>
          <a:ln w="9525">
            <a:noFill/>
            <a:miter lim="800000"/>
            <a:headEnd/>
            <a:tailEnd/>
          </a:ln>
        </p:spPr>
      </p:pic>
      <p:pic>
        <p:nvPicPr>
          <p:cNvPr id="75778" name="Picture 2" descr="C:\Users\Sony\Dropbox\1_Мое\4_Исследования\5-100 side effect\papers &amp; presentations\CInSt seminar\N_of_wos_docs_with_esci_tr_ctr_raw_fig.png"/>
          <p:cNvPicPr>
            <a:picLocks noChangeAspect="1" noChangeArrowheads="1"/>
          </p:cNvPicPr>
          <p:nvPr/>
        </p:nvPicPr>
        <p:blipFill>
          <a:blip r:embed="rId4"/>
          <a:srcRect/>
          <a:stretch>
            <a:fillRect/>
          </a:stretch>
        </p:blipFill>
        <p:spPr bwMode="auto">
          <a:xfrm>
            <a:off x="505263" y="1719098"/>
            <a:ext cx="3657600" cy="3657600"/>
          </a:xfrm>
          <a:prstGeom prst="rect">
            <a:avLst/>
          </a:prstGeom>
          <a:noFill/>
        </p:spPr>
      </p:pic>
      <p:sp>
        <p:nvSpPr>
          <p:cNvPr id="3" name="Номер слайда 2"/>
          <p:cNvSpPr>
            <a:spLocks noGrp="1"/>
          </p:cNvSpPr>
          <p:nvPr>
            <p:ph type="sldNum" sz="quarter" idx="12"/>
          </p:nvPr>
        </p:nvSpPr>
        <p:spPr/>
        <p:txBody>
          <a:bodyPr/>
          <a:lstStyle/>
          <a:p>
            <a:fld id="{2066355A-084C-D24E-9AD2-7E4FC41EA627}"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794" y="274638"/>
            <a:ext cx="8545077" cy="645254"/>
          </a:xfrm>
        </p:spPr>
        <p:txBody>
          <a:bodyPr>
            <a:noAutofit/>
          </a:bodyPr>
          <a:lstStyle/>
          <a:p>
            <a:r>
              <a:rPr lang="en-US" dirty="0" smtClean="0"/>
              <a:t>Results. Publications. Web of Science without ESCI. </a:t>
            </a:r>
            <a:r>
              <a:rPr lang="ru-RU" dirty="0" smtClean="0"/>
              <a:t>(</a:t>
            </a:r>
            <a:r>
              <a:rPr lang="en-US" dirty="0" smtClean="0"/>
              <a:t>small effect</a:t>
            </a:r>
            <a:r>
              <a:rPr lang="ru-RU" dirty="0" smtClean="0"/>
              <a:t>)</a:t>
            </a:r>
            <a:endParaRPr lang="ru-RU" dirty="0"/>
          </a:p>
        </p:txBody>
      </p:sp>
      <p:pic>
        <p:nvPicPr>
          <p:cNvPr id="51202" name="Picture 2"/>
          <p:cNvPicPr>
            <a:picLocks noGrp="1" noChangeAspect="1" noChangeArrowheads="1"/>
          </p:cNvPicPr>
          <p:nvPr>
            <p:ph idx="1"/>
          </p:nvPr>
        </p:nvPicPr>
        <p:blipFill>
          <a:blip r:embed="rId3"/>
          <a:srcRect/>
          <a:stretch>
            <a:fillRect/>
          </a:stretch>
        </p:blipFill>
        <p:spPr bwMode="auto">
          <a:xfrm>
            <a:off x="4888903" y="922383"/>
            <a:ext cx="4244464" cy="5935617"/>
          </a:xfrm>
          <a:prstGeom prst="rect">
            <a:avLst/>
          </a:prstGeom>
          <a:noFill/>
          <a:ln w="9525">
            <a:noFill/>
            <a:miter lim="800000"/>
            <a:headEnd/>
            <a:tailEnd/>
          </a:ln>
        </p:spPr>
      </p:pic>
      <p:pic>
        <p:nvPicPr>
          <p:cNvPr id="76802" name="Picture 2" descr="C:\Users\Sony\Dropbox\1_Мое\4_Исследования\5-100 side effect\papers &amp; presentations\CInSt seminar\N_of_wos_docs_no_esci_tr_ctr_raw_fig.png"/>
          <p:cNvPicPr>
            <a:picLocks noChangeAspect="1" noChangeArrowheads="1"/>
          </p:cNvPicPr>
          <p:nvPr/>
        </p:nvPicPr>
        <p:blipFill>
          <a:blip r:embed="rId4"/>
          <a:srcRect/>
          <a:stretch>
            <a:fillRect/>
          </a:stretch>
        </p:blipFill>
        <p:spPr bwMode="auto">
          <a:xfrm>
            <a:off x="598923" y="1734371"/>
            <a:ext cx="3657601" cy="3657600"/>
          </a:xfrm>
          <a:prstGeom prst="rect">
            <a:avLst/>
          </a:prstGeom>
          <a:noFill/>
        </p:spPr>
      </p:pic>
      <p:sp>
        <p:nvSpPr>
          <p:cNvPr id="3" name="Номер слайда 2"/>
          <p:cNvSpPr>
            <a:spLocks noGrp="1"/>
          </p:cNvSpPr>
          <p:nvPr>
            <p:ph type="sldNum" sz="quarter" idx="12"/>
          </p:nvPr>
        </p:nvSpPr>
        <p:spPr/>
        <p:txBody>
          <a:bodyPr/>
          <a:lstStyle/>
          <a:p>
            <a:fld id="{2066355A-084C-D24E-9AD2-7E4FC41EA627}"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5254"/>
          </a:xfrm>
        </p:spPr>
        <p:txBody>
          <a:bodyPr>
            <a:normAutofit/>
          </a:bodyPr>
          <a:lstStyle/>
          <a:p>
            <a:r>
              <a:rPr lang="en-US" dirty="0"/>
              <a:t>The main question</a:t>
            </a:r>
            <a:endParaRPr lang="ru-RU" dirty="0"/>
          </a:p>
        </p:txBody>
      </p:sp>
      <p:sp>
        <p:nvSpPr>
          <p:cNvPr id="3" name="Объект 2"/>
          <p:cNvSpPr>
            <a:spLocks noGrp="1"/>
          </p:cNvSpPr>
          <p:nvPr>
            <p:ph idx="1"/>
          </p:nvPr>
        </p:nvSpPr>
        <p:spPr>
          <a:xfrm>
            <a:off x="457200" y="1095154"/>
            <a:ext cx="8229600" cy="5031010"/>
          </a:xfrm>
        </p:spPr>
        <p:txBody>
          <a:bodyPr/>
          <a:lstStyle/>
          <a:p>
            <a:pPr algn="just"/>
            <a:r>
              <a:rPr lang="en-US" b="0" dirty="0" smtClean="0"/>
              <a:t>What are the effects of excellence initiative on the national system?</a:t>
            </a:r>
          </a:p>
          <a:p>
            <a:pPr algn="just"/>
            <a:endParaRPr lang="en-US" b="0" dirty="0" smtClean="0"/>
          </a:p>
          <a:p>
            <a:pPr algn="just"/>
            <a:endParaRPr lang="en-US" b="0" dirty="0" smtClean="0"/>
          </a:p>
          <a:p>
            <a:pPr algn="just"/>
            <a:r>
              <a:rPr lang="en-US" b="0" dirty="0" smtClean="0"/>
              <a:t>Targeted government intervention: small number of universities and huge budget.</a:t>
            </a:r>
          </a:p>
          <a:p>
            <a:pPr algn="just"/>
            <a:endParaRPr lang="en-US" b="0" dirty="0" smtClean="0"/>
          </a:p>
          <a:p>
            <a:pPr algn="just"/>
            <a:r>
              <a:rPr lang="en-US" b="0" dirty="0" smtClean="0"/>
              <a:t>Even though lots of research has been done on</a:t>
            </a:r>
            <a:r>
              <a:rPr lang="ru-RU" b="0" dirty="0" smtClean="0"/>
              <a:t> </a:t>
            </a:r>
            <a:r>
              <a:rPr lang="en-US" b="0" dirty="0" smtClean="0"/>
              <a:t>direct effects of the excellence academic initiatives, still little is known about impact on the national systems. (</a:t>
            </a:r>
            <a:r>
              <a:rPr lang="en-US" b="0" dirty="0" err="1" smtClean="0"/>
              <a:t>Kehm</a:t>
            </a:r>
            <a:r>
              <a:rPr lang="en-US" b="0" dirty="0" smtClean="0"/>
              <a:t>, 2014; </a:t>
            </a:r>
            <a:r>
              <a:rPr lang="en-US" b="0" dirty="0" err="1" smtClean="0"/>
              <a:t>Shin&amp;Jang</a:t>
            </a:r>
            <a:r>
              <a:rPr lang="en-US" b="0" dirty="0" smtClean="0"/>
              <a:t>, 2012; </a:t>
            </a:r>
            <a:r>
              <a:rPr lang="en-US" b="0" dirty="0" err="1" smtClean="0"/>
              <a:t>Cremonini</a:t>
            </a:r>
            <a:r>
              <a:rPr lang="en-US" b="0" dirty="0" smtClean="0"/>
              <a:t> et al., 2013)</a:t>
            </a:r>
          </a:p>
          <a:p>
            <a:endParaRPr lang="ru-RU" sz="2800" b="0" dirty="0"/>
          </a:p>
        </p:txBody>
      </p:sp>
      <p:sp>
        <p:nvSpPr>
          <p:cNvPr id="4" name="Номер слайда 3"/>
          <p:cNvSpPr>
            <a:spLocks noGrp="1"/>
          </p:cNvSpPr>
          <p:nvPr>
            <p:ph type="sldNum" sz="quarter" idx="12"/>
          </p:nvPr>
        </p:nvSpPr>
        <p:spPr/>
        <p:txBody>
          <a:bodyPr/>
          <a:lstStyle/>
          <a:p>
            <a:fld id="{2066355A-084C-D24E-9AD2-7E4FC41EA627}" type="slidenum">
              <a:rPr lang="en-US" smtClean="0"/>
              <a:pPr/>
              <a:t>2</a:t>
            </a:fld>
            <a:endParaRPr lang="en-US"/>
          </a:p>
        </p:txBody>
      </p:sp>
    </p:spTree>
    <p:extLst>
      <p:ext uri="{BB962C8B-B14F-4D97-AF65-F5344CB8AC3E}">
        <p14:creationId xmlns:p14="http://schemas.microsoft.com/office/powerpoint/2010/main" val="2691356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9330" y="274638"/>
            <a:ext cx="8134406" cy="645254"/>
          </a:xfrm>
        </p:spPr>
        <p:txBody>
          <a:bodyPr>
            <a:normAutofit/>
          </a:bodyPr>
          <a:lstStyle/>
          <a:p>
            <a:r>
              <a:rPr lang="en-US" dirty="0" smtClean="0"/>
              <a:t>Results. Publications in Q1. </a:t>
            </a:r>
            <a:r>
              <a:rPr lang="ru-RU" dirty="0" smtClean="0"/>
              <a:t>(</a:t>
            </a:r>
            <a:r>
              <a:rPr lang="en-US" dirty="0" smtClean="0"/>
              <a:t>small effect</a:t>
            </a:r>
            <a:r>
              <a:rPr lang="ru-RU" dirty="0" smtClean="0"/>
              <a:t>)</a:t>
            </a:r>
            <a:endParaRPr lang="ru-RU" dirty="0"/>
          </a:p>
        </p:txBody>
      </p:sp>
      <p:pic>
        <p:nvPicPr>
          <p:cNvPr id="63492" name="Picture 4"/>
          <p:cNvPicPr>
            <a:picLocks noChangeAspect="1" noChangeArrowheads="1"/>
          </p:cNvPicPr>
          <p:nvPr/>
        </p:nvPicPr>
        <p:blipFill>
          <a:blip r:embed="rId3"/>
          <a:srcRect/>
          <a:stretch>
            <a:fillRect/>
          </a:stretch>
        </p:blipFill>
        <p:spPr bwMode="auto">
          <a:xfrm>
            <a:off x="4583350" y="923083"/>
            <a:ext cx="4560650" cy="5848852"/>
          </a:xfrm>
          <a:prstGeom prst="rect">
            <a:avLst/>
          </a:prstGeom>
          <a:noFill/>
          <a:ln w="9525">
            <a:noFill/>
            <a:miter lim="800000"/>
            <a:headEnd/>
            <a:tailEnd/>
          </a:ln>
        </p:spPr>
      </p:pic>
      <p:pic>
        <p:nvPicPr>
          <p:cNvPr id="77826" name="Picture 2" descr="C:\Users\Sony\Dropbox\1_Мое\4_Исследования\5-100 side effect\papers &amp; presentations\CInSt seminar\q1_tr_ctr_raw_fig.png"/>
          <p:cNvPicPr>
            <a:picLocks noChangeAspect="1" noChangeArrowheads="1"/>
          </p:cNvPicPr>
          <p:nvPr/>
        </p:nvPicPr>
        <p:blipFill>
          <a:blip r:embed="rId4"/>
          <a:srcRect/>
          <a:stretch>
            <a:fillRect/>
          </a:stretch>
        </p:blipFill>
        <p:spPr bwMode="auto">
          <a:xfrm>
            <a:off x="552394" y="1639669"/>
            <a:ext cx="3657601" cy="3657600"/>
          </a:xfrm>
          <a:prstGeom prst="rect">
            <a:avLst/>
          </a:prstGeom>
          <a:noFill/>
        </p:spPr>
      </p:pic>
      <p:sp>
        <p:nvSpPr>
          <p:cNvPr id="3" name="Номер слайда 2"/>
          <p:cNvSpPr>
            <a:spLocks noGrp="1"/>
          </p:cNvSpPr>
          <p:nvPr>
            <p:ph type="sldNum" sz="quarter" idx="12"/>
          </p:nvPr>
        </p:nvSpPr>
        <p:spPr/>
        <p:txBody>
          <a:bodyPr/>
          <a:lstStyle/>
          <a:p>
            <a:fld id="{2066355A-084C-D24E-9AD2-7E4FC41EA627}" type="slidenum">
              <a:rPr lang="en-US" smtClean="0"/>
              <a:pPr/>
              <a:t>20</a:t>
            </a:fld>
            <a:endParaRPr lang="en-US"/>
          </a:p>
        </p:txBody>
      </p:sp>
    </p:spTree>
    <p:extLst>
      <p:ext uri="{BB962C8B-B14F-4D97-AF65-F5344CB8AC3E}">
        <p14:creationId xmlns:p14="http://schemas.microsoft.com/office/powerpoint/2010/main" val="1699677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5254"/>
          </a:xfrm>
        </p:spPr>
        <p:txBody>
          <a:bodyPr>
            <a:noAutofit/>
          </a:bodyPr>
          <a:lstStyle/>
          <a:p>
            <a:r>
              <a:rPr lang="en-US" dirty="0" smtClean="0"/>
              <a:t>Results. Publications in Q4 &amp; International Collaborations </a:t>
            </a:r>
            <a:r>
              <a:rPr lang="ru-RU" dirty="0" smtClean="0"/>
              <a:t>(</a:t>
            </a:r>
            <a:r>
              <a:rPr lang="en-US" dirty="0" smtClean="0"/>
              <a:t>no effect</a:t>
            </a:r>
            <a:r>
              <a:rPr lang="ru-RU" dirty="0" smtClean="0"/>
              <a:t>)</a:t>
            </a:r>
            <a:endParaRPr lang="ru-RU" dirty="0"/>
          </a:p>
        </p:txBody>
      </p:sp>
      <p:pic>
        <p:nvPicPr>
          <p:cNvPr id="78850" name="Picture 2" descr="C:\Users\Sony\Dropbox\1_Мое\4_Исследования\5-100 side effect\papers &amp; presentations\CInSt seminar\q4_tr_ctr_raw_fig.png"/>
          <p:cNvPicPr>
            <a:picLocks noChangeAspect="1" noChangeArrowheads="1"/>
          </p:cNvPicPr>
          <p:nvPr/>
        </p:nvPicPr>
        <p:blipFill>
          <a:blip r:embed="rId3"/>
          <a:srcRect/>
          <a:stretch>
            <a:fillRect/>
          </a:stretch>
        </p:blipFill>
        <p:spPr bwMode="auto">
          <a:xfrm>
            <a:off x="662152" y="1939213"/>
            <a:ext cx="3657600" cy="3657600"/>
          </a:xfrm>
          <a:prstGeom prst="rect">
            <a:avLst/>
          </a:prstGeom>
          <a:noFill/>
        </p:spPr>
      </p:pic>
      <p:pic>
        <p:nvPicPr>
          <p:cNvPr id="78851" name="Picture 3" descr="C:\Users\Sony\Dropbox\1_Мое\4_Исследования\5-100 side effect\papers &amp; presentations\CInSt seminar\collab_tr_ctr_raw_fig.png"/>
          <p:cNvPicPr>
            <a:picLocks noChangeAspect="1" noChangeArrowheads="1"/>
          </p:cNvPicPr>
          <p:nvPr/>
        </p:nvPicPr>
        <p:blipFill>
          <a:blip r:embed="rId4"/>
          <a:srcRect/>
          <a:stretch>
            <a:fillRect/>
          </a:stretch>
        </p:blipFill>
        <p:spPr bwMode="auto">
          <a:xfrm>
            <a:off x="4808483" y="1954979"/>
            <a:ext cx="3657600" cy="3657600"/>
          </a:xfrm>
          <a:prstGeom prst="rect">
            <a:avLst/>
          </a:prstGeom>
          <a:noFill/>
        </p:spPr>
      </p:pic>
      <p:sp>
        <p:nvSpPr>
          <p:cNvPr id="3" name="Номер слайда 2"/>
          <p:cNvSpPr>
            <a:spLocks noGrp="1"/>
          </p:cNvSpPr>
          <p:nvPr>
            <p:ph type="sldNum" sz="quarter" idx="12"/>
          </p:nvPr>
        </p:nvSpPr>
        <p:spPr/>
        <p:txBody>
          <a:bodyPr/>
          <a:lstStyle/>
          <a:p>
            <a:fld id="{2066355A-084C-D24E-9AD2-7E4FC41EA627}"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dirty="0" smtClean="0"/>
              <a:t>Results. Collaboration with RUEI (positive effect)</a:t>
            </a:r>
            <a:endParaRPr lang="ru-RU" dirty="0"/>
          </a:p>
        </p:txBody>
      </p:sp>
      <p:pic>
        <p:nvPicPr>
          <p:cNvPr id="64514" name="Picture 2"/>
          <p:cNvPicPr>
            <a:picLocks noChangeAspect="1" noChangeArrowheads="1"/>
          </p:cNvPicPr>
          <p:nvPr/>
        </p:nvPicPr>
        <p:blipFill>
          <a:blip r:embed="rId3"/>
          <a:srcRect/>
          <a:stretch>
            <a:fillRect/>
          </a:stretch>
        </p:blipFill>
        <p:spPr bwMode="auto">
          <a:xfrm>
            <a:off x="4924425" y="919892"/>
            <a:ext cx="4219575" cy="5667375"/>
          </a:xfrm>
          <a:prstGeom prst="rect">
            <a:avLst/>
          </a:prstGeom>
          <a:noFill/>
          <a:ln w="9525">
            <a:noFill/>
            <a:miter lim="800000"/>
            <a:headEnd/>
            <a:tailEnd/>
          </a:ln>
        </p:spPr>
      </p:pic>
      <p:pic>
        <p:nvPicPr>
          <p:cNvPr id="79875" name="Picture 3" descr="C:\Users\Sony\Dropbox\1_Мое\4_Исследования\5-100 side effect\papers &amp; presentations\CInSt seminar\N_collab_5_100_other_raw_fig.png"/>
          <p:cNvPicPr>
            <a:picLocks noChangeAspect="1" noChangeArrowheads="1"/>
          </p:cNvPicPr>
          <p:nvPr/>
        </p:nvPicPr>
        <p:blipFill>
          <a:blip r:embed="rId4"/>
          <a:srcRect/>
          <a:stretch>
            <a:fillRect/>
          </a:stretch>
        </p:blipFill>
        <p:spPr bwMode="auto">
          <a:xfrm>
            <a:off x="457200" y="1686912"/>
            <a:ext cx="3657600" cy="3657600"/>
          </a:xfrm>
          <a:prstGeom prst="rect">
            <a:avLst/>
          </a:prstGeom>
          <a:noFill/>
        </p:spPr>
      </p:pic>
      <p:sp>
        <p:nvSpPr>
          <p:cNvPr id="3" name="Номер слайда 2"/>
          <p:cNvSpPr>
            <a:spLocks noGrp="1"/>
          </p:cNvSpPr>
          <p:nvPr>
            <p:ph type="sldNum" sz="quarter" idx="12"/>
          </p:nvPr>
        </p:nvSpPr>
        <p:spPr/>
        <p:txBody>
          <a:bodyPr/>
          <a:lstStyle/>
          <a:p>
            <a:fld id="{2066355A-084C-D24E-9AD2-7E4FC41EA627}"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Summary </a:t>
            </a:r>
            <a:endParaRPr lang="ru-RU" dirty="0"/>
          </a:p>
        </p:txBody>
      </p:sp>
      <p:sp>
        <p:nvSpPr>
          <p:cNvPr id="3" name="Объект 2"/>
          <p:cNvSpPr>
            <a:spLocks noGrp="1"/>
          </p:cNvSpPr>
          <p:nvPr>
            <p:ph idx="1"/>
          </p:nvPr>
        </p:nvSpPr>
        <p:spPr>
          <a:xfrm>
            <a:off x="457200" y="919892"/>
            <a:ext cx="8229600" cy="4525963"/>
          </a:xfrm>
        </p:spPr>
        <p:txBody>
          <a:bodyPr>
            <a:noAutofit/>
          </a:bodyPr>
          <a:lstStyle/>
          <a:p>
            <a:r>
              <a:rPr lang="en-US" b="0" dirty="0" smtClean="0"/>
              <a:t>The RUEI can influence neighboring universities that are not part of this program. </a:t>
            </a:r>
            <a:r>
              <a:rPr lang="en-US" b="0" dirty="0" smtClean="0">
                <a:sym typeface="Symbol"/>
              </a:rPr>
              <a:t> P</a:t>
            </a:r>
            <a:r>
              <a:rPr lang="en-US" b="0" dirty="0" smtClean="0"/>
              <a:t>otential impact of an excellence initiative on the rest of the academic system should be considered when developing its design and implementation.</a:t>
            </a:r>
          </a:p>
          <a:p>
            <a:r>
              <a:rPr lang="en-US" b="0" dirty="0" smtClean="0"/>
              <a:t>Positive spillover effects exist.</a:t>
            </a:r>
          </a:p>
          <a:p>
            <a:endParaRPr lang="en-US" b="0" dirty="0" smtClean="0"/>
          </a:p>
          <a:p>
            <a:r>
              <a:rPr lang="en-US" b="0" dirty="0" smtClean="0"/>
              <a:t> RUEI has impact on: </a:t>
            </a:r>
          </a:p>
          <a:p>
            <a:pPr marL="342900" indent="-342900">
              <a:buFont typeface="Arial" panose="020B0604020202020204" pitchFamily="34" charset="0"/>
              <a:buChar char="•"/>
            </a:pPr>
            <a:r>
              <a:rPr lang="en-US" b="0" dirty="0" smtClean="0"/>
              <a:t>Students </a:t>
            </a:r>
            <a:r>
              <a:rPr lang="ru-RU" b="0" dirty="0" smtClean="0"/>
              <a:t>(</a:t>
            </a:r>
            <a:r>
              <a:rPr lang="en-US" b="0" dirty="0" smtClean="0"/>
              <a:t>yes</a:t>
            </a:r>
            <a:r>
              <a:rPr lang="ru-RU" b="0" dirty="0" smtClean="0"/>
              <a:t>)</a:t>
            </a:r>
            <a:endParaRPr lang="en-US" b="0" dirty="0" smtClean="0"/>
          </a:p>
          <a:p>
            <a:pPr marL="342900" indent="-342900">
              <a:buFont typeface="Arial" panose="020B0604020202020204" pitchFamily="34" charset="0"/>
              <a:buChar char="•"/>
            </a:pPr>
            <a:r>
              <a:rPr lang="en-US" b="0" dirty="0" smtClean="0"/>
              <a:t>Publications (first signs)</a:t>
            </a:r>
          </a:p>
          <a:p>
            <a:pPr marL="342900" indent="-342900">
              <a:buFont typeface="Arial" panose="020B0604020202020204" pitchFamily="34" charset="0"/>
              <a:buChar char="•"/>
            </a:pPr>
            <a:r>
              <a:rPr lang="en-US" b="0" dirty="0" smtClean="0"/>
              <a:t>Young faculty (no)</a:t>
            </a:r>
          </a:p>
          <a:p>
            <a:pPr marL="342900" indent="-342900">
              <a:buFont typeface="Arial" panose="020B0604020202020204" pitchFamily="34" charset="0"/>
              <a:buChar char="•"/>
            </a:pPr>
            <a:r>
              <a:rPr lang="en-US" b="0" dirty="0" smtClean="0"/>
              <a:t>Collaboration (national – yes, international – no) </a:t>
            </a:r>
          </a:p>
          <a:p>
            <a:pPr marL="342900" indent="-342900">
              <a:buFont typeface="Arial" panose="020B0604020202020204" pitchFamily="34" charset="0"/>
              <a:buChar char="•"/>
            </a:pPr>
            <a:endParaRPr lang="en-US" b="0" dirty="0"/>
          </a:p>
          <a:p>
            <a:r>
              <a:rPr lang="en-US" b="0" dirty="0"/>
              <a:t>Direction for further research:</a:t>
            </a:r>
          </a:p>
          <a:p>
            <a:pPr marL="342900" indent="-342900">
              <a:buFont typeface="Arial" panose="020B0604020202020204" pitchFamily="34" charset="0"/>
              <a:buChar char="•"/>
            </a:pPr>
            <a:r>
              <a:rPr lang="en-US" b="0" dirty="0" smtClean="0"/>
              <a:t>Impact on governance structure</a:t>
            </a:r>
            <a:endParaRPr lang="ru-RU" b="0" dirty="0" smtClean="0"/>
          </a:p>
        </p:txBody>
      </p:sp>
      <p:sp>
        <p:nvSpPr>
          <p:cNvPr id="4" name="Номер слайда 3"/>
          <p:cNvSpPr>
            <a:spLocks noGrp="1"/>
          </p:cNvSpPr>
          <p:nvPr>
            <p:ph type="sldNum" sz="quarter" idx="12"/>
          </p:nvPr>
        </p:nvSpPr>
        <p:spPr/>
        <p:txBody>
          <a:bodyPr/>
          <a:lstStyle/>
          <a:p>
            <a:fld id="{2066355A-084C-D24E-9AD2-7E4FC41EA627}" type="slidenum">
              <a:rPr lang="en-US" smtClean="0"/>
              <a:pPr/>
              <a:t>23</a:t>
            </a:fld>
            <a:endParaRPr lang="en-US"/>
          </a:p>
        </p:txBody>
      </p:sp>
    </p:spTree>
    <p:extLst>
      <p:ext uri="{BB962C8B-B14F-4D97-AF65-F5344CB8AC3E}">
        <p14:creationId xmlns:p14="http://schemas.microsoft.com/office/powerpoint/2010/main" val="4072000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Изображение 5" descr="Logo_CINS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978" y="5194462"/>
            <a:ext cx="2959100" cy="685800"/>
          </a:xfrm>
          <a:prstGeom prst="rect">
            <a:avLst/>
          </a:prstGeom>
        </p:spPr>
      </p:pic>
      <p:cxnSp>
        <p:nvCxnSpPr>
          <p:cNvPr id="10" name="Прямая соединительная линия 9"/>
          <p:cNvCxnSpPr/>
          <p:nvPr/>
        </p:nvCxnSpPr>
        <p:spPr>
          <a:xfrm>
            <a:off x="1354667" y="4310078"/>
            <a:ext cx="5933722"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 name="Прямоугольник 2"/>
          <p:cNvSpPr/>
          <p:nvPr/>
        </p:nvSpPr>
        <p:spPr>
          <a:xfrm>
            <a:off x="1354667" y="6266804"/>
            <a:ext cx="7201507" cy="782265"/>
          </a:xfrm>
          <a:prstGeom prst="rect">
            <a:avLst/>
          </a:prstGeom>
        </p:spPr>
        <p:txBody>
          <a:bodyPr wrap="square" lIns="0">
            <a:spAutoFit/>
          </a:bodyPr>
          <a:lstStyle/>
          <a:p>
            <a:endParaRPr lang="en-GB" sz="2000" baseline="30000" dirty="0">
              <a:latin typeface="HelveticaNeueCyr-Light"/>
              <a:cs typeface="HelveticaNeueCyr-Light"/>
            </a:endParaRPr>
          </a:p>
          <a:p>
            <a:pPr algn="r"/>
            <a:r>
              <a:rPr lang="en-US" sz="1400" dirty="0" smtClean="0"/>
              <a:t>apanova@hse.ru</a:t>
            </a:r>
            <a:endParaRPr lang="en-US" sz="1400" dirty="0"/>
          </a:p>
          <a:p>
            <a:pPr>
              <a:lnSpc>
                <a:spcPts val="2100"/>
              </a:lnSpc>
            </a:pPr>
            <a:r>
              <a:rPr lang="en-US" sz="2000" baseline="30000" dirty="0" smtClean="0">
                <a:latin typeface="HelveticaNeueCyr-Light"/>
                <a:cs typeface="HelveticaNeueCyr-Light"/>
              </a:rPr>
              <a:t> </a:t>
            </a:r>
          </a:p>
        </p:txBody>
      </p:sp>
      <p:sp>
        <p:nvSpPr>
          <p:cNvPr id="2" name="Название 1"/>
          <p:cNvSpPr>
            <a:spLocks noGrp="1"/>
          </p:cNvSpPr>
          <p:nvPr>
            <p:ph type="title"/>
          </p:nvPr>
        </p:nvSpPr>
        <p:spPr>
          <a:xfrm>
            <a:off x="1422504" y="1417244"/>
            <a:ext cx="6665211" cy="830997"/>
          </a:xfrm>
        </p:spPr>
        <p:txBody>
          <a:bodyPr wrap="square" lIns="0" anchor="t">
            <a:spAutoFit/>
          </a:bodyPr>
          <a:lstStyle/>
          <a:p>
            <a:pPr>
              <a:spcBef>
                <a:spcPts val="1200"/>
              </a:spcBef>
            </a:pPr>
            <a:r>
              <a:rPr lang="en-US" sz="3200" dirty="0" smtClean="0"/>
              <a:t>Thank you for your attention!</a:t>
            </a:r>
            <a:br>
              <a:rPr lang="en-US" sz="3200" dirty="0" smtClean="0"/>
            </a:br>
            <a:endParaRPr lang="en-GB" sz="2400" baseline="30000" dirty="0"/>
          </a:p>
        </p:txBody>
      </p:sp>
      <p:pic>
        <p:nvPicPr>
          <p:cNvPr id="47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6835" y="2719387"/>
            <a:ext cx="143827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249532" y="4526303"/>
            <a:ext cx="7011155" cy="369332"/>
          </a:xfrm>
          <a:prstGeom prst="rect">
            <a:avLst/>
          </a:prstGeom>
        </p:spPr>
        <p:txBody>
          <a:bodyPr wrap="square">
            <a:spAutoFit/>
          </a:bodyPr>
          <a:lstStyle/>
          <a:p>
            <a:r>
              <a:rPr lang="en-US" dirty="0"/>
              <a:t>Andrey </a:t>
            </a:r>
            <a:r>
              <a:rPr lang="en-US" dirty="0" err="1"/>
              <a:t>Lovakov</a:t>
            </a:r>
            <a:r>
              <a:rPr lang="en-US" dirty="0"/>
              <a:t>, Anna </a:t>
            </a:r>
            <a:r>
              <a:rPr lang="en-US" dirty="0" err="1"/>
              <a:t>Panova</a:t>
            </a:r>
            <a:r>
              <a:rPr lang="en-US" dirty="0"/>
              <a:t>, Ivan </a:t>
            </a:r>
            <a:r>
              <a:rPr lang="en-US" dirty="0" err="1"/>
              <a:t>Sterligov</a:t>
            </a:r>
            <a:r>
              <a:rPr lang="en-US" dirty="0"/>
              <a:t>, Maria </a:t>
            </a:r>
            <a:r>
              <a:rPr lang="en-US" dirty="0" err="1"/>
              <a:t>Yudkevich</a:t>
            </a:r>
            <a:r>
              <a:rPr lang="en-US" dirty="0"/>
              <a:t> </a:t>
            </a:r>
            <a:endParaRPr lang="ru-RU" dirty="0"/>
          </a:p>
        </p:txBody>
      </p:sp>
      <p:sp>
        <p:nvSpPr>
          <p:cNvPr id="5" name="Номер слайда 4"/>
          <p:cNvSpPr>
            <a:spLocks noGrp="1"/>
          </p:cNvSpPr>
          <p:nvPr>
            <p:ph type="sldNum" sz="quarter" idx="12"/>
          </p:nvPr>
        </p:nvSpPr>
        <p:spPr/>
        <p:txBody>
          <a:bodyPr/>
          <a:lstStyle/>
          <a:p>
            <a:fld id="{2066355A-084C-D24E-9AD2-7E4FC41EA627}" type="slidenum">
              <a:rPr lang="en-US" smtClean="0"/>
              <a:pPr/>
              <a:t>24</a:t>
            </a:fld>
            <a:endParaRPr lang="en-US"/>
          </a:p>
        </p:txBody>
      </p:sp>
    </p:spTree>
    <p:extLst>
      <p:ext uri="{BB962C8B-B14F-4D97-AF65-F5344CB8AC3E}">
        <p14:creationId xmlns:p14="http://schemas.microsoft.com/office/powerpoint/2010/main" val="2393045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laceholder 1"/>
          <p:cNvSpPr txBox="1">
            <a:spLocks/>
          </p:cNvSpPr>
          <p:nvPr/>
        </p:nvSpPr>
        <p:spPr>
          <a:xfrm>
            <a:off x="457200" y="274638"/>
            <a:ext cx="8229600" cy="645254"/>
          </a:xfrm>
          <a:prstGeom prst="rect">
            <a:avLst/>
          </a:prstGeom>
        </p:spPr>
        <p:txBody>
          <a:bodyPr vert="horz" lIns="91440" tIns="45720" rIns="91440" bIns="45720" rtlCol="0" anchor="b">
            <a:normAutofit/>
          </a:bodyPr>
          <a:lstStyle>
            <a:lvl1pPr algn="l" defTabSz="457200" rtl="0" eaLnBrk="1" latinLnBrk="0" hangingPunct="1">
              <a:spcBef>
                <a:spcPct val="0"/>
              </a:spcBef>
              <a:buNone/>
              <a:defRPr sz="3000" kern="1200">
                <a:solidFill>
                  <a:schemeClr val="tx1"/>
                </a:solidFill>
                <a:latin typeface="FuturaFuturisC"/>
                <a:ea typeface="+mj-ea"/>
                <a:cs typeface="FuturaFuturisC"/>
              </a:defRPr>
            </a:lvl1pPr>
          </a:lstStyle>
          <a:p>
            <a:r>
              <a:rPr lang="en-US" dirty="0" smtClean="0"/>
              <a:t>Russian University Excellence </a:t>
            </a:r>
            <a:r>
              <a:rPr lang="en-US" dirty="0"/>
              <a:t>Initiative</a:t>
            </a:r>
          </a:p>
        </p:txBody>
      </p:sp>
      <p:sp>
        <p:nvSpPr>
          <p:cNvPr id="9" name="Text Placeholder 2"/>
          <p:cNvSpPr txBox="1">
            <a:spLocks/>
          </p:cNvSpPr>
          <p:nvPr/>
        </p:nvSpPr>
        <p:spPr>
          <a:xfrm>
            <a:off x="457200" y="1241946"/>
            <a:ext cx="8229600" cy="5292460"/>
          </a:xfrm>
          <a:prstGeom prst="rect">
            <a:avLst/>
          </a:prstGeom>
        </p:spPr>
        <p:txBody>
          <a:bodyPr vert="horz" lIns="91440" tIns="45720" rIns="91440" bIns="45720" rtlCol="0">
            <a:normAutofit/>
          </a:bodyPr>
          <a:lstStyle>
            <a:lvl1pPr marL="0" indent="0" algn="l" defTabSz="457200" rtl="0" eaLnBrk="1" latinLnBrk="0" hangingPunct="1">
              <a:spcBef>
                <a:spcPts val="300"/>
              </a:spcBef>
              <a:buFont typeface="Arial"/>
              <a:buNone/>
              <a:defRPr sz="2400" b="1" i="0" kern="1200">
                <a:solidFill>
                  <a:schemeClr val="tx1"/>
                </a:solidFill>
                <a:latin typeface="HelveticaNeueCyr-Roman"/>
                <a:ea typeface="+mn-ea"/>
                <a:cs typeface="HelveticaNeueCyr-Roman"/>
              </a:defRPr>
            </a:lvl1pPr>
            <a:lvl2pPr marL="0" indent="0" algn="l" defTabSz="457200" rtl="0" eaLnBrk="1" latinLnBrk="0" hangingPunct="1">
              <a:spcBef>
                <a:spcPts val="300"/>
              </a:spcBef>
              <a:buFont typeface="Arial"/>
              <a:buNone/>
              <a:defRPr sz="2200" b="1" i="0" kern="1200">
                <a:solidFill>
                  <a:schemeClr val="tx1"/>
                </a:solidFill>
                <a:latin typeface="HelveticaNeueCyr-Roman"/>
                <a:ea typeface="+mn-ea"/>
                <a:cs typeface="HelveticaNeueCyr-Roman"/>
              </a:defRPr>
            </a:lvl2pPr>
            <a:lvl3pPr marL="288000" indent="-288000" algn="l" defTabSz="457200" rtl="0" eaLnBrk="1" latinLnBrk="0" hangingPunct="1">
              <a:spcBef>
                <a:spcPts val="300"/>
              </a:spcBef>
              <a:buClr>
                <a:srgbClr val="D99322"/>
              </a:buClr>
              <a:buFont typeface="Arial"/>
              <a:buChar char="•"/>
              <a:defRPr sz="2000" b="0" i="0" kern="1200">
                <a:solidFill>
                  <a:schemeClr val="tx1"/>
                </a:solidFill>
                <a:latin typeface="HelveticaNeueCyr-Roman"/>
                <a:ea typeface="+mn-ea"/>
                <a:cs typeface="HelveticaNeueCyr-Roman"/>
              </a:defRPr>
            </a:lvl3pPr>
            <a:lvl4pPr marL="572400" indent="-285750" algn="l" defTabSz="457200" rtl="0" eaLnBrk="1" latinLnBrk="0" hangingPunct="1">
              <a:spcBef>
                <a:spcPts val="300"/>
              </a:spcBef>
              <a:buClr>
                <a:srgbClr val="D99322"/>
              </a:buClr>
              <a:buFont typeface="Arial"/>
              <a:buChar char="•"/>
              <a:defRPr sz="1800" b="0" i="0" kern="1200">
                <a:solidFill>
                  <a:schemeClr val="tx1"/>
                </a:solidFill>
                <a:latin typeface="HelveticaNeueCyr-Roman"/>
                <a:ea typeface="+mn-ea"/>
                <a:cs typeface="HelveticaNeueCyr-Roman"/>
              </a:defRPr>
            </a:lvl4pPr>
            <a:lvl5pPr marL="748800" indent="-171450" algn="l" defTabSz="457200" rtl="0" eaLnBrk="1" latinLnBrk="0" hangingPunct="1">
              <a:spcBef>
                <a:spcPts val="300"/>
              </a:spcBef>
              <a:buFont typeface="Arial"/>
              <a:buChar char="•"/>
              <a:defRPr sz="1600" b="0" i="0" kern="1200">
                <a:solidFill>
                  <a:schemeClr val="tx1"/>
                </a:solidFill>
                <a:latin typeface="HelveticaNeueCyr-Roman"/>
                <a:ea typeface="+mn-ea"/>
                <a:cs typeface="HelveticaNeueCyr-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b="0" dirty="0"/>
              <a:t>The goal of this project is to </a:t>
            </a:r>
            <a:r>
              <a:rPr lang="en-US" b="0" dirty="0" smtClean="0"/>
              <a:t>improve the </a:t>
            </a:r>
            <a:r>
              <a:rPr lang="en-US" b="0" dirty="0"/>
              <a:t>competitive position of a group of leading Russian universities in the global research and education market</a:t>
            </a:r>
            <a:r>
              <a:rPr lang="en-US" b="0" dirty="0" smtClean="0"/>
              <a:t>. (</a:t>
            </a:r>
            <a:r>
              <a:rPr lang="ru-RU" b="0" dirty="0" smtClean="0"/>
              <a:t>2013-2020</a:t>
            </a:r>
            <a:r>
              <a:rPr lang="en-US" b="0" dirty="0" smtClean="0"/>
              <a:t>)</a:t>
            </a:r>
            <a:r>
              <a:rPr lang="ru-RU" b="0" dirty="0" smtClean="0"/>
              <a:t>. </a:t>
            </a:r>
            <a:endParaRPr lang="en-US" b="0" dirty="0" smtClean="0"/>
          </a:p>
          <a:p>
            <a:pPr algn="just"/>
            <a:endParaRPr lang="en-US" b="0" dirty="0" smtClean="0"/>
          </a:p>
          <a:p>
            <a:pPr algn="just"/>
            <a:r>
              <a:rPr lang="en-US" b="0" dirty="0" smtClean="0"/>
              <a:t>significant impact on the leading Russian universities </a:t>
            </a:r>
          </a:p>
          <a:p>
            <a:pPr algn="just"/>
            <a:r>
              <a:rPr lang="en-US" b="0" dirty="0" smtClean="0"/>
              <a:t>(</a:t>
            </a:r>
            <a:r>
              <a:rPr lang="en-US" b="0" dirty="0" err="1" smtClean="0"/>
              <a:t>Turko</a:t>
            </a:r>
            <a:r>
              <a:rPr lang="en-US" b="0" dirty="0" smtClean="0"/>
              <a:t> et al., 2016, </a:t>
            </a:r>
            <a:r>
              <a:rPr lang="en-US" b="0" dirty="0" err="1" smtClean="0"/>
              <a:t>Poldin</a:t>
            </a:r>
            <a:r>
              <a:rPr lang="en-US" b="0" dirty="0" smtClean="0"/>
              <a:t> et al., 2017, </a:t>
            </a:r>
            <a:r>
              <a:rPr lang="en-US" b="0" dirty="0" err="1" smtClean="0"/>
              <a:t>Guskov</a:t>
            </a:r>
            <a:r>
              <a:rPr lang="en-US" b="0" dirty="0" smtClean="0"/>
              <a:t> et al., 2018,… )</a:t>
            </a:r>
          </a:p>
          <a:p>
            <a:pPr algn="just"/>
            <a:endParaRPr lang="en-US" b="0" dirty="0" smtClean="0"/>
          </a:p>
          <a:p>
            <a:pPr algn="just"/>
            <a:r>
              <a:rPr lang="en-US" b="0" dirty="0" smtClean="0"/>
              <a:t>impact on the other universities        </a:t>
            </a:r>
            <a:r>
              <a:rPr lang="en-US" sz="3000" dirty="0" smtClean="0"/>
              <a:t>????</a:t>
            </a:r>
          </a:p>
          <a:p>
            <a:pPr algn="just"/>
            <a:endParaRPr lang="en-US" b="0" dirty="0" smtClean="0"/>
          </a:p>
          <a:p>
            <a:pPr algn="just"/>
            <a:r>
              <a:rPr lang="en-US" sz="2600" b="0" dirty="0" smtClean="0"/>
              <a:t>new </a:t>
            </a:r>
            <a:r>
              <a:rPr lang="en-US" sz="2600" b="0" dirty="0"/>
              <a:t>growth </a:t>
            </a:r>
            <a:r>
              <a:rPr lang="en-US" sz="2600" b="0" dirty="0" smtClean="0"/>
              <a:t>point </a:t>
            </a:r>
            <a:r>
              <a:rPr lang="en-US" sz="2600" b="0" dirty="0"/>
              <a:t>or just redistribution of resources?</a:t>
            </a:r>
          </a:p>
          <a:p>
            <a:endParaRPr lang="en-US" b="0" dirty="0" smtClean="0"/>
          </a:p>
          <a:p>
            <a:endParaRPr lang="en-US" b="0" dirty="0"/>
          </a:p>
          <a:p>
            <a:endParaRPr lang="en-US" b="0" dirty="0"/>
          </a:p>
          <a:p>
            <a:endParaRPr lang="en-US" b="0" dirty="0"/>
          </a:p>
          <a:p>
            <a:endParaRPr lang="en-US" dirty="0"/>
          </a:p>
        </p:txBody>
      </p:sp>
      <p:sp>
        <p:nvSpPr>
          <p:cNvPr id="10" name="Slide Number Placeholder 5"/>
          <p:cNvSpPr>
            <a:spLocks noGrp="1"/>
          </p:cNvSpPr>
          <p:nvPr>
            <p:ph type="sldNum" sz="quarter" idx="4294967295"/>
          </p:nvPr>
        </p:nvSpPr>
        <p:spPr>
          <a:xfrm>
            <a:off x="457200" y="6356350"/>
            <a:ext cx="2133600" cy="365125"/>
          </a:xfrm>
          <a:prstGeom prst="rect">
            <a:avLst/>
          </a:prstGeom>
        </p:spPr>
        <p:txBody>
          <a:bodyPr vert="horz" lIns="91440" tIns="45720" rIns="91440" bIns="45720" rtlCol="0" anchor="ctr"/>
          <a:lstStyle>
            <a:lvl1pPr algn="l">
              <a:defRPr sz="1050" b="0" i="0">
                <a:solidFill>
                  <a:schemeClr val="tx1">
                    <a:tint val="75000"/>
                  </a:schemeClr>
                </a:solidFill>
                <a:latin typeface="HelveticaNeueCyr-Light"/>
                <a:cs typeface="HelveticaNeueCyr-Light"/>
              </a:defRPr>
            </a:lvl1pPr>
          </a:lstStyle>
          <a:p>
            <a:fld id="{2066355A-084C-D24E-9AD2-7E4FC41EA627}" type="slidenum">
              <a:rPr lang="en-US" smtClean="0"/>
              <a:pPr/>
              <a:t>3</a:t>
            </a:fld>
            <a:endParaRPr lang="en-US"/>
          </a:p>
        </p:txBody>
      </p:sp>
      <p:pic>
        <p:nvPicPr>
          <p:cNvPr id="11" name="Изображение 10" descr="Znak_CIN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665" y="6347339"/>
            <a:ext cx="374135" cy="374135"/>
          </a:xfrm>
          <a:prstGeom prst="rect">
            <a:avLst/>
          </a:prstGeom>
        </p:spPr>
      </p:pic>
      <p:cxnSp>
        <p:nvCxnSpPr>
          <p:cNvPr id="12" name="Прямая соединительная линия 11"/>
          <p:cNvCxnSpPr/>
          <p:nvPr/>
        </p:nvCxnSpPr>
        <p:spPr>
          <a:xfrm>
            <a:off x="556054" y="919892"/>
            <a:ext cx="8130746"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Стрелка вправо 1"/>
          <p:cNvSpPr/>
          <p:nvPr/>
        </p:nvSpPr>
        <p:spPr>
          <a:xfrm>
            <a:off x="4877738" y="4560125"/>
            <a:ext cx="481263" cy="24865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7241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Изображение 3" descr="Macintosh HD:Users:lovakov:Dropbox:1_Мое:4_Исследования:5-100 side effect:papers &amp; presentations:preprint:Fig. 1.png"/>
          <p:cNvPicPr/>
          <p:nvPr/>
        </p:nvPicPr>
        <p:blipFill>
          <a:blip r:embed="rId3">
            <a:extLst>
              <a:ext uri="{28A0092B-C50C-407E-A947-70E740481C1C}">
                <a14:useLocalDpi xmlns:a14="http://schemas.microsoft.com/office/drawing/2010/main" val="0"/>
              </a:ext>
            </a:extLst>
          </a:blip>
          <a:srcRect/>
          <a:stretch>
            <a:fillRect/>
          </a:stretch>
        </p:blipFill>
        <p:spPr bwMode="auto">
          <a:xfrm>
            <a:off x="-394137" y="599090"/>
            <a:ext cx="10421006" cy="5922360"/>
          </a:xfrm>
          <a:prstGeom prst="rect">
            <a:avLst/>
          </a:prstGeom>
          <a:noFill/>
          <a:ln>
            <a:noFill/>
          </a:ln>
        </p:spPr>
      </p:pic>
      <p:sp>
        <p:nvSpPr>
          <p:cNvPr id="2" name="Заголовок 1"/>
          <p:cNvSpPr>
            <a:spLocks noGrp="1"/>
          </p:cNvSpPr>
          <p:nvPr>
            <p:ph type="title"/>
          </p:nvPr>
        </p:nvSpPr>
        <p:spPr/>
        <p:txBody>
          <a:bodyPr>
            <a:normAutofit fontScale="90000"/>
          </a:bodyPr>
          <a:lstStyle/>
          <a:p>
            <a:r>
              <a:rPr lang="en-US" dirty="0" smtClean="0"/>
              <a:t>Regions and cities with universities from the RUEI</a:t>
            </a:r>
            <a:endParaRPr lang="ru-RU" dirty="0"/>
          </a:p>
        </p:txBody>
      </p:sp>
      <p:pic>
        <p:nvPicPr>
          <p:cNvPr id="3" name="Picture 2"/>
          <p:cNvPicPr>
            <a:picLocks noChangeAspect="1" noChangeArrowheads="1"/>
          </p:cNvPicPr>
          <p:nvPr/>
        </p:nvPicPr>
        <p:blipFill>
          <a:blip r:embed="rId4"/>
          <a:srcRect/>
          <a:stretch>
            <a:fillRect/>
          </a:stretch>
        </p:blipFill>
        <p:spPr bwMode="auto">
          <a:xfrm>
            <a:off x="457200" y="5730875"/>
            <a:ext cx="4838700" cy="790575"/>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fld id="{2066355A-084C-D24E-9AD2-7E4FC41EA627}" type="slidenum">
              <a:rPr lang="en-US" smtClean="0"/>
              <a:pPr/>
              <a:t>4</a:t>
            </a:fld>
            <a:endParaRPr lang="en-US"/>
          </a:p>
        </p:txBody>
      </p:sp>
    </p:spTree>
    <p:extLst>
      <p:ext uri="{BB962C8B-B14F-4D97-AF65-F5344CB8AC3E}">
        <p14:creationId xmlns:p14="http://schemas.microsoft.com/office/powerpoint/2010/main" val="413361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966" y="274638"/>
            <a:ext cx="8229600" cy="645254"/>
          </a:xfrm>
        </p:spPr>
        <p:txBody>
          <a:bodyPr/>
          <a:lstStyle/>
          <a:p>
            <a:r>
              <a:rPr lang="en-US" dirty="0" smtClean="0"/>
              <a:t>Region level</a:t>
            </a:r>
            <a:endParaRPr lang="ru-RU" dirty="0"/>
          </a:p>
        </p:txBody>
      </p:sp>
      <p:sp>
        <p:nvSpPr>
          <p:cNvPr id="3" name="Содержимое 2"/>
          <p:cNvSpPr>
            <a:spLocks noGrp="1"/>
          </p:cNvSpPr>
          <p:nvPr>
            <p:ph idx="1"/>
          </p:nvPr>
        </p:nvSpPr>
        <p:spPr/>
        <p:txBody>
          <a:bodyPr/>
          <a:lstStyle/>
          <a:p>
            <a:r>
              <a:rPr lang="en-US" b="0" dirty="0" smtClean="0"/>
              <a:t>Universities compete for students and faculty.</a:t>
            </a:r>
            <a:br>
              <a:rPr lang="en-US" b="0" dirty="0" smtClean="0"/>
            </a:br>
            <a:endParaRPr lang="en-US" b="0" dirty="0" smtClean="0"/>
          </a:p>
          <a:p>
            <a:endParaRPr lang="en-US" b="0" dirty="0" smtClean="0"/>
          </a:p>
          <a:p>
            <a:r>
              <a:rPr lang="en-US" b="0" dirty="0" smtClean="0"/>
              <a:t>Universities are under the influence</a:t>
            </a:r>
            <a:r>
              <a:rPr lang="ru-RU" b="0" dirty="0" smtClean="0"/>
              <a:t> </a:t>
            </a:r>
            <a:r>
              <a:rPr lang="en-US" b="0" dirty="0" smtClean="0"/>
              <a:t>of the same regional authorities.</a:t>
            </a:r>
          </a:p>
          <a:p>
            <a:endParaRPr lang="en-US" b="0" dirty="0" smtClean="0"/>
          </a:p>
          <a:p>
            <a:endParaRPr lang="en-US" b="0" dirty="0" smtClean="0"/>
          </a:p>
          <a:p>
            <a:r>
              <a:rPr lang="en-US" b="0" dirty="0" smtClean="0"/>
              <a:t>Leading universities could  change</a:t>
            </a:r>
            <a:r>
              <a:rPr lang="ru-RU" b="0" dirty="0" smtClean="0"/>
              <a:t> (</a:t>
            </a:r>
            <a:r>
              <a:rPr lang="en-US" b="0" dirty="0" smtClean="0"/>
              <a:t>potentially</a:t>
            </a:r>
            <a:r>
              <a:rPr lang="ru-RU" b="0" dirty="0" smtClean="0"/>
              <a:t>) </a:t>
            </a:r>
            <a:r>
              <a:rPr lang="en-US" b="0" dirty="0" smtClean="0"/>
              <a:t>the regional academic environment</a:t>
            </a:r>
            <a:r>
              <a:rPr lang="ru-RU" b="0" dirty="0" smtClean="0"/>
              <a:t>.</a:t>
            </a:r>
            <a:endParaRPr lang="en-US" b="0" dirty="0" smtClean="0"/>
          </a:p>
          <a:p>
            <a:endParaRPr lang="ru-RU" dirty="0"/>
          </a:p>
        </p:txBody>
      </p:sp>
      <p:sp>
        <p:nvSpPr>
          <p:cNvPr id="4" name="Номер слайда 3"/>
          <p:cNvSpPr>
            <a:spLocks noGrp="1"/>
          </p:cNvSpPr>
          <p:nvPr>
            <p:ph type="sldNum" sz="quarter" idx="12"/>
          </p:nvPr>
        </p:nvSpPr>
        <p:spPr/>
        <p:txBody>
          <a:bodyPr/>
          <a:lstStyle/>
          <a:p>
            <a:fld id="{2066355A-084C-D24E-9AD2-7E4FC41EA627}"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966" y="274638"/>
            <a:ext cx="8229600" cy="645254"/>
          </a:xfrm>
        </p:spPr>
        <p:txBody>
          <a:bodyPr/>
          <a:lstStyle/>
          <a:p>
            <a:r>
              <a:rPr lang="en-US" dirty="0"/>
              <a:t>Methodology</a:t>
            </a:r>
            <a:endParaRPr lang="ru-RU" dirty="0"/>
          </a:p>
        </p:txBody>
      </p:sp>
      <p:sp>
        <p:nvSpPr>
          <p:cNvPr id="3" name="Объект 2"/>
          <p:cNvSpPr>
            <a:spLocks noGrp="1"/>
          </p:cNvSpPr>
          <p:nvPr>
            <p:ph idx="1"/>
          </p:nvPr>
        </p:nvSpPr>
        <p:spPr>
          <a:xfrm>
            <a:off x="457200" y="884267"/>
            <a:ext cx="8229600" cy="4689219"/>
          </a:xfrm>
        </p:spPr>
        <p:txBody>
          <a:bodyPr>
            <a:normAutofit lnSpcReduction="10000"/>
          </a:bodyPr>
          <a:lstStyle/>
          <a:p>
            <a:endParaRPr lang="en-US" sz="100" dirty="0" smtClean="0"/>
          </a:p>
          <a:p>
            <a:r>
              <a:rPr lang="en-US" dirty="0" smtClean="0"/>
              <a:t>Treatment group: </a:t>
            </a:r>
          </a:p>
          <a:p>
            <a:pPr indent="360363"/>
            <a:r>
              <a:rPr lang="en-US" b="0" dirty="0" smtClean="0"/>
              <a:t>institutions </a:t>
            </a:r>
            <a:r>
              <a:rPr lang="en-US" dirty="0"/>
              <a:t>outside</a:t>
            </a:r>
            <a:r>
              <a:rPr lang="en-US" b="0" dirty="0"/>
              <a:t> </a:t>
            </a:r>
            <a:r>
              <a:rPr lang="en-US" b="0" dirty="0" smtClean="0"/>
              <a:t>RUEI </a:t>
            </a:r>
            <a:r>
              <a:rPr lang="en-US" b="0" dirty="0"/>
              <a:t>from </a:t>
            </a:r>
            <a:r>
              <a:rPr lang="en-US" dirty="0" smtClean="0"/>
              <a:t>cities</a:t>
            </a:r>
            <a:r>
              <a:rPr lang="en-US" b="0" dirty="0" smtClean="0"/>
              <a:t> </a:t>
            </a:r>
            <a:r>
              <a:rPr lang="en-US" b="0" dirty="0"/>
              <a:t>that have </a:t>
            </a:r>
            <a:r>
              <a:rPr lang="en-US" b="0" dirty="0" smtClean="0"/>
              <a:t>an institution </a:t>
            </a:r>
            <a:r>
              <a:rPr lang="en-US" dirty="0"/>
              <a:t>included</a:t>
            </a:r>
            <a:r>
              <a:rPr lang="en-US" b="0" dirty="0"/>
              <a:t> in </a:t>
            </a:r>
            <a:r>
              <a:rPr lang="en-US" b="0" dirty="0" smtClean="0"/>
              <a:t>this program</a:t>
            </a:r>
          </a:p>
          <a:p>
            <a:endParaRPr lang="en-US" sz="100" dirty="0" smtClean="0"/>
          </a:p>
          <a:p>
            <a:r>
              <a:rPr lang="en-US" dirty="0" smtClean="0"/>
              <a:t>Control group:</a:t>
            </a:r>
          </a:p>
          <a:p>
            <a:pPr indent="360363"/>
            <a:r>
              <a:rPr lang="en-US" dirty="0" smtClean="0"/>
              <a:t> </a:t>
            </a:r>
            <a:r>
              <a:rPr lang="en-US" b="0" dirty="0"/>
              <a:t>institutions </a:t>
            </a:r>
            <a:r>
              <a:rPr lang="en-US" dirty="0"/>
              <a:t>outside</a:t>
            </a:r>
            <a:r>
              <a:rPr lang="en-US" b="0" dirty="0"/>
              <a:t> the program </a:t>
            </a:r>
            <a:r>
              <a:rPr lang="en-US" b="0" dirty="0" smtClean="0"/>
              <a:t>RUEI </a:t>
            </a:r>
            <a:r>
              <a:rPr lang="en-US" b="0" dirty="0"/>
              <a:t>from </a:t>
            </a:r>
            <a:r>
              <a:rPr lang="en-US" dirty="0" smtClean="0"/>
              <a:t>regions </a:t>
            </a:r>
            <a:r>
              <a:rPr lang="en-US" b="0" dirty="0" smtClean="0"/>
              <a:t>that have only institutions </a:t>
            </a:r>
            <a:r>
              <a:rPr lang="en-US" dirty="0" smtClean="0"/>
              <a:t>not</a:t>
            </a:r>
            <a:r>
              <a:rPr lang="en-US" b="0" dirty="0" smtClean="0"/>
              <a:t> </a:t>
            </a:r>
            <a:r>
              <a:rPr lang="en-US" dirty="0" smtClean="0"/>
              <a:t>included</a:t>
            </a:r>
            <a:r>
              <a:rPr lang="en-US" b="0" dirty="0" smtClean="0"/>
              <a:t> </a:t>
            </a:r>
            <a:r>
              <a:rPr lang="en-US" b="0" dirty="0"/>
              <a:t>in the </a:t>
            </a:r>
            <a:r>
              <a:rPr lang="en-US" b="0" dirty="0" smtClean="0"/>
              <a:t>program</a:t>
            </a:r>
          </a:p>
          <a:p>
            <a:pPr algn="just"/>
            <a:r>
              <a:rPr lang="en-US" dirty="0" smtClean="0"/>
              <a:t>Excluded:</a:t>
            </a:r>
          </a:p>
          <a:p>
            <a:pPr algn="just"/>
            <a:r>
              <a:rPr lang="en-US" b="0" dirty="0" smtClean="0"/>
              <a:t>local branches, private higher education institutions, regions with institutions from second wave of RUEI, regions that differ significantly from the treatment group in terms of economic and educational quality before 2013, Moscow and Moscow region, St Petersburg and Leningrad region, Kaliningrad, the Crimea. </a:t>
            </a:r>
          </a:p>
          <a:p>
            <a:pPr algn="just"/>
            <a:endParaRPr lang="ru-RU" b="0" dirty="0" smtClean="0"/>
          </a:p>
          <a:p>
            <a:endParaRPr lang="en-US" b="0" dirty="0" smtClean="0"/>
          </a:p>
          <a:p>
            <a:pPr indent="360363"/>
            <a:endParaRPr lang="en-US" b="0" dirty="0" smtClean="0"/>
          </a:p>
          <a:p>
            <a:pPr indent="360363"/>
            <a:endParaRPr lang="en-US" b="0" dirty="0" smtClean="0"/>
          </a:p>
          <a:p>
            <a:pPr indent="360363"/>
            <a:endParaRPr lang="en-US" b="0" dirty="0" smtClean="0"/>
          </a:p>
          <a:p>
            <a:pPr indent="360363"/>
            <a:endParaRPr lang="en-US" b="0" dirty="0" smtClean="0"/>
          </a:p>
          <a:p>
            <a:pPr indent="360363"/>
            <a:endParaRPr lang="en-US" b="0" dirty="0"/>
          </a:p>
          <a:p>
            <a:pPr indent="360363"/>
            <a:endParaRPr lang="en-US" dirty="0"/>
          </a:p>
          <a:p>
            <a:pPr indent="360363"/>
            <a:endParaRPr lang="en-US" b="0" dirty="0"/>
          </a:p>
        </p:txBody>
      </p:sp>
      <p:graphicFrame>
        <p:nvGraphicFramePr>
          <p:cNvPr id="4" name="Объект 3"/>
          <p:cNvGraphicFramePr>
            <a:graphicFrameLocks/>
          </p:cNvGraphicFramePr>
          <p:nvPr>
            <p:extLst>
              <p:ext uri="{D42A27DB-BD31-4B8C-83A1-F6EECF244321}">
                <p14:modId xmlns:p14="http://schemas.microsoft.com/office/powerpoint/2010/main" val="4119654478"/>
              </p:ext>
            </p:extLst>
          </p:nvPr>
        </p:nvGraphicFramePr>
        <p:xfrm>
          <a:off x="775882" y="5573486"/>
          <a:ext cx="5075665" cy="1040846"/>
        </p:xfrm>
        <a:graphic>
          <a:graphicData uri="http://schemas.openxmlformats.org/drawingml/2006/table">
            <a:tbl>
              <a:tblPr firstRow="1" firstCol="1" bandRow="1">
                <a:tableStyleId>{5940675A-B579-460E-94D1-54222C63F5DA}</a:tableStyleId>
              </a:tblPr>
              <a:tblGrid>
                <a:gridCol w="4019778"/>
                <a:gridCol w="1055887"/>
              </a:tblGrid>
              <a:tr h="451263">
                <a:tc>
                  <a:txBody>
                    <a:bodyPr/>
                    <a:lstStyle/>
                    <a:p>
                      <a:pPr>
                        <a:spcAft>
                          <a:spcPts val="0"/>
                        </a:spcAft>
                      </a:pPr>
                      <a:r>
                        <a:rPr lang="en-US" sz="2400" dirty="0" smtClean="0">
                          <a:effectLst/>
                        </a:rPr>
                        <a:t>Treatment</a:t>
                      </a:r>
                      <a:endParaRPr lang="ru-RU" sz="2400" dirty="0">
                        <a:effectLst/>
                        <a:latin typeface="+mj-lt"/>
                        <a:ea typeface="MS Mincho"/>
                        <a:cs typeface="Times New Roman"/>
                      </a:endParaRPr>
                    </a:p>
                  </a:txBody>
                  <a:tcPr marL="68580" marR="68580" marT="0" marB="0"/>
                </a:tc>
                <a:tc>
                  <a:txBody>
                    <a:bodyPr/>
                    <a:lstStyle/>
                    <a:p>
                      <a:pPr>
                        <a:spcAft>
                          <a:spcPts val="0"/>
                        </a:spcAft>
                      </a:pPr>
                      <a:r>
                        <a:rPr lang="en-US" sz="2400" dirty="0" smtClean="0">
                          <a:effectLst/>
                        </a:rPr>
                        <a:t>54</a:t>
                      </a:r>
                      <a:endParaRPr lang="ru-RU" sz="2400" dirty="0">
                        <a:effectLst/>
                        <a:latin typeface="Cambria"/>
                        <a:ea typeface="MS Mincho"/>
                        <a:cs typeface="Times New Roman"/>
                      </a:endParaRPr>
                    </a:p>
                  </a:txBody>
                  <a:tcPr marL="68580" marR="68580" marT="0" marB="0"/>
                </a:tc>
              </a:tr>
              <a:tr h="589583">
                <a:tc>
                  <a:txBody>
                    <a:bodyPr/>
                    <a:lstStyle/>
                    <a:p>
                      <a:pPr>
                        <a:spcAft>
                          <a:spcPts val="0"/>
                        </a:spcAft>
                      </a:pPr>
                      <a:r>
                        <a:rPr lang="en-US" sz="2400" dirty="0">
                          <a:effectLst/>
                        </a:rPr>
                        <a:t>Control</a:t>
                      </a:r>
                      <a:endParaRPr lang="ru-RU" sz="2400" dirty="0">
                        <a:effectLst/>
                        <a:latin typeface="+mj-lt"/>
                        <a:ea typeface="MS Mincho"/>
                        <a:cs typeface="Times New Roman"/>
                      </a:endParaRPr>
                    </a:p>
                  </a:txBody>
                  <a:tcPr marL="68580" marR="68580" marT="0" marB="0"/>
                </a:tc>
                <a:tc>
                  <a:txBody>
                    <a:bodyPr/>
                    <a:lstStyle/>
                    <a:p>
                      <a:pPr>
                        <a:spcAft>
                          <a:spcPts val="0"/>
                        </a:spcAft>
                      </a:pPr>
                      <a:r>
                        <a:rPr lang="en-US" sz="2400" kern="1200" dirty="0" smtClean="0">
                          <a:solidFill>
                            <a:schemeClr val="tx1"/>
                          </a:solidFill>
                          <a:latin typeface="+mn-lt"/>
                          <a:ea typeface="+mn-ea"/>
                          <a:cs typeface="+mn-cs"/>
                        </a:rPr>
                        <a:t>191</a:t>
                      </a:r>
                      <a:endParaRPr lang="ru-RU" sz="2400" dirty="0">
                        <a:solidFill>
                          <a:srgbClr val="FF0000"/>
                        </a:solidFill>
                        <a:effectLst/>
                        <a:latin typeface="Cambria"/>
                        <a:ea typeface="MS Mincho"/>
                        <a:cs typeface="Times New Roman"/>
                      </a:endParaRPr>
                    </a:p>
                  </a:txBody>
                  <a:tcPr marL="68580" marR="68580" marT="0" marB="0"/>
                </a:tc>
              </a:tr>
            </a:tbl>
          </a:graphicData>
        </a:graphic>
      </p:graphicFrame>
      <p:sp>
        <p:nvSpPr>
          <p:cNvPr id="5" name="Номер слайда 4"/>
          <p:cNvSpPr>
            <a:spLocks noGrp="1"/>
          </p:cNvSpPr>
          <p:nvPr>
            <p:ph type="sldNum" sz="quarter" idx="12"/>
          </p:nvPr>
        </p:nvSpPr>
        <p:spPr/>
        <p:txBody>
          <a:bodyPr/>
          <a:lstStyle/>
          <a:p>
            <a:fld id="{2066355A-084C-D24E-9AD2-7E4FC41EA627}" type="slidenum">
              <a:rPr lang="en-US" smtClean="0"/>
              <a:pPr/>
              <a:t>6</a:t>
            </a:fld>
            <a:endParaRPr lang="en-US"/>
          </a:p>
        </p:txBody>
      </p:sp>
    </p:spTree>
    <p:extLst>
      <p:ext uri="{BB962C8B-B14F-4D97-AF65-F5344CB8AC3E}">
        <p14:creationId xmlns:p14="http://schemas.microsoft.com/office/powerpoint/2010/main" val="1517094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8872"/>
            <a:ext cx="8229600" cy="1081196"/>
          </a:xfrm>
        </p:spPr>
        <p:txBody>
          <a:bodyPr>
            <a:normAutofit/>
          </a:bodyPr>
          <a:lstStyle/>
          <a:p>
            <a:r>
              <a:rPr lang="en-US" dirty="0" smtClean="0"/>
              <a:t>Regions and cities with universities from the treatment and control groups</a:t>
            </a:r>
            <a:endParaRPr lang="ru-RU" dirty="0"/>
          </a:p>
        </p:txBody>
      </p:sp>
      <p:pic>
        <p:nvPicPr>
          <p:cNvPr id="4" name="Изображение 4" descr="Macintosh HD:Users:lovakov:Dropbox:1_Мое:4_Исследования:5-100 side effect:papers &amp; presentations:preprint:Fig. 2.png"/>
          <p:cNvPicPr/>
          <p:nvPr/>
        </p:nvPicPr>
        <p:blipFill>
          <a:blip r:embed="rId3">
            <a:extLst>
              <a:ext uri="{28A0092B-C50C-407E-A947-70E740481C1C}">
                <a14:useLocalDpi xmlns:a14="http://schemas.microsoft.com/office/drawing/2010/main" val="0"/>
              </a:ext>
            </a:extLst>
          </a:blip>
          <a:srcRect/>
          <a:stretch>
            <a:fillRect/>
          </a:stretch>
        </p:blipFill>
        <p:spPr bwMode="auto">
          <a:xfrm>
            <a:off x="-331075" y="1072055"/>
            <a:ext cx="10231820" cy="5785945"/>
          </a:xfrm>
          <a:prstGeom prst="rect">
            <a:avLst/>
          </a:prstGeom>
          <a:noFill/>
          <a:ln>
            <a:noFill/>
          </a:ln>
        </p:spPr>
      </p:pic>
      <p:sp>
        <p:nvSpPr>
          <p:cNvPr id="5" name="Прямоугольник 4"/>
          <p:cNvSpPr/>
          <p:nvPr/>
        </p:nvSpPr>
        <p:spPr>
          <a:xfrm>
            <a:off x="457200" y="5659821"/>
            <a:ext cx="2677336" cy="954107"/>
          </a:xfrm>
          <a:prstGeom prst="rect">
            <a:avLst/>
          </a:prstGeom>
        </p:spPr>
        <p:txBody>
          <a:bodyPr wrap="none">
            <a:spAutoFit/>
          </a:bodyPr>
          <a:lstStyle/>
          <a:p>
            <a:r>
              <a:rPr lang="en-US" sz="2800" dirty="0" smtClean="0">
                <a:latin typeface="FuturaFuturisC"/>
                <a:ea typeface="+mj-ea"/>
                <a:cs typeface="FuturaFuturisC"/>
              </a:rPr>
              <a:t>treatment  -  </a:t>
            </a:r>
            <a:r>
              <a:rPr lang="en-US" sz="2800" dirty="0" smtClean="0">
                <a:solidFill>
                  <a:schemeClr val="bg2">
                    <a:lumMod val="75000"/>
                  </a:schemeClr>
                </a:solidFill>
                <a:latin typeface="FuturaFuturisC"/>
                <a:ea typeface="+mj-ea"/>
                <a:cs typeface="FuturaFuturisC"/>
              </a:rPr>
              <a:t>blue</a:t>
            </a:r>
          </a:p>
          <a:p>
            <a:r>
              <a:rPr lang="en-US" sz="2800" dirty="0" smtClean="0">
                <a:latin typeface="FuturaFuturisC"/>
                <a:ea typeface="+mj-ea"/>
                <a:cs typeface="FuturaFuturisC"/>
              </a:rPr>
              <a:t>control  -  </a:t>
            </a:r>
            <a:r>
              <a:rPr lang="en-US" sz="2800" dirty="0" smtClean="0">
                <a:solidFill>
                  <a:srgbClr val="FF0000"/>
                </a:solidFill>
                <a:latin typeface="FuturaFuturisC"/>
                <a:ea typeface="+mj-ea"/>
                <a:cs typeface="FuturaFuturisC"/>
              </a:rPr>
              <a:t>red</a:t>
            </a:r>
            <a:endParaRPr lang="ru-RU" sz="2800" dirty="0" smtClean="0">
              <a:solidFill>
                <a:srgbClr val="FF0000"/>
              </a:solidFill>
              <a:latin typeface="FuturaFuturisC"/>
              <a:ea typeface="+mj-ea"/>
              <a:cs typeface="FuturaFuturisC"/>
            </a:endParaRPr>
          </a:p>
        </p:txBody>
      </p:sp>
      <p:sp>
        <p:nvSpPr>
          <p:cNvPr id="3" name="Номер слайда 2"/>
          <p:cNvSpPr>
            <a:spLocks noGrp="1"/>
          </p:cNvSpPr>
          <p:nvPr>
            <p:ph type="sldNum" sz="quarter" idx="12"/>
          </p:nvPr>
        </p:nvSpPr>
        <p:spPr/>
        <p:txBody>
          <a:bodyPr/>
          <a:lstStyle/>
          <a:p>
            <a:fld id="{2066355A-084C-D24E-9AD2-7E4FC41EA627}"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5254"/>
          </a:xfrm>
        </p:spPr>
        <p:txBody>
          <a:bodyPr/>
          <a:lstStyle/>
          <a:p>
            <a:r>
              <a:rPr lang="en-US" dirty="0" smtClean="0"/>
              <a:t>Data</a:t>
            </a:r>
            <a:endParaRPr lang="ru-RU" dirty="0"/>
          </a:p>
        </p:txBody>
      </p:sp>
      <p:sp>
        <p:nvSpPr>
          <p:cNvPr id="3" name="Объект 2"/>
          <p:cNvSpPr>
            <a:spLocks noGrp="1"/>
          </p:cNvSpPr>
          <p:nvPr>
            <p:ph idx="1"/>
          </p:nvPr>
        </p:nvSpPr>
        <p:spPr>
          <a:xfrm>
            <a:off x="457200" y="1600200"/>
            <a:ext cx="8401574" cy="4525963"/>
          </a:xfrm>
        </p:spPr>
        <p:txBody>
          <a:bodyPr>
            <a:normAutofit/>
          </a:bodyPr>
          <a:lstStyle/>
          <a:p>
            <a:pPr marL="342900" indent="-342900" algn="just">
              <a:buFont typeface="Arial" panose="020B0604020202020204" pitchFamily="34" charset="0"/>
              <a:buChar char="•"/>
            </a:pPr>
            <a:r>
              <a:rPr lang="en-US" b="0" dirty="0"/>
              <a:t>Monitoring of the </a:t>
            </a:r>
            <a:r>
              <a:rPr lang="en-US" b="0" dirty="0" smtClean="0"/>
              <a:t>Performance of Higher Education </a:t>
            </a:r>
            <a:r>
              <a:rPr lang="en-US" b="0" dirty="0"/>
              <a:t>Institutions (2012-2016</a:t>
            </a:r>
            <a:r>
              <a:rPr lang="en-US" b="0" dirty="0" smtClean="0"/>
              <a:t>)</a:t>
            </a:r>
          </a:p>
          <a:p>
            <a:pPr marL="342900" indent="-342900" algn="just"/>
            <a:endParaRPr lang="en-US" b="0" dirty="0"/>
          </a:p>
          <a:p>
            <a:pPr marL="342900" indent="-342900" algn="just">
              <a:buFont typeface="Arial" panose="020B0604020202020204" pitchFamily="34" charset="0"/>
              <a:buChar char="•"/>
            </a:pPr>
            <a:r>
              <a:rPr lang="en-US" b="0" dirty="0"/>
              <a:t>Russian Index </a:t>
            </a:r>
            <a:r>
              <a:rPr lang="en-US" b="0" dirty="0" smtClean="0"/>
              <a:t>of Science </a:t>
            </a:r>
            <a:r>
              <a:rPr lang="en-US" b="0" dirty="0"/>
              <a:t>Citation </a:t>
            </a:r>
            <a:r>
              <a:rPr lang="en-US" b="0" dirty="0" smtClean="0"/>
              <a:t>(2012-201</a:t>
            </a:r>
            <a:r>
              <a:rPr lang="ru-RU" b="0" dirty="0" smtClean="0"/>
              <a:t>7</a:t>
            </a:r>
            <a:r>
              <a:rPr lang="en-US" b="0" dirty="0" smtClean="0"/>
              <a:t>) RISC</a:t>
            </a:r>
          </a:p>
          <a:p>
            <a:pPr marL="342900" indent="-342900" algn="just">
              <a:buFont typeface="Arial" panose="020B0604020202020204" pitchFamily="34" charset="0"/>
              <a:buChar char="•"/>
            </a:pPr>
            <a:endParaRPr lang="en-US" b="0" dirty="0" smtClean="0"/>
          </a:p>
          <a:p>
            <a:pPr marL="342900" indent="-342900" algn="just">
              <a:buFont typeface="Arial" panose="020B0604020202020204" pitchFamily="34" charset="0"/>
              <a:buChar char="•"/>
            </a:pPr>
            <a:r>
              <a:rPr lang="en-US" b="0" dirty="0" smtClean="0"/>
              <a:t>Web of  </a:t>
            </a:r>
            <a:r>
              <a:rPr lang="en-US" b="0" dirty="0"/>
              <a:t>Science (</a:t>
            </a:r>
            <a:r>
              <a:rPr lang="en-US" b="0" dirty="0" smtClean="0"/>
              <a:t>2012-201</a:t>
            </a:r>
            <a:r>
              <a:rPr lang="ru-RU" b="0" dirty="0" smtClean="0"/>
              <a:t>7</a:t>
            </a:r>
            <a:r>
              <a:rPr lang="en-US" b="0" dirty="0" smtClean="0"/>
              <a:t>)</a:t>
            </a:r>
            <a:endParaRPr lang="en-US" b="0" dirty="0"/>
          </a:p>
          <a:p>
            <a:pPr marL="342900" indent="-342900" algn="just">
              <a:buFont typeface="Arial" panose="020B0604020202020204" pitchFamily="34" charset="0"/>
              <a:buChar char="•"/>
            </a:pPr>
            <a:endParaRPr lang="en-US" b="0" dirty="0" smtClean="0"/>
          </a:p>
        </p:txBody>
      </p:sp>
      <p:sp>
        <p:nvSpPr>
          <p:cNvPr id="4" name="Номер слайда 3"/>
          <p:cNvSpPr>
            <a:spLocks noGrp="1"/>
          </p:cNvSpPr>
          <p:nvPr>
            <p:ph type="sldNum" sz="quarter" idx="12"/>
          </p:nvPr>
        </p:nvSpPr>
        <p:spPr/>
        <p:txBody>
          <a:bodyPr/>
          <a:lstStyle/>
          <a:p>
            <a:fld id="{2066355A-084C-D24E-9AD2-7E4FC41EA627}" type="slidenum">
              <a:rPr lang="en-US" smtClean="0"/>
              <a:pPr/>
              <a:t>8</a:t>
            </a:fld>
            <a:endParaRPr lang="en-US"/>
          </a:p>
        </p:txBody>
      </p:sp>
    </p:spTree>
    <p:extLst>
      <p:ext uri="{BB962C8B-B14F-4D97-AF65-F5344CB8AC3E}">
        <p14:creationId xmlns:p14="http://schemas.microsoft.com/office/powerpoint/2010/main" val="3606775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72966" y="274638"/>
            <a:ext cx="8229600" cy="645254"/>
          </a:xfrm>
        </p:spPr>
        <p:txBody>
          <a:bodyPr/>
          <a:lstStyle/>
          <a:p>
            <a:r>
              <a:rPr lang="en-US" dirty="0" smtClean="0"/>
              <a:t>Specification</a:t>
            </a:r>
            <a:endParaRPr lang="ru-RU"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856206905"/>
              </p:ext>
            </p:extLst>
          </p:nvPr>
        </p:nvGraphicFramePr>
        <p:xfrm>
          <a:off x="-410886" y="926851"/>
          <a:ext cx="10012082" cy="707533"/>
        </p:xfrm>
        <a:graphic>
          <a:graphicData uri="http://schemas.openxmlformats.org/presentationml/2006/ole">
            <mc:AlternateContent xmlns:mc="http://schemas.openxmlformats.org/markup-compatibility/2006">
              <mc:Choice xmlns:v="urn:schemas-microsoft-com:vml" Requires="v">
                <p:oleObj spid="_x0000_s46122" name="Документ" r:id="rId5" imgW="5955334" imgH="358103" progId="Word.Document.12">
                  <p:embed/>
                </p:oleObj>
              </mc:Choice>
              <mc:Fallback>
                <p:oleObj name="Документ" r:id="rId5" imgW="5955334" imgH="358103" progId="Word.Document.12">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86" y="926851"/>
                        <a:ext cx="10012082" cy="7075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1173207696"/>
              </p:ext>
            </p:extLst>
          </p:nvPr>
        </p:nvGraphicFramePr>
        <p:xfrm>
          <a:off x="-622447" y="1766462"/>
          <a:ext cx="10460133" cy="380562"/>
        </p:xfrm>
        <a:graphic>
          <a:graphicData uri="http://schemas.openxmlformats.org/presentationml/2006/ole">
            <mc:AlternateContent xmlns:mc="http://schemas.openxmlformats.org/markup-compatibility/2006">
              <mc:Choice xmlns:v="urn:schemas-microsoft-com:vml" Requires="v">
                <p:oleObj spid="_x0000_s46123" name="Документ" r:id="rId8" imgW="5955334" imgH="178871" progId="Word.Document.12">
                  <p:embed/>
                </p:oleObj>
              </mc:Choice>
              <mc:Fallback>
                <p:oleObj name="Документ" r:id="rId8" imgW="5955334" imgH="178871" progId="Word.Document.12">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447" y="1766462"/>
                        <a:ext cx="10460133" cy="380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944883483"/>
              </p:ext>
            </p:extLst>
          </p:nvPr>
        </p:nvGraphicFramePr>
        <p:xfrm>
          <a:off x="457200" y="2312447"/>
          <a:ext cx="8545513" cy="4697412"/>
        </p:xfrm>
        <a:graphic>
          <a:graphicData uri="http://schemas.openxmlformats.org/presentationml/2006/ole">
            <mc:AlternateContent xmlns:mc="http://schemas.openxmlformats.org/markup-compatibility/2006">
              <mc:Choice xmlns:v="urn:schemas-microsoft-com:vml" Requires="v">
                <p:oleObj spid="_x0000_s46124" name="Документ" r:id="rId11" imgW="5955334" imgH="3274494" progId="Word.Document.12">
                  <p:embed/>
                </p:oleObj>
              </mc:Choice>
              <mc:Fallback>
                <p:oleObj name="Документ" r:id="rId11" imgW="5955334" imgH="3274494" progId="Word.Document.12">
                  <p:embed/>
                  <p:pic>
                    <p:nvPicPr>
                      <p:cNvPr id="0"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2312447"/>
                        <a:ext cx="8545513"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омер слайда 1"/>
          <p:cNvSpPr>
            <a:spLocks noGrp="1"/>
          </p:cNvSpPr>
          <p:nvPr>
            <p:ph type="sldNum" sz="quarter" idx="12"/>
          </p:nvPr>
        </p:nvSpPr>
        <p:spPr/>
        <p:txBody>
          <a:bodyPr/>
          <a:lstStyle/>
          <a:p>
            <a:fld id="{2066355A-084C-D24E-9AD2-7E4FC41EA627}" type="slidenum">
              <a:rPr lang="en-US" smtClean="0"/>
              <a:pPr/>
              <a:t>9</a:t>
            </a:fld>
            <a:endParaRPr lang="en-US"/>
          </a:p>
        </p:txBody>
      </p:sp>
    </p:spTree>
    <p:extLst>
      <p:ext uri="{BB962C8B-B14F-4D97-AF65-F5344CB8AC3E}">
        <p14:creationId xmlns:p14="http://schemas.microsoft.com/office/powerpoint/2010/main" val="962311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ИнИИfinal">
  <a:themeElements>
    <a:clrScheme name="ИнИИ">
      <a:dk1>
        <a:srgbClr val="141313"/>
      </a:dk1>
      <a:lt1>
        <a:sysClr val="window" lastClr="FFFFFF"/>
      </a:lt1>
      <a:dk2>
        <a:srgbClr val="263B86"/>
      </a:dk2>
      <a:lt2>
        <a:srgbClr val="76B6F2"/>
      </a:lt2>
      <a:accent1>
        <a:srgbClr val="D99322"/>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purl.org/dc/elements/1.1/"/>
    <ds:schemaRef ds:uri="http://schemas.microsoft.com/office/2006/documentManagement/types"/>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http://schemas.microsoft.com/sharepoint/v3/field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ИнИИfinal</Template>
  <TotalTime>10032</TotalTime>
  <Words>644</Words>
  <Application>Microsoft Office PowerPoint</Application>
  <PresentationFormat>Экран (4:3)</PresentationFormat>
  <Paragraphs>179</Paragraphs>
  <Slides>24</Slides>
  <Notes>24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24</vt:i4>
      </vt:variant>
    </vt:vector>
  </HeadingPairs>
  <TitlesOfParts>
    <vt:vector size="26" baseType="lpstr">
      <vt:lpstr>ИнИИfinal</vt:lpstr>
      <vt:lpstr>Документ</vt:lpstr>
      <vt:lpstr>Does government support of leading universities affect the entire higher education system? Evidence from the Russian University Excellence Initiative  Andrey Lovakov, Anna Panova, Ivan Sterligov, Maria Yudkevich  </vt:lpstr>
      <vt:lpstr>The main question</vt:lpstr>
      <vt:lpstr>Презентация PowerPoint</vt:lpstr>
      <vt:lpstr>Regions and cities with universities from the RUEI</vt:lpstr>
      <vt:lpstr>Region level</vt:lpstr>
      <vt:lpstr>Methodology</vt:lpstr>
      <vt:lpstr>Regions and cities with universities from the treatment and control groups</vt:lpstr>
      <vt:lpstr>Data</vt:lpstr>
      <vt:lpstr>Specification</vt:lpstr>
      <vt:lpstr>Презентация PowerPoint</vt:lpstr>
      <vt:lpstr>Inside and outside RUEI (1)</vt:lpstr>
      <vt:lpstr>Inside and outside RUEI (2)</vt:lpstr>
      <vt:lpstr>Inside and outside RUEI (3)</vt:lpstr>
      <vt:lpstr>Results. Quality of student intakes (positive effect)</vt:lpstr>
      <vt:lpstr>Results. Young academics (no effect)</vt:lpstr>
      <vt:lpstr>Results. Publications. RISC. (no effect)</vt:lpstr>
      <vt:lpstr>Results. Publications. RISC Core. (no effect)</vt:lpstr>
      <vt:lpstr>Results. Publications. Web of Science with ESCI (no effect) </vt:lpstr>
      <vt:lpstr>Results. Publications. Web of Science without ESCI. (small effect)</vt:lpstr>
      <vt:lpstr>Results. Publications in Q1. (small effect)</vt:lpstr>
      <vt:lpstr>Results. Publications in Q4 &amp; International Collaborations (no effect)</vt:lpstr>
      <vt:lpstr>Results. Collaboration with RUEI (positive effect)</vt:lpstr>
      <vt:lpstr>Summary </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More Information Provide  Lower Prices in Public  Procurement Auctions?</dc:title>
  <dc:creator>Пользователь Windows</dc:creator>
  <cp:lastModifiedBy>Пользователь Windows</cp:lastModifiedBy>
  <cp:revision>237</cp:revision>
  <cp:lastPrinted>2020-02-27T08:20:31Z</cp:lastPrinted>
  <dcterms:created xsi:type="dcterms:W3CDTF">2017-12-05T10:40:45Z</dcterms:created>
  <dcterms:modified xsi:type="dcterms:W3CDTF">2020-02-27T16:48:06Z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