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6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2B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 varScale="1">
        <p:scale>
          <a:sx n="65" d="100"/>
          <a:sy n="65" d="100"/>
        </p:scale>
        <p:origin x="134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717032"/>
            <a:ext cx="6400800" cy="192176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 hasCustomPrompt="1"/>
          </p:nvPr>
        </p:nvSpPr>
        <p:spPr>
          <a:xfrm>
            <a:off x="457200" y="2348880"/>
            <a:ext cx="8229600" cy="1143000"/>
          </a:xfrm>
        </p:spPr>
        <p:txBody>
          <a:bodyPr/>
          <a:lstStyle>
            <a:lvl1pPr>
              <a:defRPr b="1" cap="all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88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Рабоч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79512" y="404664"/>
            <a:ext cx="4752528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79512" y="404664"/>
            <a:ext cx="4680520" cy="576064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179512" y="1268760"/>
            <a:ext cx="8712968" cy="5326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220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бочий слайд с фотограф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79512" y="404664"/>
            <a:ext cx="4752528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79512" y="404664"/>
            <a:ext cx="4680520" cy="576064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3491880" y="1268760"/>
            <a:ext cx="5400600" cy="964704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bg1">
                    <a:lumMod val="50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492500" y="2305397"/>
            <a:ext cx="5400675" cy="381635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 marL="91440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3pPr>
            <a:lvl4pPr marL="1371600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4pPr>
            <a:lvl5pPr marL="1828800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1" hasCustomPrompt="1"/>
          </p:nvPr>
        </p:nvSpPr>
        <p:spPr>
          <a:xfrm>
            <a:off x="184870" y="1268760"/>
            <a:ext cx="3168650" cy="3168650"/>
          </a:xfrm>
          <a:solidFill>
            <a:schemeClr val="bg1">
              <a:lumMod val="65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234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абоч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79512" y="404664"/>
            <a:ext cx="4752528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79512" y="404664"/>
            <a:ext cx="4680520" cy="576064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179512" y="1196752"/>
            <a:ext cx="8712968" cy="532656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chemeClr val="bg1">
                    <a:lumMod val="50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179388" y="1801589"/>
            <a:ext cx="8713787" cy="42481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75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Рабоч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79512" y="404664"/>
            <a:ext cx="4752528" cy="5760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79512" y="404664"/>
            <a:ext cx="4680520" cy="576064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Колонтитул</a:t>
            </a:r>
            <a:endParaRPr lang="ru-RU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125538"/>
            <a:ext cx="8785225" cy="5399087"/>
          </a:xfrm>
          <a:solidFill>
            <a:schemeClr val="bg1">
              <a:lumMod val="65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82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Рабочи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4860032" y="5301208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Санкт-Петербургский</a:t>
            </a:r>
            <a:r>
              <a:rPr lang="ru-RU" baseline="0" dirty="0" smtClean="0">
                <a:solidFill>
                  <a:schemeClr val="bg1"/>
                </a:solidFill>
              </a:rPr>
              <a:t/>
            </a:r>
            <a:br>
              <a:rPr lang="ru-RU" baseline="0" dirty="0" smtClean="0">
                <a:solidFill>
                  <a:schemeClr val="bg1"/>
                </a:solidFill>
              </a:rPr>
            </a:br>
            <a:r>
              <a:rPr lang="ru-RU" baseline="0" dirty="0" smtClean="0">
                <a:solidFill>
                  <a:schemeClr val="bg1"/>
                </a:solidFill>
              </a:rPr>
              <a:t>государственный университет</a:t>
            </a:r>
          </a:p>
          <a:p>
            <a:pPr algn="r"/>
            <a:r>
              <a:rPr lang="en-US" b="1" baseline="0" dirty="0" smtClean="0">
                <a:solidFill>
                  <a:schemeClr val="bg1"/>
                </a:solidFill>
              </a:rPr>
              <a:t>spbu.ru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69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983B2-6E29-409A-92B0-EBD7932440C6}" type="datetimeFigureOut">
              <a:rPr lang="ru-RU" smtClean="0"/>
              <a:pPr/>
              <a:t>25.03.2020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43867-4E32-4E2D-8739-58246E7E28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03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/>
              <a:t>Студентка Юридического факультета СПбГУ</a:t>
            </a:r>
          </a:p>
          <a:p>
            <a:r>
              <a:rPr lang="ru-RU" b="1" i="1" dirty="0" err="1" smtClean="0"/>
              <a:t>Ветрова</a:t>
            </a:r>
            <a:r>
              <a:rPr lang="ru-RU" b="1" i="1" dirty="0" smtClean="0"/>
              <a:t> Евгения Германовна</a:t>
            </a:r>
          </a:p>
          <a:p>
            <a:endParaRPr lang="ru-RU" b="1" i="1" dirty="0" smtClean="0"/>
          </a:p>
          <a:p>
            <a:r>
              <a:rPr lang="ru-RU" b="1" i="1" dirty="0" smtClean="0"/>
              <a:t>Научный руководитель: </a:t>
            </a:r>
          </a:p>
          <a:p>
            <a:r>
              <a:rPr lang="ru-RU" b="1" i="1" dirty="0" err="1" smtClean="0"/>
              <a:t>к.ю.н</a:t>
            </a:r>
            <a:r>
              <a:rPr lang="ru-RU" b="1" i="1" dirty="0" smtClean="0"/>
              <a:t>., доцент, Васильев Илья Александрович </a:t>
            </a:r>
          </a:p>
          <a:p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«МОЛЧАНИЕ» И «ПИСЬМО» ФИФА КАК РЕШЕНИЯ ДЛЯ ОБЖАЛОВАНИЯ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47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32074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1. </a:t>
            </a:r>
            <a:r>
              <a:rPr lang="ru-RU" dirty="0" smtClean="0"/>
              <a:t>Решение </a:t>
            </a:r>
            <a:r>
              <a:rPr lang="ru-RU" dirty="0" err="1" smtClean="0"/>
              <a:t>юрисдикционного</a:t>
            </a:r>
            <a:r>
              <a:rPr lang="ru-RU" dirty="0" smtClean="0"/>
              <a:t> органа международной спортивной федерации не открывать дисциплинарное производство или отсутствие реакции (молчание) органа федерации не является </a:t>
            </a:r>
            <a:r>
              <a:rPr lang="en-US" b="1" i="1" dirty="0" smtClean="0"/>
              <a:t>a priori</a:t>
            </a:r>
            <a:r>
              <a:rPr lang="ru-RU" b="1" dirty="0" smtClean="0"/>
              <a:t> </a:t>
            </a:r>
            <a:r>
              <a:rPr lang="ru-RU" dirty="0" smtClean="0"/>
              <a:t>отказом в правосудии, но при доказанности обратного должно рассматриваться как состоявшееся решение, которое является окончательным и может быть обжаловано в CAS.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03512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2. </a:t>
            </a:r>
            <a:r>
              <a:rPr lang="ru-RU" dirty="0" smtClean="0"/>
              <a:t>Сообщение в форме письма, сделанное международной спортивной федерацией, не является решением, если (1) оно не содержит постановления </a:t>
            </a:r>
            <a:r>
              <a:rPr lang="ru-RU" dirty="0" err="1" smtClean="0"/>
              <a:t>юрисдикционного</a:t>
            </a:r>
            <a:r>
              <a:rPr lang="ru-RU" dirty="0" smtClean="0"/>
              <a:t> органа, (2) у федерации в конкретном случае не было намерения принимать решение по данному вопросу, (3) письмо никоим образом не повлияло на положение (права и законные интересы) противоположной стороны спора.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2786058"/>
            <a:ext cx="51635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Спасибо за внимание!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089198"/>
          </a:xfrm>
        </p:spPr>
        <p:txBody>
          <a:bodyPr>
            <a:normAutofit/>
          </a:bodyPr>
          <a:lstStyle/>
          <a:p>
            <a:r>
              <a:rPr lang="ru-RU" dirty="0" smtClean="0"/>
              <a:t>Существование решений органов судебной власти и органов, осуществляющих альтернативное разрешение споров, кажется явлением естественным. Такие решения впоследствии могут быть обжалованы в установленном порядке. </a:t>
            </a:r>
          </a:p>
          <a:p>
            <a:r>
              <a:rPr lang="ru-RU" dirty="0" smtClean="0"/>
              <a:t>В области глобального спортивного права институт «решений» международных спортивных федераций приобретает новое содержание.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946322"/>
          </a:xfrm>
        </p:spPr>
        <p:txBody>
          <a:bodyPr>
            <a:normAutofit/>
          </a:bodyPr>
          <a:lstStyle/>
          <a:p>
            <a:r>
              <a:rPr lang="ru-RU" dirty="0" smtClean="0"/>
              <a:t>Статус решения международной спортивной федерации не зависит от формы его вынесения: сообщение, сделанное в форме письма, или молчание уполномоченного органа (далее – орган) могут также представлять собой решение, подпадающее под апелляционную юрисдикцию Спортивного арбитражного суда (далее – </a:t>
            </a:r>
            <a:r>
              <a:rPr lang="en-US" dirty="0" smtClean="0"/>
              <a:t>CAS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CAS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089198"/>
          </a:xfrm>
        </p:spPr>
        <p:txBody>
          <a:bodyPr>
            <a:normAutofit/>
          </a:bodyPr>
          <a:lstStyle/>
          <a:p>
            <a:r>
              <a:rPr lang="ru-RU" dirty="0" smtClean="0"/>
              <a:t>Каковы требования, предъявляемые </a:t>
            </a:r>
            <a:r>
              <a:rPr lang="en-US" dirty="0" smtClean="0"/>
              <a:t>CAS</a:t>
            </a:r>
            <a:r>
              <a:rPr lang="ru-RU" dirty="0" smtClean="0"/>
              <a:t> к таким решениям?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94632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CAS не рассматривает в качестве решения, подлежащего праву апелляции, письмо ФИФА, если оно </a:t>
            </a:r>
            <a:r>
              <a:rPr lang="ru-RU" b="1" i="1" dirty="0" smtClean="0"/>
              <a:t>не содержит позиции </a:t>
            </a:r>
            <a:r>
              <a:rPr lang="ru-RU" b="1" i="1" dirty="0" err="1" smtClean="0"/>
              <a:t>юрисдикционного</a:t>
            </a:r>
            <a:r>
              <a:rPr lang="ru-RU" b="1" i="1" dirty="0" smtClean="0"/>
              <a:t> органа и представляет исключительно мнение администрации этой организации</a:t>
            </a:r>
            <a:r>
              <a:rPr lang="ru-RU" b="1" dirty="0" smtClean="0"/>
              <a:t>.</a:t>
            </a:r>
            <a:endParaRPr lang="en-US" b="1" dirty="0" smtClean="0"/>
          </a:p>
          <a:p>
            <a:r>
              <a:rPr lang="ru-RU" b="1" dirty="0" smtClean="0"/>
              <a:t> </a:t>
            </a:r>
            <a:r>
              <a:rPr lang="ru-RU" dirty="0" smtClean="0"/>
              <a:t>Такой вывод актуален при условии, что письмо носит чисто информативный характер и не препятствует любому решению органа, которое может быть принято в будущем в данном или аналогичном вопросе.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03512"/>
          </a:xfrm>
        </p:spPr>
        <p:txBody>
          <a:bodyPr>
            <a:normAutofit/>
          </a:bodyPr>
          <a:lstStyle/>
          <a:p>
            <a:r>
              <a:rPr lang="ru-RU" dirty="0" smtClean="0"/>
              <a:t>Например, если ФИФА заявляет в своих письмах, что не может вмешаться в некую проблемную ситуацию в том виде, в каком ситуация существует в текущий момент, но оставляет возможности для открытия дисциплинарного производства, это не является отказом в правосудии.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7495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Так, в конкретном споре </a:t>
            </a:r>
            <a:r>
              <a:rPr lang="en-US" dirty="0" smtClean="0"/>
              <a:t>CAS </a:t>
            </a:r>
            <a:r>
              <a:rPr lang="ru-RU" dirty="0" smtClean="0"/>
              <a:t>занял позицию, что </a:t>
            </a:r>
            <a:r>
              <a:rPr lang="ru-RU" i="1" dirty="0" smtClean="0"/>
              <a:t>письма ФИФА </a:t>
            </a:r>
            <a:r>
              <a:rPr lang="ru-RU" b="1" i="1" dirty="0" smtClean="0"/>
              <a:t>не препятствуют возможности рассмотрения спора</a:t>
            </a:r>
            <a:r>
              <a:rPr lang="ru-RU" b="1" dirty="0" smtClean="0"/>
              <a:t> </a:t>
            </a:r>
            <a:r>
              <a:rPr lang="ru-RU" dirty="0" smtClean="0"/>
              <a:t>о самовольном покидании игроком клуба для участия в играх со своей сборной. </a:t>
            </a:r>
            <a:endParaRPr lang="en-US" dirty="0" smtClean="0"/>
          </a:p>
          <a:p>
            <a:r>
              <a:rPr lang="ru-RU" dirty="0" smtClean="0"/>
              <a:t>Напротив, ФИФА прямо признает в своем письме, что содержание более раннего письма «не наносит ущерба любому решению, которое может быть принято в будущем любым руководящим органом ФИФА по этому или аналогичному вопросу».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035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Фактически ФИФА заявляет в этих письмах, что организация не в состоянии вмешаться в обсуждаемое дело в том виде, в каком оно было представлено, и оставляет за собой право для рассмотрения дела, если оно будет надлежащим образом заявлено в </a:t>
            </a:r>
            <a:r>
              <a:rPr lang="ru-RU" dirty="0" err="1" smtClean="0"/>
              <a:t>юрисдикционный</a:t>
            </a:r>
            <a:r>
              <a:rPr lang="ru-RU" dirty="0" smtClean="0"/>
              <a:t> орган.</a:t>
            </a:r>
            <a:endParaRPr lang="en-US" dirty="0" smtClean="0"/>
          </a:p>
          <a:p>
            <a:r>
              <a:rPr lang="ru-RU" dirty="0" smtClean="0"/>
              <a:t> И это, по мнению арбитража, отличает такую ситуацию от наличия решения, существенно влияющего на правовое положение сторон (классическое решение органа), или решения-отсутствия позиции в тех случаях, когда таковая должна наличествовать (завуалированный отказ в правосудии).</a:t>
            </a:r>
            <a:r>
              <a:rPr lang="ru-RU" baseline="30000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3207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Сообщение в форме письма, которое следует рассматривать как решение, должно содержать </a:t>
            </a:r>
            <a:r>
              <a:rPr lang="ru-RU" b="1" i="1" dirty="0" smtClean="0"/>
              <a:t>одностороннее волеизъявление, направленное одному или нескольким получателям и способное повлиять на правовое положение</a:t>
            </a:r>
            <a:r>
              <a:rPr lang="ru-RU" b="1" dirty="0" smtClean="0"/>
              <a:t> </a:t>
            </a:r>
            <a:r>
              <a:rPr lang="ru-RU" dirty="0" smtClean="0"/>
              <a:t>его адресата или других сторон. При этом, «решением» может являться как выраженная в какой-либо форме позиция органа, так и отсутствие таковой.</a:t>
            </a:r>
            <a:endParaRPr lang="en-US" dirty="0" smtClean="0"/>
          </a:p>
          <a:p>
            <a:r>
              <a:rPr lang="ru-RU" dirty="0" smtClean="0"/>
              <a:t> Как отмечает </a:t>
            </a:r>
            <a:r>
              <a:rPr lang="en-US" dirty="0" smtClean="0"/>
              <a:t>CAS</a:t>
            </a:r>
            <a:r>
              <a:rPr lang="ru-RU" dirty="0" smtClean="0"/>
              <a:t>, если какой-либо орган без оснований </a:t>
            </a:r>
            <a:r>
              <a:rPr lang="ru-RU" b="1" i="1" dirty="0" smtClean="0"/>
              <a:t>отказывает в вынесении  решения</a:t>
            </a:r>
            <a:r>
              <a:rPr lang="ru-RU" b="1" dirty="0" smtClean="0"/>
              <a:t> или </a:t>
            </a:r>
            <a:r>
              <a:rPr lang="ru-RU" b="1" i="1" dirty="0" smtClean="0"/>
              <a:t>затягивает его вынесение</a:t>
            </a:r>
            <a:r>
              <a:rPr lang="ru-RU" b="1" dirty="0" smtClean="0"/>
              <a:t> </a:t>
            </a:r>
            <a:r>
              <a:rPr lang="ru-RU" b="1" i="1" dirty="0" smtClean="0"/>
              <a:t>по прошествии разумного срока</a:t>
            </a:r>
            <a:r>
              <a:rPr lang="ru-RU" dirty="0" smtClean="0"/>
              <a:t>, то это равносильно отказу в правосудии, что открывает путь для обжалования отсутствия решения.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6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6_02_SPbU_template_4х3_ру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2016_02_SPbU_template_4х3_ру</Template>
  <TotalTime>38</TotalTime>
  <Words>605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2016_02_SPbU_template_4х3_ру</vt:lpstr>
      <vt:lpstr> «МОЛЧАНИЕ» И «ПИСЬМО» ФИФА КАК РЕШЕНИЯ ДЛЯ ОБЖАЛОВАНИЯ </vt:lpstr>
      <vt:lpstr>Введение</vt:lpstr>
      <vt:lpstr>CAS</vt:lpstr>
      <vt:lpstr> CAS </vt:lpstr>
      <vt:lpstr>CAS</vt:lpstr>
      <vt:lpstr>CAS</vt:lpstr>
      <vt:lpstr>CAS</vt:lpstr>
      <vt:lpstr>CAS</vt:lpstr>
      <vt:lpstr>CAS</vt:lpstr>
      <vt:lpstr>Выводы</vt:lpstr>
      <vt:lpstr>Выводы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Diakov</cp:lastModifiedBy>
  <cp:revision>8</cp:revision>
  <dcterms:created xsi:type="dcterms:W3CDTF">2020-03-22T21:46:44Z</dcterms:created>
  <dcterms:modified xsi:type="dcterms:W3CDTF">2020-03-25T15:59:13Z</dcterms:modified>
</cp:coreProperties>
</file>