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25"/>
  </p:handoutMasterIdLst>
  <p:sldIdLst>
    <p:sldId id="256" r:id="rId5"/>
    <p:sldId id="319" r:id="rId6"/>
    <p:sldId id="320" r:id="rId7"/>
    <p:sldId id="323" r:id="rId8"/>
    <p:sldId id="282" r:id="rId9"/>
    <p:sldId id="285" r:id="rId10"/>
    <p:sldId id="286" r:id="rId11"/>
    <p:sldId id="287" r:id="rId12"/>
    <p:sldId id="318" r:id="rId13"/>
    <p:sldId id="293" r:id="rId14"/>
    <p:sldId id="324" r:id="rId15"/>
    <p:sldId id="288" r:id="rId16"/>
    <p:sldId id="289" r:id="rId17"/>
    <p:sldId id="345" r:id="rId18"/>
    <p:sldId id="291" r:id="rId19"/>
    <p:sldId id="290" r:id="rId20"/>
    <p:sldId id="292" r:id="rId21"/>
    <p:sldId id="321" r:id="rId22"/>
    <p:sldId id="322" r:id="rId23"/>
    <p:sldId id="258" r:id="rId24"/>
  </p:sldIdLst>
  <p:sldSz cx="9144000" cy="6858000" type="screen4x3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3-431D-9646-0693FCBEC0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внебюджет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30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3-431D-9646-0693FCBEC0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иностранные граждане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3-431D-9646-0693FCBEC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25504"/>
        <c:axId val="82727296"/>
      </c:barChart>
      <c:catAx>
        <c:axId val="8272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727296"/>
        <c:crosses val="autoZero"/>
        <c:auto val="1"/>
        <c:lblAlgn val="ctr"/>
        <c:lblOffset val="100"/>
        <c:noMultiLvlLbl val="0"/>
      </c:catAx>
      <c:valAx>
        <c:axId val="8272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72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F7CA-4A3E-4B48-B756-CF2BB4FF45D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7AD5-858E-4673-A7B1-E68FF4648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hse.ru/infolaw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://www.hse.ru/s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infolaw_hse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www.facebook.com/itiplawlabhs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vk.com/it_ip_lab_hse" TargetMode="External"/><Relationship Id="rId5" Type="http://schemas.openxmlformats.org/officeDocument/2006/relationships/hyperlink" Target="mailto:infolaw@hse.ru" TargetMode="External"/><Relationship Id="rId4" Type="http://schemas.openxmlformats.org/officeDocument/2006/relationships/hyperlink" Target="http://www.pravo.hse.ru/infola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10883" y="2475914"/>
            <a:ext cx="7628206" cy="1800665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000066"/>
                </a:solidFill>
                <a:ea typeface="ＭＳ Ｐゴシック"/>
                <a:cs typeface="ＭＳ Ｐゴシック"/>
              </a:rPr>
              <a:t>Магистерская программа</a:t>
            </a:r>
            <a:br>
              <a:rPr lang="ru-RU" sz="2800" b="1" dirty="0">
                <a:solidFill>
                  <a:srgbClr val="000066"/>
                </a:solidFill>
                <a:ea typeface="ＭＳ Ｐゴシック"/>
                <a:cs typeface="ＭＳ Ｐゴシック"/>
              </a:rPr>
            </a:br>
            <a:br>
              <a:rPr lang="ru-RU" sz="2800" b="1" dirty="0">
                <a:solidFill>
                  <a:srgbClr val="000066"/>
                </a:solidFill>
                <a:ea typeface="ＭＳ Ｐゴシック"/>
                <a:cs typeface="ＭＳ Ｐゴシック"/>
              </a:rPr>
            </a:br>
            <a:r>
              <a:rPr lang="ru-RU" sz="2800" b="1" dirty="0">
                <a:solidFill>
                  <a:srgbClr val="000066"/>
                </a:solidFill>
                <a:ea typeface="ＭＳ Ｐゴシック"/>
                <a:cs typeface="ＭＳ Ｐゴシック"/>
              </a:rPr>
              <a:t>«Право информационных технологий и интеллектуальной собственности»</a:t>
            </a:r>
            <a:br>
              <a:rPr lang="ru-RU" sz="2800" b="1" dirty="0">
                <a:solidFill>
                  <a:srgbClr val="000066"/>
                </a:solidFill>
                <a:ea typeface="ＭＳ Ｐゴシック"/>
                <a:cs typeface="ＭＳ Ｐゴシック"/>
              </a:rPr>
            </a:br>
            <a:br>
              <a:rPr lang="ru-RU" sz="28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28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2020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201" y="5809965"/>
            <a:ext cx="26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25</a:t>
            </a:r>
            <a:r>
              <a:rPr lang="en-US" dirty="0"/>
              <a:t> </a:t>
            </a:r>
            <a:r>
              <a:rPr lang="ru-RU" dirty="0"/>
              <a:t>апреля 2020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999" y="498061"/>
            <a:ext cx="7269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Концепция научно-исследовательского семинара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7" y="1448972"/>
            <a:ext cx="8578924" cy="47970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На еженедельный научно-исследовательский семинар приглашаются известные специалисты из разных компаний и государственных органов для чтения </a:t>
            </a:r>
            <a:r>
              <a:rPr lang="ru-RU" sz="2200" b="1" dirty="0"/>
              <a:t>лекций, мастер-классов</a:t>
            </a:r>
            <a:r>
              <a:rPr lang="ru-RU" sz="2200" dirty="0"/>
              <a:t>, проведения </a:t>
            </a:r>
            <a:r>
              <a:rPr lang="en-US" sz="2200" b="1" dirty="0"/>
              <a:t>case-studies</a:t>
            </a:r>
            <a:r>
              <a:rPr lang="en-US" sz="2200" dirty="0"/>
              <a:t>.</a:t>
            </a:r>
          </a:p>
          <a:p>
            <a:pPr algn="ctr"/>
            <a:endParaRPr lang="en-US" sz="2200" dirty="0"/>
          </a:p>
          <a:p>
            <a:pPr algn="ctr"/>
            <a:r>
              <a:rPr lang="ru-RU" sz="2200" dirty="0"/>
              <a:t>Студенты имеют уникальную возможность обсудить с гостями актуальные проблемы, с которыми приходится сталкиваться в практической деятельности юриста.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/>
              <a:t>Важной целью научно-исследовательского семинара является формирование у студентов навыков научного исследования и </a:t>
            </a:r>
            <a:r>
              <a:rPr lang="ru-RU" sz="2200" b="1" dirty="0"/>
              <a:t>теоретического осмысления вопросов, которые поднимают юристы-практики.</a:t>
            </a:r>
          </a:p>
          <a:p>
            <a:pPr algn="ctr"/>
            <a:endParaRPr lang="ru-RU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6D9C6C0-DC7B-43E8-B1F6-DFC6D564ABB1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506" y="435811"/>
            <a:ext cx="58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Проектный семинар. Курсовые проекты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7" y="1338441"/>
            <a:ext cx="8578924" cy="13529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текущего учебного года студенты магистерской программы участвуют в проектной деятельности. Результатом проектной деятельности может быть концепция законопроекта, статья в научный журнал, модель юридического сопровождения бизнес-процесса и т.п.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6233" y="3231885"/>
            <a:ext cx="2893926" cy="1477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Правовые аспекты Умного города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(Надежда Кострюкова, Ростелеком)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6862" y="3231885"/>
            <a:ext cx="2882198" cy="1477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Искусственный интеллект и право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(Алексей Гудков,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PhD, </a:t>
            </a:r>
            <a:r>
              <a:rPr lang="ru-RU" i="1" dirty="0">
                <a:solidFill>
                  <a:prstClr val="black"/>
                </a:solidFill>
                <a:latin typeface="Calibri"/>
              </a:rPr>
              <a:t>научный сотрудник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74473" y="3206485"/>
            <a:ext cx="2801814" cy="1502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Правовые вопросы монетизации видеоигр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(Тамара Сакольчик,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Wargaming)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10326" y="4883774"/>
            <a:ext cx="2905491" cy="1477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Ответственность информационного посредника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Мария Кольздорф, СИП)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8746" y="4864920"/>
            <a:ext cx="2893926" cy="14773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Правовые вызовы экономики цифровых платформ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(Роман Крупенин, Яндекс)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40" y="2821979"/>
            <a:ext cx="899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ТЕМАТИЧЕСКИЕ НАПРАВЛЕНИЯ ПРОЕКТНОГО СЕМИНАРА В 2019-2020 УЧЕБНОМ ГОДУ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336197-919D-4CCE-838D-37FD5947EBD8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3881" y="498061"/>
            <a:ext cx="715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Партнеры магистерской программы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733" y="1491175"/>
            <a:ext cx="8372439" cy="1134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Тесное сотрудничество со специалистами ведущих компаний в сфере </a:t>
            </a:r>
            <a:r>
              <a:rPr lang="en-US" sz="2400" dirty="0"/>
              <a:t>IT/IP </a:t>
            </a:r>
            <a:r>
              <a:rPr lang="ru-RU" sz="2400" dirty="0"/>
              <a:t>(</a:t>
            </a:r>
            <a:r>
              <a:rPr lang="ru-RU" sz="2400" b="1" dirty="0"/>
              <a:t>Яндекс, </a:t>
            </a:r>
            <a:r>
              <a:rPr lang="ru-RU" sz="2400" b="1" dirty="0" err="1"/>
              <a:t>МегаФон</a:t>
            </a:r>
            <a:r>
              <a:rPr lang="ru-RU" sz="2400" b="1" dirty="0"/>
              <a:t>, </a:t>
            </a:r>
            <a:r>
              <a:rPr lang="en-US" sz="2400" b="1" dirty="0"/>
              <a:t>IBM</a:t>
            </a:r>
            <a:r>
              <a:rPr lang="ru-RU" sz="2400" b="1" dirty="0"/>
              <a:t> </a:t>
            </a:r>
            <a:r>
              <a:rPr lang="ru-RU" sz="2400" dirty="0"/>
              <a:t>и др.)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732" y="2711312"/>
            <a:ext cx="8372439" cy="35206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Магистерская программа реализуется при поддержке </a:t>
            </a:r>
          </a:p>
          <a:p>
            <a:pPr algn="ctr"/>
            <a:endParaRPr lang="ru-RU" sz="2000" dirty="0"/>
          </a:p>
          <a:p>
            <a:pPr algn="ctr"/>
            <a:r>
              <a:rPr lang="ru-RU" sz="2400" b="1" dirty="0"/>
              <a:t>Международной лаборатории по праву информационных технологий и интеллектуальной собственности</a:t>
            </a:r>
          </a:p>
          <a:p>
            <a:pPr algn="ctr"/>
            <a:r>
              <a:rPr lang="en-US" sz="2000" b="1" dirty="0">
                <a:hlinkClick r:id="rId3"/>
              </a:rPr>
              <a:t>http://pravo.hse.ru/infolaw/</a:t>
            </a:r>
            <a:r>
              <a:rPr lang="ru-RU" sz="2000" b="1" dirty="0"/>
              <a:t> </a:t>
            </a:r>
          </a:p>
          <a:p>
            <a:pPr algn="ctr"/>
            <a:endParaRPr lang="ru-RU" sz="2000" b="1" dirty="0"/>
          </a:p>
          <a:p>
            <a:pPr algn="ctr"/>
            <a:endParaRPr lang="ru-RU" sz="2000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возможности для академического развития под руководством российских и </a:t>
            </a:r>
            <a:r>
              <a:rPr lang="ru-RU" b="1" u="sng" dirty="0"/>
              <a:t>зарубежных</a:t>
            </a:r>
            <a:r>
              <a:rPr lang="ru-RU" b="1" dirty="0"/>
              <a:t> ученых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220308" y="4906474"/>
            <a:ext cx="618978" cy="45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C648B65-9597-4437-B7AA-57BBE43372D0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2019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692" y="441789"/>
            <a:ext cx="6827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Возможности для трудоустройства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132" y="4740811"/>
            <a:ext cx="8536717" cy="15052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Возможности для научно-исследовательской деятельности: работа в НУЛ, Институтах, других подразделениях ВШЭ, </a:t>
            </a:r>
            <a:r>
              <a:rPr lang="ru-RU" sz="2000" b="1" u="sng" dirty="0"/>
              <a:t>обучение в аспирантуре </a:t>
            </a:r>
            <a:r>
              <a:rPr lang="ru-RU" sz="2000" dirty="0"/>
              <a:t>по профилю 12.00.13 «Информационное право»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87" y="1364567"/>
            <a:ext cx="8649262" cy="16599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Многие студенты </a:t>
            </a:r>
            <a:r>
              <a:rPr lang="ru-RU" sz="2000" b="1" u="sng" dirty="0"/>
              <a:t>уже в период обучения работают </a:t>
            </a:r>
            <a:r>
              <a:rPr lang="ru-RU" sz="2000" dirty="0"/>
              <a:t>в компаниях и государственных структурах, связанных со сферой </a:t>
            </a:r>
            <a:r>
              <a:rPr lang="en-US" sz="2000" dirty="0"/>
              <a:t>IT/IP </a:t>
            </a:r>
            <a:r>
              <a:rPr lang="ru-RU" sz="2000" dirty="0"/>
              <a:t>(МегаФон, МТС, Вымпелком, </a:t>
            </a:r>
            <a:r>
              <a:rPr lang="en-US" sz="2000" dirty="0"/>
              <a:t>Samsung, Google, Disney,</a:t>
            </a:r>
            <a:r>
              <a:rPr lang="ru-RU" sz="2000" dirty="0"/>
              <a:t> </a:t>
            </a:r>
            <a:r>
              <a:rPr lang="ru-RU" sz="2000" dirty="0" err="1"/>
              <a:t>Рамблер</a:t>
            </a:r>
            <a:r>
              <a:rPr lang="ru-RU" sz="2000" dirty="0"/>
              <a:t>, </a:t>
            </a:r>
            <a:r>
              <a:rPr lang="en-US" sz="2000" dirty="0"/>
              <a:t>Viacom, </a:t>
            </a:r>
            <a:r>
              <a:rPr lang="ru-RU" sz="2000" dirty="0"/>
              <a:t>Роскомнадзор, Федеральная антимонопольная служба</a:t>
            </a:r>
            <a:r>
              <a:rPr lang="en-US" sz="2000" dirty="0"/>
              <a:t> </a:t>
            </a:r>
            <a:r>
              <a:rPr lang="ru-RU" sz="2000" dirty="0"/>
              <a:t>и др.)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8132" y="3318742"/>
            <a:ext cx="8367904" cy="12968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Компании-партнеры магистерской программы активно приглашают студентов и выпускников </a:t>
            </a:r>
            <a:r>
              <a:rPr lang="ru-RU" sz="2000" b="1" u="sng" dirty="0"/>
              <a:t>для прохождения стажировок</a:t>
            </a:r>
            <a:r>
              <a:rPr lang="ru-RU" sz="2000" dirty="0"/>
              <a:t> с возможностью дальнейшего трудоустройства.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7815" y="1228082"/>
            <a:ext cx="2905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Международное сотрудничество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4" name="Picture 14" descr="http://www.law.kuleuven.be/resolveuid/91bb997a8b33407ebfa38c584ce4c336/@@images/image/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3045" y="2538962"/>
            <a:ext cx="925870" cy="444418"/>
          </a:xfrm>
          <a:prstGeom prst="rect">
            <a:avLst/>
          </a:prstGeom>
          <a:noFill/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77" y="2124504"/>
            <a:ext cx="2123261" cy="3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5" descr="http://www.output.at/wp-content/uploads/2013/01/ecenter_Logo1-844x2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1075" y="4439008"/>
            <a:ext cx="1493868" cy="529226"/>
          </a:xfrm>
          <a:prstGeom prst="rect">
            <a:avLst/>
          </a:prstGeom>
          <a:noFill/>
        </p:spPr>
      </p:pic>
      <p:pic>
        <p:nvPicPr>
          <p:cNvPr id="51" name="Изображение 3" descr="site-u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59" y="4306282"/>
            <a:ext cx="1295596" cy="594086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6119445" y="1884255"/>
            <a:ext cx="2850383" cy="9702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Норвежский центр компьютеров и права при университете Осло (Норвегия)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19445" y="2956242"/>
            <a:ext cx="2850384" cy="1198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Институт интеллектуальной собственности Колледжа Королевы Мэри, Лондон (Великобритания)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119445" y="4255229"/>
            <a:ext cx="2912550" cy="7990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 электронной коммерции (Австрия)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1042" y="4214749"/>
            <a:ext cx="2493947" cy="7190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Университет Ноттингема (Великобритания)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8828" y="2244582"/>
            <a:ext cx="2377367" cy="9151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IT/IP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права, Лёвенский Университет (Бельгия) </a:t>
            </a:r>
          </a:p>
        </p:txBody>
      </p:sp>
      <p:pic>
        <p:nvPicPr>
          <p:cNvPr id="58" name="Picture 2" descr="http://www.dimitra-lazaridou-chatzigoga.com/wp-content/uploads/2017/04/Huberlin-logo.svg_-920x9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6587" y="3334841"/>
            <a:ext cx="754269" cy="754269"/>
          </a:xfrm>
          <a:prstGeom prst="rect">
            <a:avLst/>
          </a:prstGeom>
          <a:noFill/>
        </p:spPr>
      </p:pic>
      <p:sp>
        <p:nvSpPr>
          <p:cNvPr id="59" name="Скругленный прямоугольник 58"/>
          <p:cNvSpPr/>
          <p:nvPr/>
        </p:nvSpPr>
        <p:spPr>
          <a:xfrm>
            <a:off x="119098" y="3334841"/>
            <a:ext cx="2377367" cy="7752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Университет им. Гумбольдтов (Германия)</a:t>
            </a:r>
          </a:p>
        </p:txBody>
      </p:sp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2379" y="5169534"/>
            <a:ext cx="1600848" cy="6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61042" y="5082450"/>
            <a:ext cx="2493947" cy="9222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Ганноверский Университет им.  Лейбница (Германия)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37511" y="327165"/>
            <a:ext cx="6404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Международное сотрудничество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8613" y="1465519"/>
            <a:ext cx="409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Заключены соглашения/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меморандумы о сотрудничестве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80622" y="1367043"/>
            <a:ext cx="36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Сотрудничество без договора</a:t>
            </a:r>
          </a:p>
        </p:txBody>
      </p:sp>
      <p:pic>
        <p:nvPicPr>
          <p:cNvPr id="66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3227" y="3010951"/>
            <a:ext cx="1824879" cy="9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95394" y="5767099"/>
            <a:ext cx="1970455" cy="5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6344534" y="5169534"/>
            <a:ext cx="2625294" cy="12183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Глобальная сеть центров исследования Интернета и общества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NoC)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CBAA50E-C1AD-40FB-A499-C5E5AB8154AD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9211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343" y="217715"/>
            <a:ext cx="775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Международная научно-практическая конференция </a:t>
            </a:r>
          </a:p>
          <a:p>
            <a:r>
              <a:rPr lang="ru-RU" sz="2400" dirty="0">
                <a:solidFill>
                  <a:schemeClr val="bg1"/>
                </a:solidFill>
              </a:rPr>
              <a:t>«Право в цифровую эпоху»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Изображение 8" descr="DSC_03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593"/>
            <a:ext cx="4069724" cy="2714506"/>
          </a:xfrm>
          <a:prstGeom prst="rect">
            <a:avLst/>
          </a:prstGeom>
        </p:spPr>
      </p:pic>
      <p:pic>
        <p:nvPicPr>
          <p:cNvPr id="8" name="Picture 4" descr="http://pravo.hse.ru/data/2015/11/30/1080049128/IMG_0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9723" y="1206633"/>
            <a:ext cx="5074277" cy="3384543"/>
          </a:xfrm>
          <a:prstGeom prst="rect">
            <a:avLst/>
          </a:prstGeom>
          <a:noFill/>
        </p:spPr>
      </p:pic>
      <p:pic>
        <p:nvPicPr>
          <p:cNvPr id="9" name="Picture 2" descr="http://pravo.hse.ru/data/2015/11/30/1080049121/IMG_07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2" y="3427295"/>
            <a:ext cx="4745038" cy="2948176"/>
          </a:xfrm>
          <a:prstGeom prst="rect">
            <a:avLst/>
          </a:prstGeom>
          <a:noFill/>
        </p:spPr>
      </p:pic>
      <p:pic>
        <p:nvPicPr>
          <p:cNvPr id="10" name="Picture 1" descr="IMG_07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7295"/>
            <a:ext cx="4398963" cy="293410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C46D9C2-8E44-4289-8EBB-793A480BFD94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997" y="483993"/>
            <a:ext cx="771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Международная летняя школа по киберправу </a:t>
            </a:r>
            <a:r>
              <a:rPr lang="en-US" sz="2400" dirty="0">
                <a:solidFill>
                  <a:schemeClr val="bg1"/>
                </a:solidFill>
              </a:rPr>
              <a:t>(ISSC)</a:t>
            </a:r>
          </a:p>
        </p:txBody>
      </p:sp>
      <p:pic>
        <p:nvPicPr>
          <p:cNvPr id="46084" name="Picture 4" descr="https://pp.vk.me/c631619/v631619513/1034f/dmy3UOZOC2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311" y="3669778"/>
            <a:ext cx="4170806" cy="2779451"/>
          </a:xfrm>
          <a:prstGeom prst="rect">
            <a:avLst/>
          </a:prstGeom>
          <a:noFill/>
        </p:spPr>
      </p:pic>
      <p:pic>
        <p:nvPicPr>
          <p:cNvPr id="46086" name="Picture 6" descr="https://pp.vk.me/c631619/v631619513/10345/ALkDN5yUy2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243" y="1162423"/>
            <a:ext cx="4184874" cy="2788827"/>
          </a:xfrm>
          <a:prstGeom prst="rect">
            <a:avLst/>
          </a:prstGeom>
          <a:noFill/>
        </p:spPr>
      </p:pic>
      <p:pic>
        <p:nvPicPr>
          <p:cNvPr id="46088" name="Picture 8" descr="https://pp.vk.me/c631619/v631619513/1033b/IcyTFRsoKQ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62423"/>
            <a:ext cx="4977243" cy="3316866"/>
          </a:xfrm>
          <a:prstGeom prst="rect">
            <a:avLst/>
          </a:prstGeom>
          <a:noFill/>
        </p:spPr>
      </p:pic>
      <p:pic>
        <p:nvPicPr>
          <p:cNvPr id="7" name="Изображение 2" descr="IMG_20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0800"/>
            <a:ext cx="5124958" cy="341663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306B54E-41B3-4F5F-A743-E626A05AA6D4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831" y="441789"/>
            <a:ext cx="7571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Связи с зарубежными университетами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Изображение 3" descr="site-u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3519557"/>
            <a:ext cx="4629786" cy="212295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47126" y="5827387"/>
            <a:ext cx="4629786" cy="329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Программа двойных дипломов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8518" y="1495828"/>
            <a:ext cx="4797082" cy="191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CDA0D85-2870-4B32-8F9A-68801C296605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831" y="441789"/>
            <a:ext cx="6605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Порядок поступления в 2020 году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098" y="1336431"/>
            <a:ext cx="8046720" cy="919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В 2020 году предусмотрено </a:t>
            </a:r>
            <a:r>
              <a:rPr lang="ru-RU" sz="2000" b="1" dirty="0">
                <a:solidFill>
                  <a:prstClr val="black"/>
                </a:solidFill>
              </a:rPr>
              <a:t>20 бюджетных мест </a:t>
            </a:r>
            <a:r>
              <a:rPr lang="ru-RU" sz="2000" dirty="0">
                <a:solidFill>
                  <a:prstClr val="black"/>
                </a:solidFill>
              </a:rPr>
              <a:t>и </a:t>
            </a:r>
            <a:r>
              <a:rPr lang="ru-RU" sz="2000" b="1" dirty="0">
                <a:solidFill>
                  <a:prstClr val="black"/>
                </a:solidFill>
              </a:rPr>
              <a:t>15 платных мест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(+ 2 платных места для иностранных граждан)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87" y="2400637"/>
            <a:ext cx="4583699" cy="39361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prstClr val="black"/>
                </a:solidFill>
              </a:rPr>
              <a:t>Олимпиада</a:t>
            </a:r>
            <a:r>
              <a:rPr lang="ru-RU" sz="2000" b="1" dirty="0">
                <a:solidFill>
                  <a:prstClr val="black"/>
                </a:solidFill>
              </a:rPr>
              <a:t> НИУ ВШЭ для поступающих в магистратуру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(Высшая лига)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Проходит в феврале-марте. Итоги подводятся в апреле-мае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8-9 победителей получают возможность поступить в магистратуру без экзаменов!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50302" y="2400637"/>
            <a:ext cx="3854555" cy="2508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prstClr val="black"/>
                </a:solidFill>
              </a:rPr>
              <a:t>Общий конкурс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Междисциплинарный экзамен по праву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Время проведения: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июль-август 2020 года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8438" y="5000332"/>
            <a:ext cx="3854555" cy="13223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Информацию о поступлении иностранных граждан в рамках квотного набора см. на сайте: </a:t>
            </a:r>
            <a:r>
              <a:rPr lang="en-US" u="sng" dirty="0">
                <a:solidFill>
                  <a:prstClr val="black"/>
                </a:solidFill>
                <a:hlinkClick r:id="rId3"/>
              </a:rPr>
              <a:t>http://www.hse.ru/sng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0C448F6-3A45-48A5-BB61-F83875450C69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3BEC2-8C83-403E-A34C-8421AFA44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05" y="1314145"/>
            <a:ext cx="4454002" cy="242115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55588" y="3532419"/>
            <a:ext cx="5407793" cy="2809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2019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1006" y="261945"/>
            <a:ext cx="4218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Как с нами связаться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31" y="3808064"/>
            <a:ext cx="5337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Myriad Pro Semibold"/>
              </a:rPr>
              <a:t>сайт</a:t>
            </a:r>
            <a:r>
              <a:rPr lang="en-US" sz="2400" b="1" i="1" dirty="0">
                <a:latin typeface="Myriad Pro Semibold"/>
              </a:rPr>
              <a:t>: </a:t>
            </a:r>
            <a:r>
              <a:rPr lang="en-US" sz="2400" b="1" i="1" dirty="0">
                <a:latin typeface="Myriad Pro Semibold"/>
                <a:hlinkClick r:id="rId4"/>
              </a:rPr>
              <a:t>www.pravo.hse.ru/infolaw</a:t>
            </a:r>
            <a:endParaRPr lang="ru-RU" sz="2400" b="1" i="1" dirty="0">
              <a:latin typeface="Myriad Pro Semibold"/>
            </a:endParaRPr>
          </a:p>
          <a:p>
            <a:r>
              <a:rPr lang="en-US" sz="2400" b="1" i="1" dirty="0">
                <a:latin typeface="Myriad Pro Semibold"/>
              </a:rPr>
              <a:t>e-mail: </a:t>
            </a:r>
            <a:r>
              <a:rPr lang="en-US" sz="2400" b="1" i="1" dirty="0">
                <a:latin typeface="Myriad Pro Semibold"/>
                <a:hlinkClick r:id="rId5"/>
              </a:rPr>
              <a:t>infolaw@hse.ru</a:t>
            </a:r>
            <a:r>
              <a:rPr lang="en-US" sz="2400" b="1" i="1" dirty="0">
                <a:latin typeface="Myriad Pro Semibold"/>
              </a:rPr>
              <a:t> </a:t>
            </a:r>
            <a:br>
              <a:rPr lang="en-US" sz="2400" b="1" i="1" dirty="0">
                <a:latin typeface="Myriad Pro Semibold"/>
              </a:rPr>
            </a:br>
            <a:r>
              <a:rPr lang="ru-RU" sz="2400" b="1" i="1" dirty="0">
                <a:latin typeface="Myriad Pro Semibold"/>
              </a:rPr>
              <a:t>социальные сети</a:t>
            </a:r>
            <a:r>
              <a:rPr lang="en-US" sz="2400" b="1" i="1" dirty="0">
                <a:latin typeface="Myriad Pro Semibold"/>
              </a:rPr>
              <a:t>:</a:t>
            </a:r>
            <a:endParaRPr lang="ru-RU" sz="2400" b="1" i="1" dirty="0">
              <a:latin typeface="Myriad Pro Semibold"/>
            </a:endParaRPr>
          </a:p>
          <a:p>
            <a:r>
              <a:rPr lang="en-US" sz="2400" b="1" i="1" dirty="0">
                <a:latin typeface="Myriad Pro Semibold"/>
                <a:hlinkClick r:id="rId6"/>
              </a:rPr>
              <a:t>www.vk.com/it_ip_lab_hse</a:t>
            </a:r>
            <a:endParaRPr lang="en-US" sz="2400" b="1" i="1" dirty="0">
              <a:latin typeface="Myriad Pro Semibold"/>
            </a:endParaRPr>
          </a:p>
          <a:p>
            <a:r>
              <a:rPr lang="en-US" sz="2400" b="1" i="1" dirty="0">
                <a:latin typeface="Myriad Pro Semibold"/>
                <a:hlinkClick r:id="rId7"/>
              </a:rPr>
              <a:t>www.facebook.com/itiplawlabhse/</a:t>
            </a:r>
            <a:r>
              <a:rPr lang="en-US" sz="2400" b="1" i="1" dirty="0">
                <a:latin typeface="Myriad Pro Semibold"/>
              </a:rPr>
              <a:t> </a:t>
            </a:r>
            <a:br>
              <a:rPr lang="en-US" sz="2400" b="1" i="1" dirty="0">
                <a:latin typeface="Myriad Pro Semibold"/>
              </a:rPr>
            </a:br>
            <a:r>
              <a:rPr lang="en-US" sz="2400" b="1" i="1" dirty="0">
                <a:latin typeface="Myriad Pro Semibold"/>
                <a:hlinkClick r:id="rId8"/>
              </a:rPr>
              <a:t>www.twitter.com/infolaw_hse</a:t>
            </a:r>
            <a:r>
              <a:rPr lang="en-US" sz="2400" b="1" i="1" dirty="0">
                <a:latin typeface="Myriad Pro Semibold"/>
              </a:rPr>
              <a:t> </a:t>
            </a:r>
            <a:endParaRPr lang="ru-RU" sz="2400" i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A1FD21C-DB1E-411C-8625-E7564C1D20D7}"/>
              </a:ext>
            </a:extLst>
          </p:cNvPr>
          <p:cNvSpPr/>
          <p:nvPr/>
        </p:nvSpPr>
        <p:spPr>
          <a:xfrm>
            <a:off x="6008630" y="3532419"/>
            <a:ext cx="2879782" cy="27012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Менеджер программы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Анна Горбунова</a:t>
            </a:r>
            <a:endParaRPr lang="en-US" dirty="0"/>
          </a:p>
          <a:p>
            <a:pPr algn="ctr"/>
            <a:endParaRPr lang="ru-RU" dirty="0"/>
          </a:p>
          <a:p>
            <a:pPr algn="ctr"/>
            <a:r>
              <a:rPr lang="en-US" b="1" dirty="0"/>
              <a:t>agorbunova@hse.ru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635" y="63084"/>
            <a:ext cx="6152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</a:rPr>
              <a:t>Магистерская программа </a:t>
            </a:r>
          </a:p>
          <a:p>
            <a:r>
              <a:rPr lang="ru-RU" sz="2200" dirty="0">
                <a:solidFill>
                  <a:prstClr val="white"/>
                </a:solidFill>
              </a:rPr>
              <a:t>«Право информационных технологий и </a:t>
            </a:r>
          </a:p>
          <a:p>
            <a:r>
              <a:rPr lang="ru-RU" sz="2200" dirty="0">
                <a:solidFill>
                  <a:prstClr val="white"/>
                </a:solidFill>
              </a:rPr>
              <a:t>интеллектуальной собственности»</a:t>
            </a:r>
            <a:endParaRPr lang="en-US" sz="22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7206" y="5499580"/>
            <a:ext cx="662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В 2019 году увеличилось количество поступающих, на программу зачислены 55 студентов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B12904E-A03A-448D-BA52-F61023CF6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000414"/>
              </p:ext>
            </p:extLst>
          </p:nvPr>
        </p:nvGraphicFramePr>
        <p:xfrm>
          <a:off x="530942" y="2234562"/>
          <a:ext cx="7384026" cy="305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D60914-0C94-4D80-A83D-838DD8893ECE}"/>
              </a:ext>
            </a:extLst>
          </p:cNvPr>
          <p:cNvSpPr txBox="1"/>
          <p:nvPr/>
        </p:nvSpPr>
        <p:spPr>
          <a:xfrm>
            <a:off x="577281" y="1901236"/>
            <a:ext cx="621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Прием на программу в 2017-2019 гг.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dirty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196" y="498061"/>
            <a:ext cx="650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Задача магистерской программы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2539" y="1617786"/>
            <a:ext cx="8213163" cy="35309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Подготовка квалифицированных специалистов для работы в государственных органах и бизнес-структурах, функционирующих в сфере связи, информационных и телекоммуникационных технологий, а также в научно-исследовательских центрах в области </a:t>
            </a:r>
            <a:r>
              <a:rPr lang="en-US" sz="2800" dirty="0">
                <a:solidFill>
                  <a:prstClr val="black"/>
                </a:solidFill>
              </a:rPr>
              <a:t>IT/IP </a:t>
            </a:r>
            <a:r>
              <a:rPr lang="ru-RU" sz="2800" dirty="0">
                <a:solidFill>
                  <a:prstClr val="black"/>
                </a:solidFill>
              </a:rPr>
              <a:t>права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2A46328-867A-461F-B35C-023470887B29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510" y="498062"/>
            <a:ext cx="459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Основные дисциплины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89" y="1463112"/>
            <a:ext cx="4143374" cy="48392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курс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Информационное право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 в сфере телекоммуникаций и медиа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Авторские и смежные права в цифровую эпоху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Средства индивидуализации и патентные права (+ Судебная защита прав ИС)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Правовые аспекты электронной коммерции (+Договорное право в сфере информационных технологий)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ПРОЕКТНЫЙ СЕМИНАР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8271" y="1434976"/>
            <a:ext cx="4304714" cy="48392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курс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Правовой режим персональных данных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Приобретение активов в сфере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Антимонопольное регулирование в новой экономике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Международное право интеллектуальной собственности (+ онлайн-курс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IP Law and Policy)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6C0638A-EADA-430C-B48B-D7BB6EEAC390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850" y="427722"/>
            <a:ext cx="325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Преподаватели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500" y="1354756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6408" y="1380828"/>
            <a:ext cx="4178105" cy="2405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568" y="3955494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C:\Users\Ирина\Desktop\ФОТО\я-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" y="1577398"/>
            <a:ext cx="1621088" cy="208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Изображение 13" descr="4Tereschenko_L_K_DSC_607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8" y="1694775"/>
            <a:ext cx="1426305" cy="190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2039818" y="1563330"/>
            <a:ext cx="2293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Богдановская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Ирина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Юрьевна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д.ю.н., профессор, академический руководитель магистерской программы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8634" y="4100863"/>
            <a:ext cx="2293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Савельев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Александр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Иванович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к.ю.н., старший научный сотрудник НИУ ВШЭ,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юрисконсульт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IBM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Россия/СНГ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2269" y="1533118"/>
            <a:ext cx="26969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Терещенко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Людмила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Константиновна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д.ю.н., сотрудник Института законодательства и сравнительного правоведения при Правительстве РФ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56408" y="3955494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2726" y="4192204"/>
            <a:ext cx="2311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Калятин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Виталий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Олегович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к.ю.н., старший научный сотрудник НИУ ВШЭ, ведущий юрист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IP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РОСНАНО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768" y="4337718"/>
            <a:ext cx="1650021" cy="170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293589.jpg (1320×126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860" y="4351786"/>
            <a:ext cx="1882706" cy="180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40B1A51-BECD-45E3-929F-7BC888CBB7B5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850" y="427722"/>
            <a:ext cx="325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Преподаватели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500" y="1354756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4544" y="1380828"/>
            <a:ext cx="4178105" cy="2405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7568" y="3955494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567" y="1577398"/>
            <a:ext cx="1983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Тиллинг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Екатерина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Михайловна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адвокат, старший партнер юридической фирмы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Tilling Peters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6430" y="4241543"/>
            <a:ext cx="20679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Вальдес-Мартинес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Эрик Раулевич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заместитель генерального директора ВОИС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3629" y="1575322"/>
            <a:ext cx="2063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Андреева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Ксения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Владимировна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юрист компании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"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Morgan Lewis"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030" name="Picture 6" descr="AAEAAQAAAAAAAAI9AAAAJDA1MTBkMDdhLWU5YTUtNDE1ZS05NjE2LTI5NzVkOGRkNDg5Zg.jpg (348×34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928" y="1710652"/>
            <a:ext cx="1797813" cy="1797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www.hse.ru/mirror/pubs/share/cover/thumb/148955607x78x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612" y="1687841"/>
            <a:ext cx="1609601" cy="1609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Скругленный прямоугольник 31"/>
          <p:cNvSpPr/>
          <p:nvPr/>
        </p:nvSpPr>
        <p:spPr>
          <a:xfrm>
            <a:off x="4684544" y="3911840"/>
            <a:ext cx="4178105" cy="2405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1765" y="4106334"/>
            <a:ext cx="2063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Угрюмов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Владислав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Михайлович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партнер юридической фирмы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Gowling Lafleur Henderson LLP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34" name="Picture 6" descr="http://www.hse.ru/mirror/pubs/share/cover/thumb/148958115x78x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3419" y="4218878"/>
            <a:ext cx="1478619" cy="186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://www.ip-conf.ru/ip_2016/photo/Valde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404" y="4120402"/>
            <a:ext cx="1491916" cy="207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2BF94A8-D283-4FED-A9CC-755F9108BC61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850" y="427722"/>
            <a:ext cx="325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Преподаватели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500" y="1354756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4567" y="1577398"/>
            <a:ext cx="2204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Данилов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Никита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Аркадьевич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к.ю.н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., руководитель по связям с органами исполнительной власти ПАО "МегаФон"</a:t>
            </a:r>
          </a:p>
        </p:txBody>
      </p:sp>
      <p:pic>
        <p:nvPicPr>
          <p:cNvPr id="20" name="Picture 3" descr="C:\Users\Ирина\Desktop\ФОТО\НИКИТА-a74c0a3d846e.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7" y="1666297"/>
            <a:ext cx="1753774" cy="191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Скругленный прямоугольник 23"/>
          <p:cNvSpPr/>
          <p:nvPr/>
        </p:nvSpPr>
        <p:spPr>
          <a:xfrm>
            <a:off x="4572463" y="1390823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 descr="http://www.legalforum.ru/photo/speakers_2015/Krupenin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171" y="1680365"/>
            <a:ext cx="1421705" cy="187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6275221" y="1452922"/>
            <a:ext cx="268741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Крупенин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Роман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Александрович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руководитель отдела правовой практики в сфере технологий, дистрибуции, слияний и поглощений ООО «Яндекс»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2400" y="3949106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2668" y="4094475"/>
            <a:ext cx="20889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Нуруллаев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Руслан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Тимурович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к.ю.н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., младший научный сотрудник МЛ ПИТИС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40" name="Picture 4" descr="Ruslan Nurulla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736" y="4143600"/>
            <a:ext cx="1816958" cy="1816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1AFAE35-7AAA-4537-8C00-AE010781CD43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Скругленный прямоугольник 11">
            <a:extLst>
              <a:ext uri="{FF2B5EF4-FFF2-40B4-BE49-F238E27FC236}">
                <a16:creationId xmlns:a16="http://schemas.microsoft.com/office/drawing/2014/main" id="{82090891-3A9D-4CF0-ABB4-EA904D44768D}"/>
              </a:ext>
            </a:extLst>
          </p:cNvPr>
          <p:cNvSpPr/>
          <p:nvPr/>
        </p:nvSpPr>
        <p:spPr>
          <a:xfrm>
            <a:off x="4618299" y="3916884"/>
            <a:ext cx="4178105" cy="2405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BD16E-2DB7-48A0-92AB-3E9DB99D9529}"/>
              </a:ext>
            </a:extLst>
          </p:cNvPr>
          <p:cNvSpPr txBox="1"/>
          <p:nvPr/>
        </p:nvSpPr>
        <p:spPr>
          <a:xfrm>
            <a:off x="6439739" y="4139514"/>
            <a:ext cx="2063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Иванов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Алексей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Юрьевич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директор Института права и развития ВШЭ - Сколково</a:t>
            </a:r>
          </a:p>
        </p:txBody>
      </p:sp>
      <p:pic>
        <p:nvPicPr>
          <p:cNvPr id="6" name="Picture 6" descr="http://www.kommersant.ru/factbook/picture/428375">
            <a:extLst>
              <a:ext uri="{FF2B5EF4-FFF2-40B4-BE49-F238E27FC236}">
                <a16:creationId xmlns:a16="http://schemas.microsoft.com/office/drawing/2014/main" id="{358ECA61-0D10-4D22-B3B4-70614512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4271" y="4139514"/>
            <a:ext cx="1480667" cy="201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850" y="427722"/>
            <a:ext cx="3253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Преподаватели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368933" y="4702456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6820" y="1423032"/>
            <a:ext cx="4178105" cy="24053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6812" y="1533662"/>
            <a:ext cx="20639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Кольздорф Мария Александровна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заместитель начальника отдела обобщения судебной практики и статистики СИП</a:t>
            </a:r>
          </a:p>
        </p:txBody>
      </p:sp>
      <p:pic>
        <p:nvPicPr>
          <p:cNvPr id="11266" name="Picture 2" descr="Мария Кольздор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812" y="16831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Скругленный прямоугольник 30"/>
          <p:cNvSpPr/>
          <p:nvPr/>
        </p:nvSpPr>
        <p:spPr>
          <a:xfrm>
            <a:off x="4590318" y="1398789"/>
            <a:ext cx="4246563" cy="24314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8466" y="1656142"/>
            <a:ext cx="22842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Ефремцева Елена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адвокат, патентный поверенный, руководитель правового направления «Интеллектуальная собственности и онлайн-сервисы»,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t>Rambler&amp;Co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33" name="Picture 2" descr="http://www.iccwbo.ru/upload/medialibrary/8f1/8f128a93b88f75ef50cc79aed70a46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1944" y="1613362"/>
            <a:ext cx="1338866" cy="1961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56D5121-864E-441B-A5E3-45F90879F323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0850" y="427722"/>
            <a:ext cx="47798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</a:rPr>
              <a:t>Приглашённые лекторы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1" y="1414152"/>
            <a:ext cx="4100382" cy="241199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1" y="3896870"/>
            <a:ext cx="4100382" cy="2277990"/>
          </a:xfrm>
          <a:prstGeom prst="rect">
            <a:avLst/>
          </a:prstGeom>
        </p:spPr>
      </p:pic>
      <p:pic>
        <p:nvPicPr>
          <p:cNvPr id="10242" name="Picture 2" descr="https://pp.userapi.com/c626330/v626330624/5b9b3/vKnkLHOWBH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683" y="1315676"/>
            <a:ext cx="4100382" cy="241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11816" y="3896870"/>
            <a:ext cx="23633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Series of lectures by</a:t>
            </a:r>
          </a:p>
          <a:p>
            <a:r>
              <a:rPr lang="en-US" sz="1500" b="1" dirty="0"/>
              <a:t>Christian Heinze</a:t>
            </a:r>
          </a:p>
          <a:p>
            <a:r>
              <a:rPr lang="en-US" sz="1500" dirty="0"/>
              <a:t>Doctor of Law,</a:t>
            </a:r>
          </a:p>
          <a:p>
            <a:r>
              <a:rPr lang="en-US" sz="1500" dirty="0"/>
              <a:t>Professor at Leibniz University of Hannover</a:t>
            </a:r>
            <a:endParaRPr lang="en-US" sz="1500" b="1" dirty="0"/>
          </a:p>
          <a:p>
            <a:r>
              <a:rPr lang="en-US" sz="1500" b="1" dirty="0"/>
              <a:t>European Copyright Law and Current Debates in EU IP and IT Law</a:t>
            </a:r>
            <a:endParaRPr lang="ru-RU" sz="1500" b="1" dirty="0"/>
          </a:p>
          <a:p>
            <a:r>
              <a:rPr lang="ru-RU" sz="1500" dirty="0"/>
              <a:t>22-23</a:t>
            </a:r>
            <a:r>
              <a:rPr lang="en-US" sz="1500" dirty="0"/>
              <a:t>, November </a:t>
            </a:r>
            <a:endParaRPr lang="ru-RU" sz="1500" dirty="0"/>
          </a:p>
        </p:txBody>
      </p:sp>
      <p:pic>
        <p:nvPicPr>
          <p:cNvPr id="8" name="Рисунок 7" descr="Christian Heinz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2843" y="4037012"/>
            <a:ext cx="1266093" cy="18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DBC568C-D746-48F3-AC66-3C4B616786CB}"/>
              </a:ext>
            </a:extLst>
          </p:cNvPr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2020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35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16392</TotalTime>
  <Words>1182</Words>
  <Application>Microsoft Office PowerPoint</Application>
  <PresentationFormat>Экран (4:3)</PresentationFormat>
  <Paragraphs>247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Myriad Pro</vt:lpstr>
      <vt:lpstr>Myriad Pro Semibold</vt:lpstr>
      <vt:lpstr>Wingdings</vt:lpstr>
      <vt:lpstr>Office Theme</vt:lpstr>
      <vt:lpstr>1_Office Theme</vt:lpstr>
      <vt:lpstr>2_Office Theme</vt:lpstr>
      <vt:lpstr>3_Office Theme</vt:lpstr>
      <vt:lpstr>Магистерская программа  «Право информационных технологий и интеллектуальной собственности»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Михаил Журавлев</cp:lastModifiedBy>
  <cp:revision>102</cp:revision>
  <dcterms:created xsi:type="dcterms:W3CDTF">2010-09-30T06:45:29Z</dcterms:created>
  <dcterms:modified xsi:type="dcterms:W3CDTF">2020-04-25T09:08:11Z</dcterms:modified>
</cp:coreProperties>
</file>