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3"/>
  </p:notesMasterIdLst>
  <p:handoutMasterIdLst>
    <p:handoutMasterId r:id="rId24"/>
  </p:handoutMasterIdLst>
  <p:sldIdLst>
    <p:sldId id="256" r:id="rId2"/>
    <p:sldId id="273" r:id="rId3"/>
    <p:sldId id="277" r:id="rId4"/>
    <p:sldId id="274" r:id="rId5"/>
    <p:sldId id="275" r:id="rId6"/>
    <p:sldId id="276" r:id="rId7"/>
    <p:sldId id="264" r:id="rId8"/>
    <p:sldId id="280" r:id="rId9"/>
    <p:sldId id="281" r:id="rId10"/>
    <p:sldId id="282" r:id="rId11"/>
    <p:sldId id="283" r:id="rId12"/>
    <p:sldId id="284" r:id="rId13"/>
    <p:sldId id="285" r:id="rId14"/>
    <p:sldId id="286" r:id="rId15"/>
    <p:sldId id="287" r:id="rId16"/>
    <p:sldId id="288" r:id="rId17"/>
    <p:sldId id="278" r:id="rId18"/>
    <p:sldId id="263" r:id="rId19"/>
    <p:sldId id="290" r:id="rId20"/>
    <p:sldId id="291" r:id="rId21"/>
    <p:sldId id="292" r:id="rId22"/>
  </p:sldIdLst>
  <p:sldSz cx="9144000" cy="6858000" type="screen4x3"/>
  <p:notesSz cx="6797675" cy="9926638"/>
  <p:defaultTextStyle>
    <a:defPPr marL="0" marR="0" indent="0" algn="l" defTabSz="384048" rtl="0" fontAlgn="auto" latinLnBrk="1" hangingPunct="0">
      <a:lnSpc>
        <a:spcPct val="100000"/>
      </a:lnSpc>
      <a:spcBef>
        <a:spcPts val="0"/>
      </a:spcBef>
      <a:spcAft>
        <a:spcPts val="0"/>
      </a:spcAft>
      <a:buClrTx/>
      <a:buSzTx/>
      <a:buFontTx/>
      <a:buNone/>
      <a:tabLst/>
      <a:defRPr kumimoji="0" sz="800" b="0" i="0" u="none" strike="noStrike" cap="none" spc="0" normalizeH="0" baseline="0">
        <a:ln>
          <a:noFill/>
        </a:ln>
        <a:solidFill>
          <a:srgbClr val="000000"/>
        </a:solidFill>
        <a:effectLst/>
        <a:uFillTx/>
      </a:defRPr>
    </a:defPPr>
    <a:lvl1pPr marL="0" marR="0" indent="0"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1pPr>
    <a:lvl2pPr marL="0" marR="0" indent="96012"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2pPr>
    <a:lvl3pPr marL="0" marR="0" indent="192024"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3pPr>
    <a:lvl4pPr marL="0" marR="0" indent="288036"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4pPr>
    <a:lvl5pPr marL="0" marR="0" indent="384048"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5pPr>
    <a:lvl6pPr marL="0" marR="0" indent="480060"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6pPr>
    <a:lvl7pPr marL="0" marR="0" indent="576072"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7pPr>
    <a:lvl8pPr marL="0" marR="0" indent="672084"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8pPr>
    <a:lvl9pPr marL="0" marR="0" indent="768096" algn="ctr" defTabSz="345043" rtl="0" fontAlgn="auto" latinLnBrk="0" hangingPunct="0">
      <a:lnSpc>
        <a:spcPct val="100000"/>
      </a:lnSpc>
      <a:spcBef>
        <a:spcPts val="0"/>
      </a:spcBef>
      <a:spcAft>
        <a:spcPts val="0"/>
      </a:spcAft>
      <a:buClrTx/>
      <a:buSzTx/>
      <a:buFontTx/>
      <a:buNone/>
      <a:tabLst/>
      <a:defRPr kumimoji="0" sz="21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957"/>
    <a:srgbClr val="D6EDF7"/>
    <a:srgbClr val="E1F5FF"/>
    <a:srgbClr val="C8E9FF"/>
    <a:srgbClr val="CDF2FF"/>
    <a:srgbClr val="25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4104" autoAdjust="0"/>
  </p:normalViewPr>
  <p:slideViewPr>
    <p:cSldViewPr snapToGrid="0">
      <p:cViewPr>
        <p:scale>
          <a:sx n="107" d="100"/>
          <a:sy n="107" d="100"/>
        </p:scale>
        <p:origin x="-129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us\Downloads\sotsialnaya_aktivnost_2_chastoty%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sus\Downloads\sotsialnaya_aktivnost_2_chastoty%20(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sus\Downloads\&#1089;&#1086;&#1094;&#1080;&#1072;&#1083;&#1100;&#1085;&#1072;&#1103;%20&#1072;&#1082;&#1090;&#1080;&#1074;&#1085;&#1086;&#1089;&#1090;&#1100;_2%20&#1095;&#1072;&#1089;&#1090;&#1086;&#1090;&#109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Life satisfaction</a:t>
            </a:r>
            <a:endParaRPr lang="ru-RU"/>
          </a:p>
        </c:rich>
      </c:tx>
      <c:overlay val="0"/>
    </c:title>
    <c:autoTitleDeleted val="0"/>
    <c:plotArea>
      <c:layout>
        <c:manualLayout>
          <c:layoutTarget val="inner"/>
          <c:xMode val="edge"/>
          <c:yMode val="edge"/>
          <c:x val="8.8764895421454784E-2"/>
          <c:y val="0.14111365195143641"/>
          <c:w val="0.89608358778373431"/>
          <c:h val="0.71865989861010493"/>
        </c:manualLayout>
      </c:layout>
      <c:stockChart>
        <c:ser>
          <c:idx val="0"/>
          <c:order val="0"/>
          <c:spPr>
            <a:ln w="28575" cap="rnd">
              <a:noFill/>
              <a:round/>
            </a:ln>
            <a:effectLst/>
          </c:spPr>
          <c:marker>
            <c:symbol val="dash"/>
            <c:size val="7"/>
            <c:spPr>
              <a:solidFill>
                <a:schemeClr val="tx1"/>
              </a:solidFill>
              <a:ln w="12700">
                <a:solidFill>
                  <a:schemeClr val="tx1"/>
                </a:solidFill>
              </a:ln>
              <a:effectLst/>
            </c:spPr>
          </c:marker>
          <c:cat>
            <c:strRef>
              <c:f>'[sotsialnaya_aktivnost_2_chastoty (2).xlsx]happy_graph'!$X$53:$X$78</c:f>
              <c:strCache>
                <c:ptCount val="26"/>
                <c:pt idx="0">
                  <c:v>BG</c:v>
                </c:pt>
                <c:pt idx="1">
                  <c:v>AL</c:v>
                </c:pt>
                <c:pt idx="2">
                  <c:v>UA</c:v>
                </c:pt>
                <c:pt idx="3">
                  <c:v>FR</c:v>
                </c:pt>
                <c:pt idx="4">
                  <c:v>LT</c:v>
                </c:pt>
                <c:pt idx="5">
                  <c:v>HU</c:v>
                </c:pt>
                <c:pt idx="6">
                  <c:v>IE</c:v>
                </c:pt>
                <c:pt idx="7">
                  <c:v>RU</c:v>
                </c:pt>
                <c:pt idx="8">
                  <c:v>EE</c:v>
                </c:pt>
                <c:pt idx="9">
                  <c:v>PT</c:v>
                </c:pt>
                <c:pt idx="10">
                  <c:v>IT</c:v>
                </c:pt>
                <c:pt idx="11">
                  <c:v>SI</c:v>
                </c:pt>
                <c:pt idx="12">
                  <c:v>CZ</c:v>
                </c:pt>
                <c:pt idx="13">
                  <c:v>ES</c:v>
                </c:pt>
                <c:pt idx="14">
                  <c:v>PL</c:v>
                </c:pt>
                <c:pt idx="15">
                  <c:v>SK</c:v>
                </c:pt>
                <c:pt idx="16">
                  <c:v>GB</c:v>
                </c:pt>
                <c:pt idx="17">
                  <c:v>DE</c:v>
                </c:pt>
                <c:pt idx="18">
                  <c:v>IS</c:v>
                </c:pt>
                <c:pt idx="19">
                  <c:v>BE</c:v>
                </c:pt>
                <c:pt idx="20">
                  <c:v>SE</c:v>
                </c:pt>
                <c:pt idx="21">
                  <c:v>CH</c:v>
                </c:pt>
                <c:pt idx="22">
                  <c:v>NL</c:v>
                </c:pt>
                <c:pt idx="23">
                  <c:v>NO</c:v>
                </c:pt>
                <c:pt idx="24">
                  <c:v>DK</c:v>
                </c:pt>
                <c:pt idx="25">
                  <c:v>FI</c:v>
                </c:pt>
              </c:strCache>
            </c:strRef>
          </c:cat>
          <c:val>
            <c:numRef>
              <c:f>'[sotsialnaya_aktivnost_2_chastoty (2).xlsx]happy_graph'!$AB$53:$AB$78</c:f>
              <c:numCache>
                <c:formatCode>General</c:formatCode>
                <c:ptCount val="26"/>
                <c:pt idx="0">
                  <c:v>-1.9599087599999991</c:v>
                </c:pt>
                <c:pt idx="1">
                  <c:v>-1.6660221840000009</c:v>
                </c:pt>
                <c:pt idx="2">
                  <c:v>-1.0650900719999998</c:v>
                </c:pt>
                <c:pt idx="3">
                  <c:v>-1.105819436</c:v>
                </c:pt>
                <c:pt idx="4">
                  <c:v>-0.92285092400000002</c:v>
                </c:pt>
                <c:pt idx="5">
                  <c:v>-0.88169660400000061</c:v>
                </c:pt>
                <c:pt idx="6">
                  <c:v>-0.90190360000000003</c:v>
                </c:pt>
                <c:pt idx="7">
                  <c:v>-0.80716483999999999</c:v>
                </c:pt>
                <c:pt idx="8">
                  <c:v>-0.73505982400000036</c:v>
                </c:pt>
                <c:pt idx="9">
                  <c:v>-0.76664517200000104</c:v>
                </c:pt>
                <c:pt idx="10">
                  <c:v>-0.71426972</c:v>
                </c:pt>
                <c:pt idx="11">
                  <c:v>-0.62887631199999994</c:v>
                </c:pt>
                <c:pt idx="12">
                  <c:v>-0.57107708000000001</c:v>
                </c:pt>
                <c:pt idx="13">
                  <c:v>-0.50370974000000002</c:v>
                </c:pt>
                <c:pt idx="14">
                  <c:v>-0.41286122800000002</c:v>
                </c:pt>
                <c:pt idx="15">
                  <c:v>-0.18311157199999997</c:v>
                </c:pt>
                <c:pt idx="16">
                  <c:v>-8.8222112000000047E-2</c:v>
                </c:pt>
                <c:pt idx="17">
                  <c:v>0.106979616</c:v>
                </c:pt>
                <c:pt idx="18">
                  <c:v>-9.2382427999999961E-2</c:v>
                </c:pt>
                <c:pt idx="19">
                  <c:v>0.12200147600000012</c:v>
                </c:pt>
                <c:pt idx="20">
                  <c:v>0.24030442399999996</c:v>
                </c:pt>
                <c:pt idx="21">
                  <c:v>0.25359723599999995</c:v>
                </c:pt>
                <c:pt idx="22">
                  <c:v>0.36208019600000041</c:v>
                </c:pt>
                <c:pt idx="23">
                  <c:v>0.34040269200000051</c:v>
                </c:pt>
                <c:pt idx="24">
                  <c:v>0.36388906400000043</c:v>
                </c:pt>
                <c:pt idx="25">
                  <c:v>0.76090972400000045</c:v>
                </c:pt>
              </c:numCache>
            </c:numRef>
          </c:val>
          <c:smooth val="0"/>
        </c:ser>
        <c:ser>
          <c:idx val="1"/>
          <c:order val="1"/>
          <c:spPr>
            <a:ln w="28575" cap="rnd">
              <a:noFill/>
              <a:round/>
            </a:ln>
            <a:effectLst/>
          </c:spPr>
          <c:marker>
            <c:symbol val="dash"/>
            <c:size val="7"/>
            <c:spPr>
              <a:solidFill>
                <a:schemeClr val="tx1"/>
              </a:solidFill>
              <a:ln w="12700">
                <a:solidFill>
                  <a:schemeClr val="tx1"/>
                </a:solidFill>
              </a:ln>
              <a:effectLst/>
            </c:spPr>
          </c:marker>
          <c:cat>
            <c:strRef>
              <c:f>'[sotsialnaya_aktivnost_2_chastoty (2).xlsx]happy_graph'!$X$53:$X$78</c:f>
              <c:strCache>
                <c:ptCount val="26"/>
                <c:pt idx="0">
                  <c:v>BG</c:v>
                </c:pt>
                <c:pt idx="1">
                  <c:v>AL</c:v>
                </c:pt>
                <c:pt idx="2">
                  <c:v>UA</c:v>
                </c:pt>
                <c:pt idx="3">
                  <c:v>FR</c:v>
                </c:pt>
                <c:pt idx="4">
                  <c:v>LT</c:v>
                </c:pt>
                <c:pt idx="5">
                  <c:v>HU</c:v>
                </c:pt>
                <c:pt idx="6">
                  <c:v>IE</c:v>
                </c:pt>
                <c:pt idx="7">
                  <c:v>RU</c:v>
                </c:pt>
                <c:pt idx="8">
                  <c:v>EE</c:v>
                </c:pt>
                <c:pt idx="9">
                  <c:v>PT</c:v>
                </c:pt>
                <c:pt idx="10">
                  <c:v>IT</c:v>
                </c:pt>
                <c:pt idx="11">
                  <c:v>SI</c:v>
                </c:pt>
                <c:pt idx="12">
                  <c:v>CZ</c:v>
                </c:pt>
                <c:pt idx="13">
                  <c:v>ES</c:v>
                </c:pt>
                <c:pt idx="14">
                  <c:v>PL</c:v>
                </c:pt>
                <c:pt idx="15">
                  <c:v>SK</c:v>
                </c:pt>
                <c:pt idx="16">
                  <c:v>GB</c:v>
                </c:pt>
                <c:pt idx="17">
                  <c:v>DE</c:v>
                </c:pt>
                <c:pt idx="18">
                  <c:v>IS</c:v>
                </c:pt>
                <c:pt idx="19">
                  <c:v>BE</c:v>
                </c:pt>
                <c:pt idx="20">
                  <c:v>SE</c:v>
                </c:pt>
                <c:pt idx="21">
                  <c:v>CH</c:v>
                </c:pt>
                <c:pt idx="22">
                  <c:v>NL</c:v>
                </c:pt>
                <c:pt idx="23">
                  <c:v>NO</c:v>
                </c:pt>
                <c:pt idx="24">
                  <c:v>DK</c:v>
                </c:pt>
                <c:pt idx="25">
                  <c:v>FI</c:v>
                </c:pt>
              </c:strCache>
            </c:strRef>
          </c:cat>
          <c:val>
            <c:numRef>
              <c:f>'[sotsialnaya_aktivnost_2_chastoty (2).xlsx]happy_graph'!$AC$53:$AC$78</c:f>
              <c:numCache>
                <c:formatCode>General</c:formatCode>
                <c:ptCount val="26"/>
                <c:pt idx="0">
                  <c:v>-1.3639472399999999</c:v>
                </c:pt>
                <c:pt idx="1">
                  <c:v>-0.8457998160000012</c:v>
                </c:pt>
                <c:pt idx="2">
                  <c:v>-0.44186612800000036</c:v>
                </c:pt>
                <c:pt idx="3">
                  <c:v>-0.35263416400000008</c:v>
                </c:pt>
                <c:pt idx="4">
                  <c:v>-0.30140587600000035</c:v>
                </c:pt>
                <c:pt idx="5">
                  <c:v>-0.21590459600000012</c:v>
                </c:pt>
                <c:pt idx="6">
                  <c:v>-0.13872859999999992</c:v>
                </c:pt>
                <c:pt idx="7">
                  <c:v>-0.16990416000000019</c:v>
                </c:pt>
                <c:pt idx="8">
                  <c:v>-0.104588976</c:v>
                </c:pt>
                <c:pt idx="9">
                  <c:v>1.7190972000000044E-2</c:v>
                </c:pt>
                <c:pt idx="10">
                  <c:v>0.25144972000000004</c:v>
                </c:pt>
                <c:pt idx="11">
                  <c:v>0.23498271199999995</c:v>
                </c:pt>
                <c:pt idx="12">
                  <c:v>0.18106507999999993</c:v>
                </c:pt>
                <c:pt idx="13">
                  <c:v>0.40687294000000035</c:v>
                </c:pt>
                <c:pt idx="14">
                  <c:v>0.34583242800000041</c:v>
                </c:pt>
                <c:pt idx="15">
                  <c:v>0.61877617200000046</c:v>
                </c:pt>
                <c:pt idx="16">
                  <c:v>0.79912751199999998</c:v>
                </c:pt>
                <c:pt idx="17">
                  <c:v>0.89100078400000005</c:v>
                </c:pt>
                <c:pt idx="18">
                  <c:v>1.1821538280000017</c:v>
                </c:pt>
                <c:pt idx="19">
                  <c:v>1.1163463240000009</c:v>
                </c:pt>
                <c:pt idx="20">
                  <c:v>1.3046749759999998</c:v>
                </c:pt>
                <c:pt idx="21">
                  <c:v>1.4048655639999998</c:v>
                </c:pt>
                <c:pt idx="22">
                  <c:v>1.4110914039999987</c:v>
                </c:pt>
                <c:pt idx="23">
                  <c:v>1.5346397079999992</c:v>
                </c:pt>
                <c:pt idx="24">
                  <c:v>1.590894536</c:v>
                </c:pt>
                <c:pt idx="25">
                  <c:v>1.800192276</c:v>
                </c:pt>
              </c:numCache>
            </c:numRef>
          </c:val>
          <c:smooth val="0"/>
        </c:ser>
        <c:ser>
          <c:idx val="2"/>
          <c:order val="2"/>
          <c:spPr>
            <a:ln w="28575" cap="rnd">
              <a:noFill/>
              <a:round/>
            </a:ln>
            <a:effectLst/>
          </c:spPr>
          <c:marker>
            <c:symbol val="dash"/>
            <c:size val="5"/>
            <c:spPr>
              <a:solidFill>
                <a:schemeClr val="accent3"/>
              </a:solidFill>
              <a:ln w="9525">
                <a:solidFill>
                  <a:schemeClr val="accent3"/>
                </a:solidFill>
              </a:ln>
              <a:effectLst/>
            </c:spPr>
          </c:marker>
          <c:cat>
            <c:strRef>
              <c:f>'[sotsialnaya_aktivnost_2_chastoty (2).xlsx]happy_graph'!$X$53:$X$78</c:f>
              <c:strCache>
                <c:ptCount val="26"/>
                <c:pt idx="0">
                  <c:v>BG</c:v>
                </c:pt>
                <c:pt idx="1">
                  <c:v>AL</c:v>
                </c:pt>
                <c:pt idx="2">
                  <c:v>UA</c:v>
                </c:pt>
                <c:pt idx="3">
                  <c:v>FR</c:v>
                </c:pt>
                <c:pt idx="4">
                  <c:v>LT</c:v>
                </c:pt>
                <c:pt idx="5">
                  <c:v>HU</c:v>
                </c:pt>
                <c:pt idx="6">
                  <c:v>IE</c:v>
                </c:pt>
                <c:pt idx="7">
                  <c:v>RU</c:v>
                </c:pt>
                <c:pt idx="8">
                  <c:v>EE</c:v>
                </c:pt>
                <c:pt idx="9">
                  <c:v>PT</c:v>
                </c:pt>
                <c:pt idx="10">
                  <c:v>IT</c:v>
                </c:pt>
                <c:pt idx="11">
                  <c:v>SI</c:v>
                </c:pt>
                <c:pt idx="12">
                  <c:v>CZ</c:v>
                </c:pt>
                <c:pt idx="13">
                  <c:v>ES</c:v>
                </c:pt>
                <c:pt idx="14">
                  <c:v>PL</c:v>
                </c:pt>
                <c:pt idx="15">
                  <c:v>SK</c:v>
                </c:pt>
                <c:pt idx="16">
                  <c:v>GB</c:v>
                </c:pt>
                <c:pt idx="17">
                  <c:v>DE</c:v>
                </c:pt>
                <c:pt idx="18">
                  <c:v>IS</c:v>
                </c:pt>
                <c:pt idx="19">
                  <c:v>BE</c:v>
                </c:pt>
                <c:pt idx="20">
                  <c:v>SE</c:v>
                </c:pt>
                <c:pt idx="21">
                  <c:v>CH</c:v>
                </c:pt>
                <c:pt idx="22">
                  <c:v>NL</c:v>
                </c:pt>
                <c:pt idx="23">
                  <c:v>NO</c:v>
                </c:pt>
                <c:pt idx="24">
                  <c:v>DK</c:v>
                </c:pt>
                <c:pt idx="25">
                  <c:v>FI</c:v>
                </c:pt>
              </c:strCache>
            </c:strRef>
          </c:cat>
          <c:val>
            <c:numRef>
              <c:f>'[sotsialnaya_aktivnost_2_chastoty (2).xlsx]happy_graph'!$AD$53:$AD$78</c:f>
              <c:numCache>
                <c:formatCode>0.00</c:formatCode>
                <c:ptCount val="26"/>
                <c:pt idx="0">
                  <c:v>-1.6619279999999998</c:v>
                </c:pt>
                <c:pt idx="1">
                  <c:v>-1.2559109999999998</c:v>
                </c:pt>
                <c:pt idx="2">
                  <c:v>-0.75347810000000004</c:v>
                </c:pt>
                <c:pt idx="3">
                  <c:v>-0.72922679999999951</c:v>
                </c:pt>
                <c:pt idx="4">
                  <c:v>-0.61212840000000046</c:v>
                </c:pt>
                <c:pt idx="5">
                  <c:v>-0.54880059999999997</c:v>
                </c:pt>
                <c:pt idx="6">
                  <c:v>-0.52031609999999928</c:v>
                </c:pt>
                <c:pt idx="7">
                  <c:v>-0.4885345000000002</c:v>
                </c:pt>
                <c:pt idx="8">
                  <c:v>-0.41982440000000043</c:v>
                </c:pt>
                <c:pt idx="9">
                  <c:v>-0.3747271000000002</c:v>
                </c:pt>
                <c:pt idx="10">
                  <c:v>-0.23141000000000012</c:v>
                </c:pt>
                <c:pt idx="11">
                  <c:v>-0.19694680000000025</c:v>
                </c:pt>
                <c:pt idx="12">
                  <c:v>-0.19500600000000018</c:v>
                </c:pt>
                <c:pt idx="13">
                  <c:v>-4.8418400000000042E-2</c:v>
                </c:pt>
                <c:pt idx="14">
                  <c:v>-3.35144E-2</c:v>
                </c:pt>
                <c:pt idx="15">
                  <c:v>0.21783230000000012</c:v>
                </c:pt>
                <c:pt idx="16">
                  <c:v>0.35545270000000023</c:v>
                </c:pt>
                <c:pt idx="17">
                  <c:v>0.49899020000000027</c:v>
                </c:pt>
                <c:pt idx="18">
                  <c:v>0.54488570000000003</c:v>
                </c:pt>
                <c:pt idx="19">
                  <c:v>0.61917390000000005</c:v>
                </c:pt>
                <c:pt idx="20">
                  <c:v>0.7724896999999995</c:v>
                </c:pt>
                <c:pt idx="21">
                  <c:v>0.82923139999999951</c:v>
                </c:pt>
                <c:pt idx="22">
                  <c:v>0.88658579999999998</c:v>
                </c:pt>
                <c:pt idx="23">
                  <c:v>0.93752120000000005</c:v>
                </c:pt>
                <c:pt idx="24">
                  <c:v>0.97739180000000003</c:v>
                </c:pt>
                <c:pt idx="25">
                  <c:v>1.280551</c:v>
                </c:pt>
              </c:numCache>
            </c:numRef>
          </c:val>
          <c:smooth val="0"/>
        </c:ser>
        <c:dLbls>
          <c:showLegendKey val="0"/>
          <c:showVal val="0"/>
          <c:showCatName val="0"/>
          <c:showSerName val="0"/>
          <c:showPercent val="0"/>
          <c:showBubbleSize val="0"/>
        </c:dLbls>
        <c:hiLowLines>
          <c:spPr>
            <a:ln w="19050" cap="flat" cmpd="sng" algn="ctr">
              <a:solidFill>
                <a:schemeClr val="tx1">
                  <a:lumMod val="75000"/>
                  <a:lumOff val="25000"/>
                </a:schemeClr>
              </a:solidFill>
              <a:round/>
            </a:ln>
            <a:effectLst/>
          </c:spPr>
        </c:hiLowLines>
        <c:axId val="55657984"/>
        <c:axId val="55659520"/>
      </c:stockChart>
      <c:catAx>
        <c:axId val="55657984"/>
        <c:scaling>
          <c:orientation val="minMax"/>
        </c:scaling>
        <c:delete val="0"/>
        <c:axPos val="b"/>
        <c:numFmt formatCode="General" sourceLinked="1"/>
        <c:majorTickMark val="none"/>
        <c:minorTickMark val="none"/>
        <c:tickLblPos val="low"/>
        <c:spPr>
          <a:noFill/>
          <a:ln w="19050" cap="flat" cmpd="sng" algn="ctr">
            <a:solidFill>
              <a:schemeClr val="accent2"/>
            </a:solidFill>
            <a:round/>
          </a:ln>
          <a:effectLst/>
        </c:spPr>
        <c:txPr>
          <a:bodyPr rot="-60000000" vert="horz"/>
          <a:lstStyle/>
          <a:p>
            <a:pPr>
              <a:defRPr lang="en-US"/>
            </a:pPr>
            <a:endParaRPr lang="ru-RU"/>
          </a:p>
        </c:txPr>
        <c:crossAx val="55659520"/>
        <c:crosses val="autoZero"/>
        <c:auto val="1"/>
        <c:lblAlgn val="ctr"/>
        <c:lblOffset val="100"/>
        <c:noMultiLvlLbl val="0"/>
      </c:catAx>
      <c:valAx>
        <c:axId val="55659520"/>
        <c:scaling>
          <c:orientation val="minMax"/>
          <c:min val="-2"/>
        </c:scaling>
        <c:delete val="0"/>
        <c:axPos val="l"/>
        <c:majorGridlines>
          <c:spPr>
            <a:ln w="9525" cap="flat" cmpd="sng" algn="ctr">
              <a:solidFill>
                <a:schemeClr val="tx1">
                  <a:lumMod val="15000"/>
                  <a:lumOff val="85000"/>
                </a:schemeClr>
              </a:solidFill>
              <a:round/>
            </a:ln>
            <a:effectLst/>
          </c:spPr>
        </c:majorGridlines>
        <c:title>
          <c:tx>
            <c:rich>
              <a:bodyPr/>
              <a:lstStyle/>
              <a:p>
                <a:pPr>
                  <a:defRPr lang="en-US" b="0"/>
                </a:pPr>
                <a:r>
                  <a:rPr lang="en-US" b="0" dirty="0" smtClean="0"/>
                  <a:t>residuals</a:t>
                </a:r>
                <a:endParaRPr lang="ru-RU" b="0" dirty="0"/>
              </a:p>
            </c:rich>
          </c:tx>
          <c:overlay val="0"/>
        </c:title>
        <c:numFmt formatCode="General" sourceLinked="1"/>
        <c:majorTickMark val="none"/>
        <c:minorTickMark val="none"/>
        <c:tickLblPos val="nextTo"/>
        <c:spPr>
          <a:noFill/>
          <a:ln>
            <a:noFill/>
          </a:ln>
          <a:effectLst/>
        </c:spPr>
        <c:txPr>
          <a:bodyPr rot="-60000000" vert="horz"/>
          <a:lstStyle/>
          <a:p>
            <a:pPr>
              <a:defRPr lang="en-US"/>
            </a:pPr>
            <a:endParaRPr lang="ru-RU"/>
          </a:p>
        </c:txPr>
        <c:crossAx val="5565798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latin typeface="+mn-lt"/>
          <a:ea typeface="Segoe UI Historic" panose="020B0502040204020203" pitchFamily="34" charset="0"/>
          <a:cs typeface="Segoe UI Historic" panose="020B0502040204020203" pitchFamily="34" charset="0"/>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Happiness</a:t>
            </a:r>
            <a:endParaRPr lang="ru-RU"/>
          </a:p>
        </c:rich>
      </c:tx>
      <c:overlay val="0"/>
    </c:title>
    <c:autoTitleDeleted val="0"/>
    <c:plotArea>
      <c:layout/>
      <c:stockChart>
        <c:ser>
          <c:idx val="0"/>
          <c:order val="0"/>
          <c:spPr>
            <a:ln w="28575" cap="rnd">
              <a:noFill/>
              <a:round/>
            </a:ln>
            <a:effectLst/>
          </c:spPr>
          <c:marker>
            <c:symbol val="dash"/>
            <c:size val="7"/>
            <c:spPr>
              <a:solidFill>
                <a:schemeClr val="tx1"/>
              </a:solidFill>
              <a:ln w="9525">
                <a:solidFill>
                  <a:schemeClr val="tx1"/>
                </a:solidFill>
              </a:ln>
              <a:effectLst/>
            </c:spPr>
          </c:marker>
          <c:cat>
            <c:strRef>
              <c:f>'[sotsialnaya_aktivnost_2_chastoty (2).xlsx]happy_graph'!$P$53:$P$78</c:f>
              <c:strCache>
                <c:ptCount val="26"/>
                <c:pt idx="0">
                  <c:v>BG</c:v>
                </c:pt>
                <c:pt idx="1">
                  <c:v>AL</c:v>
                </c:pt>
                <c:pt idx="2">
                  <c:v>UA</c:v>
                </c:pt>
                <c:pt idx="3">
                  <c:v>IE</c:v>
                </c:pt>
                <c:pt idx="4">
                  <c:v>HU</c:v>
                </c:pt>
                <c:pt idx="5">
                  <c:v>LT</c:v>
                </c:pt>
                <c:pt idx="6">
                  <c:v>RU</c:v>
                </c:pt>
                <c:pt idx="7">
                  <c:v>SI</c:v>
                </c:pt>
                <c:pt idx="8">
                  <c:v>PT</c:v>
                </c:pt>
                <c:pt idx="9">
                  <c:v>CZ</c:v>
                </c:pt>
                <c:pt idx="10">
                  <c:v>EE</c:v>
                </c:pt>
                <c:pt idx="11">
                  <c:v>IT</c:v>
                </c:pt>
                <c:pt idx="12">
                  <c:v>SK</c:v>
                </c:pt>
                <c:pt idx="13">
                  <c:v>PL</c:v>
                </c:pt>
                <c:pt idx="14">
                  <c:v>GB</c:v>
                </c:pt>
                <c:pt idx="15">
                  <c:v>ES</c:v>
                </c:pt>
                <c:pt idx="16">
                  <c:v>FR</c:v>
                </c:pt>
                <c:pt idx="17">
                  <c:v>DE</c:v>
                </c:pt>
                <c:pt idx="18">
                  <c:v>DK</c:v>
                </c:pt>
                <c:pt idx="19">
                  <c:v>IS</c:v>
                </c:pt>
                <c:pt idx="20">
                  <c:v>BE</c:v>
                </c:pt>
                <c:pt idx="21">
                  <c:v>NO</c:v>
                </c:pt>
                <c:pt idx="22">
                  <c:v>CH</c:v>
                </c:pt>
                <c:pt idx="23">
                  <c:v>SE</c:v>
                </c:pt>
                <c:pt idx="24">
                  <c:v>NL</c:v>
                </c:pt>
                <c:pt idx="25">
                  <c:v>FI</c:v>
                </c:pt>
              </c:strCache>
            </c:strRef>
          </c:cat>
          <c:val>
            <c:numRef>
              <c:f>'[sotsialnaya_aktivnost_2_chastoty (2).xlsx]happy_graph'!$T$53:$T$78</c:f>
              <c:numCache>
                <c:formatCode>General</c:formatCode>
                <c:ptCount val="26"/>
                <c:pt idx="0">
                  <c:v>-1.9180776600000009</c:v>
                </c:pt>
                <c:pt idx="1">
                  <c:v>-1.8593762879999987</c:v>
                </c:pt>
                <c:pt idx="2">
                  <c:v>-1.2976578999999999</c:v>
                </c:pt>
                <c:pt idx="3">
                  <c:v>-1.285789515999999</c:v>
                </c:pt>
                <c:pt idx="4">
                  <c:v>-1.005252188</c:v>
                </c:pt>
                <c:pt idx="5">
                  <c:v>-0.95995031600000058</c:v>
                </c:pt>
                <c:pt idx="6">
                  <c:v>-0.72434970800000043</c:v>
                </c:pt>
                <c:pt idx="7">
                  <c:v>-0.86416354399999951</c:v>
                </c:pt>
                <c:pt idx="8">
                  <c:v>-0.74037191200000085</c:v>
                </c:pt>
                <c:pt idx="9">
                  <c:v>-0.71320958800000001</c:v>
                </c:pt>
                <c:pt idx="10">
                  <c:v>-0.55843250399999955</c:v>
                </c:pt>
                <c:pt idx="11">
                  <c:v>-0.60728531199999991</c:v>
                </c:pt>
                <c:pt idx="12">
                  <c:v>-0.43298875200000042</c:v>
                </c:pt>
                <c:pt idx="13">
                  <c:v>-0.40397421600000027</c:v>
                </c:pt>
                <c:pt idx="14">
                  <c:v>-0.38751088800000044</c:v>
                </c:pt>
                <c:pt idx="15">
                  <c:v>-0.24197564800000004</c:v>
                </c:pt>
                <c:pt idx="16">
                  <c:v>-0.14090258399999994</c:v>
                </c:pt>
                <c:pt idx="17">
                  <c:v>-6.5116440000000053E-2</c:v>
                </c:pt>
                <c:pt idx="18">
                  <c:v>-0.19059061199999988</c:v>
                </c:pt>
                <c:pt idx="19">
                  <c:v>-0.21501567200000016</c:v>
                </c:pt>
                <c:pt idx="20">
                  <c:v>-1.8189899999999981E-2</c:v>
                </c:pt>
                <c:pt idx="21">
                  <c:v>-6.925728400000003E-2</c:v>
                </c:pt>
                <c:pt idx="22">
                  <c:v>-3.7671423999999926E-2</c:v>
                </c:pt>
                <c:pt idx="23">
                  <c:v>8.7284628000000031E-2</c:v>
                </c:pt>
                <c:pt idx="24">
                  <c:v>0.24157672799999988</c:v>
                </c:pt>
                <c:pt idx="25">
                  <c:v>0.41768533200000002</c:v>
                </c:pt>
              </c:numCache>
            </c:numRef>
          </c:val>
          <c:smooth val="0"/>
        </c:ser>
        <c:ser>
          <c:idx val="1"/>
          <c:order val="1"/>
          <c:spPr>
            <a:ln w="28575" cap="rnd">
              <a:noFill/>
              <a:round/>
            </a:ln>
            <a:effectLst/>
          </c:spPr>
          <c:marker>
            <c:symbol val="dash"/>
            <c:size val="7"/>
            <c:spPr>
              <a:solidFill>
                <a:schemeClr val="tx1"/>
              </a:solidFill>
              <a:ln w="9525">
                <a:solidFill>
                  <a:schemeClr val="tx1"/>
                </a:solidFill>
              </a:ln>
              <a:effectLst/>
            </c:spPr>
          </c:marker>
          <c:cat>
            <c:strRef>
              <c:f>'[sotsialnaya_aktivnost_2_chastoty (2).xlsx]happy_graph'!$P$53:$P$78</c:f>
              <c:strCache>
                <c:ptCount val="26"/>
                <c:pt idx="0">
                  <c:v>BG</c:v>
                </c:pt>
                <c:pt idx="1">
                  <c:v>AL</c:v>
                </c:pt>
                <c:pt idx="2">
                  <c:v>UA</c:v>
                </c:pt>
                <c:pt idx="3">
                  <c:v>IE</c:v>
                </c:pt>
                <c:pt idx="4">
                  <c:v>HU</c:v>
                </c:pt>
                <c:pt idx="5">
                  <c:v>LT</c:v>
                </c:pt>
                <c:pt idx="6">
                  <c:v>RU</c:v>
                </c:pt>
                <c:pt idx="7">
                  <c:v>SI</c:v>
                </c:pt>
                <c:pt idx="8">
                  <c:v>PT</c:v>
                </c:pt>
                <c:pt idx="9">
                  <c:v>CZ</c:v>
                </c:pt>
                <c:pt idx="10">
                  <c:v>EE</c:v>
                </c:pt>
                <c:pt idx="11">
                  <c:v>IT</c:v>
                </c:pt>
                <c:pt idx="12">
                  <c:v>SK</c:v>
                </c:pt>
                <c:pt idx="13">
                  <c:v>PL</c:v>
                </c:pt>
                <c:pt idx="14">
                  <c:v>GB</c:v>
                </c:pt>
                <c:pt idx="15">
                  <c:v>ES</c:v>
                </c:pt>
                <c:pt idx="16">
                  <c:v>FR</c:v>
                </c:pt>
                <c:pt idx="17">
                  <c:v>DE</c:v>
                </c:pt>
                <c:pt idx="18">
                  <c:v>DK</c:v>
                </c:pt>
                <c:pt idx="19">
                  <c:v>IS</c:v>
                </c:pt>
                <c:pt idx="20">
                  <c:v>BE</c:v>
                </c:pt>
                <c:pt idx="21">
                  <c:v>NO</c:v>
                </c:pt>
                <c:pt idx="22">
                  <c:v>CH</c:v>
                </c:pt>
                <c:pt idx="23">
                  <c:v>SE</c:v>
                </c:pt>
                <c:pt idx="24">
                  <c:v>NL</c:v>
                </c:pt>
                <c:pt idx="25">
                  <c:v>FI</c:v>
                </c:pt>
              </c:strCache>
            </c:strRef>
          </c:cat>
          <c:val>
            <c:numRef>
              <c:f>'[sotsialnaya_aktivnost_2_chastoty (2).xlsx]happy_graph'!$U$53:$U$78</c:f>
              <c:numCache>
                <c:formatCode>0.00</c:formatCode>
                <c:ptCount val="26"/>
                <c:pt idx="0">
                  <c:v>-1.2690883399999999</c:v>
                </c:pt>
                <c:pt idx="1">
                  <c:v>-0.9002197120000005</c:v>
                </c:pt>
                <c:pt idx="2">
                  <c:v>-0.57768129999999995</c:v>
                </c:pt>
                <c:pt idx="3">
                  <c:v>-0.37064748400000008</c:v>
                </c:pt>
                <c:pt idx="4">
                  <c:v>-0.23060021200000003</c:v>
                </c:pt>
                <c:pt idx="5">
                  <c:v>-0.22779388400000011</c:v>
                </c:pt>
                <c:pt idx="6">
                  <c:v>1.5608308000000024E-2</c:v>
                </c:pt>
                <c:pt idx="7">
                  <c:v>0.18565714399999994</c:v>
                </c:pt>
                <c:pt idx="8">
                  <c:v>0.17878851200000009</c:v>
                </c:pt>
                <c:pt idx="9">
                  <c:v>0.16718438799999996</c:v>
                </c:pt>
                <c:pt idx="10">
                  <c:v>0.21751150399999999</c:v>
                </c:pt>
                <c:pt idx="11">
                  <c:v>0.61346031199999951</c:v>
                </c:pt>
                <c:pt idx="12">
                  <c:v>0.54515395200000005</c:v>
                </c:pt>
                <c:pt idx="13">
                  <c:v>0.53753961600000044</c:v>
                </c:pt>
                <c:pt idx="14">
                  <c:v>0.66562768800000072</c:v>
                </c:pt>
                <c:pt idx="15">
                  <c:v>0.94287884800000044</c:v>
                </c:pt>
                <c:pt idx="16">
                  <c:v>0.94236158399999959</c:v>
                </c:pt>
                <c:pt idx="17">
                  <c:v>0.9024728399999995</c:v>
                </c:pt>
                <c:pt idx="18">
                  <c:v>1.3047216119999987</c:v>
                </c:pt>
                <c:pt idx="19">
                  <c:v>1.3967538720000001</c:v>
                </c:pt>
                <c:pt idx="20">
                  <c:v>1.2025177</c:v>
                </c:pt>
                <c:pt idx="21">
                  <c:v>1.352763484</c:v>
                </c:pt>
                <c:pt idx="22">
                  <c:v>1.3989768240000009</c:v>
                </c:pt>
                <c:pt idx="23">
                  <c:v>1.400056172</c:v>
                </c:pt>
                <c:pt idx="24">
                  <c:v>1.4962930719999998</c:v>
                </c:pt>
                <c:pt idx="25">
                  <c:v>1.6684526680000009</c:v>
                </c:pt>
              </c:numCache>
            </c:numRef>
          </c:val>
          <c:smooth val="0"/>
        </c:ser>
        <c:ser>
          <c:idx val="2"/>
          <c:order val="2"/>
          <c:spPr>
            <a:ln w="28575" cap="rnd">
              <a:noFill/>
              <a:round/>
            </a:ln>
            <a:effectLst/>
          </c:spPr>
          <c:marker>
            <c:symbol val="dash"/>
            <c:size val="5"/>
            <c:spPr>
              <a:solidFill>
                <a:schemeClr val="accent3"/>
              </a:solidFill>
              <a:ln w="9525">
                <a:solidFill>
                  <a:schemeClr val="accent3"/>
                </a:solidFill>
              </a:ln>
              <a:effectLst/>
            </c:spPr>
          </c:marker>
          <c:cat>
            <c:strRef>
              <c:f>'[sotsialnaya_aktivnost_2_chastoty (2).xlsx]happy_graph'!$P$53:$P$78</c:f>
              <c:strCache>
                <c:ptCount val="26"/>
                <c:pt idx="0">
                  <c:v>BG</c:v>
                </c:pt>
                <c:pt idx="1">
                  <c:v>AL</c:v>
                </c:pt>
                <c:pt idx="2">
                  <c:v>UA</c:v>
                </c:pt>
                <c:pt idx="3">
                  <c:v>IE</c:v>
                </c:pt>
                <c:pt idx="4">
                  <c:v>HU</c:v>
                </c:pt>
                <c:pt idx="5">
                  <c:v>LT</c:v>
                </c:pt>
                <c:pt idx="6">
                  <c:v>RU</c:v>
                </c:pt>
                <c:pt idx="7">
                  <c:v>SI</c:v>
                </c:pt>
                <c:pt idx="8">
                  <c:v>PT</c:v>
                </c:pt>
                <c:pt idx="9">
                  <c:v>CZ</c:v>
                </c:pt>
                <c:pt idx="10">
                  <c:v>EE</c:v>
                </c:pt>
                <c:pt idx="11">
                  <c:v>IT</c:v>
                </c:pt>
                <c:pt idx="12">
                  <c:v>SK</c:v>
                </c:pt>
                <c:pt idx="13">
                  <c:v>PL</c:v>
                </c:pt>
                <c:pt idx="14">
                  <c:v>GB</c:v>
                </c:pt>
                <c:pt idx="15">
                  <c:v>ES</c:v>
                </c:pt>
                <c:pt idx="16">
                  <c:v>FR</c:v>
                </c:pt>
                <c:pt idx="17">
                  <c:v>DE</c:v>
                </c:pt>
                <c:pt idx="18">
                  <c:v>DK</c:v>
                </c:pt>
                <c:pt idx="19">
                  <c:v>IS</c:v>
                </c:pt>
                <c:pt idx="20">
                  <c:v>BE</c:v>
                </c:pt>
                <c:pt idx="21">
                  <c:v>NO</c:v>
                </c:pt>
                <c:pt idx="22">
                  <c:v>CH</c:v>
                </c:pt>
                <c:pt idx="23">
                  <c:v>SE</c:v>
                </c:pt>
                <c:pt idx="24">
                  <c:v>NL</c:v>
                </c:pt>
                <c:pt idx="25">
                  <c:v>FI</c:v>
                </c:pt>
              </c:strCache>
            </c:strRef>
          </c:cat>
          <c:val>
            <c:numRef>
              <c:f>'[sotsialnaya_aktivnost_2_chastoty (2).xlsx]happy_graph'!$V$53:$V$78</c:f>
              <c:numCache>
                <c:formatCode>0.00</c:formatCode>
                <c:ptCount val="26"/>
                <c:pt idx="0">
                  <c:v>-1.593583</c:v>
                </c:pt>
                <c:pt idx="1">
                  <c:v>-1.3797979999999999</c:v>
                </c:pt>
                <c:pt idx="2">
                  <c:v>-0.93766959999999999</c:v>
                </c:pt>
                <c:pt idx="3">
                  <c:v>-0.82821849999999997</c:v>
                </c:pt>
                <c:pt idx="4">
                  <c:v>-0.61792619999999998</c:v>
                </c:pt>
                <c:pt idx="5">
                  <c:v>-0.59387209999999957</c:v>
                </c:pt>
                <c:pt idx="6">
                  <c:v>-0.35437070000000037</c:v>
                </c:pt>
                <c:pt idx="7">
                  <c:v>-0.3392532000000002</c:v>
                </c:pt>
                <c:pt idx="8">
                  <c:v>-0.28079169999999998</c:v>
                </c:pt>
                <c:pt idx="9">
                  <c:v>-0.27301260000000027</c:v>
                </c:pt>
                <c:pt idx="10">
                  <c:v>-0.17046050000000001</c:v>
                </c:pt>
                <c:pt idx="11">
                  <c:v>3.0875000000000034E-3</c:v>
                </c:pt>
                <c:pt idx="12">
                  <c:v>5.6082600000000038E-2</c:v>
                </c:pt>
                <c:pt idx="13">
                  <c:v>6.6782700000000014E-2</c:v>
                </c:pt>
                <c:pt idx="14">
                  <c:v>0.13905840000000011</c:v>
                </c:pt>
                <c:pt idx="15">
                  <c:v>0.3504516000000002</c:v>
                </c:pt>
                <c:pt idx="16">
                  <c:v>0.40072950000000002</c:v>
                </c:pt>
                <c:pt idx="17">
                  <c:v>0.41867820000000022</c:v>
                </c:pt>
                <c:pt idx="18">
                  <c:v>0.55706549999999999</c:v>
                </c:pt>
                <c:pt idx="19">
                  <c:v>0.59086909999999959</c:v>
                </c:pt>
                <c:pt idx="20">
                  <c:v>0.5921638999999993</c:v>
                </c:pt>
                <c:pt idx="21">
                  <c:v>0.64175310000000041</c:v>
                </c:pt>
                <c:pt idx="22">
                  <c:v>0.6806527</c:v>
                </c:pt>
                <c:pt idx="23">
                  <c:v>0.74367039999999995</c:v>
                </c:pt>
                <c:pt idx="24">
                  <c:v>0.86893489999999995</c:v>
                </c:pt>
                <c:pt idx="25">
                  <c:v>1.0430689999999998</c:v>
                </c:pt>
              </c:numCache>
            </c:numRef>
          </c:val>
          <c:smooth val="0"/>
        </c:ser>
        <c:dLbls>
          <c:showLegendKey val="0"/>
          <c:showVal val="0"/>
          <c:showCatName val="0"/>
          <c:showSerName val="0"/>
          <c:showPercent val="0"/>
          <c:showBubbleSize val="0"/>
        </c:dLbls>
        <c:hiLowLines>
          <c:spPr>
            <a:ln w="19050" cap="flat" cmpd="sng" algn="ctr">
              <a:solidFill>
                <a:schemeClr val="tx1">
                  <a:lumMod val="75000"/>
                  <a:lumOff val="25000"/>
                </a:schemeClr>
              </a:solidFill>
              <a:round/>
            </a:ln>
            <a:effectLst/>
          </c:spPr>
        </c:hiLowLines>
        <c:axId val="56165504"/>
        <c:axId val="56167040"/>
      </c:stockChart>
      <c:catAx>
        <c:axId val="56165504"/>
        <c:scaling>
          <c:orientation val="minMax"/>
        </c:scaling>
        <c:delete val="0"/>
        <c:axPos val="b"/>
        <c:numFmt formatCode="General" sourceLinked="1"/>
        <c:majorTickMark val="none"/>
        <c:minorTickMark val="none"/>
        <c:tickLblPos val="low"/>
        <c:spPr>
          <a:noFill/>
          <a:ln w="19050" cap="flat" cmpd="sng" algn="ctr">
            <a:solidFill>
              <a:schemeClr val="accent2"/>
            </a:solidFill>
            <a:round/>
          </a:ln>
          <a:effectLst/>
        </c:spPr>
        <c:txPr>
          <a:bodyPr rot="-60000000" vert="horz"/>
          <a:lstStyle/>
          <a:p>
            <a:pPr>
              <a:defRPr lang="en-US"/>
            </a:pPr>
            <a:endParaRPr lang="ru-RU"/>
          </a:p>
        </c:txPr>
        <c:crossAx val="56167040"/>
        <c:crosses val="autoZero"/>
        <c:auto val="1"/>
        <c:lblAlgn val="ctr"/>
        <c:lblOffset val="100"/>
        <c:noMultiLvlLbl val="0"/>
      </c:catAx>
      <c:valAx>
        <c:axId val="56167040"/>
        <c:scaling>
          <c:orientation val="minMax"/>
          <c:min val="-2"/>
        </c:scaling>
        <c:delete val="0"/>
        <c:axPos val="l"/>
        <c:majorGridlines>
          <c:spPr>
            <a:ln w="9525" cap="flat" cmpd="sng" algn="ctr">
              <a:solidFill>
                <a:schemeClr val="tx1">
                  <a:lumMod val="15000"/>
                  <a:lumOff val="85000"/>
                </a:schemeClr>
              </a:solidFill>
              <a:round/>
            </a:ln>
            <a:effectLst/>
          </c:spPr>
        </c:majorGridlines>
        <c:title>
          <c:tx>
            <c:rich>
              <a:bodyPr/>
              <a:lstStyle/>
              <a:p>
                <a:pPr>
                  <a:defRPr lang="en-US"/>
                </a:pPr>
                <a:r>
                  <a:rPr lang="en-US" b="0" dirty="0" smtClean="0"/>
                  <a:t>residuals</a:t>
                </a:r>
                <a:endParaRPr lang="ru-RU" b="0" dirty="0"/>
              </a:p>
            </c:rich>
          </c:tx>
          <c:overlay val="0"/>
        </c:title>
        <c:numFmt formatCode="General" sourceLinked="1"/>
        <c:majorTickMark val="none"/>
        <c:minorTickMark val="none"/>
        <c:tickLblPos val="nextTo"/>
        <c:spPr>
          <a:noFill/>
          <a:ln>
            <a:noFill/>
          </a:ln>
          <a:effectLst/>
        </c:spPr>
        <c:txPr>
          <a:bodyPr rot="-60000000" vert="horz"/>
          <a:lstStyle/>
          <a:p>
            <a:pPr>
              <a:defRPr lang="en-US"/>
            </a:pPr>
            <a:endParaRPr lang="ru-RU"/>
          </a:p>
        </c:txPr>
        <c:crossAx val="5616550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latin typeface="+mn-lt"/>
          <a:cs typeface="Times New Roman" panose="02020603050405020304" pitchFamily="18" charset="0"/>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136701662292265E-2"/>
          <c:y val="3.6814554570003231E-2"/>
          <c:w val="0.8546082194951844"/>
          <c:h val="0.86727524803712763"/>
        </c:manualLayout>
      </c:layout>
      <c:lineChart>
        <c:grouping val="standard"/>
        <c:varyColors val="0"/>
        <c:ser>
          <c:idx val="0"/>
          <c:order val="0"/>
          <c:tx>
            <c:strRef>
              <c:f>'[социальная активность_2 частоты.xlsx]Лист1'!$Q$2</c:f>
              <c:strCache>
                <c:ptCount val="1"/>
                <c:pt idx="0">
                  <c:v>AL</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частоты.xlsx]Лист1'!$R$2:$S$2</c:f>
              <c:numCache>
                <c:formatCode>0.00</c:formatCode>
                <c:ptCount val="2"/>
                <c:pt idx="0">
                  <c:v>-0.67925910000000045</c:v>
                </c:pt>
                <c:pt idx="1">
                  <c:v>1.7154579999999999</c:v>
                </c:pt>
              </c:numCache>
            </c:numRef>
          </c:val>
          <c:smooth val="0"/>
        </c:ser>
        <c:ser>
          <c:idx val="1"/>
          <c:order val="1"/>
          <c:tx>
            <c:strRef>
              <c:f>'[социальная активность_2 частоты.xlsx]Лист1'!$Q$3</c:f>
              <c:strCache>
                <c:ptCount val="1"/>
                <c:pt idx="0">
                  <c:v>BG</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частоты.xlsx]Лист1'!$R$3:$S$3</c:f>
              <c:numCache>
                <c:formatCode>0.00</c:formatCode>
                <c:ptCount val="2"/>
                <c:pt idx="0">
                  <c:v>-0.71969740000000071</c:v>
                </c:pt>
                <c:pt idx="1">
                  <c:v>0.32183060000000036</c:v>
                </c:pt>
              </c:numCache>
            </c:numRef>
          </c:val>
          <c:smooth val="0"/>
        </c:ser>
        <c:ser>
          <c:idx val="2"/>
          <c:order val="2"/>
          <c:tx>
            <c:strRef>
              <c:f>'[социальная активность_2 частоты.xlsx]Лист1'!$Q$4</c:f>
              <c:strCache>
                <c:ptCount val="1"/>
                <c:pt idx="0">
                  <c:v>CH</c:v>
                </c:pt>
              </c:strCache>
            </c:strRef>
          </c:tx>
          <c:spPr>
            <a:ln w="31750" cap="rnd">
              <a:solidFill>
                <a:schemeClr val="tx2"/>
              </a:solidFill>
              <a:round/>
            </a:ln>
            <a:effectLst/>
          </c:spPr>
          <c:marker>
            <c:symbol val="none"/>
          </c:marker>
          <c:dLbls>
            <c:dLbl>
              <c:idx val="0"/>
              <c:delete val="1"/>
              <c:extLst>
                <c:ext xmlns:c15="http://schemas.microsoft.com/office/drawing/2012/chart" uri="{CE6537A1-D6FC-4f65-9D91-7224C49458BB}"/>
              </c:extLst>
            </c:dLbl>
            <c:dLbl>
              <c:idx val="1"/>
              <c:layout>
                <c:manualLayout>
                  <c:x val="-5.5555555555557561E-3"/>
                  <c:y val="-4.1343675980170684E-2"/>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lang="en-US" sz="1600" b="0" i="0" u="none" strike="noStrike" kern="1200" baseline="0">
                    <a:solidFill>
                      <a:schemeClr val="tx1"/>
                    </a:solidFill>
                    <a:latin typeface="+mn-lt"/>
                    <a:ea typeface="+mn-ea"/>
                    <a:cs typeface="+mn-cs"/>
                  </a:defRPr>
                </a:pPr>
                <a:endParaRPr lang="ru-RU"/>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частоты.xlsx]Лист1'!$R$4:$S$4</c:f>
              <c:numCache>
                <c:formatCode>0.00</c:formatCode>
                <c:ptCount val="2"/>
                <c:pt idx="0">
                  <c:v>2.0487549999999999</c:v>
                </c:pt>
                <c:pt idx="1">
                  <c:v>4.3969759999999969</c:v>
                </c:pt>
              </c:numCache>
            </c:numRef>
          </c:val>
          <c:smooth val="0"/>
        </c:ser>
        <c:ser>
          <c:idx val="3"/>
          <c:order val="3"/>
          <c:tx>
            <c:strRef>
              <c:f>'[социальная активность_2 частоты.xlsx]Лист1'!$Q$5</c:f>
              <c:strCache>
                <c:ptCount val="1"/>
                <c:pt idx="0">
                  <c:v>CZ</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частоты.xlsx]Лист1'!$R$5:$S$5</c:f>
              <c:numCache>
                <c:formatCode>0.00</c:formatCode>
                <c:ptCount val="2"/>
                <c:pt idx="0">
                  <c:v>-0.43891900000000023</c:v>
                </c:pt>
                <c:pt idx="1">
                  <c:v>1.094508</c:v>
                </c:pt>
              </c:numCache>
            </c:numRef>
          </c:val>
          <c:smooth val="0"/>
        </c:ser>
        <c:ser>
          <c:idx val="4"/>
          <c:order val="4"/>
          <c:tx>
            <c:strRef>
              <c:f>'[социальная активность_2 частоты.xlsx]Лист1'!$Q$6</c:f>
              <c:strCache>
                <c:ptCount val="1"/>
                <c:pt idx="0">
                  <c:v>DE</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частоты.xlsx]Лист1'!$R$6:$S$6</c:f>
              <c:numCache>
                <c:formatCode>0.00</c:formatCode>
                <c:ptCount val="2"/>
                <c:pt idx="0">
                  <c:v>2.6275980000000012</c:v>
                </c:pt>
                <c:pt idx="1">
                  <c:v>2.7883150000000012</c:v>
                </c:pt>
              </c:numCache>
            </c:numRef>
          </c:val>
          <c:smooth val="0"/>
        </c:ser>
        <c:ser>
          <c:idx val="5"/>
          <c:order val="5"/>
          <c:tx>
            <c:strRef>
              <c:f>'[социальная активность_2 частоты.xlsx]Лист1'!$Q$7</c:f>
              <c:strCache>
                <c:ptCount val="1"/>
                <c:pt idx="0">
                  <c:v>EE</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частоты.xlsx]Лист1'!$R$7:$S$7</c:f>
              <c:numCache>
                <c:formatCode>0.00</c:formatCode>
                <c:ptCount val="2"/>
                <c:pt idx="0">
                  <c:v>1.390944</c:v>
                </c:pt>
                <c:pt idx="1">
                  <c:v>2.7889510000000017</c:v>
                </c:pt>
              </c:numCache>
            </c:numRef>
          </c:val>
          <c:smooth val="0"/>
        </c:ser>
        <c:ser>
          <c:idx val="6"/>
          <c:order val="6"/>
          <c:tx>
            <c:strRef>
              <c:f>'[социальная активность_2 частоты.xlsx]Лист1'!$Q$8</c:f>
              <c:strCache>
                <c:ptCount val="1"/>
                <c:pt idx="0">
                  <c:v>ES</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частоты.xlsx]Лист1'!$R$8:$S$8</c:f>
              <c:numCache>
                <c:formatCode>0.00</c:formatCode>
                <c:ptCount val="2"/>
                <c:pt idx="0">
                  <c:v>1.24841</c:v>
                </c:pt>
                <c:pt idx="1">
                  <c:v>2.1605789999999998</c:v>
                </c:pt>
              </c:numCache>
            </c:numRef>
          </c:val>
          <c:smooth val="0"/>
        </c:ser>
        <c:ser>
          <c:idx val="7"/>
          <c:order val="7"/>
          <c:tx>
            <c:strRef>
              <c:f>'[социальная активность_2 частоты.xlsx]Лист1'!$Q$9</c:f>
              <c:strCache>
                <c:ptCount val="1"/>
                <c:pt idx="0">
                  <c:v>FI</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частоты.xlsx]Лист1'!$R$9:$S$9</c:f>
              <c:numCache>
                <c:formatCode>0.00</c:formatCode>
                <c:ptCount val="2"/>
                <c:pt idx="0">
                  <c:v>3.7899229999999999</c:v>
                </c:pt>
                <c:pt idx="1">
                  <c:v>3.9629349999999999</c:v>
                </c:pt>
              </c:numCache>
            </c:numRef>
          </c:val>
          <c:smooth val="0"/>
        </c:ser>
        <c:ser>
          <c:idx val="8"/>
          <c:order val="8"/>
          <c:tx>
            <c:strRef>
              <c:f>'[социальная активность_2 частоты.xlsx]Лист1'!$Q$10</c:f>
              <c:strCache>
                <c:ptCount val="1"/>
                <c:pt idx="0">
                  <c:v>GB</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частоты.xlsx]Лист1'!$R$10:$S$10</c:f>
              <c:numCache>
                <c:formatCode>0.00</c:formatCode>
                <c:ptCount val="2"/>
                <c:pt idx="0">
                  <c:v>2.205168</c:v>
                </c:pt>
                <c:pt idx="1">
                  <c:v>3.1683260000000018</c:v>
                </c:pt>
              </c:numCache>
            </c:numRef>
          </c:val>
          <c:smooth val="0"/>
        </c:ser>
        <c:ser>
          <c:idx val="9"/>
          <c:order val="9"/>
          <c:tx>
            <c:strRef>
              <c:f>'[социальная активность_2 частоты.xlsx]Лист1'!$Q$11</c:f>
              <c:strCache>
                <c:ptCount val="1"/>
                <c:pt idx="0">
                  <c:v>HU</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частоты.xlsx]Лист1'!$R$11:$S$11</c:f>
              <c:numCache>
                <c:formatCode>0.00</c:formatCode>
                <c:ptCount val="2"/>
                <c:pt idx="0">
                  <c:v>0.87324150000000045</c:v>
                </c:pt>
                <c:pt idx="1">
                  <c:v>0.90982320000000005</c:v>
                </c:pt>
              </c:numCache>
            </c:numRef>
          </c:val>
          <c:smooth val="0"/>
        </c:ser>
        <c:ser>
          <c:idx val="10"/>
          <c:order val="10"/>
          <c:tx>
            <c:strRef>
              <c:f>'[социальная активность_2 частоты.xlsx]Лист1'!$Q$12</c:f>
              <c:strCache>
                <c:ptCount val="1"/>
                <c:pt idx="0">
                  <c:v>IE</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частоты.xlsx]Лист1'!$R$12:$S$12</c:f>
              <c:numCache>
                <c:formatCode>0.00</c:formatCode>
                <c:ptCount val="2"/>
                <c:pt idx="0">
                  <c:v>1.340598</c:v>
                </c:pt>
                <c:pt idx="1">
                  <c:v>2.1412239999999998</c:v>
                </c:pt>
              </c:numCache>
            </c:numRef>
          </c:val>
          <c:smooth val="0"/>
        </c:ser>
        <c:ser>
          <c:idx val="11"/>
          <c:order val="11"/>
          <c:tx>
            <c:strRef>
              <c:f>'[социальная активность_2 частоты.xlsx]Лист1'!$Q$13</c:f>
              <c:strCache>
                <c:ptCount val="1"/>
                <c:pt idx="0">
                  <c:v>IT</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частоты.xlsx]Лист1'!$R$13:$S$13</c:f>
              <c:numCache>
                <c:formatCode>0.00</c:formatCode>
                <c:ptCount val="2"/>
                <c:pt idx="0">
                  <c:v>1.105394999999999</c:v>
                </c:pt>
                <c:pt idx="1">
                  <c:v>2.1783399999999999</c:v>
                </c:pt>
              </c:numCache>
            </c:numRef>
          </c:val>
          <c:smooth val="0"/>
        </c:ser>
        <c:ser>
          <c:idx val="12"/>
          <c:order val="12"/>
          <c:tx>
            <c:strRef>
              <c:f>'[социальная активность_2 частоты.xlsx]Лист1'!$Q$14</c:f>
              <c:strCache>
                <c:ptCount val="1"/>
                <c:pt idx="0">
                  <c:v>LT</c:v>
                </c:pt>
              </c:strCache>
            </c:strRef>
          </c:tx>
          <c:spPr>
            <a:ln w="31750" cap="rnd">
              <a:solidFill>
                <a:schemeClr val="tx2"/>
              </a:solidFill>
              <a:round/>
            </a:ln>
            <a:effectLst/>
          </c:spPr>
          <c:marker>
            <c:symbol val="none"/>
          </c:marker>
          <c:dLbls>
            <c:dLbl>
              <c:idx val="0"/>
              <c:delete val="1"/>
              <c:extLst>
                <c:ext xmlns:c15="http://schemas.microsoft.com/office/drawing/2012/chart" uri="{CE6537A1-D6FC-4f65-9D91-7224C49458BB}"/>
              </c:extLst>
            </c:dLbl>
            <c:dLbl>
              <c:idx val="1"/>
              <c:layout>
                <c:manualLayout>
                  <c:x val="2.6056460215661847E-3"/>
                  <c:y val="-3.0007606502505347E-3"/>
                </c:manualLayout>
              </c:layout>
              <c:showLegendKey val="0"/>
              <c:showVal val="0"/>
              <c:showCatName val="0"/>
              <c:showSerName val="1"/>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lang="en-US" sz="1600" b="0" i="0" u="none" strike="noStrike" kern="1200" baseline="0">
                    <a:solidFill>
                      <a:schemeClr val="tx1"/>
                    </a:solidFill>
                    <a:latin typeface="+mn-lt"/>
                    <a:ea typeface="+mn-ea"/>
                    <a:cs typeface="+mn-cs"/>
                  </a:defRPr>
                </a:pPr>
                <a:endParaRPr lang="ru-RU"/>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частоты.xlsx]Лист1'!$R$14:$S$14</c:f>
              <c:numCache>
                <c:formatCode>0.00</c:formatCode>
                <c:ptCount val="2"/>
                <c:pt idx="0">
                  <c:v>-1.256756</c:v>
                </c:pt>
                <c:pt idx="1">
                  <c:v>1.9825400000000009</c:v>
                </c:pt>
              </c:numCache>
            </c:numRef>
          </c:val>
          <c:smooth val="0"/>
        </c:ser>
        <c:ser>
          <c:idx val="13"/>
          <c:order val="13"/>
          <c:tx>
            <c:strRef>
              <c:f>'[социальная активность_2 частоты.xlsx]Лист1'!$Q$15</c:f>
              <c:strCache>
                <c:ptCount val="1"/>
                <c:pt idx="0">
                  <c:v>NL</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частоты.xlsx]Лист1'!$R$15:$S$15</c:f>
              <c:numCache>
                <c:formatCode>0.00</c:formatCode>
                <c:ptCount val="2"/>
                <c:pt idx="0">
                  <c:v>3.8062199999999984</c:v>
                </c:pt>
                <c:pt idx="1">
                  <c:v>4.3472270000000002</c:v>
                </c:pt>
              </c:numCache>
            </c:numRef>
          </c:val>
          <c:smooth val="0"/>
        </c:ser>
        <c:ser>
          <c:idx val="14"/>
          <c:order val="14"/>
          <c:tx>
            <c:strRef>
              <c:f>'[социальная активность_2 частоты.xlsx]Лист1'!$Q$16</c:f>
              <c:strCache>
                <c:ptCount val="1"/>
                <c:pt idx="0">
                  <c:v>NO</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частоты.xlsx]Лист1'!$R$16:$S$16</c:f>
              <c:numCache>
                <c:formatCode>0.00</c:formatCode>
                <c:ptCount val="2"/>
                <c:pt idx="0">
                  <c:v>3.1911990000000001</c:v>
                </c:pt>
                <c:pt idx="1">
                  <c:v>3.2568539999999979</c:v>
                </c:pt>
              </c:numCache>
            </c:numRef>
          </c:val>
          <c:smooth val="0"/>
        </c:ser>
        <c:ser>
          <c:idx val="15"/>
          <c:order val="15"/>
          <c:tx>
            <c:strRef>
              <c:f>'[социальная активность_2 частоты.xlsx]Лист1'!$Q$17</c:f>
              <c:strCache>
                <c:ptCount val="1"/>
                <c:pt idx="0">
                  <c:v>PL</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частоты.xlsx]Лист1'!$R$17:$S$17</c:f>
              <c:numCache>
                <c:formatCode>0.00</c:formatCode>
                <c:ptCount val="2"/>
                <c:pt idx="0">
                  <c:v>1.709106999999999</c:v>
                </c:pt>
                <c:pt idx="1">
                  <c:v>2.4127959999999984</c:v>
                </c:pt>
              </c:numCache>
            </c:numRef>
          </c:val>
          <c:smooth val="0"/>
        </c:ser>
        <c:ser>
          <c:idx val="16"/>
          <c:order val="16"/>
          <c:tx>
            <c:strRef>
              <c:f>'[социальная активность_2 частоты.xlsx]Лист1'!$Q$18</c:f>
              <c:strCache>
                <c:ptCount val="1"/>
                <c:pt idx="0">
                  <c:v>PT</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частоты.xlsx]Лист1'!$R$18:$S$18</c:f>
              <c:numCache>
                <c:formatCode>0.00</c:formatCode>
                <c:ptCount val="2"/>
                <c:pt idx="0">
                  <c:v>0.24458790000000011</c:v>
                </c:pt>
                <c:pt idx="1">
                  <c:v>1.8755569999999999</c:v>
                </c:pt>
              </c:numCache>
            </c:numRef>
          </c:val>
          <c:smooth val="0"/>
        </c:ser>
        <c:ser>
          <c:idx val="17"/>
          <c:order val="17"/>
          <c:tx>
            <c:strRef>
              <c:f>'[социальная активность_2 частоты.xlsx]Лист1'!$Q$19</c:f>
              <c:strCache>
                <c:ptCount val="1"/>
                <c:pt idx="0">
                  <c:v>RU</c:v>
                </c:pt>
              </c:strCache>
            </c:strRef>
          </c:tx>
          <c:spPr>
            <a:ln w="19050" cap="rnd">
              <a:solidFill>
                <a:schemeClr val="tx2"/>
              </a:solidFill>
              <a:prstDash val="dash"/>
              <a:round/>
            </a:ln>
            <a:effectLst/>
          </c:spPr>
          <c:marker>
            <c:symbol val="none"/>
          </c:marker>
          <c:dLbls>
            <c:dLbl>
              <c:idx val="0"/>
              <c:layout>
                <c:manualLayout>
                  <c:x val="-2.6671974615187385E-2"/>
                  <c:y val="0"/>
                </c:manualLayout>
              </c:layout>
              <c:showLegendKey val="0"/>
              <c:showVal val="0"/>
              <c:showCatName val="0"/>
              <c:showSerName val="1"/>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spPr>
              <a:noFill/>
              <a:ln>
                <a:noFill/>
              </a:ln>
              <a:effectLst/>
            </c:spPr>
            <c:txPr>
              <a:bodyPr/>
              <a:lstStyle/>
              <a:p>
                <a:pPr>
                  <a:defRPr lang="en-US" sz="1600"/>
                </a:pPr>
                <a:endParaRPr lang="ru-RU"/>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частоты.xlsx]Лист1'!$R$19:$S$19</c:f>
              <c:numCache>
                <c:formatCode>0.00</c:formatCode>
                <c:ptCount val="2"/>
                <c:pt idx="0">
                  <c:v>0.99925799999999942</c:v>
                </c:pt>
                <c:pt idx="1">
                  <c:v>1.9344840000000001</c:v>
                </c:pt>
              </c:numCache>
            </c:numRef>
          </c:val>
          <c:smooth val="0"/>
        </c:ser>
        <c:ser>
          <c:idx val="18"/>
          <c:order val="18"/>
          <c:tx>
            <c:strRef>
              <c:f>'[социальная активность_2 частоты.xlsx]Лист1'!$Q$20</c:f>
              <c:strCache>
                <c:ptCount val="1"/>
                <c:pt idx="0">
                  <c:v>SE</c:v>
                </c:pt>
              </c:strCache>
            </c:strRef>
          </c:tx>
          <c:spPr>
            <a:ln w="19050" cap="rnd">
              <a:solidFill>
                <a:schemeClr val="tx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частоты.xlsx]Лист1'!$R$20:$S$20</c:f>
              <c:numCache>
                <c:formatCode>0.00</c:formatCode>
                <c:ptCount val="2"/>
                <c:pt idx="0">
                  <c:v>3.421897</c:v>
                </c:pt>
                <c:pt idx="1">
                  <c:v>3.4597399999999987</c:v>
                </c:pt>
              </c:numCache>
            </c:numRef>
          </c:val>
          <c:smooth val="0"/>
        </c:ser>
        <c:ser>
          <c:idx val="19"/>
          <c:order val="19"/>
          <c:tx>
            <c:strRef>
              <c:f>'[социальная активность_2 частоты.xlsx]Лист1'!$Q$21</c:f>
              <c:strCache>
                <c:ptCount val="1"/>
                <c:pt idx="0">
                  <c:v>SK</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частоты.xlsx]Лист1'!$R$21:$S$21</c:f>
              <c:numCache>
                <c:formatCode>0.00</c:formatCode>
                <c:ptCount val="2"/>
                <c:pt idx="0">
                  <c:v>2.0982549999999982</c:v>
                </c:pt>
                <c:pt idx="1">
                  <c:v>2.1756409999999984</c:v>
                </c:pt>
              </c:numCache>
            </c:numRef>
          </c:val>
          <c:smooth val="0"/>
        </c:ser>
        <c:ser>
          <c:idx val="20"/>
          <c:order val="20"/>
          <c:tx>
            <c:strRef>
              <c:f>'[социальная активность_2 частоты.xlsx]Лист1'!$Q$22</c:f>
              <c:strCache>
                <c:ptCount val="1"/>
                <c:pt idx="0">
                  <c:v>BE</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частоты.xlsx]Лист1'!$R$22:$S$22</c:f>
              <c:numCache>
                <c:formatCode>0.00</c:formatCode>
                <c:ptCount val="2"/>
                <c:pt idx="0">
                  <c:v>3.604746</c:v>
                </c:pt>
                <c:pt idx="1">
                  <c:v>2.7897270000000018</c:v>
                </c:pt>
              </c:numCache>
            </c:numRef>
          </c:val>
          <c:smooth val="0"/>
        </c:ser>
        <c:ser>
          <c:idx val="21"/>
          <c:order val="21"/>
          <c:tx>
            <c:strRef>
              <c:f>'[социальная активность_2 частоты.xlsx]Лист1'!$Q$23</c:f>
              <c:strCache>
                <c:ptCount val="1"/>
                <c:pt idx="0">
                  <c:v>FR</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частоты.xlsx]Лист1'!$R$23:$S$23</c:f>
              <c:numCache>
                <c:formatCode>0.00</c:formatCode>
                <c:ptCount val="2"/>
                <c:pt idx="0">
                  <c:v>1.4288009999999998</c:v>
                </c:pt>
                <c:pt idx="1">
                  <c:v>-0.38730660000000044</c:v>
                </c:pt>
              </c:numCache>
            </c:numRef>
          </c:val>
          <c:smooth val="0"/>
        </c:ser>
        <c:ser>
          <c:idx val="22"/>
          <c:order val="22"/>
          <c:tx>
            <c:strRef>
              <c:f>'[социальная активность_2 частоты.xlsx]Лист1'!$Q$24</c:f>
              <c:strCache>
                <c:ptCount val="1"/>
                <c:pt idx="0">
                  <c:v>IS</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частоты.xlsx]Лист1'!$R$24:$S$24</c:f>
              <c:numCache>
                <c:formatCode>0.00</c:formatCode>
                <c:ptCount val="2"/>
                <c:pt idx="0">
                  <c:v>3.699128</c:v>
                </c:pt>
                <c:pt idx="1">
                  <c:v>3.5805030000000002</c:v>
                </c:pt>
              </c:numCache>
            </c:numRef>
          </c:val>
          <c:smooth val="0"/>
        </c:ser>
        <c:ser>
          <c:idx val="23"/>
          <c:order val="23"/>
          <c:tx>
            <c:strRef>
              <c:f>'[социальная активность_2 частоты.xlsx]Лист1'!$Q$25</c:f>
              <c:strCache>
                <c:ptCount val="1"/>
                <c:pt idx="0">
                  <c:v>SI</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частоты.xlsx]Лист1'!$R$25:$S$25</c:f>
              <c:numCache>
                <c:formatCode>0.00</c:formatCode>
                <c:ptCount val="2"/>
                <c:pt idx="0">
                  <c:v>1.8408739999999999</c:v>
                </c:pt>
                <c:pt idx="1">
                  <c:v>1.386646</c:v>
                </c:pt>
              </c:numCache>
            </c:numRef>
          </c:val>
          <c:smooth val="0"/>
        </c:ser>
        <c:ser>
          <c:idx val="24"/>
          <c:order val="24"/>
          <c:tx>
            <c:strRef>
              <c:f>'[социальная активность_2 частоты.xlsx]Лист1'!$Q$26</c:f>
              <c:strCache>
                <c:ptCount val="1"/>
                <c:pt idx="0">
                  <c:v>UA</c:v>
                </c:pt>
              </c:strCache>
            </c:strRef>
          </c:tx>
          <c:spPr>
            <a:ln w="19050" cap="rnd">
              <a:solidFill>
                <a:schemeClr val="accent2"/>
              </a:solidFill>
              <a:round/>
            </a:ln>
            <a:effectLst/>
          </c:spPr>
          <c:marker>
            <c:symbol val="none"/>
          </c:marker>
          <c:cat>
            <c:numRef>
              <c:f>'[социальная активность_2 частоты.xlsx]Лист1'!$R$1:$S$1</c:f>
              <c:numCache>
                <c:formatCode>General</c:formatCode>
                <c:ptCount val="2"/>
                <c:pt idx="0">
                  <c:v>1</c:v>
                </c:pt>
                <c:pt idx="1">
                  <c:v>2</c:v>
                </c:pt>
              </c:numCache>
            </c:numRef>
          </c:cat>
          <c:val>
            <c:numRef>
              <c:f>'[социальная активность_2 частоты.xlsx]Лист1'!$R$26:$S$26</c:f>
              <c:numCache>
                <c:formatCode>0.00</c:formatCode>
                <c:ptCount val="2"/>
                <c:pt idx="0">
                  <c:v>0.64631510000000003</c:v>
                </c:pt>
                <c:pt idx="1">
                  <c:v>-0.48847620000000042</c:v>
                </c:pt>
              </c:numCache>
            </c:numRef>
          </c:val>
          <c:smooth val="0"/>
        </c:ser>
        <c:dLbls>
          <c:showLegendKey val="0"/>
          <c:showVal val="0"/>
          <c:showCatName val="0"/>
          <c:showSerName val="0"/>
          <c:showPercent val="0"/>
          <c:showBubbleSize val="0"/>
        </c:dLbls>
        <c:marker val="1"/>
        <c:smooth val="0"/>
        <c:axId val="55966336"/>
        <c:axId val="55976704"/>
      </c:lineChart>
      <c:catAx>
        <c:axId val="55966336"/>
        <c:scaling>
          <c:orientation val="minMax"/>
        </c:scaling>
        <c:delete val="0"/>
        <c:axPos val="b"/>
        <c:title>
          <c:tx>
            <c:rich>
              <a:bodyPr rot="0" spcFirstLastPara="1" vertOverflow="ellipsis" vert="horz" wrap="square" anchor="ctr" anchorCtr="1"/>
              <a:lstStyle/>
              <a:p>
                <a:pPr>
                  <a:defRPr lang="en-US" sz="1400" b="0" i="0" u="none" strike="noStrike" kern="1200" baseline="0">
                    <a:solidFill>
                      <a:schemeClr val="tx1"/>
                    </a:solidFill>
                    <a:latin typeface="+mn-lt"/>
                    <a:ea typeface="+mn-ea"/>
                    <a:cs typeface="+mn-cs"/>
                  </a:defRPr>
                </a:pPr>
                <a:r>
                  <a:rPr lang="en-US" sz="1800" dirty="0" smtClean="0"/>
                  <a:t>Several times pes month or less 			Once per</a:t>
                </a:r>
                <a:r>
                  <a:rPr lang="en-US" sz="1800" baseline="0" dirty="0" smtClean="0"/>
                  <a:t> week or more</a:t>
                </a:r>
              </a:p>
              <a:p>
                <a:pPr>
                  <a:defRPr lang="en-US" sz="1400" b="0" i="0" u="none" strike="noStrike" kern="1200" baseline="0">
                    <a:solidFill>
                      <a:schemeClr val="tx1"/>
                    </a:solidFill>
                    <a:latin typeface="+mn-lt"/>
                    <a:ea typeface="+mn-ea"/>
                    <a:cs typeface="+mn-cs"/>
                  </a:defRPr>
                </a:pPr>
                <a:r>
                  <a:rPr lang="en-US" sz="1800" b="1" baseline="0" dirty="0" smtClean="0"/>
                  <a:t>Social contacts</a:t>
                </a:r>
                <a:endParaRPr lang="ru-RU" sz="1800" b="1" dirty="0"/>
              </a:p>
            </c:rich>
          </c:tx>
          <c:layout>
            <c:manualLayout>
              <c:xMode val="edge"/>
              <c:yMode val="edge"/>
              <c:x val="0.11788371065737901"/>
              <c:y val="0.89673195657779015"/>
            </c:manualLayout>
          </c:layout>
          <c:overlay val="0"/>
          <c:spPr>
            <a:noFill/>
            <a:ln>
              <a:noFill/>
            </a:ln>
            <a:effectLst/>
          </c:sp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ru-RU"/>
          </a:p>
        </c:txPr>
        <c:crossAx val="55976704"/>
        <c:crosses val="autoZero"/>
        <c:auto val="1"/>
        <c:lblAlgn val="ctr"/>
        <c:lblOffset val="100"/>
        <c:noMultiLvlLbl val="0"/>
      </c:catAx>
      <c:valAx>
        <c:axId val="55976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600" b="0" i="0" u="none" strike="noStrike" kern="1200" baseline="0">
                    <a:solidFill>
                      <a:schemeClr val="tx1"/>
                    </a:solidFill>
                    <a:latin typeface="+mn-lt"/>
                    <a:ea typeface="+mn-ea"/>
                    <a:cs typeface="+mn-cs"/>
                  </a:defRPr>
                </a:pPr>
                <a:r>
                  <a:rPr lang="en-US" sz="1600"/>
                  <a:t>Predicted log-odds</a:t>
                </a:r>
                <a:endParaRPr lang="ru-RU" sz="1600"/>
              </a:p>
            </c:rich>
          </c:tx>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400" b="0" i="0" u="none" strike="noStrike" kern="1200" baseline="0">
                <a:solidFill>
                  <a:schemeClr val="tx1"/>
                </a:solidFill>
                <a:latin typeface="+mn-lt"/>
                <a:ea typeface="+mn-ea"/>
                <a:cs typeface="+mn-cs"/>
              </a:defRPr>
            </a:pPr>
            <a:endParaRPr lang="ru-RU"/>
          </a:p>
        </c:txPr>
        <c:crossAx val="55966336"/>
        <c:crosses val="autoZero"/>
        <c:crossBetween val="midCat"/>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ru-RU"/>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55D87D4-46E5-49D6-89A0-90ED24AB1029}" type="datetimeFigureOut">
              <a:rPr lang="en-US" smtClean="0"/>
              <a:pPr/>
              <a:t>5/27/2020</a:t>
            </a:fld>
            <a:endParaRPr lang="en-US"/>
          </a:p>
        </p:txBody>
      </p:sp>
      <p:sp>
        <p:nvSpPr>
          <p:cNvPr id="4" name="Нижний колонтитул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Номер слайда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0B8A9BBD-2910-463B-A20E-9E6C2C7303AC}" type="slidenum">
              <a:rPr lang="en-US" smtClean="0"/>
              <a:pPr/>
              <a:t>‹#›</a:t>
            </a:fld>
            <a:endParaRPr lang="en-US"/>
          </a:p>
        </p:txBody>
      </p:sp>
    </p:spTree>
    <p:extLst>
      <p:ext uri="{BB962C8B-B14F-4D97-AF65-F5344CB8AC3E}">
        <p14:creationId xmlns:p14="http://schemas.microsoft.com/office/powerpoint/2010/main" val="1026851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917575" y="744538"/>
            <a:ext cx="4962525" cy="3722687"/>
          </a:xfrm>
          <a:prstGeom prst="rect">
            <a:avLst/>
          </a:prstGeom>
        </p:spPr>
        <p:txBody>
          <a:bodyPr/>
          <a:lstStyle/>
          <a:p>
            <a:endParaRPr/>
          </a:p>
        </p:txBody>
      </p:sp>
      <p:sp>
        <p:nvSpPr>
          <p:cNvPr id="49" name="Shape 49"/>
          <p:cNvSpPr>
            <a:spLocks noGrp="1"/>
          </p:cNvSpPr>
          <p:nvPr>
            <p:ph type="body" sz="quarter" idx="1"/>
          </p:nvPr>
        </p:nvSpPr>
        <p:spPr>
          <a:xfrm>
            <a:off x="906357" y="4715154"/>
            <a:ext cx="4984962" cy="4466987"/>
          </a:xfrm>
          <a:prstGeom prst="rect">
            <a:avLst/>
          </a:prstGeom>
        </p:spPr>
        <p:txBody>
          <a:bodyPr/>
          <a:lstStyle/>
          <a:p>
            <a:endParaRPr/>
          </a:p>
        </p:txBody>
      </p:sp>
    </p:spTree>
    <p:extLst>
      <p:ext uri="{BB962C8B-B14F-4D97-AF65-F5344CB8AC3E}">
        <p14:creationId xmlns:p14="http://schemas.microsoft.com/office/powerpoint/2010/main" val="2098052276"/>
      </p:ext>
    </p:extLst>
  </p:cSld>
  <p:clrMap bg1="lt1" tx1="dk1" bg2="lt2" tx2="dk2" accent1="accent1" accent2="accent2" accent3="accent3" accent4="accent4" accent5="accent5" accent6="accent6" hlink="hlink" folHlink="folHlink"/>
  <p:notesStyle>
    <a:lvl1pPr defTabSz="192024" latinLnBrk="0">
      <a:lnSpc>
        <a:spcPct val="117999"/>
      </a:lnSpc>
      <a:defRPr sz="900">
        <a:latin typeface="Helvetica Neue"/>
        <a:ea typeface="Helvetica Neue"/>
        <a:cs typeface="Helvetica Neue"/>
        <a:sym typeface="Helvetica Neue"/>
      </a:defRPr>
    </a:lvl1pPr>
    <a:lvl2pPr indent="96012" defTabSz="192024" latinLnBrk="0">
      <a:lnSpc>
        <a:spcPct val="117999"/>
      </a:lnSpc>
      <a:defRPr sz="900">
        <a:latin typeface="Helvetica Neue"/>
        <a:ea typeface="Helvetica Neue"/>
        <a:cs typeface="Helvetica Neue"/>
        <a:sym typeface="Helvetica Neue"/>
      </a:defRPr>
    </a:lvl2pPr>
    <a:lvl3pPr indent="192024" defTabSz="192024" latinLnBrk="0">
      <a:lnSpc>
        <a:spcPct val="117999"/>
      </a:lnSpc>
      <a:defRPr sz="900">
        <a:latin typeface="Helvetica Neue"/>
        <a:ea typeface="Helvetica Neue"/>
        <a:cs typeface="Helvetica Neue"/>
        <a:sym typeface="Helvetica Neue"/>
      </a:defRPr>
    </a:lvl3pPr>
    <a:lvl4pPr indent="288036" defTabSz="192024" latinLnBrk="0">
      <a:lnSpc>
        <a:spcPct val="117999"/>
      </a:lnSpc>
      <a:defRPr sz="900">
        <a:latin typeface="Helvetica Neue"/>
        <a:ea typeface="Helvetica Neue"/>
        <a:cs typeface="Helvetica Neue"/>
        <a:sym typeface="Helvetica Neue"/>
      </a:defRPr>
    </a:lvl4pPr>
    <a:lvl5pPr indent="384048" defTabSz="192024" latinLnBrk="0">
      <a:lnSpc>
        <a:spcPct val="117999"/>
      </a:lnSpc>
      <a:defRPr sz="900">
        <a:latin typeface="Helvetica Neue"/>
        <a:ea typeface="Helvetica Neue"/>
        <a:cs typeface="Helvetica Neue"/>
        <a:sym typeface="Helvetica Neue"/>
      </a:defRPr>
    </a:lvl5pPr>
    <a:lvl6pPr indent="480060" defTabSz="192024" latinLnBrk="0">
      <a:lnSpc>
        <a:spcPct val="117999"/>
      </a:lnSpc>
      <a:defRPr sz="900">
        <a:latin typeface="Helvetica Neue"/>
        <a:ea typeface="Helvetica Neue"/>
        <a:cs typeface="Helvetica Neue"/>
        <a:sym typeface="Helvetica Neue"/>
      </a:defRPr>
    </a:lvl6pPr>
    <a:lvl7pPr indent="576072" defTabSz="192024" latinLnBrk="0">
      <a:lnSpc>
        <a:spcPct val="117999"/>
      </a:lnSpc>
      <a:defRPr sz="900">
        <a:latin typeface="Helvetica Neue"/>
        <a:ea typeface="Helvetica Neue"/>
        <a:cs typeface="Helvetica Neue"/>
        <a:sym typeface="Helvetica Neue"/>
      </a:defRPr>
    </a:lvl7pPr>
    <a:lvl8pPr indent="672084" defTabSz="192024" latinLnBrk="0">
      <a:lnSpc>
        <a:spcPct val="117999"/>
      </a:lnSpc>
      <a:defRPr sz="900">
        <a:latin typeface="Helvetica Neue"/>
        <a:ea typeface="Helvetica Neue"/>
        <a:cs typeface="Helvetica Neue"/>
        <a:sym typeface="Helvetica Neue"/>
      </a:defRPr>
    </a:lvl8pPr>
    <a:lvl9pPr indent="768096" defTabSz="192024" latinLnBrk="0">
      <a:lnSpc>
        <a:spcPct val="117999"/>
      </a:lnSpc>
      <a:defRPr sz="9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19554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19554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Green line – significant at 1%</a:t>
            </a:r>
          </a:p>
          <a:p>
            <a:r>
              <a:rPr lang="en-US" dirty="0" smtClean="0"/>
              <a:t>Yellow line - significant at 5%</a:t>
            </a:r>
          </a:p>
          <a:p>
            <a:r>
              <a:rPr lang="en-US" dirty="0" smtClean="0"/>
              <a:t>Black dotted line – not significant</a:t>
            </a:r>
            <a:endParaRPr lang="ru-RU" dirty="0"/>
          </a:p>
        </p:txBody>
      </p:sp>
    </p:spTree>
    <p:extLst>
      <p:ext uri="{BB962C8B-B14F-4D97-AF65-F5344CB8AC3E}">
        <p14:creationId xmlns:p14="http://schemas.microsoft.com/office/powerpoint/2010/main" val="1195541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4842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48428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9953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1961345" y="-18670"/>
            <a:ext cx="7206641" cy="6858001"/>
          </a:xfrm>
          <a:prstGeom prst="rect">
            <a:avLst/>
          </a:prstGeom>
          <a:solidFill>
            <a:srgbClr val="FFFFFF"/>
          </a:solidFill>
          <a:ln w="12700">
            <a:miter lim="400000"/>
          </a:ln>
        </p:spPr>
        <p:txBody>
          <a:bodyPr lIns="30004" tIns="30004" rIns="30004" bIns="30004"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1143000" y="0"/>
            <a:ext cx="6858000" cy="6858000"/>
          </a:xfrm>
          <a:prstGeom prst="rect">
            <a:avLst/>
          </a:prstGeom>
        </p:spPr>
        <p:txBody>
          <a:bodyPr lIns="38404" tIns="19202" rIns="38404" bIns="19202"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Текст заголовка"/>
          <p:cNvSpPr txBox="1">
            <a:spLocks noGrp="1"/>
          </p:cNvSpPr>
          <p:nvPr>
            <p:ph type="title"/>
          </p:nvPr>
        </p:nvSpPr>
        <p:spPr>
          <a:xfrm>
            <a:off x="892969" y="2268141"/>
            <a:ext cx="7358063" cy="2321719"/>
          </a:xfrm>
          <a:prstGeom prst="rect">
            <a:avLst/>
          </a:prstGeom>
        </p:spPr>
        <p:txBody>
          <a:bodyPr/>
          <a:lstStyle/>
          <a:p>
            <a:r>
              <a:t>Текст заголовка</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21897407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4685853" y="446484"/>
            <a:ext cx="2812852" cy="5786438"/>
          </a:xfrm>
          <a:prstGeom prst="rect">
            <a:avLst/>
          </a:prstGeom>
        </p:spPr>
        <p:txBody>
          <a:bodyPr lIns="38404" tIns="19202" rIns="38404" bIns="19202" anchor="t">
            <a:noAutofit/>
          </a:bodyPr>
          <a:lstStyle/>
          <a:p>
            <a:endParaRPr/>
          </a:p>
        </p:txBody>
      </p:sp>
      <p:sp>
        <p:nvSpPr>
          <p:cNvPr id="17" name="Текст заголовка"/>
          <p:cNvSpPr txBox="1">
            <a:spLocks noGrp="1"/>
          </p:cNvSpPr>
          <p:nvPr>
            <p:ph type="title"/>
          </p:nvPr>
        </p:nvSpPr>
        <p:spPr>
          <a:xfrm>
            <a:off x="1645295" y="446484"/>
            <a:ext cx="2812852" cy="2803923"/>
          </a:xfrm>
          <a:prstGeom prst="rect">
            <a:avLst/>
          </a:prstGeom>
        </p:spPr>
        <p:txBody>
          <a:bodyPr anchor="b"/>
          <a:lstStyle>
            <a:lvl1pPr>
              <a:defRPr sz="3500"/>
            </a:lvl1pPr>
          </a:lstStyle>
          <a:p>
            <a:r>
              <a:t>Текст заголовка</a:t>
            </a:r>
          </a:p>
        </p:txBody>
      </p:sp>
      <p:sp>
        <p:nvSpPr>
          <p:cNvPr id="18" name="Уровень текста 1…"/>
          <p:cNvSpPr txBox="1">
            <a:spLocks noGrp="1"/>
          </p:cNvSpPr>
          <p:nvPr>
            <p:ph type="body" sz="quarter" idx="1"/>
          </p:nvPr>
        </p:nvSpPr>
        <p:spPr>
          <a:xfrm>
            <a:off x="1645295" y="3348633"/>
            <a:ext cx="2812852" cy="2884290"/>
          </a:xfrm>
          <a:prstGeom prst="rect">
            <a:avLst/>
          </a:prstGeom>
        </p:spPr>
        <p:txBody>
          <a:bodyPr anchor="t"/>
          <a:lstStyle>
            <a:lvl1pPr marL="0" indent="0" algn="ctr">
              <a:spcBef>
                <a:spcPts val="0"/>
              </a:spcBef>
              <a:buSzTx/>
              <a:buNone/>
              <a:defRPr sz="1800"/>
            </a:lvl1pPr>
            <a:lvl2pPr marL="0" indent="96012" algn="ctr">
              <a:spcBef>
                <a:spcPts val="0"/>
              </a:spcBef>
              <a:buSzTx/>
              <a:buNone/>
              <a:defRPr sz="1800"/>
            </a:lvl2pPr>
            <a:lvl3pPr marL="0" indent="192024" algn="ctr">
              <a:spcBef>
                <a:spcPts val="0"/>
              </a:spcBef>
              <a:buSzTx/>
              <a:buNone/>
              <a:defRPr sz="1800"/>
            </a:lvl3pPr>
            <a:lvl4pPr marL="0" indent="288036" algn="ctr">
              <a:spcBef>
                <a:spcPts val="0"/>
              </a:spcBef>
              <a:buSzTx/>
              <a:buNone/>
              <a:defRPr sz="1800"/>
            </a:lvl4pPr>
            <a:lvl5pPr marL="0" indent="384048" algn="ctr">
              <a:spcBef>
                <a:spcPts val="0"/>
              </a:spcBef>
              <a:buSzTx/>
              <a:buNone/>
              <a:defRPr sz="1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4685853" y="1830586"/>
            <a:ext cx="2812852" cy="4420196"/>
          </a:xfrm>
          <a:prstGeom prst="rect">
            <a:avLst/>
          </a:prstGeom>
        </p:spPr>
        <p:txBody>
          <a:bodyPr lIns="38404" tIns="19202" rIns="38404" bIns="19202"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1645295" y="1830586"/>
            <a:ext cx="2812852" cy="4420196"/>
          </a:xfrm>
          <a:prstGeom prst="rect">
            <a:avLst/>
          </a:prstGeom>
        </p:spPr>
        <p:txBody>
          <a:bodyPr/>
          <a:lstStyle>
            <a:lvl1pPr marL="195453" indent="-195453">
              <a:spcBef>
                <a:spcPts val="1890"/>
              </a:spcBef>
              <a:defRPr sz="1600"/>
            </a:lvl1pPr>
            <a:lvl2pPr marL="339471" indent="-195453">
              <a:spcBef>
                <a:spcPts val="1890"/>
              </a:spcBef>
              <a:defRPr sz="1600"/>
            </a:lvl2pPr>
            <a:lvl3pPr marL="483489" indent="-195453">
              <a:spcBef>
                <a:spcPts val="1890"/>
              </a:spcBef>
              <a:defRPr sz="1600"/>
            </a:lvl3pPr>
            <a:lvl4pPr marL="627507" indent="-195453">
              <a:spcBef>
                <a:spcPts val="1890"/>
              </a:spcBef>
              <a:defRPr sz="1600"/>
            </a:lvl4pPr>
            <a:lvl5pPr marL="771525" indent="-195453">
              <a:spcBef>
                <a:spcPts val="1890"/>
              </a:spcBef>
              <a:defRPr sz="16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1645295" y="892969"/>
            <a:ext cx="5853410" cy="5072063"/>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4685853" y="3580805"/>
            <a:ext cx="2812852" cy="2652118"/>
          </a:xfrm>
          <a:prstGeom prst="rect">
            <a:avLst/>
          </a:prstGeom>
        </p:spPr>
        <p:txBody>
          <a:bodyPr lIns="38404" tIns="19202" rIns="38404" bIns="19202" anchor="t">
            <a:noAutofit/>
          </a:bodyPr>
          <a:lstStyle/>
          <a:p>
            <a:endParaRPr/>
          </a:p>
        </p:txBody>
      </p:sp>
      <p:sp>
        <p:nvSpPr>
          <p:cNvPr id="36" name="Изображение"/>
          <p:cNvSpPr>
            <a:spLocks noGrp="1"/>
          </p:cNvSpPr>
          <p:nvPr>
            <p:ph type="pic" sz="quarter" idx="14"/>
          </p:nvPr>
        </p:nvSpPr>
        <p:spPr>
          <a:xfrm>
            <a:off x="4689133" y="625078"/>
            <a:ext cx="2812852" cy="2652118"/>
          </a:xfrm>
          <a:prstGeom prst="rect">
            <a:avLst/>
          </a:prstGeom>
        </p:spPr>
        <p:txBody>
          <a:bodyPr lIns="38404" tIns="19202" rIns="38404" bIns="19202" anchor="t">
            <a:noAutofit/>
          </a:bodyPr>
          <a:lstStyle/>
          <a:p>
            <a:endParaRPr/>
          </a:p>
        </p:txBody>
      </p:sp>
      <p:sp>
        <p:nvSpPr>
          <p:cNvPr id="37" name="Изображение"/>
          <p:cNvSpPr>
            <a:spLocks noGrp="1"/>
          </p:cNvSpPr>
          <p:nvPr>
            <p:ph type="pic" sz="half" idx="15"/>
          </p:nvPr>
        </p:nvSpPr>
        <p:spPr>
          <a:xfrm>
            <a:off x="1645295" y="625078"/>
            <a:ext cx="2812852" cy="5607844"/>
          </a:xfrm>
          <a:prstGeom prst="rect">
            <a:avLst/>
          </a:prstGeom>
        </p:spPr>
        <p:txBody>
          <a:bodyPr lIns="38404" tIns="19202" rIns="38404" bIns="19202"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1812727" y="4473773"/>
            <a:ext cx="5518547" cy="260649"/>
          </a:xfrm>
          <a:prstGeom prst="rect">
            <a:avLst/>
          </a:prstGeom>
        </p:spPr>
        <p:txBody>
          <a:bodyPr anchor="t">
            <a:spAutoFit/>
          </a:bodyPr>
          <a:lstStyle>
            <a:lvl1pPr marL="0" indent="0" algn="ctr">
              <a:spcBef>
                <a:spcPts val="0"/>
              </a:spcBef>
              <a:buSzTx/>
              <a:buNone/>
              <a:defRPr sz="13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1812727" y="3041903"/>
            <a:ext cx="5518547" cy="399148"/>
          </a:xfrm>
          <a:prstGeom prst="rect">
            <a:avLst/>
          </a:prstGeom>
        </p:spPr>
        <p:txBody>
          <a:bodyPr>
            <a:spAutoFit/>
          </a:bodyPr>
          <a:lstStyle>
            <a:lvl1pPr marL="0" indent="0" algn="ctr">
              <a:spcBef>
                <a:spcPts val="0"/>
              </a:spcBef>
              <a:buSzTx/>
              <a:buNone/>
              <a:defRPr sz="2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1645295" y="312539"/>
            <a:ext cx="5853410" cy="1518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normAutofit/>
          </a:bodyPr>
          <a:lstStyle/>
          <a:p>
            <a:r>
              <a:t>Текст заголовка</a:t>
            </a:r>
          </a:p>
        </p:txBody>
      </p:sp>
      <p:sp>
        <p:nvSpPr>
          <p:cNvPr id="3" name="Уровень текста 1…"/>
          <p:cNvSpPr txBox="1">
            <a:spLocks noGrp="1"/>
          </p:cNvSpPr>
          <p:nvPr>
            <p:ph type="body" idx="1"/>
          </p:nvPr>
        </p:nvSpPr>
        <p:spPr>
          <a:xfrm>
            <a:off x="1645295" y="1830586"/>
            <a:ext cx="5853410" cy="44201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4459808" y="6505277"/>
            <a:ext cx="217689" cy="214482"/>
          </a:xfrm>
          <a:prstGeom prst="rect">
            <a:avLst/>
          </a:prstGeom>
          <a:ln w="12700">
            <a:miter lim="400000"/>
          </a:ln>
        </p:spPr>
        <p:txBody>
          <a:bodyPr wrap="none" lIns="30004" tIns="30004" rIns="30004" bIns="30004">
            <a:spAutoFit/>
          </a:bodyPr>
          <a:lstStyle>
            <a:lvl1pPr>
              <a:defRPr sz="10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hf hdr="0" ftr="0" dt="0"/>
  <p:txStyles>
    <p:titleStyle>
      <a:lvl1pPr marL="0" marR="0" indent="0"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1pPr>
      <a:lvl2pPr marL="0" marR="0" indent="96012"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2pPr>
      <a:lvl3pPr marL="0" marR="0" indent="192024"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3pPr>
      <a:lvl4pPr marL="0" marR="0" indent="288036"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4pPr>
      <a:lvl5pPr marL="0" marR="0" indent="384048"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5pPr>
      <a:lvl6pPr marL="0" marR="0" indent="480060"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6pPr>
      <a:lvl7pPr marL="0" marR="0" indent="576072"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7pPr>
      <a:lvl8pPr marL="0" marR="0" indent="672084"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8pPr>
      <a:lvl9pPr marL="0" marR="0" indent="768096" algn="ctr" defTabSz="345043" rtl="0" latinLnBrk="0">
        <a:lnSpc>
          <a:spcPct val="100000"/>
        </a:lnSpc>
        <a:spcBef>
          <a:spcPts val="0"/>
        </a:spcBef>
        <a:spcAft>
          <a:spcPts val="0"/>
        </a:spcAft>
        <a:buClrTx/>
        <a:buSzTx/>
        <a:buFontTx/>
        <a:buNone/>
        <a:tabLst/>
        <a:defRPr sz="4700" b="0" i="0" u="none" strike="noStrike" cap="none" spc="0" baseline="0">
          <a:ln>
            <a:noFill/>
          </a:ln>
          <a:solidFill>
            <a:srgbClr val="000000"/>
          </a:solidFill>
          <a:uFillTx/>
          <a:latin typeface="+mj-lt"/>
          <a:ea typeface="+mj-ea"/>
          <a:cs typeface="+mj-cs"/>
          <a:sym typeface="Helvetica Light"/>
        </a:defRPr>
      </a:lvl9pPr>
    </p:titleStyle>
    <p:bodyStyle>
      <a:lvl1pPr marL="25929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1pPr>
      <a:lvl2pPr marL="44598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2pPr>
      <a:lvl3pPr marL="63267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3pPr>
      <a:lvl4pPr marL="81936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4pPr>
      <a:lvl5pPr marL="100605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5pPr>
      <a:lvl6pPr marL="119274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6pPr>
      <a:lvl7pPr marL="137943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7pPr>
      <a:lvl8pPr marL="156612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8pPr>
      <a:lvl9pPr marL="1752812" marR="0" indent="-259292" algn="l" defTabSz="345043" rtl="0" latinLnBrk="0">
        <a:lnSpc>
          <a:spcPct val="100000"/>
        </a:lnSpc>
        <a:spcBef>
          <a:spcPts val="2478"/>
        </a:spcBef>
        <a:spcAft>
          <a:spcPts val="0"/>
        </a:spcAft>
        <a:buClrTx/>
        <a:buSzPct val="75000"/>
        <a:buFontTx/>
        <a:buChar char="•"/>
        <a:tabLst/>
        <a:defRPr sz="21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1pPr>
      <a:lvl2pPr marL="0" marR="0" indent="96012"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2pPr>
      <a:lvl3pPr marL="0" marR="0" indent="192024"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3pPr>
      <a:lvl4pPr marL="0" marR="0" indent="288036"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4pPr>
      <a:lvl5pPr marL="0" marR="0" indent="384048"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5pPr>
      <a:lvl6pPr marL="0" marR="0" indent="480060"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6pPr>
      <a:lvl7pPr marL="0" marR="0" indent="576072"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7pPr>
      <a:lvl8pPr marL="0" marR="0" indent="672084"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8pPr>
      <a:lvl9pPr marL="0" marR="0" indent="768096" algn="ctr" defTabSz="345043"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3888879" y="802083"/>
            <a:ext cx="0" cy="1388675"/>
          </a:xfrm>
          <a:prstGeom prst="line">
            <a:avLst/>
          </a:prstGeom>
          <a:ln w="12700">
            <a:solidFill>
              <a:srgbClr val="FFFFFF"/>
            </a:solidFill>
            <a:miter lim="400000"/>
          </a:ln>
        </p:spPr>
        <p:txBody>
          <a:bodyPr lIns="30004" tIns="30004" rIns="30004" bIns="30004" anchor="ctr"/>
          <a:lstStyle/>
          <a:p>
            <a:pPr>
              <a:defRPr sz="3200"/>
            </a:pPr>
            <a:endParaRPr/>
          </a:p>
        </p:txBody>
      </p:sp>
      <p:sp>
        <p:nvSpPr>
          <p:cNvPr id="54" name="Название подразделения,  лаборатории, факультета и т.д."/>
          <p:cNvSpPr txBox="1"/>
          <p:nvPr/>
        </p:nvSpPr>
        <p:spPr>
          <a:xfrm>
            <a:off x="2668843" y="721745"/>
            <a:ext cx="3541284" cy="799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p>
            <a:pPr algn="l">
              <a:defRPr sz="4200">
                <a:solidFill>
                  <a:srgbClr val="253957"/>
                </a:solidFill>
                <a:latin typeface="+mn-lt"/>
                <a:ea typeface="+mn-ea"/>
                <a:cs typeface="+mn-cs"/>
                <a:sym typeface="Arial Narrow"/>
              </a:defRPr>
            </a:pPr>
            <a:r>
              <a:rPr lang="en-US" sz="2400" dirty="0"/>
              <a:t>Institute for Social Policy</a:t>
            </a:r>
          </a:p>
          <a:p>
            <a:pPr algn="l">
              <a:defRPr sz="4200">
                <a:solidFill>
                  <a:srgbClr val="253957"/>
                </a:solidFill>
                <a:latin typeface="+mn-lt"/>
                <a:ea typeface="+mn-ea"/>
                <a:cs typeface="+mn-cs"/>
                <a:sym typeface="Arial Narrow"/>
              </a:defRPr>
            </a:pPr>
            <a:endParaRPr lang="en-US" sz="2400" dirty="0"/>
          </a:p>
        </p:txBody>
      </p:sp>
      <p:pic>
        <p:nvPicPr>
          <p:cNvPr id="8" name="Изображение" descr="Изображение"/>
          <p:cNvPicPr>
            <a:picLocks noChangeAspect="1"/>
          </p:cNvPicPr>
          <p:nvPr/>
        </p:nvPicPr>
        <p:blipFill>
          <a:blip r:embed="rId2">
            <a:extLst/>
          </a:blip>
          <a:stretch>
            <a:fillRect/>
          </a:stretch>
        </p:blipFill>
        <p:spPr>
          <a:xfrm>
            <a:off x="276876" y="370471"/>
            <a:ext cx="1532874" cy="1976145"/>
          </a:xfrm>
          <a:prstGeom prst="rect">
            <a:avLst/>
          </a:prstGeom>
          <a:ln w="12700">
            <a:miter lim="400000"/>
          </a:ln>
        </p:spPr>
      </p:pic>
      <p:sp>
        <p:nvSpPr>
          <p:cNvPr id="9" name="Очень крутой…"/>
          <p:cNvSpPr txBox="1"/>
          <p:nvPr/>
        </p:nvSpPr>
        <p:spPr>
          <a:xfrm>
            <a:off x="2354412" y="2346616"/>
            <a:ext cx="6789587" cy="18681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en-US" sz="2800" dirty="0" smtClean="0"/>
              <a:t>Formal and informal social activity: do they substitute or complement each other in the influence on subjective well-being in the middle and older age?</a:t>
            </a:r>
            <a:endParaRPr lang="en-US" sz="2800" dirty="0"/>
          </a:p>
        </p:txBody>
      </p:sp>
      <p:sp>
        <p:nvSpPr>
          <p:cNvPr id="10" name="Очень крутой подзаголовок презентации"/>
          <p:cNvSpPr txBox="1"/>
          <p:nvPr/>
        </p:nvSpPr>
        <p:spPr>
          <a:xfrm>
            <a:off x="2354413" y="4557636"/>
            <a:ext cx="5951385" cy="10430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en-US" sz="2000" dirty="0" smtClean="0"/>
              <a:t>D. </a:t>
            </a:r>
            <a:r>
              <a:rPr lang="en-US" sz="2000" dirty="0" err="1" smtClean="0"/>
              <a:t>Kareva</a:t>
            </a:r>
            <a:r>
              <a:rPr lang="en-US" sz="2000" dirty="0" smtClean="0"/>
              <a:t>, </a:t>
            </a:r>
            <a:r>
              <a:rPr lang="en-US" sz="2000" dirty="0"/>
              <a:t>junior research fellow</a:t>
            </a:r>
          </a:p>
          <a:p>
            <a:r>
              <a:rPr lang="en-US" sz="2000" dirty="0" smtClean="0"/>
              <a:t>O</a:t>
            </a:r>
            <a:r>
              <a:rPr lang="en-US" sz="2000" dirty="0"/>
              <a:t>. Sinyavskaya, deputy </a:t>
            </a:r>
            <a:r>
              <a:rPr lang="en-US" sz="2000" dirty="0" smtClean="0"/>
              <a:t>director</a:t>
            </a:r>
          </a:p>
          <a:p>
            <a:r>
              <a:rPr lang="en-US" sz="2000" dirty="0" smtClean="0"/>
              <a:t>A. </a:t>
            </a:r>
            <a:r>
              <a:rPr lang="en-US" sz="2000" dirty="0" err="1" smtClean="0"/>
              <a:t>Cherviakova</a:t>
            </a:r>
            <a:r>
              <a:rPr lang="en-US" sz="2000" dirty="0" smtClean="0"/>
              <a:t>, research fellow</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pic>
        <p:nvPicPr>
          <p:cNvPr id="1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4" name="Номер слайда 3"/>
          <p:cNvSpPr>
            <a:spLocks noGrp="1"/>
          </p:cNvSpPr>
          <p:nvPr>
            <p:ph type="sldNum" sz="quarter" idx="2"/>
          </p:nvPr>
        </p:nvSpPr>
        <p:spPr/>
        <p:txBody>
          <a:bodyPr/>
          <a:lstStyle/>
          <a:p>
            <a:fld id="{86CB4B4D-7CA3-9044-876B-883B54F8677D}" type="slidenum">
              <a:rPr lang="en-US" smtClean="0"/>
              <a:pPr/>
              <a:t>10</a:t>
            </a:fld>
            <a:endParaRPr lang="en-US"/>
          </a:p>
        </p:txBody>
      </p:sp>
      <p:grpSp>
        <p:nvGrpSpPr>
          <p:cNvPr id="57" name="Группа 56"/>
          <p:cNvGrpSpPr/>
          <p:nvPr/>
        </p:nvGrpSpPr>
        <p:grpSpPr>
          <a:xfrm>
            <a:off x="83834" y="1202944"/>
            <a:ext cx="8964633" cy="4938143"/>
            <a:chOff x="-79235" y="-4829"/>
            <a:chExt cx="9037810" cy="4524581"/>
          </a:xfrm>
        </p:grpSpPr>
        <p:grpSp>
          <p:nvGrpSpPr>
            <p:cNvPr id="58" name="Группа 57"/>
            <p:cNvGrpSpPr/>
            <p:nvPr/>
          </p:nvGrpSpPr>
          <p:grpSpPr>
            <a:xfrm>
              <a:off x="2295588" y="-4829"/>
              <a:ext cx="4429095" cy="459021"/>
              <a:chOff x="2598187" y="129492"/>
              <a:chExt cx="4429095" cy="459021"/>
            </a:xfrm>
          </p:grpSpPr>
          <p:sp>
            <p:nvSpPr>
              <p:cNvPr id="101" name="Овал 100"/>
              <p:cNvSpPr/>
              <p:nvPr/>
            </p:nvSpPr>
            <p:spPr>
              <a:xfrm>
                <a:off x="2598187" y="129492"/>
                <a:ext cx="4429095" cy="459021"/>
              </a:xfrm>
              <a:prstGeom prst="ellipse">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102" name="TextBox 101"/>
              <p:cNvSpPr txBox="1"/>
              <p:nvPr/>
            </p:nvSpPr>
            <p:spPr>
              <a:xfrm>
                <a:off x="3067625" y="129492"/>
                <a:ext cx="3766931" cy="423001"/>
              </a:xfrm>
              <a:prstGeom prst="rect">
                <a:avLst/>
              </a:prstGeom>
              <a:noFill/>
            </p:spPr>
            <p:txBody>
              <a:bodyPr wrap="square" rtlCol="0">
                <a:spAutoFit/>
              </a:bodyPr>
              <a:lstStyle/>
              <a:p>
                <a:pPr marL="0" marR="0" lvl="0" indent="0" defTabSz="584200" eaLnBrk="1" fontAlgn="auto" latinLnBrk="0" hangingPunct="1">
                  <a:lnSpc>
                    <a:spcPct val="100000"/>
                  </a:lnSpc>
                  <a:spcBef>
                    <a:spcPts val="0"/>
                  </a:spcBef>
                  <a:spcAft>
                    <a:spcPts val="0"/>
                  </a:spcAft>
                  <a:buClrTx/>
                  <a:buSzTx/>
                  <a:buFontTx/>
                  <a:buNone/>
                  <a:tabLst/>
                  <a:defRPr/>
                </a:pPr>
                <a:r>
                  <a:rPr lang="en-US" sz="2400" b="1" dirty="0">
                    <a:solidFill>
                      <a:srgbClr val="253957"/>
                    </a:solidFill>
                    <a:latin typeface="+mn-lt"/>
                    <a:ea typeface="+mn-ea"/>
                    <a:cs typeface="+mn-cs"/>
                  </a:rPr>
                  <a:t>Life satisfaction/ Happiness</a:t>
                </a:r>
                <a:endParaRPr lang="ru-RU" sz="2400" b="1" dirty="0">
                  <a:solidFill>
                    <a:srgbClr val="253957"/>
                  </a:solidFill>
                  <a:latin typeface="+mn-lt"/>
                  <a:ea typeface="+mn-ea"/>
                  <a:cs typeface="+mn-cs"/>
                </a:endParaRPr>
              </a:p>
            </p:txBody>
          </p:sp>
        </p:grpSp>
        <p:grpSp>
          <p:nvGrpSpPr>
            <p:cNvPr id="60" name="Группа 59"/>
            <p:cNvGrpSpPr/>
            <p:nvPr/>
          </p:nvGrpSpPr>
          <p:grpSpPr>
            <a:xfrm>
              <a:off x="3498986" y="658063"/>
              <a:ext cx="2022297" cy="617308"/>
              <a:chOff x="3502980" y="870975"/>
              <a:chExt cx="2022297" cy="617308"/>
            </a:xfrm>
          </p:grpSpPr>
          <p:sp>
            <p:nvSpPr>
              <p:cNvPr id="99" name="Скругленный прямоугольник 98"/>
              <p:cNvSpPr/>
              <p:nvPr/>
            </p:nvSpPr>
            <p:spPr>
              <a:xfrm>
                <a:off x="3502980" y="870975"/>
                <a:ext cx="2022297" cy="617308"/>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100" name="TextBox 99"/>
              <p:cNvSpPr txBox="1"/>
              <p:nvPr/>
            </p:nvSpPr>
            <p:spPr>
              <a:xfrm>
                <a:off x="3571147" y="967197"/>
                <a:ext cx="1920047" cy="366602"/>
              </a:xfrm>
              <a:prstGeom prst="rect">
                <a:avLst/>
              </a:prstGeom>
              <a:noFill/>
            </p:spPr>
            <p:txBody>
              <a:bodyPr wrap="square" rtlCol="0">
                <a:spAutoFit/>
              </a:bodyPr>
              <a:lstStyle/>
              <a:p>
                <a:pPr marL="0" marR="0" lvl="0" indent="0" defTabSz="584200" eaLnBrk="1" fontAlgn="auto" latinLnBrk="0" hangingPunct="1">
                  <a:lnSpc>
                    <a:spcPct val="100000"/>
                  </a:lnSpc>
                  <a:spcBef>
                    <a:spcPts val="0"/>
                  </a:spcBef>
                  <a:spcAft>
                    <a:spcPts val="0"/>
                  </a:spcAft>
                  <a:buClrTx/>
                  <a:buSzTx/>
                  <a:buFontTx/>
                  <a:buNone/>
                  <a:tabLst/>
                  <a:defRPr/>
                </a:pPr>
                <a:r>
                  <a:rPr lang="en-US" sz="2000" dirty="0">
                    <a:solidFill>
                      <a:srgbClr val="253957"/>
                    </a:solidFill>
                    <a:latin typeface="+mn-lt"/>
                    <a:ea typeface="+mn-ea"/>
                    <a:cs typeface="+mn-cs"/>
                  </a:rPr>
                  <a:t>Basic </a:t>
                </a:r>
                <a:r>
                  <a:rPr lang="en-US" sz="2000" dirty="0" smtClean="0">
                    <a:solidFill>
                      <a:srgbClr val="253957"/>
                    </a:solidFill>
                    <a:latin typeface="+mn-lt"/>
                    <a:ea typeface="+mn-ea"/>
                    <a:cs typeface="+mn-cs"/>
                  </a:rPr>
                  <a:t>model</a:t>
                </a:r>
                <a:endParaRPr lang="ru-RU" sz="2000" dirty="0">
                  <a:solidFill>
                    <a:srgbClr val="253957"/>
                  </a:solidFill>
                  <a:latin typeface="+mn-lt"/>
                  <a:ea typeface="+mn-ea"/>
                  <a:cs typeface="+mn-cs"/>
                </a:endParaRPr>
              </a:p>
            </p:txBody>
          </p:sp>
        </p:grpSp>
        <p:grpSp>
          <p:nvGrpSpPr>
            <p:cNvPr id="61" name="Группа 60"/>
            <p:cNvGrpSpPr/>
            <p:nvPr/>
          </p:nvGrpSpPr>
          <p:grpSpPr>
            <a:xfrm>
              <a:off x="203549" y="1205753"/>
              <a:ext cx="2119746" cy="648601"/>
              <a:chOff x="356489" y="1475492"/>
              <a:chExt cx="2119746" cy="648601"/>
            </a:xfrm>
          </p:grpSpPr>
          <p:sp>
            <p:nvSpPr>
              <p:cNvPr id="97" name="Скругленный прямоугольник 96"/>
              <p:cNvSpPr/>
              <p:nvPr/>
            </p:nvSpPr>
            <p:spPr>
              <a:xfrm>
                <a:off x="356489" y="1484784"/>
                <a:ext cx="2092038" cy="595550"/>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98" name="TextBox 97"/>
              <p:cNvSpPr txBox="1"/>
              <p:nvPr/>
            </p:nvSpPr>
            <p:spPr>
              <a:xfrm>
                <a:off x="384796" y="1475492"/>
                <a:ext cx="2091439" cy="648601"/>
              </a:xfrm>
              <a:prstGeom prst="rect">
                <a:avLst/>
              </a:prstGeom>
              <a:noFill/>
            </p:spPr>
            <p:txBody>
              <a:bodyPr wrap="square" rtlCol="0">
                <a:spAutoFit/>
              </a:bodyPr>
              <a:lstStyle/>
              <a:p>
                <a:pPr marL="0" marR="0" lvl="0" indent="0" defTabSz="584200" eaLnBrk="1" fontAlgn="auto" latinLnBrk="0" hangingPunct="1">
                  <a:lnSpc>
                    <a:spcPct val="100000"/>
                  </a:lnSpc>
                  <a:spcBef>
                    <a:spcPts val="0"/>
                  </a:spcBef>
                  <a:spcAft>
                    <a:spcPts val="0"/>
                  </a:spcAft>
                  <a:buClrTx/>
                  <a:buSzTx/>
                  <a:buFontTx/>
                  <a:buNone/>
                  <a:tabLst/>
                  <a:defRPr/>
                </a:pPr>
                <a:r>
                  <a:rPr lang="en-US" sz="2000" dirty="0">
                    <a:solidFill>
                      <a:srgbClr val="253957"/>
                    </a:solidFill>
                    <a:latin typeface="+mn-lt"/>
                    <a:ea typeface="+mn-ea"/>
                    <a:cs typeface="+mn-cs"/>
                  </a:rPr>
                  <a:t>Random Intercept</a:t>
                </a:r>
                <a:r>
                  <a:rPr lang="ru-RU" sz="2000" dirty="0">
                    <a:solidFill>
                      <a:srgbClr val="253957"/>
                    </a:solidFill>
                    <a:latin typeface="+mn-lt"/>
                    <a:ea typeface="+mn-ea"/>
                    <a:cs typeface="+mn-cs"/>
                  </a:rPr>
                  <a:t> </a:t>
                </a:r>
                <a:r>
                  <a:rPr lang="en-US" sz="2000" dirty="0">
                    <a:solidFill>
                      <a:srgbClr val="253957"/>
                    </a:solidFill>
                    <a:latin typeface="+mn-lt"/>
                    <a:ea typeface="+mn-ea"/>
                    <a:cs typeface="+mn-cs"/>
                  </a:rPr>
                  <a:t>with social contacts</a:t>
                </a:r>
                <a:endParaRPr lang="ru-RU" sz="2000" dirty="0">
                  <a:solidFill>
                    <a:srgbClr val="253957"/>
                  </a:solidFill>
                  <a:latin typeface="+mn-lt"/>
                  <a:ea typeface="+mn-ea"/>
                  <a:cs typeface="+mn-cs"/>
                </a:endParaRPr>
              </a:p>
            </p:txBody>
          </p:sp>
        </p:grpSp>
        <p:grpSp>
          <p:nvGrpSpPr>
            <p:cNvPr id="62" name="Группа 61"/>
            <p:cNvGrpSpPr/>
            <p:nvPr/>
          </p:nvGrpSpPr>
          <p:grpSpPr>
            <a:xfrm>
              <a:off x="6275496" y="1135441"/>
              <a:ext cx="2436964" cy="648602"/>
              <a:chOff x="6275496" y="1307008"/>
              <a:chExt cx="2436964" cy="648602"/>
            </a:xfrm>
          </p:grpSpPr>
          <p:sp>
            <p:nvSpPr>
              <p:cNvPr id="95" name="Скругленный прямоугольник 94"/>
              <p:cNvSpPr/>
              <p:nvPr/>
            </p:nvSpPr>
            <p:spPr>
              <a:xfrm>
                <a:off x="6275496" y="1329975"/>
                <a:ext cx="2436964" cy="591129"/>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96" name="TextBox 95"/>
              <p:cNvSpPr txBox="1"/>
              <p:nvPr/>
            </p:nvSpPr>
            <p:spPr>
              <a:xfrm>
                <a:off x="6320966" y="1307008"/>
                <a:ext cx="2389651" cy="648602"/>
              </a:xfrm>
              <a:prstGeom prst="rect">
                <a:avLst/>
              </a:prstGeom>
              <a:noFill/>
            </p:spPr>
            <p:txBody>
              <a:bodyPr wrap="square" rtlCol="0">
                <a:spAutoFit/>
              </a:bodyPr>
              <a:lstStyle/>
              <a:p>
                <a:pPr defTabSz="584200" hangingPunct="1"/>
                <a:r>
                  <a:rPr lang="en-US" sz="2000" dirty="0">
                    <a:solidFill>
                      <a:srgbClr val="253957"/>
                    </a:solidFill>
                    <a:latin typeface="+mn-lt"/>
                    <a:ea typeface="+mn-ea"/>
                    <a:cs typeface="+mn-cs"/>
                  </a:rPr>
                  <a:t>Random Intercept with voluntary activity</a:t>
                </a:r>
                <a:endParaRPr lang="ru-RU" sz="2000" dirty="0">
                  <a:solidFill>
                    <a:srgbClr val="253957"/>
                  </a:solidFill>
                  <a:latin typeface="+mn-lt"/>
                  <a:ea typeface="+mn-ea"/>
                  <a:cs typeface="+mn-cs"/>
                </a:endParaRPr>
              </a:p>
            </p:txBody>
          </p:sp>
        </p:grpSp>
        <p:grpSp>
          <p:nvGrpSpPr>
            <p:cNvPr id="63" name="Группа 62"/>
            <p:cNvGrpSpPr/>
            <p:nvPr/>
          </p:nvGrpSpPr>
          <p:grpSpPr>
            <a:xfrm>
              <a:off x="3287980" y="1748752"/>
              <a:ext cx="2419694" cy="939882"/>
              <a:chOff x="3226734" y="2134065"/>
              <a:chExt cx="2419694" cy="939882"/>
            </a:xfrm>
          </p:grpSpPr>
          <p:sp>
            <p:nvSpPr>
              <p:cNvPr id="93" name="Скругленный прямоугольник 92"/>
              <p:cNvSpPr/>
              <p:nvPr/>
            </p:nvSpPr>
            <p:spPr>
              <a:xfrm>
                <a:off x="3226734" y="2134065"/>
                <a:ext cx="2419694" cy="886374"/>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94" name="Прямоугольник 93"/>
              <p:cNvSpPr/>
              <p:nvPr/>
            </p:nvSpPr>
            <p:spPr>
              <a:xfrm>
                <a:off x="3285435" y="2143345"/>
                <a:ext cx="2360993" cy="930602"/>
              </a:xfrm>
              <a:prstGeom prst="rect">
                <a:avLst/>
              </a:prstGeom>
            </p:spPr>
            <p:txBody>
              <a:bodyPr wrap="square">
                <a:spAutoFit/>
              </a:bodyPr>
              <a:lstStyle/>
              <a:p>
                <a:pPr lvl="0" defTabSz="584200" eaLnBrk="1" hangingPunct="1">
                  <a:defRPr/>
                </a:pPr>
                <a:r>
                  <a:rPr lang="en-US" sz="2000" dirty="0">
                    <a:solidFill>
                      <a:srgbClr val="253957"/>
                    </a:solidFill>
                    <a:latin typeface="+mn-lt"/>
                    <a:ea typeface="+mn-ea"/>
                    <a:cs typeface="+mn-cs"/>
                  </a:rPr>
                  <a:t>Random Intercept with voluntary activity and social contacts</a:t>
                </a:r>
                <a:endParaRPr lang="ru-RU" sz="2000" dirty="0">
                  <a:solidFill>
                    <a:srgbClr val="253957"/>
                  </a:solidFill>
                  <a:latin typeface="+mn-lt"/>
                  <a:ea typeface="+mn-ea"/>
                  <a:cs typeface="+mn-cs"/>
                </a:endParaRPr>
              </a:p>
            </p:txBody>
          </p:sp>
        </p:grpSp>
        <p:grpSp>
          <p:nvGrpSpPr>
            <p:cNvPr id="64" name="Группа 63"/>
            <p:cNvGrpSpPr/>
            <p:nvPr/>
          </p:nvGrpSpPr>
          <p:grpSpPr>
            <a:xfrm>
              <a:off x="-79235" y="2344280"/>
              <a:ext cx="2965266" cy="969610"/>
              <a:chOff x="-103271" y="2833560"/>
              <a:chExt cx="2965266" cy="969610"/>
            </a:xfrm>
          </p:grpSpPr>
          <p:sp>
            <p:nvSpPr>
              <p:cNvPr id="91" name="Скругленный прямоугольник 90"/>
              <p:cNvSpPr/>
              <p:nvPr/>
            </p:nvSpPr>
            <p:spPr>
              <a:xfrm>
                <a:off x="-103271" y="2833560"/>
                <a:ext cx="2844260" cy="959254"/>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92" name="TextBox 91"/>
              <p:cNvSpPr txBox="1"/>
              <p:nvPr/>
            </p:nvSpPr>
            <p:spPr>
              <a:xfrm>
                <a:off x="-97594" y="2872567"/>
                <a:ext cx="2959589" cy="930603"/>
              </a:xfrm>
              <a:prstGeom prst="rect">
                <a:avLst/>
              </a:prstGeom>
              <a:noFill/>
            </p:spPr>
            <p:txBody>
              <a:bodyPr wrap="square" rtlCol="0">
                <a:spAutoFit/>
              </a:bodyPr>
              <a:lstStyle/>
              <a:p>
                <a:pPr defTabSz="584200" hangingPunct="1"/>
                <a:r>
                  <a:rPr lang="en-US" sz="2000" dirty="0">
                    <a:solidFill>
                      <a:srgbClr val="253957"/>
                    </a:solidFill>
                    <a:latin typeface="+mn-lt"/>
                    <a:ea typeface="+mn-ea"/>
                    <a:cs typeface="+mn-cs"/>
                  </a:rPr>
                  <a:t>Random coefficient: for social contacts with social contacts as variable</a:t>
                </a:r>
                <a:endParaRPr lang="ru-RU" sz="2000" dirty="0">
                  <a:solidFill>
                    <a:srgbClr val="253957"/>
                  </a:solidFill>
                  <a:latin typeface="+mn-lt"/>
                  <a:ea typeface="+mn-ea"/>
                  <a:cs typeface="+mn-cs"/>
                </a:endParaRPr>
              </a:p>
            </p:txBody>
          </p:sp>
        </p:grpSp>
        <p:grpSp>
          <p:nvGrpSpPr>
            <p:cNvPr id="65" name="Группа 64"/>
            <p:cNvGrpSpPr/>
            <p:nvPr/>
          </p:nvGrpSpPr>
          <p:grpSpPr>
            <a:xfrm>
              <a:off x="6137945" y="2247010"/>
              <a:ext cx="2820630" cy="996541"/>
              <a:chOff x="-27522" y="2736290"/>
              <a:chExt cx="2820630" cy="996541"/>
            </a:xfrm>
          </p:grpSpPr>
          <p:sp>
            <p:nvSpPr>
              <p:cNvPr id="89" name="Скругленный прямоугольник 88"/>
              <p:cNvSpPr/>
              <p:nvPr/>
            </p:nvSpPr>
            <p:spPr>
              <a:xfrm>
                <a:off x="-27522" y="2736290"/>
                <a:ext cx="2799322" cy="996541"/>
              </a:xfrm>
              <a:prstGeom prst="roundRect">
                <a:avLst/>
              </a:prstGeom>
              <a:noFill/>
              <a:ln w="25400" cap="flat" cmpd="sng" algn="ctr">
                <a:solidFill>
                  <a:srgbClr val="0365C0">
                    <a:shade val="50000"/>
                  </a:srgbClr>
                </a:solid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90" name="TextBox 89"/>
              <p:cNvSpPr txBox="1"/>
              <p:nvPr/>
            </p:nvSpPr>
            <p:spPr>
              <a:xfrm>
                <a:off x="-27522" y="2745561"/>
                <a:ext cx="2820630" cy="930603"/>
              </a:xfrm>
              <a:prstGeom prst="rect">
                <a:avLst/>
              </a:prstGeom>
              <a:noFill/>
            </p:spPr>
            <p:txBody>
              <a:bodyPr wrap="square" rtlCol="0">
                <a:spAutoFit/>
              </a:bodyPr>
              <a:lstStyle/>
              <a:p>
                <a:pPr lvl="0" defTabSz="584200" eaLnBrk="1" hangingPunct="1">
                  <a:defRPr/>
                </a:pPr>
                <a:r>
                  <a:rPr lang="en-US" sz="2000" dirty="0">
                    <a:solidFill>
                      <a:srgbClr val="253957"/>
                    </a:solidFill>
                    <a:latin typeface="+mn-lt"/>
                    <a:ea typeface="+mn-ea"/>
                    <a:cs typeface="+mn-cs"/>
                  </a:rPr>
                  <a:t>Random coefficient for voluntary activity with voluntary activity as variable</a:t>
                </a:r>
                <a:endParaRPr lang="ru-RU" sz="2000" dirty="0">
                  <a:solidFill>
                    <a:srgbClr val="253957"/>
                  </a:solidFill>
                  <a:latin typeface="+mn-lt"/>
                  <a:ea typeface="+mn-ea"/>
                  <a:cs typeface="+mn-cs"/>
                </a:endParaRPr>
              </a:p>
            </p:txBody>
          </p:sp>
        </p:grpSp>
        <p:cxnSp>
          <p:nvCxnSpPr>
            <p:cNvPr id="66" name="Прямая со стрелкой 65"/>
            <p:cNvCxnSpPr>
              <a:stCxn id="99" idx="1"/>
              <a:endCxn id="98" idx="0"/>
            </p:cNvCxnSpPr>
            <p:nvPr/>
          </p:nvCxnSpPr>
          <p:spPr>
            <a:xfrm flipH="1">
              <a:off x="1277576" y="966716"/>
              <a:ext cx="2221410" cy="239036"/>
            </a:xfrm>
            <a:prstGeom prst="straightConnector1">
              <a:avLst/>
            </a:prstGeom>
            <a:noFill/>
            <a:ln w="38100" cap="flat" cmpd="sng" algn="ctr">
              <a:solidFill>
                <a:srgbClr val="0365C0">
                  <a:shade val="95000"/>
                  <a:satMod val="104999"/>
                </a:srgbClr>
              </a:solidFill>
              <a:prstDash val="solid"/>
              <a:tailEnd type="arrow"/>
            </a:ln>
            <a:effectLst/>
          </p:spPr>
        </p:cxnSp>
        <p:cxnSp>
          <p:nvCxnSpPr>
            <p:cNvPr id="67" name="Прямая со стрелкой 66"/>
            <p:cNvCxnSpPr>
              <a:stCxn id="99" idx="3"/>
              <a:endCxn id="96" idx="0"/>
            </p:cNvCxnSpPr>
            <p:nvPr/>
          </p:nvCxnSpPr>
          <p:spPr>
            <a:xfrm>
              <a:off x="5521283" y="966716"/>
              <a:ext cx="1994508" cy="168725"/>
            </a:xfrm>
            <a:prstGeom prst="straightConnector1">
              <a:avLst/>
            </a:prstGeom>
            <a:noFill/>
            <a:ln w="38100" cap="flat" cmpd="sng" algn="ctr">
              <a:solidFill>
                <a:srgbClr val="0365C0">
                  <a:shade val="95000"/>
                  <a:satMod val="104999"/>
                </a:srgbClr>
              </a:solidFill>
              <a:prstDash val="solid"/>
              <a:tailEnd type="arrow"/>
            </a:ln>
            <a:effectLst/>
          </p:spPr>
        </p:cxnSp>
        <p:cxnSp>
          <p:nvCxnSpPr>
            <p:cNvPr id="69" name="Прямая со стрелкой 68"/>
            <p:cNvCxnSpPr>
              <a:stCxn id="97" idx="2"/>
              <a:endCxn id="91" idx="0"/>
            </p:cNvCxnSpPr>
            <p:nvPr/>
          </p:nvCxnSpPr>
          <p:spPr>
            <a:xfrm>
              <a:off x="1249568" y="1810595"/>
              <a:ext cx="93328" cy="533685"/>
            </a:xfrm>
            <a:prstGeom prst="straightConnector1">
              <a:avLst/>
            </a:prstGeom>
            <a:noFill/>
            <a:ln w="38100" cap="flat" cmpd="sng" algn="ctr">
              <a:solidFill>
                <a:srgbClr val="0365C0">
                  <a:shade val="95000"/>
                  <a:satMod val="104999"/>
                </a:srgbClr>
              </a:solidFill>
              <a:prstDash val="solid"/>
              <a:tailEnd type="arrow"/>
            </a:ln>
            <a:effectLst/>
          </p:spPr>
        </p:cxnSp>
        <p:cxnSp>
          <p:nvCxnSpPr>
            <p:cNvPr id="70" name="Прямая со стрелкой 69"/>
            <p:cNvCxnSpPr>
              <a:stCxn id="95" idx="2"/>
              <a:endCxn id="89" idx="0"/>
            </p:cNvCxnSpPr>
            <p:nvPr/>
          </p:nvCxnSpPr>
          <p:spPr>
            <a:xfrm>
              <a:off x="7493979" y="1749536"/>
              <a:ext cx="43628" cy="497473"/>
            </a:xfrm>
            <a:prstGeom prst="straightConnector1">
              <a:avLst/>
            </a:prstGeom>
            <a:noFill/>
            <a:ln w="9525" cap="flat" cmpd="sng" algn="ctr">
              <a:solidFill>
                <a:srgbClr val="0365C0">
                  <a:shade val="95000"/>
                  <a:satMod val="104999"/>
                </a:srgbClr>
              </a:solidFill>
              <a:prstDash val="dash"/>
              <a:tailEnd type="arrow"/>
            </a:ln>
            <a:effectLst/>
          </p:spPr>
        </p:cxnSp>
        <p:cxnSp>
          <p:nvCxnSpPr>
            <p:cNvPr id="71" name="Прямая со стрелкой 70"/>
            <p:cNvCxnSpPr>
              <a:stCxn id="95" idx="2"/>
              <a:endCxn id="93" idx="3"/>
            </p:cNvCxnSpPr>
            <p:nvPr/>
          </p:nvCxnSpPr>
          <p:spPr>
            <a:xfrm flipH="1">
              <a:off x="5707673" y="1749536"/>
              <a:ext cx="1786305" cy="442403"/>
            </a:xfrm>
            <a:prstGeom prst="straightConnector1">
              <a:avLst/>
            </a:prstGeom>
            <a:noFill/>
            <a:ln w="38100" cap="flat" cmpd="sng" algn="ctr">
              <a:solidFill>
                <a:srgbClr val="0365C0">
                  <a:shade val="95000"/>
                  <a:satMod val="104999"/>
                </a:srgbClr>
              </a:solidFill>
              <a:prstDash val="solid"/>
              <a:tailEnd type="arrow"/>
            </a:ln>
            <a:effectLst/>
          </p:spPr>
        </p:cxnSp>
        <p:cxnSp>
          <p:nvCxnSpPr>
            <p:cNvPr id="72" name="Прямая со стрелкой 71"/>
            <p:cNvCxnSpPr>
              <a:stCxn id="97" idx="2"/>
              <a:endCxn id="93" idx="1"/>
            </p:cNvCxnSpPr>
            <p:nvPr/>
          </p:nvCxnSpPr>
          <p:spPr>
            <a:xfrm>
              <a:off x="1249569" y="1810595"/>
              <a:ext cx="2038411" cy="381344"/>
            </a:xfrm>
            <a:prstGeom prst="straightConnector1">
              <a:avLst/>
            </a:prstGeom>
            <a:noFill/>
            <a:ln w="38100" cap="flat" cmpd="sng" algn="ctr">
              <a:solidFill>
                <a:srgbClr val="0365C0">
                  <a:shade val="95000"/>
                  <a:satMod val="104999"/>
                </a:srgbClr>
              </a:solidFill>
              <a:prstDash val="solid"/>
              <a:tailEnd type="arrow"/>
            </a:ln>
            <a:effectLst/>
          </p:spPr>
        </p:cxnSp>
        <p:grpSp>
          <p:nvGrpSpPr>
            <p:cNvPr id="73" name="Группа 72"/>
            <p:cNvGrpSpPr/>
            <p:nvPr/>
          </p:nvGrpSpPr>
          <p:grpSpPr>
            <a:xfrm>
              <a:off x="2105749" y="3533880"/>
              <a:ext cx="3648113" cy="985872"/>
              <a:chOff x="2869168" y="3479874"/>
              <a:chExt cx="3648113" cy="985872"/>
            </a:xfrm>
          </p:grpSpPr>
          <p:sp>
            <p:nvSpPr>
              <p:cNvPr id="87" name="Скругленный прямоугольник 86"/>
              <p:cNvSpPr/>
              <p:nvPr/>
            </p:nvSpPr>
            <p:spPr>
              <a:xfrm>
                <a:off x="2869168" y="3479874"/>
                <a:ext cx="3511052" cy="897077"/>
              </a:xfrm>
              <a:prstGeom prst="roundRect">
                <a:avLst/>
              </a:prstGeom>
              <a:noFill/>
              <a:ln w="76200" cap="flat" cmpd="sng" algn="ctr">
                <a:noFill/>
                <a:prstDash val="solid"/>
              </a:ln>
              <a:effectLst/>
            </p:spPr>
            <p:txBody>
              <a:bodyPr rtlCol="0" anchor="ctr"/>
              <a:lstStyle/>
              <a:p>
                <a:pPr marL="0" marR="0" lvl="0" indent="0" defTabSz="584200" eaLnBrk="1" fontAlgn="auto" latinLnBrk="0" hangingPunct="1">
                  <a:lnSpc>
                    <a:spcPct val="100000"/>
                  </a:lnSpc>
                  <a:spcBef>
                    <a:spcPts val="0"/>
                  </a:spcBef>
                  <a:spcAft>
                    <a:spcPts val="0"/>
                  </a:spcAft>
                  <a:buClrTx/>
                  <a:buSzTx/>
                  <a:buFontTx/>
                  <a:buNone/>
                  <a:tabLst/>
                  <a:defRPr/>
                </a:pPr>
                <a:endParaRPr kumimoji="0" lang="ru-RU" sz="2600" b="0" i="0" u="none" strike="noStrike" kern="0" cap="none" spc="0" normalizeH="0" baseline="0" noProof="0" smtClean="0">
                  <a:ln>
                    <a:noFill/>
                  </a:ln>
                  <a:solidFill>
                    <a:srgbClr val="FFFFFF"/>
                  </a:solidFill>
                  <a:effectLst/>
                  <a:uLnTx/>
                  <a:uFillTx/>
                  <a:latin typeface="Arial Narrow"/>
                </a:endParaRPr>
              </a:p>
            </p:txBody>
          </p:sp>
          <p:sp>
            <p:nvSpPr>
              <p:cNvPr id="88" name="Прямоугольник 87"/>
              <p:cNvSpPr/>
              <p:nvPr/>
            </p:nvSpPr>
            <p:spPr>
              <a:xfrm>
                <a:off x="3086714" y="3535143"/>
                <a:ext cx="3430567" cy="930603"/>
              </a:xfrm>
              <a:prstGeom prst="rect">
                <a:avLst/>
              </a:prstGeom>
              <a:ln w="76200">
                <a:solidFill>
                  <a:schemeClr val="accent1"/>
                </a:solidFill>
              </a:ln>
            </p:spPr>
            <p:txBody>
              <a:bodyPr wrap="square">
                <a:spAutoFit/>
              </a:bodyPr>
              <a:lstStyle/>
              <a:p>
                <a:pPr marL="0" marR="0" lvl="0" indent="0" defTabSz="584200" eaLnBrk="1" fontAlgn="auto" latinLnBrk="0" hangingPunct="1">
                  <a:lnSpc>
                    <a:spcPct val="100000"/>
                  </a:lnSpc>
                  <a:spcBef>
                    <a:spcPts val="0"/>
                  </a:spcBef>
                  <a:spcAft>
                    <a:spcPts val="0"/>
                  </a:spcAft>
                  <a:buClrTx/>
                  <a:buSzTx/>
                  <a:buFontTx/>
                  <a:buNone/>
                  <a:tabLst/>
                  <a:defRPr/>
                </a:pPr>
                <a:r>
                  <a:rPr lang="en-US" sz="2000" dirty="0">
                    <a:solidFill>
                      <a:srgbClr val="253957"/>
                    </a:solidFill>
                    <a:latin typeface="+mn-lt"/>
                    <a:ea typeface="+mn-ea"/>
                    <a:cs typeface="+mn-cs"/>
                  </a:rPr>
                  <a:t>Random coefficient for social contacts with voluntary activity and social contacts as variables</a:t>
                </a:r>
                <a:endParaRPr lang="ru-RU" sz="2000" dirty="0">
                  <a:solidFill>
                    <a:srgbClr val="253957"/>
                  </a:solidFill>
                  <a:latin typeface="+mn-lt"/>
                  <a:ea typeface="+mn-ea"/>
                  <a:cs typeface="+mn-cs"/>
                </a:endParaRPr>
              </a:p>
            </p:txBody>
          </p:sp>
        </p:grpSp>
        <p:cxnSp>
          <p:nvCxnSpPr>
            <p:cNvPr id="75" name="Прямая со стрелкой 74"/>
            <p:cNvCxnSpPr>
              <a:stCxn id="93" idx="2"/>
              <a:endCxn id="87" idx="0"/>
            </p:cNvCxnSpPr>
            <p:nvPr/>
          </p:nvCxnSpPr>
          <p:spPr>
            <a:xfrm flipH="1">
              <a:off x="3861275" y="2635126"/>
              <a:ext cx="636551" cy="898754"/>
            </a:xfrm>
            <a:prstGeom prst="straightConnector1">
              <a:avLst/>
            </a:prstGeom>
            <a:noFill/>
            <a:ln w="38100" cap="flat" cmpd="sng" algn="ctr">
              <a:solidFill>
                <a:srgbClr val="0365C0">
                  <a:shade val="95000"/>
                  <a:satMod val="104999"/>
                </a:srgbClr>
              </a:solidFill>
              <a:prstDash val="solid"/>
              <a:tailEnd type="arrow"/>
            </a:ln>
            <a:effectLst/>
          </p:spPr>
        </p:cxnSp>
        <p:cxnSp>
          <p:nvCxnSpPr>
            <p:cNvPr id="76" name="Прямая со стрелкой 75"/>
            <p:cNvCxnSpPr>
              <a:stCxn id="91" idx="2"/>
              <a:endCxn id="87" idx="0"/>
            </p:cNvCxnSpPr>
            <p:nvPr/>
          </p:nvCxnSpPr>
          <p:spPr>
            <a:xfrm>
              <a:off x="1342896" y="3303534"/>
              <a:ext cx="2518380" cy="230347"/>
            </a:xfrm>
            <a:prstGeom prst="straightConnector1">
              <a:avLst/>
            </a:prstGeom>
            <a:noFill/>
            <a:ln w="38100" cap="flat" cmpd="sng" algn="ctr">
              <a:solidFill>
                <a:srgbClr val="0365C0">
                  <a:shade val="95000"/>
                  <a:satMod val="104999"/>
                </a:srgbClr>
              </a:solidFill>
              <a:prstDash val="solid"/>
              <a:tailEnd type="arrow"/>
            </a:ln>
            <a:effectLst/>
          </p:spPr>
        </p:cxnSp>
      </p:grpSp>
      <p:sp>
        <p:nvSpPr>
          <p:cNvPr id="130" name="Прямоугольник 129"/>
          <p:cNvSpPr/>
          <p:nvPr/>
        </p:nvSpPr>
        <p:spPr>
          <a:xfrm>
            <a:off x="1294881" y="400357"/>
            <a:ext cx="4572000" cy="553998"/>
          </a:xfrm>
          <a:prstGeom prst="rect">
            <a:avLst/>
          </a:prstGeom>
        </p:spPr>
        <p:txBody>
          <a:bodyPr>
            <a:spAutoFit/>
          </a:bodyPr>
          <a:lstStyle/>
          <a:p>
            <a:pPr algn="l">
              <a:defRPr sz="5000" b="1" cap="all">
                <a:solidFill>
                  <a:srgbClr val="253957"/>
                </a:solidFill>
                <a:latin typeface="+mn-lt"/>
                <a:ea typeface="+mn-ea"/>
                <a:cs typeface="+mn-cs"/>
                <a:sym typeface="Arial Narrow"/>
              </a:defRPr>
            </a:pPr>
            <a:r>
              <a:rPr lang="en-US" sz="3000" dirty="0">
                <a:latin typeface="Arial Narrow" charset="0"/>
                <a:ea typeface="Arial Narrow" charset="0"/>
                <a:cs typeface="Arial Narrow" charset="0"/>
              </a:rPr>
              <a:t>Research scheme</a:t>
            </a:r>
          </a:p>
        </p:txBody>
      </p:sp>
      <p:sp>
        <p:nvSpPr>
          <p:cNvPr id="139" name="Прямоугольник 138"/>
          <p:cNvSpPr/>
          <p:nvPr/>
        </p:nvSpPr>
        <p:spPr>
          <a:xfrm>
            <a:off x="6487305" y="5969211"/>
            <a:ext cx="2324531" cy="646331"/>
          </a:xfrm>
          <a:prstGeom prst="rect">
            <a:avLst/>
          </a:prstGeom>
        </p:spPr>
        <p:txBody>
          <a:bodyPr wrap="square">
            <a:spAutoFit/>
          </a:bodyPr>
          <a:lstStyle/>
          <a:p>
            <a:pPr defTabSz="584200" hangingPunct="1"/>
            <a:r>
              <a:rPr lang="es-AR" sz="1800" dirty="0">
                <a:solidFill>
                  <a:srgbClr val="253957"/>
                </a:solidFill>
                <a:latin typeface="+mn-lt"/>
                <a:ea typeface="+mn-ea"/>
                <a:cs typeface="+mn-cs"/>
              </a:rPr>
              <a:t>We compare models on the base of </a:t>
            </a:r>
            <a:r>
              <a:rPr lang="es-AR" sz="1800" b="1" i="1" dirty="0">
                <a:solidFill>
                  <a:srgbClr val="253957"/>
                </a:solidFill>
                <a:latin typeface="+mn-lt"/>
                <a:ea typeface="+mn-ea"/>
                <a:cs typeface="+mn-cs"/>
              </a:rPr>
              <a:t>LR-test</a:t>
            </a:r>
          </a:p>
        </p:txBody>
      </p:sp>
    </p:spTree>
    <p:extLst>
      <p:ext uri="{BB962C8B-B14F-4D97-AF65-F5344CB8AC3E}">
        <p14:creationId xmlns:p14="http://schemas.microsoft.com/office/powerpoint/2010/main" val="406332009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Линия"/>
          <p:cNvSpPr/>
          <p:nvPr/>
        </p:nvSpPr>
        <p:spPr>
          <a:xfrm>
            <a:off x="553641" y="1107281"/>
            <a:ext cx="8036719" cy="0"/>
          </a:xfrm>
          <a:prstGeom prst="line">
            <a:avLst/>
          </a:prstGeom>
          <a:ln w="12700">
            <a:solidFill>
              <a:srgbClr val="253957"/>
            </a:solidFill>
            <a:miter lim="400000"/>
          </a:ln>
        </p:spPr>
        <p:txBody>
          <a:bodyPr lIns="35717" tIns="35717" rIns="35717" bIns="35717" anchor="ctr"/>
          <a:lstStyle/>
          <a:p>
            <a:pPr>
              <a:defRPr sz="2400"/>
            </a:pPr>
            <a:endParaRPr sz="1700"/>
          </a:p>
        </p:txBody>
      </p:sp>
      <p:pic>
        <p:nvPicPr>
          <p:cNvPr id="13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7" name="main title of the presentation…"/>
          <p:cNvSpPr txBox="1"/>
          <p:nvPr/>
        </p:nvSpPr>
        <p:spPr>
          <a:xfrm>
            <a:off x="563520" y="2634374"/>
            <a:ext cx="8036720" cy="819414"/>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lstStyle/>
          <a:p>
            <a:pPr>
              <a:defRPr sz="5000" b="1" cap="all">
                <a:solidFill>
                  <a:srgbClr val="253957"/>
                </a:solidFill>
                <a:latin typeface="+mn-lt"/>
                <a:ea typeface="+mn-ea"/>
                <a:cs typeface="+mn-cs"/>
                <a:sym typeface="Arial Narrow"/>
              </a:defRPr>
            </a:pPr>
            <a:r>
              <a:rPr lang="en-US" sz="3400" b="1" cap="all" dirty="0" smtClean="0">
                <a:solidFill>
                  <a:srgbClr val="253957"/>
                </a:solidFill>
                <a:latin typeface="+mn-lt"/>
                <a:ea typeface="Arial Narrow" charset="0"/>
                <a:cs typeface="Helvetica" panose="020B0604020202020204" pitchFamily="34" charset="0"/>
                <a:sym typeface="Arial Narrow"/>
              </a:rPr>
              <a:t>Empirical results</a:t>
            </a:r>
            <a:endParaRPr lang="en-US" sz="3400" b="1" cap="all" dirty="0">
              <a:solidFill>
                <a:srgbClr val="253957"/>
              </a:solidFill>
              <a:latin typeface="+mn-lt"/>
              <a:ea typeface="Arial Narrow" charset="0"/>
              <a:cs typeface="Helvetica" panose="020B0604020202020204" pitchFamily="34" charset="0"/>
              <a:sym typeface="Arial Narrow"/>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sp>
        <p:nvSpPr>
          <p:cNvPr id="2" name="Номер слайда 1"/>
          <p:cNvSpPr>
            <a:spLocks noGrp="1"/>
          </p:cNvSpPr>
          <p:nvPr>
            <p:ph type="sldNum" sz="quarter" idx="2"/>
          </p:nvPr>
        </p:nvSpPr>
        <p:spPr/>
        <p:txBody>
          <a:bodyPr/>
          <a:lstStyle/>
          <a:p>
            <a:fld id="{86CB4B4D-7CA3-9044-876B-883B54F8677D}" type="slidenum">
              <a:rPr lang="en-US" smtClean="0"/>
              <a:pPr/>
              <a:t>11</a:t>
            </a:fld>
            <a:endParaRPr lang="en-US"/>
          </a:p>
        </p:txBody>
      </p:sp>
    </p:spTree>
    <p:extLst>
      <p:ext uri="{BB962C8B-B14F-4D97-AF65-F5344CB8AC3E}">
        <p14:creationId xmlns:p14="http://schemas.microsoft.com/office/powerpoint/2010/main" val="176752696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5584209"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Happiness</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38" name="Скругленный прямоугольник 37"/>
          <p:cNvSpPr/>
          <p:nvPr/>
        </p:nvSpPr>
        <p:spPr>
          <a:xfrm>
            <a:off x="1492155"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Life</a:t>
            </a:r>
            <a:r>
              <a:rPr kumimoji="0" lang="en-US" sz="2000" b="0" i="0" u="none" strike="noStrike" cap="none" spc="0" normalizeH="0" dirty="0" smtClean="0">
                <a:ln>
                  <a:noFill/>
                </a:ln>
                <a:solidFill>
                  <a:srgbClr val="FFFFFF"/>
                </a:solidFill>
                <a:effectLst/>
                <a:uFillTx/>
                <a:latin typeface="+mj-lt"/>
                <a:ea typeface="+mj-ea"/>
                <a:cs typeface="+mj-cs"/>
                <a:sym typeface="Helvetica Light"/>
              </a:rPr>
              <a:t> satisfaction</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5" name="Овал 4"/>
          <p:cNvSpPr/>
          <p:nvPr/>
        </p:nvSpPr>
        <p:spPr>
          <a:xfrm>
            <a:off x="412275" y="1267154"/>
            <a:ext cx="1732128" cy="592383"/>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FFFFFF"/>
                </a:solidFill>
                <a:effectLst/>
                <a:uFillTx/>
                <a:latin typeface="+mj-lt"/>
                <a:ea typeface="+mj-ea"/>
                <a:cs typeface="+mj-cs"/>
                <a:sym typeface="Helvetica Light"/>
              </a:rPr>
              <a:t>Age</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40" name="Овал 39"/>
          <p:cNvSpPr/>
          <p:nvPr/>
        </p:nvSpPr>
        <p:spPr>
          <a:xfrm>
            <a:off x="2182504" y="285258"/>
            <a:ext cx="1774210"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FFFFFF"/>
                </a:solidFill>
                <a:effectLst/>
                <a:uFillTx/>
                <a:latin typeface="+mj-lt"/>
                <a:ea typeface="+mj-ea"/>
                <a:cs typeface="+mj-cs"/>
                <a:sym typeface="Helvetica Light"/>
              </a:rPr>
              <a:t>Quadratic</a:t>
            </a:r>
            <a:r>
              <a:rPr kumimoji="0" lang="en-US" sz="1800" b="0" i="0" u="none" strike="noStrike" cap="none" spc="0" normalizeH="0" dirty="0" smtClean="0">
                <a:ln>
                  <a:noFill/>
                </a:ln>
                <a:solidFill>
                  <a:srgbClr val="FFFFFF"/>
                </a:solidFill>
                <a:effectLst/>
                <a:uFillTx/>
                <a:latin typeface="+mj-lt"/>
                <a:ea typeface="+mj-ea"/>
                <a:cs typeface="+mj-cs"/>
                <a:sym typeface="Helvetica Light"/>
              </a:rPr>
              <a:t> age</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42" name="Овал 41"/>
          <p:cNvSpPr/>
          <p:nvPr/>
        </p:nvSpPr>
        <p:spPr>
          <a:xfrm>
            <a:off x="4261515" y="285258"/>
            <a:ext cx="1882252"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FFFFFF"/>
                </a:solidFill>
                <a:effectLst/>
                <a:uFillTx/>
                <a:sym typeface="Helvetica Light"/>
              </a:rPr>
              <a:t>Gender</a:t>
            </a:r>
          </a:p>
          <a:p>
            <a:pPr marL="0" marR="0" indent="0" algn="ctr" defTabSz="821531" rtl="0" fontAlgn="auto" latinLnBrk="0" hangingPunct="0">
              <a:lnSpc>
                <a:spcPct val="100000"/>
              </a:lnSpc>
              <a:spcBef>
                <a:spcPts val="0"/>
              </a:spcBef>
              <a:spcAft>
                <a:spcPts val="0"/>
              </a:spcAft>
              <a:buClrTx/>
              <a:buSzTx/>
              <a:buFontTx/>
              <a:buNone/>
              <a:tabLst/>
            </a:pPr>
            <a:r>
              <a:rPr lang="en-US" sz="1800" dirty="0" smtClean="0">
                <a:solidFill>
                  <a:srgbClr val="FFFFFF"/>
                </a:solidFill>
              </a:rPr>
              <a:t>(female)</a:t>
            </a:r>
            <a:endParaRPr kumimoji="0" lang="ru-RU" sz="1800" b="0" i="0" u="none" strike="noStrike" cap="none" spc="0" normalizeH="0" baseline="0" dirty="0">
              <a:ln>
                <a:noFill/>
              </a:ln>
              <a:solidFill>
                <a:srgbClr val="FFFFFF"/>
              </a:solidFill>
              <a:effectLst/>
              <a:uFillTx/>
              <a:sym typeface="Helvetica Light"/>
            </a:endParaRPr>
          </a:p>
        </p:txBody>
      </p:sp>
      <p:sp>
        <p:nvSpPr>
          <p:cNvPr id="43" name="Овал 42"/>
          <p:cNvSpPr/>
          <p:nvPr/>
        </p:nvSpPr>
        <p:spPr>
          <a:xfrm>
            <a:off x="4439288" y="5068679"/>
            <a:ext cx="2244347"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Education </a:t>
            </a:r>
            <a:r>
              <a:rPr lang="en-US" sz="1800" dirty="0" smtClean="0">
                <a:solidFill>
                  <a:srgbClr val="FFFFFF"/>
                </a:solidFill>
              </a:rPr>
              <a:t>(professional </a:t>
            </a:r>
            <a:r>
              <a:rPr lang="en-US" sz="1800" dirty="0">
                <a:solidFill>
                  <a:srgbClr val="FFFFFF"/>
                </a:solidFill>
              </a:rPr>
              <a:t>or secondary)</a:t>
            </a:r>
            <a:endParaRPr kumimoji="0" lang="ru-RU" sz="1800" b="0" i="0" u="none" strike="noStrike" cap="none" spc="0" normalizeH="0" baseline="0" dirty="0">
              <a:ln>
                <a:noFill/>
              </a:ln>
              <a:solidFill>
                <a:srgbClr val="FFFFFF"/>
              </a:solidFill>
              <a:effectLst/>
              <a:uFillTx/>
              <a:sym typeface="Helvetica Light"/>
            </a:endParaRPr>
          </a:p>
        </p:txBody>
      </p:sp>
      <p:sp>
        <p:nvSpPr>
          <p:cNvPr id="44" name="Овал 43"/>
          <p:cNvSpPr/>
          <p:nvPr/>
        </p:nvSpPr>
        <p:spPr>
          <a:xfrm>
            <a:off x="6709013" y="4346022"/>
            <a:ext cx="2308744"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s-AR" sz="1800" dirty="0">
                <a:solidFill>
                  <a:srgbClr val="FFFFFF"/>
                </a:solidFill>
              </a:rPr>
              <a:t>Education (higher </a:t>
            </a:r>
            <a:r>
              <a:rPr lang="es-AR" sz="1800" dirty="0" smtClean="0">
                <a:solidFill>
                  <a:srgbClr val="FFFFFF"/>
                </a:solidFill>
              </a:rPr>
              <a:t>or post-graduate</a:t>
            </a:r>
            <a:r>
              <a:rPr lang="es-AR" sz="1800" dirty="0">
                <a:solidFill>
                  <a:srgbClr val="FFFFFF"/>
                </a:solidFill>
              </a:rPr>
              <a:t>)</a:t>
            </a:r>
          </a:p>
        </p:txBody>
      </p:sp>
      <p:sp>
        <p:nvSpPr>
          <p:cNvPr id="45" name="Овал 44"/>
          <p:cNvSpPr/>
          <p:nvPr/>
        </p:nvSpPr>
        <p:spPr>
          <a:xfrm>
            <a:off x="2182504" y="5426296"/>
            <a:ext cx="2079011"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smtClean="0">
                <a:solidFill>
                  <a:srgbClr val="FFFFFF"/>
                </a:solidFill>
              </a:rPr>
              <a:t>Employment (have a job)</a:t>
            </a:r>
            <a:endParaRPr kumimoji="0" lang="ru-RU" sz="1800" b="0" i="0" u="none" strike="noStrike" cap="none" spc="0" normalizeH="0" baseline="0" dirty="0">
              <a:ln>
                <a:noFill/>
              </a:ln>
              <a:solidFill>
                <a:srgbClr val="FFFFFF"/>
              </a:solidFill>
              <a:effectLst/>
              <a:uFillTx/>
              <a:sym typeface="Helvetica Light"/>
            </a:endParaRPr>
          </a:p>
        </p:txBody>
      </p:sp>
      <p:sp>
        <p:nvSpPr>
          <p:cNvPr id="46" name="Овал 45"/>
          <p:cNvSpPr/>
          <p:nvPr/>
        </p:nvSpPr>
        <p:spPr>
          <a:xfrm>
            <a:off x="6143767" y="1072398"/>
            <a:ext cx="2975212"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FFFFFF"/>
                </a:solidFill>
                <a:effectLst/>
                <a:uFillTx/>
                <a:latin typeface="+mj-lt"/>
                <a:ea typeface="+mj-ea"/>
                <a:cs typeface="+mj-cs"/>
                <a:sym typeface="Helvetica Light"/>
              </a:rPr>
              <a:t>Type</a:t>
            </a:r>
            <a:r>
              <a:rPr kumimoji="0" lang="en-US" sz="1800" b="0" i="0" u="none" strike="noStrike" cap="none" spc="0" normalizeH="0" dirty="0" smtClean="0">
                <a:ln>
                  <a:noFill/>
                </a:ln>
                <a:solidFill>
                  <a:srgbClr val="FFFFFF"/>
                </a:solidFill>
                <a:effectLst/>
                <a:uFillTx/>
                <a:latin typeface="+mj-lt"/>
                <a:ea typeface="+mj-ea"/>
                <a:cs typeface="+mj-cs"/>
                <a:sym typeface="Helvetica Light"/>
              </a:rPr>
              <a:t> of settlement</a:t>
            </a:r>
          </a:p>
          <a:p>
            <a:pPr marL="0" marR="0" indent="0" algn="ctr" defTabSz="821531"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FFFFFF"/>
                </a:solidFill>
                <a:effectLst/>
                <a:uFillTx/>
                <a:latin typeface="+mj-lt"/>
                <a:ea typeface="+mj-ea"/>
                <a:cs typeface="+mj-cs"/>
                <a:sym typeface="Helvetica Light"/>
              </a:rPr>
              <a:t>(urban area)</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cxnSp>
        <p:nvCxnSpPr>
          <p:cNvPr id="8" name="Прямая со стрелкой 7"/>
          <p:cNvCxnSpPr>
            <a:stCxn id="5" idx="4"/>
          </p:cNvCxnSpPr>
          <p:nvPr/>
        </p:nvCxnSpPr>
        <p:spPr>
          <a:xfrm>
            <a:off x="1278339" y="1859537"/>
            <a:ext cx="866064" cy="1186327"/>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0" name="Прямая со стрелкой 9"/>
          <p:cNvCxnSpPr>
            <a:stCxn id="5" idx="4"/>
            <a:endCxn id="37" idx="1"/>
          </p:cNvCxnSpPr>
          <p:nvPr/>
        </p:nvCxnSpPr>
        <p:spPr>
          <a:xfrm>
            <a:off x="1278339" y="1859537"/>
            <a:ext cx="4305870" cy="1436396"/>
          </a:xfrm>
          <a:prstGeom prst="straightConnector1">
            <a:avLst/>
          </a:prstGeom>
          <a:noFill/>
          <a:ln w="50800" cap="flat">
            <a:solidFill>
              <a:schemeClr val="accent3"/>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2" name="Прямая со стрелкой 11"/>
          <p:cNvCxnSpPr>
            <a:stCxn id="40" idx="4"/>
            <a:endCxn id="38" idx="0"/>
          </p:cNvCxnSpPr>
          <p:nvPr/>
        </p:nvCxnSpPr>
        <p:spPr>
          <a:xfrm flipH="1">
            <a:off x="2515737" y="1267154"/>
            <a:ext cx="553872" cy="177871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4" name="Прямая со стрелкой 13"/>
          <p:cNvCxnSpPr>
            <a:stCxn id="40" idx="4"/>
            <a:endCxn id="40" idx="4"/>
          </p:cNvCxnSpPr>
          <p:nvPr/>
        </p:nvCxnSpPr>
        <p:spPr>
          <a:xfrm>
            <a:off x="3069609" y="1267154"/>
            <a:ext cx="0" cy="0"/>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7" name="Прямая со стрелкой 16"/>
          <p:cNvCxnSpPr>
            <a:stCxn id="42" idx="4"/>
          </p:cNvCxnSpPr>
          <p:nvPr/>
        </p:nvCxnSpPr>
        <p:spPr>
          <a:xfrm flipH="1">
            <a:off x="2920621" y="1267154"/>
            <a:ext cx="2282020" cy="177871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6" name="Прямая со стрелкой 25"/>
          <p:cNvCxnSpPr>
            <a:stCxn id="42" idx="4"/>
            <a:endCxn id="37" idx="0"/>
          </p:cNvCxnSpPr>
          <p:nvPr/>
        </p:nvCxnSpPr>
        <p:spPr>
          <a:xfrm>
            <a:off x="5202641" y="1267154"/>
            <a:ext cx="1405150" cy="177871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9" name="Прямая со стрелкой 28"/>
          <p:cNvCxnSpPr>
            <a:stCxn id="46" idx="4"/>
            <a:endCxn id="38" idx="3"/>
          </p:cNvCxnSpPr>
          <p:nvPr/>
        </p:nvCxnSpPr>
        <p:spPr>
          <a:xfrm flipH="1">
            <a:off x="3539319" y="2054294"/>
            <a:ext cx="4092054" cy="1241639"/>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sp>
        <p:nvSpPr>
          <p:cNvPr id="72" name="Овал 71"/>
          <p:cNvSpPr/>
          <p:nvPr/>
        </p:nvSpPr>
        <p:spPr>
          <a:xfrm>
            <a:off x="22745" y="4314800"/>
            <a:ext cx="2511188"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Marital </a:t>
            </a:r>
            <a:r>
              <a:rPr lang="en-US" sz="1800" dirty="0" smtClean="0">
                <a:solidFill>
                  <a:srgbClr val="FFFFFF"/>
                </a:solidFill>
              </a:rPr>
              <a:t>status (have a partner / spouse)</a:t>
            </a:r>
            <a:endParaRPr lang="ru-RU" sz="1800" dirty="0">
              <a:solidFill>
                <a:srgbClr val="FFFFFF"/>
              </a:solidFill>
            </a:endParaRPr>
          </a:p>
        </p:txBody>
      </p:sp>
      <p:cxnSp>
        <p:nvCxnSpPr>
          <p:cNvPr id="227" name="Прямая со стрелкой 226"/>
          <p:cNvCxnSpPr>
            <a:stCxn id="72" idx="0"/>
          </p:cNvCxnSpPr>
          <p:nvPr/>
        </p:nvCxnSpPr>
        <p:spPr>
          <a:xfrm flipV="1">
            <a:off x="1278339" y="3546002"/>
            <a:ext cx="686939" cy="768798"/>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34" name="Прямая со стрелкой 233"/>
          <p:cNvCxnSpPr>
            <a:stCxn id="40" idx="4"/>
          </p:cNvCxnSpPr>
          <p:nvPr/>
        </p:nvCxnSpPr>
        <p:spPr>
          <a:xfrm>
            <a:off x="3069609" y="1267154"/>
            <a:ext cx="2835607" cy="1778710"/>
          </a:xfrm>
          <a:prstGeom prst="straightConnector1">
            <a:avLst/>
          </a:prstGeom>
          <a:noFill/>
          <a:ln w="25400" cap="flat">
            <a:solidFill>
              <a:srgbClr val="000000"/>
            </a:solidFill>
            <a:prstDash val="dash"/>
            <a:miter lim="400000"/>
            <a:tailEnd type="arrow"/>
          </a:ln>
          <a:effectLst/>
          <a:sp3d/>
        </p:spPr>
        <p:style>
          <a:lnRef idx="0">
            <a:scrgbClr r="0" g="0" b="0"/>
          </a:lnRef>
          <a:fillRef idx="0">
            <a:scrgbClr r="0" g="0" b="0"/>
          </a:fillRef>
          <a:effectRef idx="0">
            <a:scrgbClr r="0" g="0" b="0"/>
          </a:effectRef>
          <a:fontRef idx="none"/>
        </p:style>
      </p:cxnSp>
      <p:cxnSp>
        <p:nvCxnSpPr>
          <p:cNvPr id="236" name="Прямая со стрелкой 235"/>
          <p:cNvCxnSpPr>
            <a:stCxn id="46" idx="4"/>
          </p:cNvCxnSpPr>
          <p:nvPr/>
        </p:nvCxnSpPr>
        <p:spPr>
          <a:xfrm flipH="1">
            <a:off x="7151427" y="2054294"/>
            <a:ext cx="479946" cy="991570"/>
          </a:xfrm>
          <a:prstGeom prst="straightConnector1">
            <a:avLst/>
          </a:prstGeom>
          <a:noFill/>
          <a:ln w="25400" cap="flat">
            <a:solidFill>
              <a:srgbClr val="000000"/>
            </a:solidFill>
            <a:prstDash val="dash"/>
            <a:miter lim="400000"/>
            <a:tailEnd type="arrow"/>
          </a:ln>
          <a:effectLst/>
          <a:sp3d/>
        </p:spPr>
        <p:style>
          <a:lnRef idx="0">
            <a:scrgbClr r="0" g="0" b="0"/>
          </a:lnRef>
          <a:fillRef idx="0">
            <a:scrgbClr r="0" g="0" b="0"/>
          </a:fillRef>
          <a:effectRef idx="0">
            <a:scrgbClr r="0" g="0" b="0"/>
          </a:effectRef>
          <a:fontRef idx="none"/>
        </p:style>
      </p:cxnSp>
      <p:cxnSp>
        <p:nvCxnSpPr>
          <p:cNvPr id="238" name="Прямая со стрелкой 237"/>
          <p:cNvCxnSpPr>
            <a:stCxn id="72" idx="0"/>
          </p:cNvCxnSpPr>
          <p:nvPr/>
        </p:nvCxnSpPr>
        <p:spPr>
          <a:xfrm flipV="1">
            <a:off x="1278339" y="3546002"/>
            <a:ext cx="4307007" cy="768798"/>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0" name="Прямая со стрелкой 239"/>
          <p:cNvCxnSpPr>
            <a:stCxn id="45" idx="0"/>
          </p:cNvCxnSpPr>
          <p:nvPr/>
        </p:nvCxnSpPr>
        <p:spPr>
          <a:xfrm flipH="1" flipV="1">
            <a:off x="2361063" y="3546001"/>
            <a:ext cx="860947" cy="1880295"/>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3" name="Прямая со стрелкой 242"/>
          <p:cNvCxnSpPr>
            <a:stCxn id="45" idx="0"/>
          </p:cNvCxnSpPr>
          <p:nvPr/>
        </p:nvCxnSpPr>
        <p:spPr>
          <a:xfrm flipV="1">
            <a:off x="3222010" y="3546001"/>
            <a:ext cx="2921757" cy="1880295"/>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6" name="Прямая со стрелкой 245"/>
          <p:cNvCxnSpPr>
            <a:stCxn id="43" idx="0"/>
          </p:cNvCxnSpPr>
          <p:nvPr/>
        </p:nvCxnSpPr>
        <p:spPr>
          <a:xfrm flipH="1" flipV="1">
            <a:off x="2891905" y="3546001"/>
            <a:ext cx="2669557" cy="1522678"/>
          </a:xfrm>
          <a:prstGeom prst="straightConnector1">
            <a:avLst/>
          </a:prstGeom>
          <a:noFill/>
          <a:ln w="50800" cap="flat">
            <a:solidFill>
              <a:schemeClr val="accent3"/>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8" name="Прямая со стрелкой 247"/>
          <p:cNvCxnSpPr>
            <a:stCxn id="43" idx="0"/>
            <a:endCxn id="37" idx="2"/>
          </p:cNvCxnSpPr>
          <p:nvPr/>
        </p:nvCxnSpPr>
        <p:spPr>
          <a:xfrm flipV="1">
            <a:off x="5561462" y="3546001"/>
            <a:ext cx="1046329" cy="1522678"/>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50" name="Прямая со стрелкой 249"/>
          <p:cNvCxnSpPr>
            <a:stCxn id="44" idx="0"/>
          </p:cNvCxnSpPr>
          <p:nvPr/>
        </p:nvCxnSpPr>
        <p:spPr>
          <a:xfrm flipH="1" flipV="1">
            <a:off x="7001301" y="3546001"/>
            <a:ext cx="862084" cy="80002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52" name="Прямая со стрелкой 251"/>
          <p:cNvCxnSpPr>
            <a:stCxn id="44" idx="0"/>
          </p:cNvCxnSpPr>
          <p:nvPr/>
        </p:nvCxnSpPr>
        <p:spPr>
          <a:xfrm flipH="1" flipV="1">
            <a:off x="3431842" y="3546001"/>
            <a:ext cx="4431543" cy="80002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sp>
        <p:nvSpPr>
          <p:cNvPr id="257" name="Прямоугольник 256"/>
          <p:cNvSpPr/>
          <p:nvPr/>
        </p:nvSpPr>
        <p:spPr>
          <a:xfrm>
            <a:off x="565337" y="1987232"/>
            <a:ext cx="631903" cy="307777"/>
          </a:xfrm>
          <a:prstGeom prst="rect">
            <a:avLst/>
          </a:prstGeom>
        </p:spPr>
        <p:txBody>
          <a:bodyPr wrap="none">
            <a:spAutoFit/>
          </a:bodyPr>
          <a:lstStyle/>
          <a:p>
            <a:r>
              <a:rPr lang="en-US" sz="1400" dirty="0" smtClean="0"/>
              <a:t>1.115</a:t>
            </a:r>
            <a:endParaRPr lang="ru-RU" sz="1400" dirty="0"/>
          </a:p>
        </p:txBody>
      </p:sp>
      <p:sp>
        <p:nvSpPr>
          <p:cNvPr id="258" name="Прямоугольник 257"/>
          <p:cNvSpPr/>
          <p:nvPr/>
        </p:nvSpPr>
        <p:spPr>
          <a:xfrm>
            <a:off x="559525" y="4035719"/>
            <a:ext cx="631903" cy="307777"/>
          </a:xfrm>
          <a:prstGeom prst="rect">
            <a:avLst/>
          </a:prstGeom>
        </p:spPr>
        <p:txBody>
          <a:bodyPr wrap="none">
            <a:spAutoFit/>
          </a:bodyPr>
          <a:lstStyle/>
          <a:p>
            <a:r>
              <a:rPr lang="en-US" sz="1400" dirty="0" smtClean="0"/>
              <a:t>1.642</a:t>
            </a:r>
            <a:endParaRPr lang="ru-RU" sz="1400" dirty="0"/>
          </a:p>
        </p:txBody>
      </p:sp>
      <p:sp>
        <p:nvSpPr>
          <p:cNvPr id="259" name="Прямоугольник 258"/>
          <p:cNvSpPr/>
          <p:nvPr/>
        </p:nvSpPr>
        <p:spPr>
          <a:xfrm>
            <a:off x="1828451" y="1715903"/>
            <a:ext cx="631903" cy="307777"/>
          </a:xfrm>
          <a:prstGeom prst="rect">
            <a:avLst/>
          </a:prstGeom>
        </p:spPr>
        <p:txBody>
          <a:bodyPr wrap="none">
            <a:spAutoFit/>
          </a:bodyPr>
          <a:lstStyle/>
          <a:p>
            <a:r>
              <a:rPr lang="en-US" sz="1400" dirty="0" smtClean="0"/>
              <a:t>1.065</a:t>
            </a:r>
            <a:endParaRPr lang="ru-RU" sz="1400" dirty="0"/>
          </a:p>
        </p:txBody>
      </p:sp>
      <p:sp>
        <p:nvSpPr>
          <p:cNvPr id="260" name="Прямоугольник 259"/>
          <p:cNvSpPr/>
          <p:nvPr/>
        </p:nvSpPr>
        <p:spPr>
          <a:xfrm>
            <a:off x="1914697" y="4346022"/>
            <a:ext cx="631903" cy="307777"/>
          </a:xfrm>
          <a:prstGeom prst="rect">
            <a:avLst/>
          </a:prstGeom>
        </p:spPr>
        <p:txBody>
          <a:bodyPr wrap="none">
            <a:spAutoFit/>
          </a:bodyPr>
          <a:lstStyle/>
          <a:p>
            <a:r>
              <a:rPr lang="en-US" sz="1400" dirty="0" smtClean="0"/>
              <a:t>2.297</a:t>
            </a:r>
            <a:endParaRPr lang="ru-RU" sz="1400" dirty="0"/>
          </a:p>
        </p:txBody>
      </p:sp>
      <p:sp>
        <p:nvSpPr>
          <p:cNvPr id="261" name="Прямоугольник 260"/>
          <p:cNvSpPr/>
          <p:nvPr/>
        </p:nvSpPr>
        <p:spPr>
          <a:xfrm>
            <a:off x="2377998" y="5118519"/>
            <a:ext cx="631903" cy="307777"/>
          </a:xfrm>
          <a:prstGeom prst="rect">
            <a:avLst/>
          </a:prstGeom>
        </p:spPr>
        <p:txBody>
          <a:bodyPr wrap="none">
            <a:spAutoFit/>
          </a:bodyPr>
          <a:lstStyle/>
          <a:p>
            <a:r>
              <a:rPr lang="en-US" sz="1400" dirty="0" smtClean="0"/>
              <a:t>1.443</a:t>
            </a:r>
            <a:endParaRPr lang="ru-RU" sz="1400" dirty="0"/>
          </a:p>
        </p:txBody>
      </p:sp>
      <p:sp>
        <p:nvSpPr>
          <p:cNvPr id="262" name="Прямоугольник 261"/>
          <p:cNvSpPr/>
          <p:nvPr/>
        </p:nvSpPr>
        <p:spPr>
          <a:xfrm>
            <a:off x="3539321" y="5167553"/>
            <a:ext cx="631903" cy="307777"/>
          </a:xfrm>
          <a:prstGeom prst="rect">
            <a:avLst/>
          </a:prstGeom>
        </p:spPr>
        <p:txBody>
          <a:bodyPr wrap="none">
            <a:spAutoFit/>
          </a:bodyPr>
          <a:lstStyle/>
          <a:p>
            <a:r>
              <a:rPr lang="en-US" sz="1400" dirty="0" smtClean="0"/>
              <a:t>1.369</a:t>
            </a:r>
            <a:endParaRPr lang="ru-RU" sz="1400" dirty="0"/>
          </a:p>
        </p:txBody>
      </p:sp>
      <p:sp>
        <p:nvSpPr>
          <p:cNvPr id="263" name="Прямоугольник 262"/>
          <p:cNvSpPr/>
          <p:nvPr/>
        </p:nvSpPr>
        <p:spPr>
          <a:xfrm>
            <a:off x="4487414" y="4914790"/>
            <a:ext cx="631903" cy="307777"/>
          </a:xfrm>
          <a:prstGeom prst="rect">
            <a:avLst/>
          </a:prstGeom>
        </p:spPr>
        <p:txBody>
          <a:bodyPr wrap="none">
            <a:spAutoFit/>
          </a:bodyPr>
          <a:lstStyle/>
          <a:p>
            <a:r>
              <a:rPr lang="en-US" sz="1400" dirty="0" smtClean="0"/>
              <a:t>1.128</a:t>
            </a:r>
            <a:endParaRPr lang="ru-RU" sz="1400" dirty="0"/>
          </a:p>
        </p:txBody>
      </p:sp>
      <p:sp>
        <p:nvSpPr>
          <p:cNvPr id="264" name="Прямоугольник 263"/>
          <p:cNvSpPr/>
          <p:nvPr/>
        </p:nvSpPr>
        <p:spPr>
          <a:xfrm>
            <a:off x="5827817" y="4783191"/>
            <a:ext cx="631903" cy="307777"/>
          </a:xfrm>
          <a:prstGeom prst="rect">
            <a:avLst/>
          </a:prstGeom>
        </p:spPr>
        <p:txBody>
          <a:bodyPr wrap="none">
            <a:spAutoFit/>
          </a:bodyPr>
          <a:lstStyle/>
          <a:p>
            <a:r>
              <a:rPr lang="en-US" sz="1400" dirty="0" smtClean="0"/>
              <a:t>1.201</a:t>
            </a:r>
            <a:endParaRPr lang="ru-RU" sz="1400" dirty="0"/>
          </a:p>
        </p:txBody>
      </p:sp>
      <p:sp>
        <p:nvSpPr>
          <p:cNvPr id="265" name="Прямоугольник 264"/>
          <p:cNvSpPr/>
          <p:nvPr/>
        </p:nvSpPr>
        <p:spPr>
          <a:xfrm>
            <a:off x="6519525" y="4332259"/>
            <a:ext cx="631903" cy="307777"/>
          </a:xfrm>
          <a:prstGeom prst="rect">
            <a:avLst/>
          </a:prstGeom>
        </p:spPr>
        <p:txBody>
          <a:bodyPr wrap="none">
            <a:spAutoFit/>
          </a:bodyPr>
          <a:lstStyle/>
          <a:p>
            <a:r>
              <a:rPr lang="en-US" sz="1400" dirty="0" smtClean="0"/>
              <a:t>1.445</a:t>
            </a:r>
            <a:endParaRPr lang="ru-RU" sz="1400" dirty="0"/>
          </a:p>
        </p:txBody>
      </p:sp>
      <p:sp>
        <p:nvSpPr>
          <p:cNvPr id="266" name="Прямоугольник 265"/>
          <p:cNvSpPr/>
          <p:nvPr/>
        </p:nvSpPr>
        <p:spPr>
          <a:xfrm>
            <a:off x="7922051" y="3996931"/>
            <a:ext cx="631903" cy="307777"/>
          </a:xfrm>
          <a:prstGeom prst="rect">
            <a:avLst/>
          </a:prstGeom>
        </p:spPr>
        <p:txBody>
          <a:bodyPr wrap="none">
            <a:spAutoFit/>
          </a:bodyPr>
          <a:lstStyle/>
          <a:p>
            <a:r>
              <a:rPr lang="en-US" sz="1400" dirty="0" smtClean="0"/>
              <a:t>1.486</a:t>
            </a:r>
            <a:endParaRPr lang="ru-RU" sz="1400" dirty="0"/>
          </a:p>
        </p:txBody>
      </p:sp>
      <p:sp>
        <p:nvSpPr>
          <p:cNvPr id="267" name="Прямоугольник 266"/>
          <p:cNvSpPr/>
          <p:nvPr/>
        </p:nvSpPr>
        <p:spPr>
          <a:xfrm>
            <a:off x="2282746" y="1255568"/>
            <a:ext cx="631904" cy="307777"/>
          </a:xfrm>
          <a:prstGeom prst="rect">
            <a:avLst/>
          </a:prstGeom>
        </p:spPr>
        <p:txBody>
          <a:bodyPr wrap="none">
            <a:spAutoFit/>
          </a:bodyPr>
          <a:lstStyle/>
          <a:p>
            <a:r>
              <a:rPr lang="en-US" sz="1400" dirty="0" smtClean="0"/>
              <a:t>0.999</a:t>
            </a:r>
            <a:endParaRPr lang="ru-RU" sz="1400" dirty="0"/>
          </a:p>
        </p:txBody>
      </p:sp>
      <p:sp>
        <p:nvSpPr>
          <p:cNvPr id="268" name="Прямоугольник 267"/>
          <p:cNvSpPr/>
          <p:nvPr/>
        </p:nvSpPr>
        <p:spPr>
          <a:xfrm>
            <a:off x="4226684" y="1267154"/>
            <a:ext cx="631903" cy="307777"/>
          </a:xfrm>
          <a:prstGeom prst="rect">
            <a:avLst/>
          </a:prstGeom>
        </p:spPr>
        <p:txBody>
          <a:bodyPr wrap="none">
            <a:spAutoFit/>
          </a:bodyPr>
          <a:lstStyle/>
          <a:p>
            <a:r>
              <a:rPr lang="en-US" sz="1400" dirty="0" smtClean="0"/>
              <a:t>1.201</a:t>
            </a:r>
            <a:endParaRPr lang="ru-RU" sz="1400" dirty="0"/>
          </a:p>
        </p:txBody>
      </p:sp>
      <p:sp>
        <p:nvSpPr>
          <p:cNvPr id="269" name="Прямоугольник 268"/>
          <p:cNvSpPr/>
          <p:nvPr/>
        </p:nvSpPr>
        <p:spPr>
          <a:xfrm>
            <a:off x="5584211" y="1267154"/>
            <a:ext cx="631903" cy="307777"/>
          </a:xfrm>
          <a:prstGeom prst="rect">
            <a:avLst/>
          </a:prstGeom>
        </p:spPr>
        <p:txBody>
          <a:bodyPr wrap="none">
            <a:spAutoFit/>
          </a:bodyPr>
          <a:lstStyle/>
          <a:p>
            <a:r>
              <a:rPr lang="en-US" sz="1400" dirty="0" smtClean="0"/>
              <a:t>1.296</a:t>
            </a:r>
            <a:endParaRPr lang="ru-RU" sz="1400" dirty="0"/>
          </a:p>
        </p:txBody>
      </p:sp>
      <p:sp>
        <p:nvSpPr>
          <p:cNvPr id="270" name="Прямоугольник 269"/>
          <p:cNvSpPr/>
          <p:nvPr/>
        </p:nvSpPr>
        <p:spPr>
          <a:xfrm>
            <a:off x="6519523" y="1987232"/>
            <a:ext cx="631904" cy="307777"/>
          </a:xfrm>
          <a:prstGeom prst="rect">
            <a:avLst/>
          </a:prstGeom>
        </p:spPr>
        <p:txBody>
          <a:bodyPr wrap="none">
            <a:spAutoFit/>
          </a:bodyPr>
          <a:lstStyle/>
          <a:p>
            <a:r>
              <a:rPr lang="en-US" sz="1400" dirty="0" smtClean="0"/>
              <a:t>0.915</a:t>
            </a:r>
            <a:endParaRPr lang="ru-RU" sz="1400" dirty="0"/>
          </a:p>
        </p:txBody>
      </p:sp>
      <p:cxnSp>
        <p:nvCxnSpPr>
          <p:cNvPr id="47" name="Прямая со стрелкой 46"/>
          <p:cNvCxnSpPr/>
          <p:nvPr/>
        </p:nvCxnSpPr>
        <p:spPr>
          <a:xfrm flipV="1">
            <a:off x="94259" y="6111593"/>
            <a:ext cx="255211" cy="328495"/>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48" name="Прямая со стрелкой 47"/>
          <p:cNvCxnSpPr/>
          <p:nvPr/>
        </p:nvCxnSpPr>
        <p:spPr>
          <a:xfrm flipV="1">
            <a:off x="94260" y="6478507"/>
            <a:ext cx="255211" cy="328495"/>
          </a:xfrm>
          <a:prstGeom prst="straightConnector1">
            <a:avLst/>
          </a:prstGeom>
          <a:noFill/>
          <a:ln w="50800" cap="flat">
            <a:solidFill>
              <a:srgbClr val="FFC000"/>
            </a:solidFill>
            <a:prstDash val="solid"/>
            <a:miter lim="400000"/>
            <a:tailEnd type="arrow"/>
          </a:ln>
          <a:effectLst/>
          <a:sp3d/>
        </p:spPr>
        <p:style>
          <a:lnRef idx="0">
            <a:scrgbClr r="0" g="0" b="0"/>
          </a:lnRef>
          <a:fillRef idx="0">
            <a:scrgbClr r="0" g="0" b="0"/>
          </a:fillRef>
          <a:effectRef idx="0">
            <a:scrgbClr r="0" g="0" b="0"/>
          </a:effectRef>
          <a:fontRef idx="none"/>
        </p:style>
      </p:cxnSp>
      <p:sp>
        <p:nvSpPr>
          <p:cNvPr id="49" name="Прямоугольник 48"/>
          <p:cNvSpPr/>
          <p:nvPr/>
        </p:nvSpPr>
        <p:spPr>
          <a:xfrm>
            <a:off x="-2689" y="5588373"/>
            <a:ext cx="1967968" cy="1200329"/>
          </a:xfrm>
          <a:prstGeom prst="rect">
            <a:avLst/>
          </a:prstGeom>
        </p:spPr>
        <p:txBody>
          <a:bodyPr wrap="square">
            <a:spAutoFit/>
          </a:bodyPr>
          <a:lstStyle/>
          <a:p>
            <a:r>
              <a:rPr lang="en-US" sz="1200" dirty="0" smtClean="0"/>
              <a:t>Significance of regression</a:t>
            </a:r>
          </a:p>
          <a:p>
            <a:r>
              <a:rPr lang="en-US" sz="1200" dirty="0"/>
              <a:t>c</a:t>
            </a:r>
            <a:r>
              <a:rPr lang="en-US" sz="1200" dirty="0" smtClean="0"/>
              <a:t>oefficients at the level of:</a:t>
            </a:r>
          </a:p>
          <a:p>
            <a:endParaRPr lang="en-US" sz="1200" dirty="0" smtClean="0"/>
          </a:p>
          <a:p>
            <a:r>
              <a:rPr lang="en-US" sz="1200" dirty="0" smtClean="0"/>
              <a:t>1%</a:t>
            </a:r>
          </a:p>
          <a:p>
            <a:endParaRPr lang="en-US" sz="1200" dirty="0" smtClean="0"/>
          </a:p>
          <a:p>
            <a:r>
              <a:rPr lang="en-US" sz="1200" dirty="0" smtClean="0"/>
              <a:t>5%</a:t>
            </a:r>
            <a:endParaRPr lang="ru-RU" sz="1200" dirty="0"/>
          </a:p>
        </p:txBody>
      </p:sp>
    </p:spTree>
    <p:extLst>
      <p:ext uri="{BB962C8B-B14F-4D97-AF65-F5344CB8AC3E}">
        <p14:creationId xmlns:p14="http://schemas.microsoft.com/office/powerpoint/2010/main" val="375153863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5584209"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Happiness</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38" name="Скругленный прямоугольник 37"/>
          <p:cNvSpPr/>
          <p:nvPr/>
        </p:nvSpPr>
        <p:spPr>
          <a:xfrm>
            <a:off x="1492155"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Life</a:t>
            </a:r>
            <a:r>
              <a:rPr kumimoji="0" lang="en-US" sz="2000" b="0" i="0" u="none" strike="noStrike" cap="none" spc="0" normalizeH="0" dirty="0" smtClean="0">
                <a:ln>
                  <a:noFill/>
                </a:ln>
                <a:solidFill>
                  <a:srgbClr val="FFFFFF"/>
                </a:solidFill>
                <a:effectLst/>
                <a:uFillTx/>
                <a:latin typeface="+mj-lt"/>
                <a:ea typeface="+mj-ea"/>
                <a:cs typeface="+mj-cs"/>
                <a:sym typeface="Helvetica Light"/>
              </a:rPr>
              <a:t> satisfaction</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5" name="Овал 4"/>
          <p:cNvSpPr/>
          <p:nvPr/>
        </p:nvSpPr>
        <p:spPr>
          <a:xfrm>
            <a:off x="59165" y="1072397"/>
            <a:ext cx="2229647"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Subjective health (good)</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40" name="Овал 39"/>
          <p:cNvSpPr/>
          <p:nvPr/>
        </p:nvSpPr>
        <p:spPr>
          <a:xfrm>
            <a:off x="2182503" y="285258"/>
            <a:ext cx="1991125"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Subjective health (fair)</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42" name="Овал 41"/>
          <p:cNvSpPr/>
          <p:nvPr/>
        </p:nvSpPr>
        <p:spPr>
          <a:xfrm>
            <a:off x="4439288" y="285258"/>
            <a:ext cx="2022838"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Subjective health </a:t>
            </a:r>
            <a:r>
              <a:rPr lang="en-US" sz="1800" dirty="0" smtClean="0">
                <a:solidFill>
                  <a:srgbClr val="FFFFFF"/>
                </a:solidFill>
              </a:rPr>
              <a:t>(bad)</a:t>
            </a:r>
            <a:endParaRPr kumimoji="0" lang="ru-RU" sz="1800" b="0" i="0" u="none" strike="noStrike" cap="none" spc="0" normalizeH="0" baseline="0" dirty="0">
              <a:ln>
                <a:noFill/>
              </a:ln>
              <a:solidFill>
                <a:srgbClr val="FFFFFF"/>
              </a:solidFill>
              <a:effectLst/>
              <a:uFillTx/>
              <a:sym typeface="Helvetica Light"/>
            </a:endParaRPr>
          </a:p>
        </p:txBody>
      </p:sp>
      <p:sp>
        <p:nvSpPr>
          <p:cNvPr id="43" name="Овал 42"/>
          <p:cNvSpPr/>
          <p:nvPr/>
        </p:nvSpPr>
        <p:spPr>
          <a:xfrm>
            <a:off x="6041300" y="4536862"/>
            <a:ext cx="2738871"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Number of individuals in household</a:t>
            </a:r>
            <a:endParaRPr kumimoji="0" lang="ru-RU" sz="1800" b="0" i="0" u="none" strike="noStrike" cap="none" spc="0" normalizeH="0" baseline="0" dirty="0">
              <a:ln>
                <a:noFill/>
              </a:ln>
              <a:solidFill>
                <a:srgbClr val="FFFFFF"/>
              </a:solidFill>
              <a:effectLst/>
              <a:uFillTx/>
              <a:sym typeface="Helvetica Light"/>
            </a:endParaRPr>
          </a:p>
        </p:txBody>
      </p:sp>
      <p:sp>
        <p:nvSpPr>
          <p:cNvPr id="45" name="Овал 44"/>
          <p:cNvSpPr/>
          <p:nvPr/>
        </p:nvSpPr>
        <p:spPr>
          <a:xfrm>
            <a:off x="3263210" y="5213595"/>
            <a:ext cx="2766039"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Belong to any particular religion (no)</a:t>
            </a:r>
            <a:endParaRPr kumimoji="0" lang="ru-RU" sz="1800" b="0" i="0" u="none" strike="noStrike" cap="none" spc="0" normalizeH="0" baseline="0" dirty="0">
              <a:ln>
                <a:noFill/>
              </a:ln>
              <a:solidFill>
                <a:srgbClr val="FFFFFF"/>
              </a:solidFill>
              <a:effectLst/>
              <a:uFillTx/>
              <a:sym typeface="Helvetica Light"/>
            </a:endParaRPr>
          </a:p>
        </p:txBody>
      </p:sp>
      <p:sp>
        <p:nvSpPr>
          <p:cNvPr id="46" name="Овал 45"/>
          <p:cNvSpPr/>
          <p:nvPr/>
        </p:nvSpPr>
        <p:spPr>
          <a:xfrm>
            <a:off x="6318913" y="1072398"/>
            <a:ext cx="2702257"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s-AR" sz="1800" dirty="0">
                <a:solidFill>
                  <a:srgbClr val="FFFFFF"/>
                </a:solidFill>
              </a:rPr>
              <a:t>Subjective health </a:t>
            </a:r>
            <a:r>
              <a:rPr lang="es-AR" sz="1800" dirty="0" smtClean="0">
                <a:solidFill>
                  <a:srgbClr val="FFFFFF"/>
                </a:solidFill>
              </a:rPr>
              <a:t>(very bad)</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cxnSp>
        <p:nvCxnSpPr>
          <p:cNvPr id="8" name="Прямая со стрелкой 7"/>
          <p:cNvCxnSpPr>
            <a:stCxn id="5" idx="4"/>
          </p:cNvCxnSpPr>
          <p:nvPr/>
        </p:nvCxnSpPr>
        <p:spPr>
          <a:xfrm>
            <a:off x="1173989" y="2054293"/>
            <a:ext cx="906749" cy="99157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0" name="Прямая со стрелкой 9"/>
          <p:cNvCxnSpPr>
            <a:stCxn id="5" idx="4"/>
            <a:endCxn id="37" idx="1"/>
          </p:cNvCxnSpPr>
          <p:nvPr/>
        </p:nvCxnSpPr>
        <p:spPr>
          <a:xfrm>
            <a:off x="1173989" y="2054293"/>
            <a:ext cx="4410220" cy="124164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2" name="Прямая со стрелкой 11"/>
          <p:cNvCxnSpPr>
            <a:stCxn id="40" idx="4"/>
            <a:endCxn id="38" idx="0"/>
          </p:cNvCxnSpPr>
          <p:nvPr/>
        </p:nvCxnSpPr>
        <p:spPr>
          <a:xfrm flipH="1">
            <a:off x="2515737" y="1267154"/>
            <a:ext cx="662329" cy="177871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4" name="Прямая со стрелкой 13"/>
          <p:cNvCxnSpPr>
            <a:stCxn id="40" idx="4"/>
            <a:endCxn id="40" idx="4"/>
          </p:cNvCxnSpPr>
          <p:nvPr/>
        </p:nvCxnSpPr>
        <p:spPr>
          <a:xfrm>
            <a:off x="3178066" y="1267154"/>
            <a:ext cx="0" cy="0"/>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7" name="Прямая со стрелкой 16"/>
          <p:cNvCxnSpPr>
            <a:stCxn id="42" idx="4"/>
          </p:cNvCxnSpPr>
          <p:nvPr/>
        </p:nvCxnSpPr>
        <p:spPr>
          <a:xfrm flipH="1">
            <a:off x="2920623" y="1267154"/>
            <a:ext cx="2530084" cy="177871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6" name="Прямая со стрелкой 25"/>
          <p:cNvCxnSpPr>
            <a:stCxn id="42" idx="4"/>
            <a:endCxn id="37" idx="0"/>
          </p:cNvCxnSpPr>
          <p:nvPr/>
        </p:nvCxnSpPr>
        <p:spPr>
          <a:xfrm>
            <a:off x="5450707" y="1267154"/>
            <a:ext cx="1157084" cy="1778711"/>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9" name="Прямая со стрелкой 28"/>
          <p:cNvCxnSpPr>
            <a:stCxn id="46" idx="4"/>
            <a:endCxn id="38" idx="3"/>
          </p:cNvCxnSpPr>
          <p:nvPr/>
        </p:nvCxnSpPr>
        <p:spPr>
          <a:xfrm flipH="1">
            <a:off x="3539319" y="2054294"/>
            <a:ext cx="4130723" cy="1241639"/>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sp>
        <p:nvSpPr>
          <p:cNvPr id="72" name="Овал 71"/>
          <p:cNvSpPr/>
          <p:nvPr/>
        </p:nvSpPr>
        <p:spPr>
          <a:xfrm>
            <a:off x="130872" y="4536861"/>
            <a:ext cx="2989561" cy="1371409"/>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Feel safe walking alone after </a:t>
            </a:r>
            <a:r>
              <a:rPr lang="en-US" sz="1800" dirty="0" smtClean="0">
                <a:solidFill>
                  <a:srgbClr val="FFFFFF"/>
                </a:solidFill>
              </a:rPr>
              <a:t>dark (</a:t>
            </a:r>
            <a:r>
              <a:rPr lang="en-US" sz="1800" dirty="0">
                <a:solidFill>
                  <a:srgbClr val="FFFFFF"/>
                </a:solidFill>
              </a:rPr>
              <a:t>yes)</a:t>
            </a:r>
            <a:endParaRPr lang="ru-RU" sz="1800" dirty="0">
              <a:solidFill>
                <a:srgbClr val="FFFFFF"/>
              </a:solidFill>
            </a:endParaRPr>
          </a:p>
        </p:txBody>
      </p:sp>
      <p:cxnSp>
        <p:nvCxnSpPr>
          <p:cNvPr id="227" name="Прямая со стрелкой 226"/>
          <p:cNvCxnSpPr>
            <a:stCxn id="72" idx="0"/>
          </p:cNvCxnSpPr>
          <p:nvPr/>
        </p:nvCxnSpPr>
        <p:spPr>
          <a:xfrm flipV="1">
            <a:off x="1625653" y="3546001"/>
            <a:ext cx="469829" cy="99086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34" name="Прямая со стрелкой 233"/>
          <p:cNvCxnSpPr>
            <a:stCxn id="40" idx="4"/>
          </p:cNvCxnSpPr>
          <p:nvPr/>
        </p:nvCxnSpPr>
        <p:spPr>
          <a:xfrm>
            <a:off x="3178066" y="1267154"/>
            <a:ext cx="2727150" cy="177871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36" name="Прямая со стрелкой 235"/>
          <p:cNvCxnSpPr>
            <a:stCxn id="46" idx="4"/>
          </p:cNvCxnSpPr>
          <p:nvPr/>
        </p:nvCxnSpPr>
        <p:spPr>
          <a:xfrm flipH="1">
            <a:off x="7151430" y="2054294"/>
            <a:ext cx="518612" cy="99157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38" name="Прямая со стрелкой 237"/>
          <p:cNvCxnSpPr>
            <a:stCxn id="72" idx="0"/>
          </p:cNvCxnSpPr>
          <p:nvPr/>
        </p:nvCxnSpPr>
        <p:spPr>
          <a:xfrm flipV="1">
            <a:off x="1625653" y="3546001"/>
            <a:ext cx="4112525" cy="990860"/>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0" name="Прямая со стрелкой 239"/>
          <p:cNvCxnSpPr>
            <a:stCxn id="45" idx="0"/>
          </p:cNvCxnSpPr>
          <p:nvPr/>
        </p:nvCxnSpPr>
        <p:spPr>
          <a:xfrm flipH="1" flipV="1">
            <a:off x="2693949" y="3546001"/>
            <a:ext cx="1952281" cy="1667594"/>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3" name="Прямая со стрелкой 242"/>
          <p:cNvCxnSpPr>
            <a:stCxn id="45" idx="0"/>
            <a:endCxn id="37" idx="2"/>
          </p:cNvCxnSpPr>
          <p:nvPr/>
        </p:nvCxnSpPr>
        <p:spPr>
          <a:xfrm flipV="1">
            <a:off x="4646230" y="3546001"/>
            <a:ext cx="1961561" cy="1667594"/>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6" name="Прямая со стрелкой 245"/>
          <p:cNvCxnSpPr>
            <a:stCxn id="43" idx="0"/>
          </p:cNvCxnSpPr>
          <p:nvPr/>
        </p:nvCxnSpPr>
        <p:spPr>
          <a:xfrm flipH="1" flipV="1">
            <a:off x="3526065" y="3537030"/>
            <a:ext cx="3884671" cy="999832"/>
          </a:xfrm>
          <a:prstGeom prst="straightConnector1">
            <a:avLst/>
          </a:prstGeom>
          <a:noFill/>
          <a:ln w="25400" cap="flat">
            <a:solidFill>
              <a:schemeClr val="tx1"/>
            </a:solidFill>
            <a:prstDash val="dash"/>
            <a:miter lim="400000"/>
            <a:tailEnd type="arrow"/>
          </a:ln>
          <a:effectLst/>
          <a:sp3d/>
        </p:spPr>
        <p:style>
          <a:lnRef idx="0">
            <a:scrgbClr r="0" g="0" b="0"/>
          </a:lnRef>
          <a:fillRef idx="0">
            <a:scrgbClr r="0" g="0" b="0"/>
          </a:fillRef>
          <a:effectRef idx="0">
            <a:scrgbClr r="0" g="0" b="0"/>
          </a:effectRef>
          <a:fontRef idx="none"/>
        </p:style>
      </p:cxnSp>
      <p:cxnSp>
        <p:nvCxnSpPr>
          <p:cNvPr id="248" name="Прямая со стрелкой 247"/>
          <p:cNvCxnSpPr>
            <a:stCxn id="43" idx="0"/>
          </p:cNvCxnSpPr>
          <p:nvPr/>
        </p:nvCxnSpPr>
        <p:spPr>
          <a:xfrm flipH="1" flipV="1">
            <a:off x="7081697" y="3537030"/>
            <a:ext cx="329039" cy="999832"/>
          </a:xfrm>
          <a:prstGeom prst="straightConnector1">
            <a:avLst/>
          </a:prstGeom>
          <a:noFill/>
          <a:ln w="25400" cap="flat">
            <a:solidFill>
              <a:schemeClr val="tx1"/>
            </a:solidFill>
            <a:prstDash val="dash"/>
            <a:miter lim="400000"/>
            <a:tailEnd type="arrow"/>
          </a:ln>
          <a:effectLst/>
          <a:sp3d/>
        </p:spPr>
        <p:style>
          <a:lnRef idx="0">
            <a:scrgbClr r="0" g="0" b="0"/>
          </a:lnRef>
          <a:fillRef idx="0">
            <a:scrgbClr r="0" g="0" b="0"/>
          </a:fillRef>
          <a:effectRef idx="0">
            <a:scrgbClr r="0" g="0" b="0"/>
          </a:effectRef>
          <a:fontRef idx="none"/>
        </p:style>
      </p:cxnSp>
      <p:sp>
        <p:nvSpPr>
          <p:cNvPr id="257" name="Прямоугольник 256"/>
          <p:cNvSpPr/>
          <p:nvPr/>
        </p:nvSpPr>
        <p:spPr>
          <a:xfrm>
            <a:off x="539678" y="2063092"/>
            <a:ext cx="631904" cy="307777"/>
          </a:xfrm>
          <a:prstGeom prst="rect">
            <a:avLst/>
          </a:prstGeom>
        </p:spPr>
        <p:txBody>
          <a:bodyPr wrap="none">
            <a:spAutoFit/>
          </a:bodyPr>
          <a:lstStyle/>
          <a:p>
            <a:r>
              <a:rPr lang="en-US" sz="1400" dirty="0" smtClean="0"/>
              <a:t>0.747</a:t>
            </a:r>
            <a:endParaRPr lang="ru-RU" sz="1400" dirty="0"/>
          </a:p>
        </p:txBody>
      </p:sp>
      <p:sp>
        <p:nvSpPr>
          <p:cNvPr id="258" name="Прямоугольник 257"/>
          <p:cNvSpPr/>
          <p:nvPr/>
        </p:nvSpPr>
        <p:spPr>
          <a:xfrm>
            <a:off x="858039" y="4081864"/>
            <a:ext cx="631903" cy="307777"/>
          </a:xfrm>
          <a:prstGeom prst="rect">
            <a:avLst/>
          </a:prstGeom>
        </p:spPr>
        <p:txBody>
          <a:bodyPr wrap="none">
            <a:spAutoFit/>
          </a:bodyPr>
          <a:lstStyle/>
          <a:p>
            <a:r>
              <a:rPr lang="en-US" sz="1400" dirty="0" smtClean="0"/>
              <a:t>1.476</a:t>
            </a:r>
            <a:endParaRPr lang="ru-RU" sz="1400" dirty="0"/>
          </a:p>
        </p:txBody>
      </p:sp>
      <p:sp>
        <p:nvSpPr>
          <p:cNvPr id="259" name="Прямоугольник 258"/>
          <p:cNvSpPr/>
          <p:nvPr/>
        </p:nvSpPr>
        <p:spPr>
          <a:xfrm>
            <a:off x="1914696" y="1907019"/>
            <a:ext cx="631904" cy="307777"/>
          </a:xfrm>
          <a:prstGeom prst="rect">
            <a:avLst/>
          </a:prstGeom>
        </p:spPr>
        <p:txBody>
          <a:bodyPr wrap="none">
            <a:spAutoFit/>
          </a:bodyPr>
          <a:lstStyle/>
          <a:p>
            <a:r>
              <a:rPr lang="en-US" sz="1400" dirty="0" smtClean="0"/>
              <a:t>0.601</a:t>
            </a:r>
            <a:endParaRPr lang="ru-RU" sz="1400" dirty="0"/>
          </a:p>
        </p:txBody>
      </p:sp>
      <p:sp>
        <p:nvSpPr>
          <p:cNvPr id="260" name="Прямоугольник 259"/>
          <p:cNvSpPr/>
          <p:nvPr/>
        </p:nvSpPr>
        <p:spPr>
          <a:xfrm>
            <a:off x="2436433" y="4387947"/>
            <a:ext cx="631903" cy="307777"/>
          </a:xfrm>
          <a:prstGeom prst="rect">
            <a:avLst/>
          </a:prstGeom>
        </p:spPr>
        <p:txBody>
          <a:bodyPr wrap="none">
            <a:spAutoFit/>
          </a:bodyPr>
          <a:lstStyle/>
          <a:p>
            <a:r>
              <a:rPr lang="en-US" sz="1400" dirty="0" smtClean="0"/>
              <a:t>1.404</a:t>
            </a:r>
            <a:endParaRPr lang="ru-RU" sz="1400" dirty="0"/>
          </a:p>
        </p:txBody>
      </p:sp>
      <p:sp>
        <p:nvSpPr>
          <p:cNvPr id="262" name="Прямоугольник 261"/>
          <p:cNvSpPr/>
          <p:nvPr/>
        </p:nvSpPr>
        <p:spPr>
          <a:xfrm>
            <a:off x="3684321" y="4964630"/>
            <a:ext cx="631904" cy="307777"/>
          </a:xfrm>
          <a:prstGeom prst="rect">
            <a:avLst/>
          </a:prstGeom>
        </p:spPr>
        <p:txBody>
          <a:bodyPr wrap="none">
            <a:spAutoFit/>
          </a:bodyPr>
          <a:lstStyle/>
          <a:p>
            <a:r>
              <a:rPr lang="en-US" sz="1400" dirty="0" smtClean="0"/>
              <a:t>0.812</a:t>
            </a:r>
            <a:endParaRPr lang="ru-RU" sz="1400" dirty="0"/>
          </a:p>
        </p:txBody>
      </p:sp>
      <p:sp>
        <p:nvSpPr>
          <p:cNvPr id="263" name="Прямоугольник 262"/>
          <p:cNvSpPr/>
          <p:nvPr/>
        </p:nvSpPr>
        <p:spPr>
          <a:xfrm>
            <a:off x="4992702" y="4964629"/>
            <a:ext cx="631904" cy="307777"/>
          </a:xfrm>
          <a:prstGeom prst="rect">
            <a:avLst/>
          </a:prstGeom>
        </p:spPr>
        <p:txBody>
          <a:bodyPr wrap="none">
            <a:spAutoFit/>
          </a:bodyPr>
          <a:lstStyle/>
          <a:p>
            <a:r>
              <a:rPr lang="en-US" sz="1400" dirty="0" smtClean="0"/>
              <a:t>0.785</a:t>
            </a:r>
            <a:endParaRPr lang="ru-RU" sz="1400" dirty="0"/>
          </a:p>
        </p:txBody>
      </p:sp>
      <p:sp>
        <p:nvSpPr>
          <p:cNvPr id="267" name="Прямоугольник 266"/>
          <p:cNvSpPr/>
          <p:nvPr/>
        </p:nvSpPr>
        <p:spPr>
          <a:xfrm>
            <a:off x="2282746" y="1255568"/>
            <a:ext cx="631904" cy="307777"/>
          </a:xfrm>
          <a:prstGeom prst="rect">
            <a:avLst/>
          </a:prstGeom>
        </p:spPr>
        <p:txBody>
          <a:bodyPr wrap="none">
            <a:spAutoFit/>
          </a:bodyPr>
          <a:lstStyle/>
          <a:p>
            <a:r>
              <a:rPr lang="en-US" sz="1400" dirty="0" smtClean="0"/>
              <a:t>0.398</a:t>
            </a:r>
            <a:endParaRPr lang="ru-RU" sz="1400" dirty="0"/>
          </a:p>
        </p:txBody>
      </p:sp>
      <p:sp>
        <p:nvSpPr>
          <p:cNvPr id="268" name="Прямоугольник 267"/>
          <p:cNvSpPr/>
          <p:nvPr/>
        </p:nvSpPr>
        <p:spPr>
          <a:xfrm>
            <a:off x="4441694" y="1253480"/>
            <a:ext cx="631904" cy="307777"/>
          </a:xfrm>
          <a:prstGeom prst="rect">
            <a:avLst/>
          </a:prstGeom>
        </p:spPr>
        <p:txBody>
          <a:bodyPr wrap="none">
            <a:spAutoFit/>
          </a:bodyPr>
          <a:lstStyle/>
          <a:p>
            <a:r>
              <a:rPr lang="en-US" sz="1400" dirty="0" smtClean="0"/>
              <a:t>0.189</a:t>
            </a:r>
            <a:endParaRPr lang="ru-RU" sz="1400" dirty="0"/>
          </a:p>
        </p:txBody>
      </p:sp>
      <p:sp>
        <p:nvSpPr>
          <p:cNvPr id="269" name="Прямоугольник 268"/>
          <p:cNvSpPr/>
          <p:nvPr/>
        </p:nvSpPr>
        <p:spPr>
          <a:xfrm>
            <a:off x="5584210" y="1267154"/>
            <a:ext cx="631904" cy="307777"/>
          </a:xfrm>
          <a:prstGeom prst="rect">
            <a:avLst/>
          </a:prstGeom>
        </p:spPr>
        <p:txBody>
          <a:bodyPr wrap="none">
            <a:spAutoFit/>
          </a:bodyPr>
          <a:lstStyle/>
          <a:p>
            <a:r>
              <a:rPr lang="en-US" sz="1400" dirty="0" smtClean="0"/>
              <a:t>0.140</a:t>
            </a:r>
            <a:endParaRPr lang="ru-RU" sz="1400" dirty="0"/>
          </a:p>
        </p:txBody>
      </p:sp>
      <p:sp>
        <p:nvSpPr>
          <p:cNvPr id="270" name="Прямоугольник 269"/>
          <p:cNvSpPr/>
          <p:nvPr/>
        </p:nvSpPr>
        <p:spPr>
          <a:xfrm>
            <a:off x="6519524" y="1987232"/>
            <a:ext cx="631904" cy="307777"/>
          </a:xfrm>
          <a:prstGeom prst="rect">
            <a:avLst/>
          </a:prstGeom>
        </p:spPr>
        <p:txBody>
          <a:bodyPr wrap="none">
            <a:spAutoFit/>
          </a:bodyPr>
          <a:lstStyle/>
          <a:p>
            <a:r>
              <a:rPr lang="en-US" sz="1400" dirty="0" smtClean="0"/>
              <a:t>0.092</a:t>
            </a:r>
            <a:endParaRPr lang="ru-RU" sz="1400" dirty="0"/>
          </a:p>
        </p:txBody>
      </p:sp>
      <p:sp>
        <p:nvSpPr>
          <p:cNvPr id="108" name="Прямоугольник 107"/>
          <p:cNvSpPr/>
          <p:nvPr/>
        </p:nvSpPr>
        <p:spPr>
          <a:xfrm>
            <a:off x="3611455" y="1267154"/>
            <a:ext cx="631904" cy="307777"/>
          </a:xfrm>
          <a:prstGeom prst="rect">
            <a:avLst/>
          </a:prstGeom>
        </p:spPr>
        <p:txBody>
          <a:bodyPr wrap="none">
            <a:spAutoFit/>
          </a:bodyPr>
          <a:lstStyle/>
          <a:p>
            <a:r>
              <a:rPr lang="en-US" sz="1400" dirty="0" smtClean="0"/>
              <a:t>0.326</a:t>
            </a:r>
            <a:endParaRPr lang="ru-RU" sz="1400" dirty="0"/>
          </a:p>
        </p:txBody>
      </p:sp>
      <p:sp>
        <p:nvSpPr>
          <p:cNvPr id="109" name="Прямоугольник 108"/>
          <p:cNvSpPr/>
          <p:nvPr/>
        </p:nvSpPr>
        <p:spPr>
          <a:xfrm>
            <a:off x="7625554" y="2138053"/>
            <a:ext cx="631904" cy="307777"/>
          </a:xfrm>
          <a:prstGeom prst="rect">
            <a:avLst/>
          </a:prstGeom>
        </p:spPr>
        <p:txBody>
          <a:bodyPr wrap="none">
            <a:spAutoFit/>
          </a:bodyPr>
          <a:lstStyle/>
          <a:p>
            <a:r>
              <a:rPr lang="en-US" sz="1400" dirty="0" smtClean="0"/>
              <a:t>0.074</a:t>
            </a:r>
            <a:endParaRPr lang="ru-RU" sz="1400" dirty="0"/>
          </a:p>
        </p:txBody>
      </p:sp>
    </p:spTree>
    <p:extLst>
      <p:ext uri="{BB962C8B-B14F-4D97-AF65-F5344CB8AC3E}">
        <p14:creationId xmlns:p14="http://schemas.microsoft.com/office/powerpoint/2010/main" val="312865959"/>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5584209"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Happiness</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38" name="Скругленный прямоугольник 37"/>
          <p:cNvSpPr/>
          <p:nvPr/>
        </p:nvSpPr>
        <p:spPr>
          <a:xfrm>
            <a:off x="1492155" y="3045865"/>
            <a:ext cx="2047164" cy="500136"/>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mj-lt"/>
                <a:ea typeface="+mj-ea"/>
                <a:cs typeface="+mj-cs"/>
                <a:sym typeface="Helvetica Light"/>
              </a:rPr>
              <a:t>Life</a:t>
            </a:r>
            <a:r>
              <a:rPr kumimoji="0" lang="en-US" sz="2000" b="0" i="0" u="none" strike="noStrike" cap="none" spc="0" normalizeH="0" dirty="0" smtClean="0">
                <a:ln>
                  <a:noFill/>
                </a:ln>
                <a:solidFill>
                  <a:srgbClr val="FFFFFF"/>
                </a:solidFill>
                <a:effectLst/>
                <a:uFillTx/>
                <a:latin typeface="+mj-lt"/>
                <a:ea typeface="+mj-ea"/>
                <a:cs typeface="+mj-cs"/>
                <a:sym typeface="Helvetica Light"/>
              </a:rPr>
              <a:t> satisfaction</a:t>
            </a:r>
            <a:endParaRPr kumimoji="0" lang="ru-RU" sz="20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5" name="Овал 4"/>
          <p:cNvSpPr/>
          <p:nvPr/>
        </p:nvSpPr>
        <p:spPr>
          <a:xfrm>
            <a:off x="2916766" y="925122"/>
            <a:ext cx="3458926"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Social contacts (once a week or more)</a:t>
            </a:r>
            <a:endParaRPr kumimoji="0" lang="ru-RU" sz="1800" b="0" i="0" u="none" strike="noStrike" cap="none" spc="0" normalizeH="0" baseline="0" dirty="0">
              <a:ln>
                <a:noFill/>
              </a:ln>
              <a:solidFill>
                <a:srgbClr val="FFFFFF"/>
              </a:solidFill>
              <a:effectLst/>
              <a:uFillTx/>
              <a:latin typeface="+mj-lt"/>
              <a:ea typeface="+mj-ea"/>
              <a:cs typeface="+mj-cs"/>
              <a:sym typeface="Helvetica Light"/>
            </a:endParaRPr>
          </a:p>
        </p:txBody>
      </p:sp>
      <p:sp>
        <p:nvSpPr>
          <p:cNvPr id="45" name="Овал 44"/>
          <p:cNvSpPr/>
          <p:nvPr/>
        </p:nvSpPr>
        <p:spPr>
          <a:xfrm>
            <a:off x="3062836" y="4907593"/>
            <a:ext cx="3112483" cy="981896"/>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800" dirty="0">
                <a:solidFill>
                  <a:srgbClr val="FFFFFF"/>
                </a:solidFill>
              </a:rPr>
              <a:t>Voluntary activity (had during a year)</a:t>
            </a:r>
            <a:endParaRPr kumimoji="0" lang="ru-RU" sz="1800" b="0" i="0" u="none" strike="noStrike" cap="none" spc="0" normalizeH="0" baseline="0" dirty="0">
              <a:ln>
                <a:noFill/>
              </a:ln>
              <a:solidFill>
                <a:srgbClr val="FFFFFF"/>
              </a:solidFill>
              <a:effectLst/>
              <a:uFillTx/>
              <a:sym typeface="Helvetica Light"/>
            </a:endParaRPr>
          </a:p>
        </p:txBody>
      </p:sp>
      <p:cxnSp>
        <p:nvCxnSpPr>
          <p:cNvPr id="8" name="Прямая со стрелкой 7"/>
          <p:cNvCxnSpPr>
            <a:stCxn id="5" idx="4"/>
            <a:endCxn id="38" idx="0"/>
          </p:cNvCxnSpPr>
          <p:nvPr/>
        </p:nvCxnSpPr>
        <p:spPr>
          <a:xfrm flipH="1">
            <a:off x="2515737" y="1907018"/>
            <a:ext cx="2130492" cy="1138847"/>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0" name="Прямая со стрелкой 9"/>
          <p:cNvCxnSpPr>
            <a:stCxn id="5" idx="4"/>
            <a:endCxn id="37" idx="0"/>
          </p:cNvCxnSpPr>
          <p:nvPr/>
        </p:nvCxnSpPr>
        <p:spPr>
          <a:xfrm>
            <a:off x="4646229" y="1907018"/>
            <a:ext cx="1961562" cy="1138847"/>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4" name="Прямая со стрелкой 13"/>
          <p:cNvCxnSpPr/>
          <p:nvPr/>
        </p:nvCxnSpPr>
        <p:spPr>
          <a:xfrm>
            <a:off x="3178066" y="1267154"/>
            <a:ext cx="0" cy="0"/>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0" name="Прямая со стрелкой 239"/>
          <p:cNvCxnSpPr>
            <a:stCxn id="45" idx="0"/>
            <a:endCxn id="38" idx="2"/>
          </p:cNvCxnSpPr>
          <p:nvPr/>
        </p:nvCxnSpPr>
        <p:spPr>
          <a:xfrm flipH="1" flipV="1">
            <a:off x="2515737" y="3546001"/>
            <a:ext cx="2103341" cy="1361592"/>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43" name="Прямая со стрелкой 242"/>
          <p:cNvCxnSpPr>
            <a:stCxn id="45" idx="0"/>
            <a:endCxn id="37" idx="2"/>
          </p:cNvCxnSpPr>
          <p:nvPr/>
        </p:nvCxnSpPr>
        <p:spPr>
          <a:xfrm flipV="1">
            <a:off x="4619078" y="3546001"/>
            <a:ext cx="1988713" cy="1361592"/>
          </a:xfrm>
          <a:prstGeom prst="straightConnector1">
            <a:avLst/>
          </a:prstGeom>
          <a:noFill/>
          <a:ln w="50800" cap="flat">
            <a:solidFill>
              <a:schemeClr val="accent2"/>
            </a:solidFill>
            <a:prstDash val="solid"/>
            <a:miter lim="400000"/>
            <a:tailEnd type="arrow"/>
          </a:ln>
          <a:effectLst/>
          <a:sp3d/>
        </p:spPr>
        <p:style>
          <a:lnRef idx="0">
            <a:scrgbClr r="0" g="0" b="0"/>
          </a:lnRef>
          <a:fillRef idx="0">
            <a:scrgbClr r="0" g="0" b="0"/>
          </a:fillRef>
          <a:effectRef idx="0">
            <a:scrgbClr r="0" g="0" b="0"/>
          </a:effectRef>
          <a:fontRef idx="none"/>
        </p:style>
      </p:cxnSp>
      <p:sp>
        <p:nvSpPr>
          <p:cNvPr id="262" name="Прямоугольник 261"/>
          <p:cNvSpPr/>
          <p:nvPr/>
        </p:nvSpPr>
        <p:spPr>
          <a:xfrm>
            <a:off x="3388408" y="4599816"/>
            <a:ext cx="631903" cy="307777"/>
          </a:xfrm>
          <a:prstGeom prst="rect">
            <a:avLst/>
          </a:prstGeom>
        </p:spPr>
        <p:txBody>
          <a:bodyPr wrap="none">
            <a:spAutoFit/>
          </a:bodyPr>
          <a:lstStyle/>
          <a:p>
            <a:r>
              <a:rPr lang="en-US" sz="1400" dirty="0" smtClean="0"/>
              <a:t>1.231</a:t>
            </a:r>
            <a:endParaRPr lang="ru-RU" sz="1400" dirty="0"/>
          </a:p>
        </p:txBody>
      </p:sp>
      <p:sp>
        <p:nvSpPr>
          <p:cNvPr id="263" name="Прямоугольник 262"/>
          <p:cNvSpPr/>
          <p:nvPr/>
        </p:nvSpPr>
        <p:spPr>
          <a:xfrm>
            <a:off x="5311060" y="4599815"/>
            <a:ext cx="631903" cy="307777"/>
          </a:xfrm>
          <a:prstGeom prst="rect">
            <a:avLst/>
          </a:prstGeom>
        </p:spPr>
        <p:txBody>
          <a:bodyPr wrap="none">
            <a:spAutoFit/>
          </a:bodyPr>
          <a:lstStyle/>
          <a:p>
            <a:r>
              <a:rPr lang="en-US" sz="1400" dirty="0" smtClean="0"/>
              <a:t>1.321</a:t>
            </a:r>
            <a:endParaRPr lang="ru-RU" sz="1400" dirty="0"/>
          </a:p>
        </p:txBody>
      </p:sp>
      <p:sp>
        <p:nvSpPr>
          <p:cNvPr id="41" name="Прямоугольник 40"/>
          <p:cNvSpPr/>
          <p:nvPr/>
        </p:nvSpPr>
        <p:spPr>
          <a:xfrm>
            <a:off x="3130409" y="1893979"/>
            <a:ext cx="631903" cy="307777"/>
          </a:xfrm>
          <a:prstGeom prst="rect">
            <a:avLst/>
          </a:prstGeom>
        </p:spPr>
        <p:txBody>
          <a:bodyPr wrap="none">
            <a:spAutoFit/>
          </a:bodyPr>
          <a:lstStyle/>
          <a:p>
            <a:r>
              <a:rPr lang="en-US" sz="1400" dirty="0" smtClean="0"/>
              <a:t>1.368</a:t>
            </a:r>
            <a:endParaRPr lang="ru-RU" sz="1400" dirty="0"/>
          </a:p>
        </p:txBody>
      </p:sp>
      <p:sp>
        <p:nvSpPr>
          <p:cNvPr id="44" name="Прямоугольник 43"/>
          <p:cNvSpPr/>
          <p:nvPr/>
        </p:nvSpPr>
        <p:spPr>
          <a:xfrm>
            <a:off x="5541011" y="1907019"/>
            <a:ext cx="631903" cy="307777"/>
          </a:xfrm>
          <a:prstGeom prst="rect">
            <a:avLst/>
          </a:prstGeom>
        </p:spPr>
        <p:txBody>
          <a:bodyPr wrap="none">
            <a:spAutoFit/>
          </a:bodyPr>
          <a:lstStyle/>
          <a:p>
            <a:r>
              <a:rPr lang="en-US" sz="1400" dirty="0" smtClean="0"/>
              <a:t>1.598</a:t>
            </a:r>
            <a:endParaRPr lang="ru-RU" sz="1400" dirty="0"/>
          </a:p>
        </p:txBody>
      </p:sp>
    </p:spTree>
    <p:extLst>
      <p:ext uri="{BB962C8B-B14F-4D97-AF65-F5344CB8AC3E}">
        <p14:creationId xmlns:p14="http://schemas.microsoft.com/office/powerpoint/2010/main" val="3426245795"/>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855635" y="1621306"/>
            <a:ext cx="2621490" cy="11797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spcBef>
                <a:spcPts val="1176"/>
              </a:spcBef>
              <a:buSzPct val="100000"/>
              <a:defRPr sz="2800">
                <a:solidFill>
                  <a:srgbClr val="253957"/>
                </a:solidFill>
                <a:latin typeface="+mn-lt"/>
                <a:ea typeface="+mn-ea"/>
                <a:cs typeface="+mn-cs"/>
                <a:sym typeface="Arial Narrow"/>
              </a:defRPr>
            </a:pPr>
            <a:endParaRPr lang="en-US" sz="2400" dirty="0"/>
          </a:p>
        </p:txBody>
      </p:sp>
      <p:sp>
        <p:nvSpPr>
          <p:cNvPr id="15" name="Очень крутой заголовок…"/>
          <p:cNvSpPr txBox="1"/>
          <p:nvPr/>
        </p:nvSpPr>
        <p:spPr>
          <a:xfrm>
            <a:off x="1179338" y="492515"/>
            <a:ext cx="7992201" cy="799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000" dirty="0" smtClean="0">
                <a:latin typeface="Arial Narrow" charset="0"/>
                <a:ea typeface="Arial Narrow" charset="0"/>
                <a:cs typeface="Arial Narrow" charset="0"/>
              </a:rPr>
              <a:t>Country </a:t>
            </a:r>
            <a:r>
              <a:rPr lang="en-US" sz="2000" dirty="0">
                <a:latin typeface="Arial Narrow" charset="0"/>
                <a:ea typeface="Arial Narrow" charset="0"/>
                <a:cs typeface="Arial Narrow" charset="0"/>
              </a:rPr>
              <a:t>residuals with 95% </a:t>
            </a:r>
            <a:r>
              <a:rPr lang="en-US" sz="2000" dirty="0" smtClean="0">
                <a:latin typeface="Arial Narrow" charset="0"/>
                <a:ea typeface="Arial Narrow" charset="0"/>
                <a:cs typeface="Arial Narrow" charset="0"/>
              </a:rPr>
              <a:t>ci </a:t>
            </a:r>
            <a:r>
              <a:rPr lang="es-AR" sz="2000" b="1" cap="all" dirty="0">
                <a:sym typeface="Arial Narrow"/>
              </a:rPr>
              <a:t>for </a:t>
            </a:r>
            <a:r>
              <a:rPr lang="es-AR" sz="2000" b="1" cap="all" dirty="0" smtClean="0">
                <a:sym typeface="Arial Narrow"/>
              </a:rPr>
              <a:t>log-odds of SWB</a:t>
            </a:r>
            <a:endParaRPr lang="en-US" sz="2000" b="1" dirty="0">
              <a:latin typeface="Arial Narrow" charset="0"/>
              <a:ea typeface="Arial Narrow" charset="0"/>
              <a:cs typeface="Arial Narrow" charset="0"/>
            </a:endParaRPr>
          </a:p>
        </p:txBody>
      </p:sp>
      <p:pic>
        <p:nvPicPr>
          <p:cNvPr id="16" name="Изображение" descr="Изображение"/>
          <p:cNvPicPr>
            <a:picLocks noChangeAspect="1"/>
          </p:cNvPicPr>
          <p:nvPr/>
        </p:nvPicPr>
        <p:blipFill>
          <a:blip r:embed="rId3" cstate="print">
            <a:extLst/>
          </a:blip>
          <a:stretch>
            <a:fillRect/>
          </a:stretch>
        </p:blipFill>
        <p:spPr>
          <a:xfrm>
            <a:off x="563520" y="287867"/>
            <a:ext cx="615818" cy="615818"/>
          </a:xfrm>
          <a:prstGeom prst="rect">
            <a:avLst/>
          </a:prstGeom>
          <a:ln w="12700">
            <a:miter lim="400000"/>
          </a:ln>
        </p:spPr>
      </p:pic>
      <p:sp>
        <p:nvSpPr>
          <p:cNvPr id="2" name="Номер слайда 1"/>
          <p:cNvSpPr>
            <a:spLocks noGrp="1"/>
          </p:cNvSpPr>
          <p:nvPr>
            <p:ph type="sldNum" sz="quarter" idx="2"/>
          </p:nvPr>
        </p:nvSpPr>
        <p:spPr/>
        <p:txBody>
          <a:bodyPr/>
          <a:lstStyle/>
          <a:p>
            <a:fld id="{86CB4B4D-7CA3-9044-876B-883B54F8677D}" type="slidenum">
              <a:rPr lang="en-US" smtClean="0"/>
              <a:pPr/>
              <a:t>15</a:t>
            </a:fld>
            <a:endParaRPr lang="en-US"/>
          </a:p>
        </p:txBody>
      </p:sp>
      <p:graphicFrame>
        <p:nvGraphicFramePr>
          <p:cNvPr id="13" name="Диаграмма 12"/>
          <p:cNvGraphicFramePr/>
          <p:nvPr>
            <p:extLst>
              <p:ext uri="{D42A27DB-BD31-4B8C-83A1-F6EECF244321}">
                <p14:modId xmlns:p14="http://schemas.microsoft.com/office/powerpoint/2010/main" val="3526386059"/>
              </p:ext>
            </p:extLst>
          </p:nvPr>
        </p:nvGraphicFramePr>
        <p:xfrm>
          <a:off x="204716" y="1107282"/>
          <a:ext cx="8843750" cy="263220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Диаграмма 13"/>
          <p:cNvGraphicFramePr/>
          <p:nvPr>
            <p:extLst>
              <p:ext uri="{D42A27DB-BD31-4B8C-83A1-F6EECF244321}">
                <p14:modId xmlns:p14="http://schemas.microsoft.com/office/powerpoint/2010/main" val="2639133709"/>
              </p:ext>
            </p:extLst>
          </p:nvPr>
        </p:nvGraphicFramePr>
        <p:xfrm>
          <a:off x="191068" y="3807725"/>
          <a:ext cx="8843749" cy="289332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02835392"/>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855635" y="1621306"/>
            <a:ext cx="2621490" cy="11797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spcBef>
                <a:spcPts val="1176"/>
              </a:spcBef>
              <a:buSzPct val="100000"/>
              <a:defRPr sz="2800">
                <a:solidFill>
                  <a:srgbClr val="253957"/>
                </a:solidFill>
                <a:latin typeface="+mn-lt"/>
                <a:ea typeface="+mn-ea"/>
                <a:cs typeface="+mn-cs"/>
                <a:sym typeface="Arial Narrow"/>
              </a:defRPr>
            </a:pPr>
            <a:endParaRPr lang="en-US" sz="2400" dirty="0"/>
          </a:p>
        </p:txBody>
      </p:sp>
      <p:sp>
        <p:nvSpPr>
          <p:cNvPr id="15" name="Очень крутой заголовок…"/>
          <p:cNvSpPr txBox="1"/>
          <p:nvPr/>
        </p:nvSpPr>
        <p:spPr>
          <a:xfrm>
            <a:off x="1179338" y="492515"/>
            <a:ext cx="7992201" cy="799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000" dirty="0">
                <a:latin typeface="Arial Narrow" charset="0"/>
                <a:ea typeface="Arial Narrow" charset="0"/>
                <a:cs typeface="Arial Narrow" charset="0"/>
              </a:rPr>
              <a:t>Predicted country lines </a:t>
            </a:r>
            <a:r>
              <a:rPr lang="en-US" sz="2000" dirty="0" smtClean="0">
                <a:latin typeface="Arial Narrow" charset="0"/>
                <a:ea typeface="Arial Narrow" charset="0"/>
                <a:cs typeface="Arial Narrow" charset="0"/>
              </a:rPr>
              <a:t>for life satisfaction</a:t>
            </a:r>
            <a:endParaRPr lang="en-US" sz="2000" dirty="0">
              <a:latin typeface="Arial Narrow" charset="0"/>
              <a:ea typeface="Arial Narrow" charset="0"/>
              <a:cs typeface="Arial Narrow" charset="0"/>
            </a:endParaRPr>
          </a:p>
        </p:txBody>
      </p:sp>
      <p:pic>
        <p:nvPicPr>
          <p:cNvPr id="16" name="Изображение" descr="Изображение"/>
          <p:cNvPicPr>
            <a:picLocks noChangeAspect="1"/>
          </p:cNvPicPr>
          <p:nvPr/>
        </p:nvPicPr>
        <p:blipFill>
          <a:blip r:embed="rId3" cstate="print">
            <a:extLst/>
          </a:blip>
          <a:stretch>
            <a:fillRect/>
          </a:stretch>
        </p:blipFill>
        <p:spPr>
          <a:xfrm>
            <a:off x="563520" y="287867"/>
            <a:ext cx="615818" cy="615818"/>
          </a:xfrm>
          <a:prstGeom prst="rect">
            <a:avLst/>
          </a:prstGeom>
          <a:ln w="12700">
            <a:miter lim="400000"/>
          </a:ln>
        </p:spPr>
      </p:pic>
      <p:sp>
        <p:nvSpPr>
          <p:cNvPr id="2" name="Номер слайда 1"/>
          <p:cNvSpPr>
            <a:spLocks noGrp="1"/>
          </p:cNvSpPr>
          <p:nvPr>
            <p:ph type="sldNum" sz="quarter" idx="2"/>
          </p:nvPr>
        </p:nvSpPr>
        <p:spPr/>
        <p:txBody>
          <a:bodyPr/>
          <a:lstStyle/>
          <a:p>
            <a:fld id="{86CB4B4D-7CA3-9044-876B-883B54F8677D}" type="slidenum">
              <a:rPr lang="en-US" smtClean="0"/>
              <a:pPr/>
              <a:t>16</a:t>
            </a:fld>
            <a:endParaRPr lang="en-US"/>
          </a:p>
        </p:txBody>
      </p:sp>
      <p:graphicFrame>
        <p:nvGraphicFramePr>
          <p:cNvPr id="9" name="Диаграмма 8"/>
          <p:cNvGraphicFramePr>
            <a:graphicFrameLocks/>
          </p:cNvGraphicFramePr>
          <p:nvPr>
            <p:extLst>
              <p:ext uri="{D42A27DB-BD31-4B8C-83A1-F6EECF244321}">
                <p14:modId xmlns:p14="http://schemas.microsoft.com/office/powerpoint/2010/main" val="1737320107"/>
              </p:ext>
            </p:extLst>
          </p:nvPr>
        </p:nvGraphicFramePr>
        <p:xfrm>
          <a:off x="245660" y="1186391"/>
          <a:ext cx="8570794" cy="52280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9510047"/>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sp>
        <p:nvSpPr>
          <p:cNvPr id="15" name="Очень крутой заголовок…"/>
          <p:cNvSpPr txBox="1"/>
          <p:nvPr/>
        </p:nvSpPr>
        <p:spPr>
          <a:xfrm>
            <a:off x="418374" y="1286368"/>
            <a:ext cx="7992201" cy="799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900" b="1" dirty="0" smtClean="0">
                <a:latin typeface="Arial Narrow" charset="0"/>
                <a:ea typeface="Arial Narrow" charset="0"/>
                <a:cs typeface="Arial Narrow" charset="0"/>
              </a:rPr>
              <a:t>Conclusion</a:t>
            </a:r>
            <a:endParaRPr lang="en-US" sz="2900" b="1" dirty="0">
              <a:latin typeface="Arial Narrow" charset="0"/>
              <a:ea typeface="Arial Narrow" charset="0"/>
              <a:cs typeface="Arial Narrow" charset="0"/>
            </a:endParaRPr>
          </a:p>
        </p:txBody>
      </p:sp>
      <p:pic>
        <p:nvPicPr>
          <p:cNvPr id="1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18374" y="2085975"/>
            <a:ext cx="8192226" cy="3543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numCol="2" spcCol="1076157"/>
          <a:lstStyle/>
          <a:p>
            <a:pPr marL="457200" indent="-457200" algn="l">
              <a:spcBef>
                <a:spcPts val="2800"/>
              </a:spcBef>
              <a:buFont typeface="Wingdings" panose="05000000000000000000" pitchFamily="2" charset="2"/>
              <a:buChar char="q"/>
              <a:defRPr sz="2800">
                <a:solidFill>
                  <a:srgbClr val="253957"/>
                </a:solidFill>
                <a:latin typeface="+mn-lt"/>
                <a:ea typeface="+mn-ea"/>
                <a:cs typeface="+mn-cs"/>
                <a:sym typeface="Arial Narrow"/>
              </a:defRPr>
            </a:pPr>
            <a:endParaRPr sz="2000" dirty="0"/>
          </a:p>
        </p:txBody>
      </p:sp>
      <p:sp>
        <p:nvSpPr>
          <p:cNvPr id="2" name="Номер слайда 1"/>
          <p:cNvSpPr>
            <a:spLocks noGrp="1"/>
          </p:cNvSpPr>
          <p:nvPr>
            <p:ph type="sldNum" sz="quarter" idx="2"/>
          </p:nvPr>
        </p:nvSpPr>
        <p:spPr/>
        <p:txBody>
          <a:bodyPr/>
          <a:lstStyle/>
          <a:p>
            <a:fld id="{86CB4B4D-7CA3-9044-876B-883B54F8677D}" type="slidenum">
              <a:rPr lang="en-US" smtClean="0"/>
              <a:pPr/>
              <a:t>17</a:t>
            </a:fld>
            <a:endParaRPr lang="en-US"/>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4845" y="1854696"/>
            <a:ext cx="8939284" cy="45324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More frequent social contacts as well as voluntary activity increase happiness and life satisfaction in middle and older age</a:t>
            </a:r>
          </a:p>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Both formal and informal social activity are significant at 1% level for </a:t>
            </a:r>
            <a:r>
              <a:rPr lang="en-US" sz="2000" dirty="0">
                <a:solidFill>
                  <a:srgbClr val="253957"/>
                </a:solidFill>
                <a:sym typeface="Arial Narrow"/>
              </a:rPr>
              <a:t>personal </a:t>
            </a:r>
            <a:r>
              <a:rPr lang="en-US" sz="2000" dirty="0" smtClean="0">
                <a:solidFill>
                  <a:srgbClr val="253957"/>
                </a:solidFill>
                <a:sym typeface="Arial Narrow"/>
              </a:rPr>
              <a:t>SWB;  the odds ratio of social contacts is higher than that of voluntary activity for life satisfaction and happiness</a:t>
            </a:r>
          </a:p>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Random intercept multilevel models confirm the countries differences </a:t>
            </a:r>
            <a:r>
              <a:rPr lang="en-US" sz="2000" b="1" dirty="0" smtClean="0">
                <a:solidFill>
                  <a:srgbClr val="253957"/>
                </a:solidFill>
                <a:sym typeface="Arial Narrow"/>
              </a:rPr>
              <a:t>in the average level of life satisfaction and happiness</a:t>
            </a:r>
          </a:p>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Random slope model  for social contacts supports the hypothesis about </a:t>
            </a:r>
            <a:r>
              <a:rPr lang="en-US" sz="2000" b="1" dirty="0" smtClean="0">
                <a:solidFill>
                  <a:srgbClr val="253957"/>
                </a:solidFill>
                <a:sym typeface="Arial Narrow"/>
              </a:rPr>
              <a:t>different impact of social activity on SWB in European countries</a:t>
            </a:r>
          </a:p>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However, this hypothesis is not confirmed for voluntary activity</a:t>
            </a:r>
          </a:p>
          <a:p>
            <a:pPr marL="240030" indent="-240030" algn="just">
              <a:spcBef>
                <a:spcPts val="1176"/>
              </a:spcBef>
              <a:buSzPct val="100000"/>
              <a:buFont typeface="Wingdings" panose="05000000000000000000" pitchFamily="2" charset="2"/>
              <a:buChar char="q"/>
              <a:defRPr sz="2800">
                <a:solidFill>
                  <a:srgbClr val="253957"/>
                </a:solidFill>
                <a:latin typeface="+mn-lt"/>
                <a:ea typeface="+mn-ea"/>
                <a:cs typeface="+mn-cs"/>
                <a:sym typeface="Arial Narrow"/>
              </a:defRPr>
            </a:pPr>
            <a:r>
              <a:rPr lang="en-US" sz="2000" dirty="0" smtClean="0">
                <a:solidFill>
                  <a:srgbClr val="253957"/>
                </a:solidFill>
                <a:sym typeface="Arial Narrow"/>
              </a:rPr>
              <a:t>BUT: results verification with other categories of social contacts / voluntary activity frequency is needed</a:t>
            </a:r>
            <a:endParaRPr lang="en-US" sz="2000" dirty="0">
              <a:solidFill>
                <a:srgbClr val="253957"/>
              </a:solidFill>
              <a:sym typeface="Arial Narrow"/>
            </a:endParaRPr>
          </a:p>
        </p:txBody>
      </p:sp>
    </p:spTree>
    <p:extLst>
      <p:ext uri="{BB962C8B-B14F-4D97-AF65-F5344CB8AC3E}">
        <p14:creationId xmlns:p14="http://schemas.microsoft.com/office/powerpoint/2010/main" val="71847914"/>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Изображение" descr="Изображение"/>
          <p:cNvPicPr>
            <a:picLocks noChangeAspect="1"/>
          </p:cNvPicPr>
          <p:nvPr/>
        </p:nvPicPr>
        <p:blipFill>
          <a:blip r:embed="rId2">
            <a:extLst/>
          </a:blip>
          <a:stretch>
            <a:fillRect/>
          </a:stretch>
        </p:blipFill>
        <p:spPr>
          <a:xfrm>
            <a:off x="3805563" y="1954613"/>
            <a:ext cx="1532874" cy="1976144"/>
          </a:xfrm>
          <a:prstGeom prst="rect">
            <a:avLst/>
          </a:prstGeom>
          <a:ln w="12700">
            <a:miter lim="400000"/>
          </a:ln>
        </p:spPr>
      </p:pic>
      <p:sp>
        <p:nvSpPr>
          <p:cNvPr id="10" name="www.text"/>
          <p:cNvSpPr txBox="1"/>
          <p:nvPr/>
        </p:nvSpPr>
        <p:spPr>
          <a:xfrm>
            <a:off x="457197" y="5729813"/>
            <a:ext cx="1949597"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lang="en-US" dirty="0">
                <a:latin typeface="Arial Narrow" charset="0"/>
                <a:ea typeface="Arial Narrow" charset="0"/>
                <a:cs typeface="Arial Narrow" charset="0"/>
              </a:rPr>
              <a:t>https://</a:t>
            </a:r>
            <a:r>
              <a:rPr lang="en-US" dirty="0" smtClean="0">
                <a:latin typeface="Arial Narrow" charset="0"/>
                <a:ea typeface="Arial Narrow" charset="0"/>
                <a:cs typeface="Arial Narrow" charset="0"/>
              </a:rPr>
              <a:t>isp.hse.ru/</a:t>
            </a:r>
            <a:endParaRPr lang="en-US" dirty="0">
              <a:latin typeface="Arial Narrow" charset="0"/>
              <a:ea typeface="Arial Narrow" charset="0"/>
              <a:cs typeface="Arial Narrow" charset="0"/>
            </a:endParaRPr>
          </a:p>
        </p:txBody>
      </p:sp>
      <p:sp>
        <p:nvSpPr>
          <p:cNvPr id="11" name="Phone: +Х (ХХХ) ХХХ ХХХХ"/>
          <p:cNvSpPr txBox="1"/>
          <p:nvPr/>
        </p:nvSpPr>
        <p:spPr>
          <a:xfrm>
            <a:off x="2406794" y="5729813"/>
            <a:ext cx="3702140"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Phone: </a:t>
            </a:r>
            <a:r>
              <a:rPr lang="ru-RU" dirty="0">
                <a:latin typeface="Arial Narrow" charset="0"/>
                <a:ea typeface="Arial Narrow" charset="0"/>
                <a:cs typeface="Arial Narrow" charset="0"/>
              </a:rPr>
              <a:t>+ 8 (495) 772-95-90 доб. </a:t>
            </a:r>
            <a:r>
              <a:rPr lang="en-US" dirty="0" smtClean="0">
                <a:latin typeface="Arial Narrow" charset="0"/>
                <a:ea typeface="Arial Narrow" charset="0"/>
                <a:cs typeface="Arial Narrow" charset="0"/>
              </a:rPr>
              <a:t>1</a:t>
            </a:r>
            <a:r>
              <a:rPr lang="ru-RU" dirty="0" smtClean="0">
                <a:latin typeface="Arial Narrow" charset="0"/>
                <a:ea typeface="Arial Narrow" charset="0"/>
                <a:cs typeface="Arial Narrow" charset="0"/>
              </a:rPr>
              <a:t>2592</a:t>
            </a:r>
            <a:endParaRPr dirty="0">
              <a:latin typeface="Arial Narrow" charset="0"/>
              <a:ea typeface="Arial Narrow" charset="0"/>
              <a:cs typeface="Arial Narrow" charset="0"/>
            </a:endParaRPr>
          </a:p>
        </p:txBody>
      </p:sp>
      <p:sp>
        <p:nvSpPr>
          <p:cNvPr id="12" name="Аddress: ТехтТехтТехтТехтТехтТехтТехтТехтТехтТехтТехтТехтТехт"/>
          <p:cNvSpPr txBox="1"/>
          <p:nvPr/>
        </p:nvSpPr>
        <p:spPr>
          <a:xfrm>
            <a:off x="5724524" y="5729813"/>
            <a:ext cx="2956917"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defTabSz="457200">
              <a:defRPr sz="1800">
                <a:solidFill>
                  <a:srgbClr val="FFFFFF"/>
                </a:solidFill>
                <a:latin typeface="+mn-lt"/>
                <a:ea typeface="+mn-ea"/>
                <a:cs typeface="+mn-cs"/>
                <a:sym typeface="Arial Narrow"/>
              </a:defRPr>
            </a:lvl1pPr>
          </a:lstStyle>
          <a:p>
            <a:r>
              <a:rPr dirty="0" err="1" smtClean="0">
                <a:latin typeface="Arial Narrow" charset="0"/>
                <a:ea typeface="Arial Narrow" charset="0"/>
                <a:cs typeface="Arial Narrow" charset="0"/>
              </a:rPr>
              <a:t>Аddress</a:t>
            </a:r>
            <a:r>
              <a:rPr dirty="0" smtClean="0">
                <a:latin typeface="Arial Narrow" charset="0"/>
                <a:ea typeface="Arial Narrow" charset="0"/>
                <a:cs typeface="Arial Narrow" charset="0"/>
              </a:rPr>
              <a:t>:</a:t>
            </a:r>
            <a:r>
              <a:rPr lang="en-US" dirty="0" smtClean="0">
                <a:latin typeface="Arial Narrow" charset="0"/>
                <a:ea typeface="Arial Narrow" charset="0"/>
                <a:cs typeface="Arial Narrow" charset="0"/>
              </a:rPr>
              <a:t> aermolina@hse.ru</a:t>
            </a:r>
            <a:endParaRPr dirty="0">
              <a:latin typeface="Arial Narrow" charset="0"/>
              <a:ea typeface="Arial Narrow" charset="0"/>
              <a:cs typeface="Arial Narrow" charset="0"/>
            </a:endParaRPr>
          </a:p>
        </p:txBody>
      </p:sp>
      <p:sp>
        <p:nvSpPr>
          <p:cNvPr id="2" name="Номер слайда 1"/>
          <p:cNvSpPr>
            <a:spLocks noGrp="1"/>
          </p:cNvSpPr>
          <p:nvPr>
            <p:ph type="sldNum" sz="quarter" idx="2"/>
          </p:nvPr>
        </p:nvSpPr>
        <p:spPr/>
        <p:txBody>
          <a:bodyPr/>
          <a:lstStyle/>
          <a:p>
            <a:fld id="{86CB4B4D-7CA3-9044-876B-883B54F8677D}" type="slidenum">
              <a:rPr lang="en-US" smtClean="0"/>
              <a:pPr/>
              <a:t>18</a:t>
            </a:fld>
            <a:endParaRPr 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Прямоугольник 4"/>
          <p:cNvSpPr/>
          <p:nvPr/>
        </p:nvSpPr>
        <p:spPr>
          <a:xfrm>
            <a:off x="341194" y="6024224"/>
            <a:ext cx="8488908" cy="307777"/>
          </a:xfrm>
          <a:prstGeom prst="rect">
            <a:avLst/>
          </a:prstGeom>
        </p:spPr>
        <p:txBody>
          <a:bodyPr wrap="square">
            <a:spAutoFit/>
          </a:bodyPr>
          <a:lstStyle/>
          <a:p>
            <a:pPr algn="l"/>
            <a:r>
              <a:rPr lang="en-US" sz="1400" dirty="0" smtClean="0">
                <a:latin typeface="+mn-lt"/>
              </a:rPr>
              <a:t>Significance</a:t>
            </a:r>
            <a:r>
              <a:rPr lang="en-US" sz="1400" dirty="0">
                <a:latin typeface="+mn-lt"/>
              </a:rPr>
              <a:t>: *** p≤0.001, ** p≤0.01, * p≤0.1</a:t>
            </a:r>
            <a:endParaRPr lang="ru-RU" sz="1400" dirty="0">
              <a:latin typeface="+mn-lt"/>
            </a:endParaRPr>
          </a:p>
        </p:txBody>
      </p:sp>
      <p:sp>
        <p:nvSpPr>
          <p:cNvPr id="2" name="Номер слайда 1"/>
          <p:cNvSpPr>
            <a:spLocks noGrp="1"/>
          </p:cNvSpPr>
          <p:nvPr>
            <p:ph type="sldNum" sz="quarter" idx="2"/>
          </p:nvPr>
        </p:nvSpPr>
        <p:spPr/>
        <p:txBody>
          <a:bodyPr/>
          <a:lstStyle/>
          <a:p>
            <a:fld id="{86CB4B4D-7CA3-9044-876B-883B54F8677D}" type="slidenum">
              <a:rPr lang="en-US" smtClean="0"/>
              <a:pPr/>
              <a:t>19</a:t>
            </a:fld>
            <a:endParaRPr lang="en-US"/>
          </a:p>
        </p:txBody>
      </p:sp>
      <p:graphicFrame>
        <p:nvGraphicFramePr>
          <p:cNvPr id="6" name="Таблица 5"/>
          <p:cNvGraphicFramePr>
            <a:graphicFrameLocks noGrp="1"/>
          </p:cNvGraphicFramePr>
          <p:nvPr>
            <p:extLst>
              <p:ext uri="{D42A27DB-BD31-4B8C-83A1-F6EECF244321}">
                <p14:modId xmlns:p14="http://schemas.microsoft.com/office/powerpoint/2010/main" val="409200011"/>
              </p:ext>
            </p:extLst>
          </p:nvPr>
        </p:nvGraphicFramePr>
        <p:xfrm>
          <a:off x="378418" y="605051"/>
          <a:ext cx="8342502" cy="5246952"/>
        </p:xfrm>
        <a:graphic>
          <a:graphicData uri="http://schemas.openxmlformats.org/drawingml/2006/table">
            <a:tbl>
              <a:tblPr firstRow="1" firstCol="1" bandRow="1">
                <a:tableStyleId>{5940675A-B579-460E-94D1-54222C63F5DA}</a:tableStyleId>
              </a:tblPr>
              <a:tblGrid>
                <a:gridCol w="3478498"/>
                <a:gridCol w="1432670"/>
                <a:gridCol w="999332"/>
                <a:gridCol w="1432670"/>
                <a:gridCol w="999332"/>
              </a:tblGrid>
              <a:tr h="184216">
                <a:tc rowSpan="2">
                  <a:txBody>
                    <a:bodyPr/>
                    <a:lstStyle/>
                    <a:p>
                      <a:pPr algn="ctr" rtl="0" fontAlgn="ctr"/>
                      <a:r>
                        <a:rPr lang="es-AR" sz="1400" u="none" strike="noStrike" dirty="0">
                          <a:effectLst/>
                        </a:rPr>
                        <a:t>Variables</a:t>
                      </a:r>
                      <a:endParaRPr lang="es-AR" sz="1400" b="0" i="0" u="none" strike="noStrike" dirty="0">
                        <a:solidFill>
                          <a:srgbClr val="000000"/>
                        </a:solidFill>
                        <a:effectLst/>
                        <a:latin typeface="Arial Narrow"/>
                      </a:endParaRPr>
                    </a:p>
                  </a:txBody>
                  <a:tcPr marL="5263" marR="5263" marT="5263" marB="0" anchor="ctr"/>
                </a:tc>
                <a:tc gridSpan="2">
                  <a:txBody>
                    <a:bodyPr/>
                    <a:lstStyle/>
                    <a:p>
                      <a:pPr algn="ctr" rtl="0" fontAlgn="ctr"/>
                      <a:r>
                        <a:rPr lang="es-AR" sz="1400" u="none" strike="noStrike">
                          <a:effectLst/>
                        </a:rPr>
                        <a:t>Coefficients</a:t>
                      </a:r>
                      <a:endParaRPr lang="es-AR" sz="1400" b="0" i="0" u="none" strike="noStrike">
                        <a:solidFill>
                          <a:srgbClr val="000000"/>
                        </a:solidFill>
                        <a:effectLst/>
                        <a:latin typeface="Arial Narrow"/>
                      </a:endParaRPr>
                    </a:p>
                  </a:txBody>
                  <a:tcPr marL="5263" marR="5263" marT="5263" marB="0" anchor="ctr"/>
                </a:tc>
                <a:tc hMerge="1">
                  <a:txBody>
                    <a:bodyPr/>
                    <a:lstStyle/>
                    <a:p>
                      <a:endParaRPr lang="ru-RU"/>
                    </a:p>
                  </a:txBody>
                  <a:tcPr/>
                </a:tc>
                <a:tc gridSpan="2">
                  <a:txBody>
                    <a:bodyPr/>
                    <a:lstStyle/>
                    <a:p>
                      <a:pPr algn="ctr" rtl="0" fontAlgn="ctr"/>
                      <a:r>
                        <a:rPr lang="es-AR" sz="1400" u="none" strike="noStrike">
                          <a:effectLst/>
                        </a:rPr>
                        <a:t>Odd ratios</a:t>
                      </a:r>
                      <a:endParaRPr lang="es-AR" sz="1400" b="0" i="0" u="none" strike="noStrike">
                        <a:solidFill>
                          <a:srgbClr val="000000"/>
                        </a:solidFill>
                        <a:effectLst/>
                        <a:latin typeface="Arial Narrow"/>
                      </a:endParaRPr>
                    </a:p>
                  </a:txBody>
                  <a:tcPr marL="5263" marR="5263" marT="5263" marB="0" anchor="ctr"/>
                </a:tc>
                <a:tc hMerge="1">
                  <a:txBody>
                    <a:bodyPr/>
                    <a:lstStyle/>
                    <a:p>
                      <a:endParaRPr lang="ru-RU"/>
                    </a:p>
                  </a:txBody>
                  <a:tcPr/>
                </a:tc>
              </a:tr>
              <a:tr h="184216">
                <a:tc vMerge="1">
                  <a:txBody>
                    <a:bodyPr/>
                    <a:lstStyle/>
                    <a:p>
                      <a:endParaRPr lang="ru-RU"/>
                    </a:p>
                  </a:txBody>
                  <a:tcPr/>
                </a:tc>
                <a:tc>
                  <a:txBody>
                    <a:bodyPr/>
                    <a:lstStyle/>
                    <a:p>
                      <a:pPr algn="ctr" rtl="0" fontAlgn="ctr"/>
                      <a:r>
                        <a:rPr lang="es-AR" sz="1400" u="none" strike="noStrike">
                          <a:effectLst/>
                        </a:rPr>
                        <a:t>Life satisfaction</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es-AR" sz="1400" u="none" strike="noStrike">
                          <a:effectLst/>
                        </a:rPr>
                        <a:t>Happiness</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es-AR" sz="1400" u="none" strike="noStrike">
                          <a:effectLst/>
                        </a:rPr>
                        <a:t>Life satisfaction</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es-AR" sz="1400" u="none" strike="noStrike">
                          <a:effectLst/>
                        </a:rPr>
                        <a:t>Happiness</a:t>
                      </a:r>
                      <a:endParaRPr lang="es-AR"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Age</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0.109***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0.063**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1.115***</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1.065**</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Quadratic age</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-0.001***</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0.000</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0.999***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0.999</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Gender (female)</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0.183***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0.260***</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1.201***</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1.296***</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n-US" sz="1400" u="none" strike="noStrike">
                          <a:effectLst/>
                        </a:rPr>
                        <a:t>Type of settlement (urban area)</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-0.089**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-0.007</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0.915**</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0.993</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n-US" sz="1400" u="none" strike="noStrike">
                          <a:effectLst/>
                        </a:rPr>
                        <a:t>Marital status (have a couple)</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0.496***</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0.832***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1.642***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2.297***</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s-AR" sz="1400" u="none" strike="noStrike">
                          <a:effectLst/>
                        </a:rPr>
                        <a:t>Education (professional or secondary)</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0.120**</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0.183***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1.128**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1.201***</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s-AR" sz="1400" u="none" strike="noStrike">
                          <a:effectLst/>
                        </a:rPr>
                        <a:t>Education (higher and post-graduate)</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0.368***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0.396***</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1.445***</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1.486***</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Employment (have a job)</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0.367***</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0.314***</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1.443***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1.369***</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Subjective health (good)</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-0.292***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-0.509***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0.747***</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0.601***</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Subjective health (fair)</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-0.921***</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-1.121***</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0.398***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0.326***</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Subjective health (bad)</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-1.667***</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-1.966***</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0.189***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0.140***</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Subjective health (very bad)</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-2.384***</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-2.599***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0.092***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0.074***</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n-US" sz="1400" u="none" strike="noStrike">
                          <a:effectLst/>
                        </a:rPr>
                        <a:t>Feel safe walking alone after dark(yes)</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0.390***</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0.339***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1.476***</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1.404***</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n-US" sz="1400" u="none" strike="noStrike">
                          <a:effectLst/>
                        </a:rPr>
                        <a:t>Belong to any particular religion (no)</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-0.209***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-0.243***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0.812***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0.785***</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n-US" sz="1400" u="none" strike="noStrike">
                          <a:effectLst/>
                        </a:rPr>
                        <a:t>Number of individuals in household</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-0.016</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0.009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0.984</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1.009</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n-US" sz="1400" u="none" strike="noStrike">
                          <a:effectLst/>
                        </a:rPr>
                        <a:t>Social contacts (once a week or more)</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0.313***</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0.469***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1.368***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1.598***</a:t>
                      </a:r>
                      <a:endParaRPr lang="ru-RU" sz="1400" b="0" i="0" u="none" strike="noStrike">
                        <a:solidFill>
                          <a:srgbClr val="000000"/>
                        </a:solidFill>
                        <a:effectLst/>
                        <a:latin typeface="Arial Narrow"/>
                      </a:endParaRPr>
                    </a:p>
                  </a:txBody>
                  <a:tcPr marL="5263" marR="5263" marT="5263" marB="0" anchor="ctr"/>
                </a:tc>
              </a:tr>
              <a:tr h="184216">
                <a:tc>
                  <a:txBody>
                    <a:bodyPr/>
                    <a:lstStyle/>
                    <a:p>
                      <a:pPr algn="l" rtl="0" fontAlgn="ctr"/>
                      <a:r>
                        <a:rPr lang="en-US" sz="1400" u="none" strike="noStrike">
                          <a:effectLst/>
                        </a:rPr>
                        <a:t>Voluntary activity (had during a year)</a:t>
                      </a:r>
                      <a:endParaRPr lang="en-US"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0.208***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0.278***</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1.231***</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1.321***</a:t>
                      </a:r>
                      <a:endParaRPr lang="ru-RU" sz="1400" b="0" i="0" u="none" strike="noStrike">
                        <a:solidFill>
                          <a:srgbClr val="000000"/>
                        </a:solidFill>
                        <a:effectLst/>
                        <a:latin typeface="Arial Narrow"/>
                      </a:endParaRPr>
                    </a:p>
                  </a:txBody>
                  <a:tcPr marL="5263" marR="5263" marT="5263" marB="0" anchor="ctr"/>
                </a:tc>
              </a:tr>
              <a:tr h="184216">
                <a:tc>
                  <a:txBody>
                    <a:bodyPr/>
                    <a:lstStyle/>
                    <a:p>
                      <a:pPr algn="just" rtl="0" fontAlgn="ctr"/>
                      <a:r>
                        <a:rPr lang="es-AR" sz="1400" u="none" strike="noStrike">
                          <a:effectLst/>
                        </a:rPr>
                        <a:t>Constant</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-3.094***</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-0.875</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0.045***</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0.417</a:t>
                      </a:r>
                      <a:endParaRPr lang="ru-RU" sz="1400" b="0" i="0" u="none" strike="noStrike">
                        <a:solidFill>
                          <a:srgbClr val="000000"/>
                        </a:solidFill>
                        <a:effectLst/>
                        <a:latin typeface="Arial Narrow"/>
                      </a:endParaRPr>
                    </a:p>
                  </a:txBody>
                  <a:tcPr marL="5263" marR="5263" marT="5263" marB="0" anchor="ctr"/>
                </a:tc>
              </a:tr>
              <a:tr h="184216">
                <a:tc>
                  <a:txBody>
                    <a:bodyPr/>
                    <a:lstStyle/>
                    <a:p>
                      <a:pPr algn="r" rtl="0" fontAlgn="ctr"/>
                      <a:r>
                        <a:rPr lang="es-AR" sz="1400" u="none" strike="noStrike">
                          <a:effectLst/>
                        </a:rPr>
                        <a:t>Var (constant)</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0.587</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0.545</a:t>
                      </a:r>
                      <a:endParaRPr lang="ru-RU" sz="1400" b="0" i="0" u="none" strike="noStrike">
                        <a:solidFill>
                          <a:srgbClr val="000000"/>
                        </a:solidFill>
                        <a:effectLst/>
                        <a:latin typeface="Arial Narrow"/>
                      </a:endParaRPr>
                    </a:p>
                  </a:txBody>
                  <a:tcPr marL="5263" marR="5263" marT="5263" marB="0" anchor="ctr"/>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r>
              <a:tr h="184216">
                <a:tc>
                  <a:txBody>
                    <a:bodyPr/>
                    <a:lstStyle/>
                    <a:p>
                      <a:pPr algn="r" rtl="0" fontAlgn="ctr"/>
                      <a:r>
                        <a:rPr lang="es-AR" sz="1400" u="none" strike="noStrike">
                          <a:effectLst/>
                        </a:rPr>
                        <a:t>Var (social contacts)</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0.039</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0.050</a:t>
                      </a:r>
                      <a:endParaRPr lang="ru-RU" sz="1400" b="0" i="0" u="none" strike="noStrike">
                        <a:solidFill>
                          <a:srgbClr val="000000"/>
                        </a:solidFill>
                        <a:effectLst/>
                        <a:latin typeface="Arial Narrow"/>
                      </a:endParaRPr>
                    </a:p>
                  </a:txBody>
                  <a:tcPr marL="5263" marR="5263" marT="5263" marB="0" anchor="ctr"/>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r>
              <a:tr h="184216">
                <a:tc>
                  <a:txBody>
                    <a:bodyPr/>
                    <a:lstStyle/>
                    <a:p>
                      <a:pPr algn="r" rtl="0" fontAlgn="ctr"/>
                      <a:r>
                        <a:rPr lang="es-AR" sz="1400" u="none" strike="noStrike">
                          <a:effectLst/>
                        </a:rPr>
                        <a:t>Cov (social contacts; constant)</a:t>
                      </a:r>
                      <a:endParaRPr lang="es-AR"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0.034</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-0.024</a:t>
                      </a:r>
                      <a:endParaRPr lang="ru-RU" sz="1400" b="0" i="0" u="none" strike="noStrike">
                        <a:solidFill>
                          <a:srgbClr val="000000"/>
                        </a:solidFill>
                        <a:effectLst/>
                        <a:latin typeface="Arial Narrow"/>
                      </a:endParaRPr>
                    </a:p>
                  </a:txBody>
                  <a:tcPr marL="5263" marR="5263" marT="5263" marB="0" anchor="ctr"/>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r>
              <a:tr h="184216">
                <a:tc>
                  <a:txBody>
                    <a:bodyPr/>
                    <a:lstStyle/>
                    <a:p>
                      <a:pPr algn="just" rtl="0" fontAlgn="ctr"/>
                      <a:r>
                        <a:rPr lang="es-AR" sz="1400" u="none" strike="noStrike" dirty="0">
                          <a:effectLst/>
                        </a:rPr>
                        <a:t>Log likelihood</a:t>
                      </a:r>
                      <a:endParaRPr lang="es-AR" sz="1400" b="0" i="0" u="none" strike="noStrike" dirty="0">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-9191.762</a:t>
                      </a:r>
                      <a:endParaRPr lang="ru-RU" sz="1400" b="0" i="0" u="none" strike="noStrike">
                        <a:solidFill>
                          <a:srgbClr val="000000"/>
                        </a:solidFill>
                        <a:effectLst/>
                        <a:latin typeface="Arial Narrow"/>
                      </a:endParaRPr>
                    </a:p>
                  </a:txBody>
                  <a:tcPr marL="5263" marR="5263" marT="5263" marB="0" anchor="ctr"/>
                </a:tc>
                <a:tc>
                  <a:txBody>
                    <a:bodyPr/>
                    <a:lstStyle/>
                    <a:p>
                      <a:pPr algn="ctr" rtl="0" fontAlgn="ctr"/>
                      <a:r>
                        <a:rPr lang="ru-RU" sz="1400" u="none" strike="noStrike">
                          <a:effectLst/>
                        </a:rPr>
                        <a:t>-7272.44</a:t>
                      </a:r>
                      <a:endParaRPr lang="ru-RU" sz="1400" b="0" i="0" u="none" strike="noStrike">
                        <a:solidFill>
                          <a:srgbClr val="000000"/>
                        </a:solidFill>
                        <a:effectLst/>
                        <a:latin typeface="Arial Narrow"/>
                      </a:endParaRPr>
                    </a:p>
                  </a:txBody>
                  <a:tcPr marL="5263" marR="5263" marT="5263" marB="0" anchor="ctr"/>
                </a:tc>
                <a:tc>
                  <a:txBody>
                    <a:bodyPr/>
                    <a:lstStyle/>
                    <a:p>
                      <a:pPr algn="l" rtl="0" fontAlgn="b"/>
                      <a:r>
                        <a:rPr lang="ru-RU" sz="1400" u="none" strike="noStrike">
                          <a:effectLst/>
                        </a:rPr>
                        <a:t> </a:t>
                      </a:r>
                      <a:endParaRPr lang="ru-RU" sz="1400" b="0" i="0" u="none" strike="noStrike">
                        <a:solidFill>
                          <a:srgbClr val="000000"/>
                        </a:solidFill>
                        <a:effectLst/>
                        <a:latin typeface="Arial"/>
                      </a:endParaRPr>
                    </a:p>
                  </a:txBody>
                  <a:tcPr marL="5263" marR="5263" marT="5263" marB="0" anchor="b"/>
                </a:tc>
                <a:tc>
                  <a:txBody>
                    <a:bodyPr/>
                    <a:lstStyle/>
                    <a:p>
                      <a:pPr algn="l" rtl="0" fontAlgn="b"/>
                      <a:r>
                        <a:rPr lang="ru-RU" sz="1400" u="none" strike="noStrike" dirty="0">
                          <a:effectLst/>
                        </a:rPr>
                        <a:t> </a:t>
                      </a:r>
                      <a:endParaRPr lang="ru-RU" sz="1400" b="0" i="0" u="none" strike="noStrike" dirty="0">
                        <a:solidFill>
                          <a:srgbClr val="000000"/>
                        </a:solidFill>
                        <a:effectLst/>
                        <a:latin typeface="Arial"/>
                      </a:endParaRPr>
                    </a:p>
                  </a:txBody>
                  <a:tcPr marL="5263" marR="5263" marT="5263" marB="0" anchor="b"/>
                </a:tc>
              </a:tr>
            </a:tbl>
          </a:graphicData>
        </a:graphic>
      </p:graphicFrame>
    </p:spTree>
    <p:extLst>
      <p:ext uri="{BB962C8B-B14F-4D97-AF65-F5344CB8AC3E}">
        <p14:creationId xmlns:p14="http://schemas.microsoft.com/office/powerpoint/2010/main" val="110281138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58262" y="1819274"/>
            <a:ext cx="4093767" cy="3271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just">
              <a:spcBef>
                <a:spcPts val="1176"/>
              </a:spcBef>
              <a:buSzPct val="100000"/>
              <a:defRPr sz="2800">
                <a:solidFill>
                  <a:srgbClr val="253957"/>
                </a:solidFill>
                <a:latin typeface="+mn-lt"/>
                <a:ea typeface="+mn-ea"/>
                <a:cs typeface="+mn-cs"/>
                <a:sym typeface="Arial Narrow"/>
              </a:defRPr>
            </a:pPr>
            <a:r>
              <a:rPr lang="en-US" sz="2000" b="1" dirty="0" smtClean="0">
                <a:sym typeface="Arial Narrow"/>
              </a:rPr>
              <a:t>Active ageing </a:t>
            </a:r>
            <a:r>
              <a:rPr lang="en-US" sz="2000" dirty="0" smtClean="0">
                <a:sym typeface="Arial Narrow"/>
              </a:rPr>
              <a:t>is the process of optimizing opportunities for health, participation and security in order to improve quality of life as people get older (WHO, 2002).</a:t>
            </a:r>
          </a:p>
          <a:p>
            <a:pPr algn="just">
              <a:spcBef>
                <a:spcPts val="1176"/>
              </a:spcBef>
              <a:buSzPct val="100000"/>
              <a:defRPr sz="2800">
                <a:solidFill>
                  <a:srgbClr val="253957"/>
                </a:solidFill>
                <a:latin typeface="+mn-lt"/>
                <a:ea typeface="+mn-ea"/>
                <a:cs typeface="+mn-cs"/>
                <a:sym typeface="Arial Narrow"/>
              </a:defRPr>
            </a:pPr>
            <a:r>
              <a:rPr lang="en-US" sz="2000" dirty="0" smtClean="0">
                <a:sym typeface="Arial Narrow"/>
              </a:rPr>
              <a:t>3 major domains of active ageing:</a:t>
            </a:r>
          </a:p>
          <a:p>
            <a:pPr marL="514350" indent="-514350" algn="just">
              <a:spcBef>
                <a:spcPts val="1176"/>
              </a:spcBef>
              <a:buSzPct val="100000"/>
              <a:buFont typeface="+mj-lt"/>
              <a:buAutoNum type="arabicPeriod"/>
              <a:defRPr sz="2800">
                <a:solidFill>
                  <a:srgbClr val="253957"/>
                </a:solidFill>
                <a:latin typeface="+mn-lt"/>
                <a:ea typeface="+mn-ea"/>
                <a:cs typeface="+mn-cs"/>
                <a:sym typeface="Arial Narrow"/>
              </a:defRPr>
            </a:pPr>
            <a:r>
              <a:rPr lang="en-US" sz="2000" dirty="0" smtClean="0">
                <a:sym typeface="Arial Narrow"/>
              </a:rPr>
              <a:t>Health</a:t>
            </a:r>
          </a:p>
          <a:p>
            <a:pPr marL="514350" indent="-514350" algn="just">
              <a:spcBef>
                <a:spcPts val="1176"/>
              </a:spcBef>
              <a:buSzPct val="100000"/>
              <a:buFont typeface="+mj-lt"/>
              <a:buAutoNum type="arabicPeriod"/>
              <a:defRPr sz="2800">
                <a:solidFill>
                  <a:srgbClr val="253957"/>
                </a:solidFill>
                <a:latin typeface="+mn-lt"/>
                <a:ea typeface="+mn-ea"/>
                <a:cs typeface="+mn-cs"/>
                <a:sym typeface="Arial Narrow"/>
              </a:defRPr>
            </a:pPr>
            <a:r>
              <a:rPr lang="en-US" sz="2000" b="1" dirty="0" smtClean="0">
                <a:sym typeface="Arial Narrow"/>
              </a:rPr>
              <a:t>Participation</a:t>
            </a:r>
          </a:p>
          <a:p>
            <a:pPr marL="514350" indent="-514350" algn="just">
              <a:spcBef>
                <a:spcPts val="1176"/>
              </a:spcBef>
              <a:buSzPct val="100000"/>
              <a:buFont typeface="+mj-lt"/>
              <a:buAutoNum type="arabicPeriod"/>
              <a:defRPr sz="2800">
                <a:solidFill>
                  <a:srgbClr val="253957"/>
                </a:solidFill>
                <a:latin typeface="+mn-lt"/>
                <a:ea typeface="+mn-ea"/>
                <a:cs typeface="+mn-cs"/>
                <a:sym typeface="Arial Narrow"/>
              </a:defRPr>
            </a:pPr>
            <a:r>
              <a:rPr lang="en-US" sz="2000" dirty="0" smtClean="0">
                <a:sym typeface="Arial Narrow"/>
              </a:rPr>
              <a:t>Security</a:t>
            </a:r>
          </a:p>
          <a:p>
            <a:pPr algn="just">
              <a:spcBef>
                <a:spcPts val="1176"/>
              </a:spcBef>
              <a:buSzPct val="100000"/>
              <a:defRPr sz="2800">
                <a:solidFill>
                  <a:srgbClr val="253957"/>
                </a:solidFill>
                <a:latin typeface="+mn-lt"/>
                <a:ea typeface="+mn-ea"/>
                <a:cs typeface="+mn-cs"/>
                <a:sym typeface="Arial Narrow"/>
              </a:defRPr>
            </a:pPr>
            <a:endParaRPr lang="en-US" sz="1600" dirty="0"/>
          </a:p>
        </p:txBody>
      </p:sp>
      <p:sp>
        <p:nvSpPr>
          <p:cNvPr id="73" name="Очень крутой заголовок…"/>
          <p:cNvSpPr txBox="1"/>
          <p:nvPr/>
        </p:nvSpPr>
        <p:spPr>
          <a:xfrm>
            <a:off x="418374" y="1130914"/>
            <a:ext cx="8064890" cy="1156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900" b="1" dirty="0" smtClean="0">
                <a:latin typeface="Arial Narrow" charset="0"/>
                <a:ea typeface="Arial Narrow" charset="0"/>
                <a:cs typeface="Arial Narrow" charset="0"/>
              </a:rPr>
              <a:t>Introduction &amp; Aim of the study</a:t>
            </a:r>
            <a:endParaRPr lang="en-US" sz="1800" dirty="0">
              <a:latin typeface="Arial Narrow" charset="0"/>
              <a:ea typeface="Arial Narrow" charset="0"/>
              <a:cs typeface="Arial Narrow" charset="0"/>
            </a:endParaRPr>
          </a:p>
        </p:txBody>
      </p:sp>
      <p:sp>
        <p:nvSpPr>
          <p:cNvPr id="75"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pic>
        <p:nvPicPr>
          <p:cNvPr id="9" name="Изображение" descr="Изображение"/>
          <p:cNvPicPr>
            <a:picLocks noChangeAspect="1"/>
          </p:cNvPicPr>
          <p:nvPr/>
        </p:nvPicPr>
        <p:blipFill>
          <a:blip r:embed="rId2" cstate="print">
            <a:extLst/>
          </a:blip>
          <a:stretch>
            <a:fillRect/>
          </a:stretch>
        </p:blipFill>
        <p:spPr>
          <a:xfrm>
            <a:off x="454200" y="310233"/>
            <a:ext cx="455619" cy="607493"/>
          </a:xfrm>
          <a:prstGeom prst="rect">
            <a:avLst/>
          </a:prstGeom>
          <a:ln w="12700">
            <a:miter lim="400000"/>
          </a:ln>
        </p:spPr>
      </p:pic>
      <p:sp>
        <p:nvSpPr>
          <p:cNvPr id="10" name="Название подразделения, лаборатории, факультета и т.д."/>
          <p:cNvSpPr txBox="1"/>
          <p:nvPr/>
        </p:nvSpPr>
        <p:spPr>
          <a:xfrm>
            <a:off x="4252029" y="384620"/>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smtClean="0"/>
              <a:t>Institute for Social Policy</a:t>
            </a:r>
            <a:endParaRPr lang="en-US" dirty="0"/>
          </a:p>
        </p:txBody>
      </p:sp>
      <p:sp>
        <p:nvSpPr>
          <p:cNvPr id="2" name="Номер слайда 1"/>
          <p:cNvSpPr>
            <a:spLocks noGrp="1"/>
          </p:cNvSpPr>
          <p:nvPr>
            <p:ph type="sldNum" sz="quarter" idx="2"/>
          </p:nvPr>
        </p:nvSpPr>
        <p:spPr>
          <a:xfrm>
            <a:off x="8850804" y="6579309"/>
            <a:ext cx="217689" cy="214482"/>
          </a:xfrm>
        </p:spPr>
        <p:txBody>
          <a:bodyPr/>
          <a:lstStyle/>
          <a:p>
            <a:fld id="{86CB4B4D-7CA3-9044-876B-883B54F8677D}" type="slidenum">
              <a:rPr lang="en-US" smtClean="0"/>
              <a:pPr/>
              <a:t>2</a:t>
            </a:fld>
            <a:endParaRPr lang="en-US" dirty="0"/>
          </a:p>
        </p:txBody>
      </p:sp>
      <p:sp>
        <p:nvSpPr>
          <p:cNvPr id="11"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482845" y="1819274"/>
            <a:ext cx="4524677" cy="3271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just">
              <a:spcBef>
                <a:spcPts val="1176"/>
              </a:spcBef>
              <a:buSzPct val="100000"/>
              <a:defRPr sz="2800">
                <a:solidFill>
                  <a:srgbClr val="253957"/>
                </a:solidFill>
                <a:latin typeface="+mn-lt"/>
                <a:ea typeface="+mn-ea"/>
                <a:cs typeface="+mn-cs"/>
                <a:sym typeface="Arial Narrow"/>
              </a:defRPr>
            </a:pPr>
            <a:r>
              <a:rPr lang="en-US" sz="2000" b="1" dirty="0" smtClean="0"/>
              <a:t>Quality of life </a:t>
            </a:r>
            <a:r>
              <a:rPr lang="en-US" sz="2000" dirty="0" smtClean="0"/>
              <a:t>is a multidimensional term (Walker &amp; </a:t>
            </a:r>
            <a:r>
              <a:rPr lang="en-US" sz="2000" dirty="0" err="1" smtClean="0"/>
              <a:t>Mollenkopf</a:t>
            </a:r>
            <a:r>
              <a:rPr lang="en-US" sz="2000" dirty="0" smtClean="0"/>
              <a:t>, 2007)</a:t>
            </a:r>
          </a:p>
          <a:p>
            <a:pPr algn="just">
              <a:spcBef>
                <a:spcPts val="1176"/>
              </a:spcBef>
              <a:buSzPct val="100000"/>
              <a:defRPr sz="2800">
                <a:solidFill>
                  <a:srgbClr val="253957"/>
                </a:solidFill>
                <a:latin typeface="+mn-lt"/>
                <a:ea typeface="+mn-ea"/>
                <a:cs typeface="+mn-cs"/>
                <a:sym typeface="Arial Narrow"/>
              </a:defRPr>
            </a:pPr>
            <a:r>
              <a:rPr lang="en-US" sz="2000" dirty="0" smtClean="0">
                <a:solidFill>
                  <a:srgbClr val="253957"/>
                </a:solidFill>
                <a:latin typeface="+mn-lt"/>
                <a:ea typeface="+mn-ea"/>
                <a:cs typeface="+mn-cs"/>
              </a:rPr>
              <a:t>Subjective </a:t>
            </a:r>
            <a:r>
              <a:rPr lang="en-US" sz="2000" dirty="0">
                <a:solidFill>
                  <a:srgbClr val="253957"/>
                </a:solidFill>
                <a:latin typeface="+mn-lt"/>
                <a:ea typeface="+mn-ea"/>
                <a:cs typeface="+mn-cs"/>
              </a:rPr>
              <a:t>well-being (SWB) is one of the components of quality of life (</a:t>
            </a:r>
            <a:r>
              <a:rPr lang="en-GB" sz="2000" dirty="0">
                <a:solidFill>
                  <a:srgbClr val="253957"/>
                </a:solidFill>
                <a:latin typeface="+mn-lt"/>
                <a:ea typeface="+mn-ea"/>
                <a:cs typeface="+mn-cs"/>
                <a:sym typeface="Arial Narrow"/>
              </a:rPr>
              <a:t>WHQOL Group, 1995; </a:t>
            </a:r>
            <a:r>
              <a:rPr lang="en-GB" sz="2000" dirty="0" smtClean="0">
                <a:solidFill>
                  <a:srgbClr val="253957"/>
                </a:solidFill>
                <a:sym typeface="Arial Narrow"/>
              </a:rPr>
              <a:t>Lane</a:t>
            </a:r>
            <a:r>
              <a:rPr lang="en-GB" sz="2000" dirty="0">
                <a:solidFill>
                  <a:srgbClr val="253957"/>
                </a:solidFill>
                <a:sym typeface="Arial Narrow"/>
              </a:rPr>
              <a:t>, </a:t>
            </a:r>
            <a:r>
              <a:rPr lang="en-GB" sz="2000" dirty="0" smtClean="0">
                <a:solidFill>
                  <a:srgbClr val="253957"/>
                </a:solidFill>
                <a:sym typeface="Arial Narrow"/>
              </a:rPr>
              <a:t>1996; O</a:t>
            </a:r>
            <a:r>
              <a:rPr lang="en-GB" sz="2000" dirty="0" smtClean="0">
                <a:solidFill>
                  <a:srgbClr val="253957"/>
                </a:solidFill>
                <a:latin typeface="+mn-lt"/>
                <a:ea typeface="+mn-ea"/>
                <a:cs typeface="+mn-cs"/>
                <a:sym typeface="Arial Narrow"/>
              </a:rPr>
              <a:t>ECD</a:t>
            </a:r>
            <a:r>
              <a:rPr lang="en-GB" sz="2000" dirty="0">
                <a:solidFill>
                  <a:srgbClr val="253957"/>
                </a:solidFill>
                <a:latin typeface="+mn-lt"/>
                <a:ea typeface="+mn-ea"/>
                <a:cs typeface="+mn-cs"/>
                <a:sym typeface="Arial Narrow"/>
              </a:rPr>
              <a:t>, </a:t>
            </a:r>
            <a:r>
              <a:rPr lang="en-GB" sz="2000" dirty="0" smtClean="0">
                <a:solidFill>
                  <a:srgbClr val="253957"/>
                </a:solidFill>
                <a:latin typeface="+mn-lt"/>
                <a:ea typeface="+mn-ea"/>
                <a:cs typeface="+mn-cs"/>
                <a:sym typeface="Arial Narrow"/>
              </a:rPr>
              <a:t>2013)</a:t>
            </a:r>
            <a:endParaRPr lang="en-US" sz="2000" dirty="0">
              <a:solidFill>
                <a:srgbClr val="253957"/>
              </a:solidFill>
              <a:latin typeface="+mn-lt"/>
              <a:ea typeface="+mn-ea"/>
              <a:cs typeface="+mn-cs"/>
            </a:endParaRPr>
          </a:p>
          <a:p>
            <a:pPr algn="just">
              <a:spcBef>
                <a:spcPts val="1176"/>
              </a:spcBef>
              <a:buSzPct val="100000"/>
              <a:defRPr sz="2800">
                <a:solidFill>
                  <a:srgbClr val="253957"/>
                </a:solidFill>
                <a:latin typeface="+mn-lt"/>
                <a:ea typeface="+mn-ea"/>
                <a:cs typeface="+mn-cs"/>
                <a:sym typeface="Arial Narrow"/>
              </a:defRPr>
            </a:pPr>
            <a:endParaRPr lang="en-US" sz="2000" dirty="0"/>
          </a:p>
        </p:txBody>
      </p:sp>
      <p:sp>
        <p:nvSpPr>
          <p:cNvPr id="6" name="Скругленный прямоугольник 5"/>
          <p:cNvSpPr/>
          <p:nvPr/>
        </p:nvSpPr>
        <p:spPr>
          <a:xfrm>
            <a:off x="418374" y="5128028"/>
            <a:ext cx="8483264" cy="1385485"/>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FFFFFF"/>
                </a:solidFill>
                <a:effectLst/>
                <a:uFillTx/>
                <a:latin typeface="+mj-lt"/>
                <a:ea typeface="+mj-ea"/>
                <a:cs typeface="+mj-cs"/>
                <a:sym typeface="Helvetica Light"/>
              </a:rPr>
              <a:t>To investigate the influence of formal and informal social activity on SWB </a:t>
            </a:r>
            <a:r>
              <a:rPr lang="en-US" sz="2400" dirty="0" smtClean="0">
                <a:solidFill>
                  <a:srgbClr val="FFFFFF"/>
                </a:solidFill>
              </a:rPr>
              <a:t>in</a:t>
            </a:r>
            <a:r>
              <a:rPr kumimoji="0" lang="en-US" sz="2400" b="0" i="0" u="none" strike="noStrike" cap="none" spc="0" normalizeH="0" baseline="0" dirty="0" smtClean="0">
                <a:ln>
                  <a:noFill/>
                </a:ln>
                <a:solidFill>
                  <a:srgbClr val="FFFFFF"/>
                </a:solidFill>
                <a:effectLst/>
                <a:uFillTx/>
                <a:latin typeface="+mj-lt"/>
                <a:ea typeface="+mj-ea"/>
                <a:cs typeface="+mj-cs"/>
                <a:sym typeface="Helvetica Light"/>
              </a:rPr>
              <a:t> middle and older age,</a:t>
            </a:r>
          </a:p>
          <a:p>
            <a:pPr marL="0" marR="0" indent="0" algn="ctr" defTabSz="821531"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FFFFFF"/>
                </a:solidFill>
                <a:effectLst/>
                <a:uFillTx/>
                <a:latin typeface="+mj-lt"/>
                <a:ea typeface="+mj-ea"/>
                <a:cs typeface="+mj-cs"/>
                <a:sym typeface="Helvetica Light"/>
              </a:rPr>
              <a:t>and compare these effects in European countries </a:t>
            </a:r>
            <a:endParaRPr kumimoji="0" lang="en-US" sz="2400" b="0" i="0" u="none" strike="noStrike" cap="none" spc="0" normalizeH="0" baseline="0" dirty="0">
              <a:ln>
                <a:noFill/>
              </a:ln>
              <a:solidFill>
                <a:srgbClr val="FFFFFF"/>
              </a:solidFill>
              <a:effectLst/>
              <a:uFillTx/>
              <a:latin typeface="+mj-lt"/>
              <a:ea typeface="+mj-ea"/>
              <a:cs typeface="+mj-cs"/>
              <a:sym typeface="Helvetica Light"/>
            </a:endParaRPr>
          </a:p>
        </p:txBody>
      </p:sp>
    </p:spTree>
    <p:extLst>
      <p:ext uri="{BB962C8B-B14F-4D97-AF65-F5344CB8AC3E}">
        <p14:creationId xmlns:p14="http://schemas.microsoft.com/office/powerpoint/2010/main" val="2573141895"/>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Номер слайда 1"/>
          <p:cNvSpPr>
            <a:spLocks noGrp="1"/>
          </p:cNvSpPr>
          <p:nvPr>
            <p:ph type="sldNum" sz="quarter" idx="2"/>
          </p:nvPr>
        </p:nvSpPr>
        <p:spPr/>
        <p:txBody>
          <a:bodyPr/>
          <a:lstStyle/>
          <a:p>
            <a:fld id="{86CB4B4D-7CA3-9044-876B-883B54F8677D}" type="slidenum">
              <a:rPr lang="ru-RU" smtClean="0"/>
              <a:pPr/>
              <a:t>20</a:t>
            </a:fld>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551552172"/>
              </p:ext>
            </p:extLst>
          </p:nvPr>
        </p:nvGraphicFramePr>
        <p:xfrm>
          <a:off x="-5" y="368489"/>
          <a:ext cx="9144005" cy="5446764"/>
        </p:xfrm>
        <a:graphic>
          <a:graphicData uri="http://schemas.openxmlformats.org/drawingml/2006/table">
            <a:tbl>
              <a:tblPr firstRow="1" firstCol="1" bandRow="1">
                <a:tableStyleId>{5940675A-B579-460E-94D1-54222C63F5DA}</a:tableStyleId>
              </a:tblPr>
              <a:tblGrid>
                <a:gridCol w="1828800"/>
                <a:gridCol w="559558"/>
                <a:gridCol w="586854"/>
                <a:gridCol w="532263"/>
                <a:gridCol w="655092"/>
                <a:gridCol w="709684"/>
                <a:gridCol w="627797"/>
                <a:gridCol w="586853"/>
                <a:gridCol w="518615"/>
                <a:gridCol w="764275"/>
                <a:gridCol w="573206"/>
                <a:gridCol w="641445"/>
                <a:gridCol w="559563"/>
              </a:tblGrid>
              <a:tr h="201732">
                <a:tc rowSpan="3">
                  <a:txBody>
                    <a:bodyPr/>
                    <a:lstStyle/>
                    <a:p>
                      <a:pPr algn="ctr">
                        <a:lnSpc>
                          <a:spcPct val="115000"/>
                        </a:lnSpc>
                        <a:spcAft>
                          <a:spcPts val="0"/>
                        </a:spcAft>
                      </a:pPr>
                      <a:r>
                        <a:rPr lang="en-GB" sz="1000" dirty="0">
                          <a:effectLst/>
                        </a:rPr>
                        <a:t>Variables</a:t>
                      </a:r>
                      <a:endParaRPr lang="ru-RU" sz="1000" dirty="0">
                        <a:effectLst/>
                        <a:latin typeface="Calibri"/>
                        <a:ea typeface="Calibri"/>
                        <a:cs typeface="Times New Roman"/>
                      </a:endParaRPr>
                    </a:p>
                  </a:txBody>
                  <a:tcPr marL="3813" marR="3813" marT="3813" marB="0" anchor="ctr"/>
                </a:tc>
                <a:tc gridSpan="6">
                  <a:txBody>
                    <a:bodyPr/>
                    <a:lstStyle/>
                    <a:p>
                      <a:pPr algn="ctr">
                        <a:lnSpc>
                          <a:spcPct val="115000"/>
                        </a:lnSpc>
                        <a:spcAft>
                          <a:spcPts val="0"/>
                        </a:spcAft>
                      </a:pPr>
                      <a:r>
                        <a:rPr lang="en-GB" sz="1000">
                          <a:effectLst/>
                        </a:rPr>
                        <a:t>Life satisfaction</a:t>
                      </a:r>
                      <a:endParaRPr lang="ru-RU" sz="1000">
                        <a:effectLst/>
                        <a:latin typeface="Calibri"/>
                        <a:ea typeface="Calibri"/>
                        <a:cs typeface="Times New Roman"/>
                      </a:endParaRPr>
                    </a:p>
                  </a:txBody>
                  <a:tcPr marL="3813" marR="3813" marT="3813"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6">
                  <a:txBody>
                    <a:bodyPr/>
                    <a:lstStyle/>
                    <a:p>
                      <a:pPr algn="ctr">
                        <a:lnSpc>
                          <a:spcPct val="115000"/>
                        </a:lnSpc>
                        <a:spcAft>
                          <a:spcPts val="0"/>
                        </a:spcAft>
                      </a:pPr>
                      <a:r>
                        <a:rPr lang="en-GB" sz="1000">
                          <a:effectLst/>
                        </a:rPr>
                        <a:t>Happiness</a:t>
                      </a:r>
                      <a:endParaRPr lang="ru-RU" sz="1000">
                        <a:effectLst/>
                        <a:latin typeface="Calibri"/>
                        <a:ea typeface="Calibri"/>
                        <a:cs typeface="Times New Roman"/>
                      </a:endParaRPr>
                    </a:p>
                  </a:txBody>
                  <a:tcPr marL="3813" marR="3813" marT="3813"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01732">
                <a:tc vMerge="1">
                  <a:txBody>
                    <a:bodyPr/>
                    <a:lstStyle/>
                    <a:p>
                      <a:endParaRPr lang="ru-RU"/>
                    </a:p>
                  </a:txBody>
                  <a:tcPr/>
                </a:tc>
                <a:tc gridSpan="4">
                  <a:txBody>
                    <a:bodyPr/>
                    <a:lstStyle/>
                    <a:p>
                      <a:pPr algn="ctr">
                        <a:lnSpc>
                          <a:spcPct val="115000"/>
                        </a:lnSpc>
                        <a:spcAft>
                          <a:spcPts val="0"/>
                        </a:spcAft>
                      </a:pPr>
                      <a:r>
                        <a:rPr lang="en-GB" sz="1000">
                          <a:effectLst/>
                        </a:rPr>
                        <a:t>Random intercept</a:t>
                      </a:r>
                      <a:endParaRPr lang="ru-RU" sz="1000">
                        <a:effectLst/>
                        <a:latin typeface="Calibri"/>
                        <a:ea typeface="Calibri"/>
                        <a:cs typeface="Times New Roman"/>
                      </a:endParaRPr>
                    </a:p>
                  </a:txBody>
                  <a:tcPr marL="3813" marR="3813" marT="3813" marB="0" anchor="ct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a:lnSpc>
                          <a:spcPct val="115000"/>
                        </a:lnSpc>
                        <a:spcAft>
                          <a:spcPts val="0"/>
                        </a:spcAft>
                      </a:pPr>
                      <a:r>
                        <a:rPr lang="en-GB" sz="1000">
                          <a:effectLst/>
                        </a:rPr>
                        <a:t>Random coefficient</a:t>
                      </a:r>
                      <a:endParaRPr lang="ru-RU" sz="1000">
                        <a:effectLst/>
                        <a:latin typeface="Calibri"/>
                        <a:ea typeface="Calibri"/>
                        <a:cs typeface="Times New Roman"/>
                      </a:endParaRPr>
                    </a:p>
                  </a:txBody>
                  <a:tcPr marL="3813" marR="3813" marT="3813" marB="0" anchor="ctr"/>
                </a:tc>
                <a:tc hMerge="1">
                  <a:txBody>
                    <a:bodyPr/>
                    <a:lstStyle/>
                    <a:p>
                      <a:endParaRPr lang="ru-RU"/>
                    </a:p>
                  </a:txBody>
                  <a:tcPr/>
                </a:tc>
                <a:tc gridSpan="4">
                  <a:txBody>
                    <a:bodyPr/>
                    <a:lstStyle/>
                    <a:p>
                      <a:pPr algn="ctr">
                        <a:lnSpc>
                          <a:spcPct val="115000"/>
                        </a:lnSpc>
                        <a:spcAft>
                          <a:spcPts val="0"/>
                        </a:spcAft>
                      </a:pPr>
                      <a:r>
                        <a:rPr lang="en-GB" sz="1000">
                          <a:effectLst/>
                        </a:rPr>
                        <a:t>Random intercept</a:t>
                      </a:r>
                      <a:endParaRPr lang="ru-RU" sz="1000">
                        <a:effectLst/>
                        <a:latin typeface="Calibri"/>
                        <a:ea typeface="Calibri"/>
                        <a:cs typeface="Times New Roman"/>
                      </a:endParaRPr>
                    </a:p>
                  </a:txBody>
                  <a:tcPr marL="3813" marR="3813" marT="3813" marB="0" anchor="ct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a:lnSpc>
                          <a:spcPct val="115000"/>
                        </a:lnSpc>
                        <a:spcAft>
                          <a:spcPts val="0"/>
                        </a:spcAft>
                      </a:pPr>
                      <a:r>
                        <a:rPr lang="en-GB" sz="1000" dirty="0">
                          <a:effectLst/>
                        </a:rPr>
                        <a:t>Random coefficient</a:t>
                      </a:r>
                      <a:endParaRPr lang="ru-RU" sz="1000" dirty="0">
                        <a:effectLst/>
                        <a:latin typeface="Calibri"/>
                        <a:ea typeface="Calibri"/>
                        <a:cs typeface="Times New Roman"/>
                      </a:endParaRPr>
                    </a:p>
                  </a:txBody>
                  <a:tcPr marL="3813" marR="3813" marT="3813" marB="0" anchor="ctr"/>
                </a:tc>
                <a:tc hMerge="1">
                  <a:txBody>
                    <a:bodyPr/>
                    <a:lstStyle/>
                    <a:p>
                      <a:endParaRPr lang="ru-RU"/>
                    </a:p>
                  </a:txBody>
                  <a:tcPr/>
                </a:tc>
              </a:tr>
              <a:tr h="201732">
                <a:tc vMerge="1">
                  <a:txBody>
                    <a:bodyPr/>
                    <a:lstStyle/>
                    <a:p>
                      <a:endParaRPr lang="ru-RU"/>
                    </a:p>
                  </a:txBody>
                  <a:tcPr/>
                </a:tc>
                <a:tc>
                  <a:txBody>
                    <a:bodyPr/>
                    <a:lstStyle/>
                    <a:p>
                      <a:pPr algn="ctr">
                        <a:lnSpc>
                          <a:spcPct val="115000"/>
                        </a:lnSpc>
                        <a:spcAft>
                          <a:spcPts val="0"/>
                        </a:spcAft>
                      </a:pPr>
                      <a:r>
                        <a:rPr lang="en-GB" sz="1000" dirty="0">
                          <a:effectLst/>
                        </a:rPr>
                        <a:t>Model 1</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Model </a:t>
                      </a:r>
                      <a:r>
                        <a:rPr lang="ru-RU" sz="1000" dirty="0">
                          <a:effectLst/>
                        </a:rPr>
                        <a:t>6</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Model 7</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Age</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0.112***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0.113***</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0.107***</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0.113***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0.063**</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Quadratic age</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-0.001***</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-0.001***</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-0.001***</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0.000</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0.000</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dirty="0">
                          <a:effectLst/>
                        </a:rPr>
                        <a:t>Gender (female)</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0.190***</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0.183***</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0.260***</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dirty="0">
                          <a:effectLst/>
                        </a:rPr>
                        <a:t>Type of settlement (urban area)</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-0.096**</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-0.091**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-0.091**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-0.086**</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-0.094**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-0.089**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-0.008</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-0.012</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-0.007</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Marital status (have a couple)</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0.483***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0.498***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0.482***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0.497***</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0.496***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0.805***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0.834***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0.803***</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0.832***</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0.833***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0.832***</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Education (professional or secondary)</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0.129***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0.119**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0.122***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0.12</a:t>
                      </a:r>
                      <a:r>
                        <a:rPr lang="ru-RU" sz="1000" dirty="0">
                          <a:effectLst/>
                        </a:rPr>
                        <a:t>0</a:t>
                      </a:r>
                      <a:r>
                        <a:rPr lang="en-GB" sz="1000" dirty="0">
                          <a:effectLst/>
                        </a:rPr>
                        <a:t>**</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0.194***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0.186***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0.192***</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0.183***</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Education (higher and post-graduate)</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0.437***</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0.433***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0.431***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0.396***</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Employment (have a job)</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0.372***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0.379***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0.378***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0.367***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0.320***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0.333***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0.303***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0.317***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0.330***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0.314***</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Subjective health (good)</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-0.304***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-0.311***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-0.300***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-0.295***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-0.292***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-0.540***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-0.521***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-0.533***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-0.514***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-0.509***</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Subjective health (fair)</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-0.959***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-0.937***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-0.948***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-0.929***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-0.929***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-0.921***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-1.175***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-1.139***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-1.160***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-1.127***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-1.132***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-1.121***</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Subjective health (bad)</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-1.722***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-1.692***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-1.701***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-1.674***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-1.683***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-1.667***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-2.044***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-1.995***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-2.016***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-1.971***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-1.989***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-1.966***</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Subjective health (very bad)</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-2.465***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-2.413***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-2.438***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-2.391***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-2.406***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-2.384***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-2.712***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-2.630***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-2.676***</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-2.601***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-2.599***</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Feel safe walking alone after dark(yes)</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0.388***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0.388***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0.39</a:t>
                      </a:r>
                      <a:r>
                        <a:rPr lang="ru-RU" sz="1000">
                          <a:effectLst/>
                        </a:rPr>
                        <a:t>0</a:t>
                      </a:r>
                      <a:r>
                        <a:rPr lang="en-GB" sz="1000">
                          <a:effectLst/>
                        </a:rPr>
                        <a:t>***</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0.354***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0.339***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0.353***</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0.339***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0.340***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0.339***</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Belong to any particular religion (no)</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-0.219***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-0.219***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-0.270***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-0.256***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-0.257***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-0.244***</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-0.254***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-0.243***</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Number of individuals in household</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0.010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0.009</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Social contacts (once a week or more)</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0.248***</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0.239***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0.324***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0.313***</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0.427***</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0.416***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0.482***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0.469***</a:t>
                      </a:r>
                      <a:endParaRPr lang="ru-RU" sz="1000" dirty="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Voluntary activity (had during a year)</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0.211***</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0.208***</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0.307***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0.283***</a:t>
                      </a:r>
                      <a:endParaRPr lang="ru-RU" sz="1000">
                        <a:effectLst/>
                        <a:latin typeface="Calibri"/>
                        <a:ea typeface="Calibri"/>
                        <a:cs typeface="Times New Roman"/>
                      </a:endParaRPr>
                    </a:p>
                  </a:txBody>
                  <a:tcPr marL="3813" marR="3813" marT="3813" marB="0" anchor="ctr"/>
                </a:tc>
                <a:tc>
                  <a:txBody>
                    <a:bodyPr/>
                    <a:lstStyle/>
                    <a:p>
                      <a:pP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0.278***</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Constant</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-2.898***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-3.107***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-2.835***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-3.035***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-3.161***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-3.094***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-0.580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-0.931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-0.515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-0.859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-0.949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-0.875</a:t>
                      </a:r>
                      <a:endParaRPr lang="ru-RU" sz="1000">
                        <a:effectLst/>
                        <a:latin typeface="Calibri"/>
                        <a:ea typeface="Calibri"/>
                        <a:cs typeface="Times New Roman"/>
                      </a:endParaRPr>
                    </a:p>
                  </a:txBody>
                  <a:tcPr marL="3813" marR="3813" marT="3813" marB="0" anchor="ctr"/>
                </a:tc>
              </a:tr>
              <a:tr h="201732">
                <a:tc>
                  <a:txBody>
                    <a:bodyPr/>
                    <a:lstStyle/>
                    <a:p>
                      <a:pPr algn="r">
                        <a:lnSpc>
                          <a:spcPct val="115000"/>
                        </a:lnSpc>
                        <a:spcAft>
                          <a:spcPts val="0"/>
                        </a:spcAft>
                      </a:pPr>
                      <a:r>
                        <a:rPr lang="en-GB" sz="1000">
                          <a:effectLst/>
                        </a:rPr>
                        <a:t>Var (constant)</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0.840</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0.802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0.811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0.777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0.615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0.587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0.664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0.618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0.617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0.578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0.583</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0.545</a:t>
                      </a:r>
                      <a:endParaRPr lang="ru-RU" sz="1000">
                        <a:effectLst/>
                        <a:latin typeface="Calibri"/>
                        <a:ea typeface="Calibri"/>
                        <a:cs typeface="Times New Roman"/>
                      </a:endParaRPr>
                    </a:p>
                  </a:txBody>
                  <a:tcPr marL="3813" marR="3813" marT="3813" marB="0" anchor="ctr"/>
                </a:tc>
              </a:tr>
              <a:tr h="201732">
                <a:tc>
                  <a:txBody>
                    <a:bodyPr/>
                    <a:lstStyle/>
                    <a:p>
                      <a:pPr algn="r">
                        <a:lnSpc>
                          <a:spcPct val="115000"/>
                        </a:lnSpc>
                        <a:spcAft>
                          <a:spcPts val="0"/>
                        </a:spcAft>
                      </a:pPr>
                      <a:r>
                        <a:rPr lang="en-GB" sz="1000">
                          <a:effectLst/>
                        </a:rPr>
                        <a:t>Var (social contacts)</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0.041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0.039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0.054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0.05</a:t>
                      </a:r>
                      <a:r>
                        <a:rPr lang="ru-RU" sz="1000">
                          <a:effectLst/>
                        </a:rPr>
                        <a:t>0</a:t>
                      </a:r>
                      <a:endParaRPr lang="ru-RU" sz="1000">
                        <a:effectLst/>
                        <a:latin typeface="Calibri"/>
                        <a:ea typeface="Calibri"/>
                        <a:cs typeface="Times New Roman"/>
                      </a:endParaRPr>
                    </a:p>
                  </a:txBody>
                  <a:tcPr marL="3813" marR="3813" marT="3813" marB="0" anchor="ctr"/>
                </a:tc>
              </a:tr>
              <a:tr h="201732">
                <a:tc>
                  <a:txBody>
                    <a:bodyPr/>
                    <a:lstStyle/>
                    <a:p>
                      <a:pPr algn="r">
                        <a:lnSpc>
                          <a:spcPct val="115000"/>
                        </a:lnSpc>
                        <a:spcAft>
                          <a:spcPts val="0"/>
                        </a:spcAft>
                      </a:pPr>
                      <a:r>
                        <a:rPr lang="en-GB" sz="1000">
                          <a:effectLst/>
                        </a:rPr>
                        <a:t>Cov (social contacts; constant)</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0.034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0.034</a:t>
                      </a:r>
                      <a:endParaRPr lang="ru-RU" sz="1000" dirty="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 </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-0.027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-0.024</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Log likelihood</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-9227.78</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-9208.04</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-9215.97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-9197.81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-9201.61</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-9191.762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-7332.15</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-7288.7</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-7317.12</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-7276.09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-7284.79</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-7272.44</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Number of countries</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26</a:t>
                      </a:r>
                      <a:endParaRPr lang="ru-RU" sz="1000">
                        <a:effectLst/>
                        <a:latin typeface="Calibri"/>
                        <a:ea typeface="Calibri"/>
                        <a:cs typeface="Times New Roman"/>
                      </a:endParaRPr>
                    </a:p>
                  </a:txBody>
                  <a:tcPr marL="3813" marR="3813" marT="3813" marB="0" anchor="ctr"/>
                </a:tc>
              </a:tr>
              <a:tr h="201732">
                <a:tc>
                  <a:txBody>
                    <a:bodyPr/>
                    <a:lstStyle/>
                    <a:p>
                      <a:pPr>
                        <a:lnSpc>
                          <a:spcPct val="115000"/>
                        </a:lnSpc>
                        <a:spcAft>
                          <a:spcPts val="0"/>
                        </a:spcAft>
                      </a:pPr>
                      <a:r>
                        <a:rPr lang="en-GB" sz="1000">
                          <a:effectLst/>
                        </a:rPr>
                        <a:t>Number of individuals</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a:effectLst/>
                        </a:rPr>
                        <a:t>23766</a:t>
                      </a:r>
                      <a:endParaRPr lang="ru-RU" sz="1000">
                        <a:effectLst/>
                        <a:latin typeface="Calibri"/>
                        <a:ea typeface="Calibri"/>
                        <a:cs typeface="Times New Roman"/>
                      </a:endParaRPr>
                    </a:p>
                  </a:txBody>
                  <a:tcPr marL="3813" marR="3813" marT="3813" marB="0" anchor="ctr"/>
                </a:tc>
                <a:tc>
                  <a:txBody>
                    <a:bodyPr/>
                    <a:lstStyle/>
                    <a:p>
                      <a:pPr algn="ctr">
                        <a:lnSpc>
                          <a:spcPct val="115000"/>
                        </a:lnSpc>
                        <a:spcAft>
                          <a:spcPts val="0"/>
                        </a:spcAft>
                      </a:pPr>
                      <a:r>
                        <a:rPr lang="en-GB" sz="1000" dirty="0">
                          <a:effectLst/>
                        </a:rPr>
                        <a:t>23766</a:t>
                      </a:r>
                      <a:endParaRPr lang="ru-RU" sz="1000" dirty="0">
                        <a:effectLst/>
                        <a:latin typeface="Calibri"/>
                        <a:ea typeface="Calibri"/>
                        <a:cs typeface="Times New Roman"/>
                      </a:endParaRPr>
                    </a:p>
                  </a:txBody>
                  <a:tcPr marL="3813" marR="3813" marT="3813" marB="0" anchor="ctr"/>
                </a:tc>
              </a:tr>
            </a:tbl>
          </a:graphicData>
        </a:graphic>
      </p:graphicFrame>
    </p:spTree>
    <p:extLst>
      <p:ext uri="{BB962C8B-B14F-4D97-AF65-F5344CB8AC3E}">
        <p14:creationId xmlns:p14="http://schemas.microsoft.com/office/powerpoint/2010/main" val="306150055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Номер слайда 1"/>
          <p:cNvSpPr>
            <a:spLocks noGrp="1"/>
          </p:cNvSpPr>
          <p:nvPr>
            <p:ph type="sldNum" sz="quarter" idx="2"/>
          </p:nvPr>
        </p:nvSpPr>
        <p:spPr/>
        <p:txBody>
          <a:bodyPr/>
          <a:lstStyle/>
          <a:p>
            <a:fld id="{86CB4B4D-7CA3-9044-876B-883B54F8677D}" type="slidenum">
              <a:rPr lang="ru-RU" smtClean="0"/>
              <a:pPr/>
              <a:t>21</a:t>
            </a:fld>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1675148774"/>
              </p:ext>
            </p:extLst>
          </p:nvPr>
        </p:nvGraphicFramePr>
        <p:xfrm>
          <a:off x="109182" y="896712"/>
          <a:ext cx="8843749" cy="5372431"/>
        </p:xfrm>
        <a:graphic>
          <a:graphicData uri="http://schemas.openxmlformats.org/drawingml/2006/table">
            <a:tbl>
              <a:tblPr firstRow="1" firstCol="1" bandRow="1">
                <a:tableStyleId>{5940675A-B579-460E-94D1-54222C63F5DA}</a:tableStyleId>
              </a:tblPr>
              <a:tblGrid>
                <a:gridCol w="2388359"/>
                <a:gridCol w="963542"/>
                <a:gridCol w="943045"/>
                <a:gridCol w="1275884"/>
                <a:gridCol w="943045"/>
                <a:gridCol w="1123332"/>
                <a:gridCol w="1206542"/>
              </a:tblGrid>
              <a:tr h="0">
                <a:tc rowSpan="2">
                  <a:txBody>
                    <a:bodyPr/>
                    <a:lstStyle/>
                    <a:p>
                      <a:pPr indent="0" algn="ctr">
                        <a:lnSpc>
                          <a:spcPct val="100000"/>
                        </a:lnSpc>
                        <a:spcAft>
                          <a:spcPts val="0"/>
                        </a:spcAft>
                      </a:pPr>
                      <a:endParaRPr lang="ru-RU" sz="1600" dirty="0">
                        <a:effectLst/>
                        <a:latin typeface="+mn-lt"/>
                        <a:ea typeface="Calibri"/>
                        <a:cs typeface="Times New Roman"/>
                      </a:endParaRPr>
                    </a:p>
                  </a:txBody>
                  <a:tcPr marL="1049" marR="1049" marT="1049" marB="0" anchor="ctr"/>
                </a:tc>
                <a:tc gridSpan="2">
                  <a:txBody>
                    <a:bodyPr/>
                    <a:lstStyle/>
                    <a:p>
                      <a:pPr indent="0" algn="ctr">
                        <a:lnSpc>
                          <a:spcPct val="100000"/>
                        </a:lnSpc>
                        <a:spcAft>
                          <a:spcPts val="0"/>
                        </a:spcAft>
                      </a:pPr>
                      <a:r>
                        <a:rPr lang="en-GB" sz="1600">
                          <a:effectLst/>
                          <a:latin typeface="+mn-lt"/>
                        </a:rPr>
                        <a:t>Life satisfaction</a:t>
                      </a:r>
                      <a:endParaRPr lang="ru-RU" sz="1600">
                        <a:effectLst/>
                        <a:latin typeface="+mn-lt"/>
                        <a:ea typeface="Calibri"/>
                        <a:cs typeface="Times New Roman"/>
                      </a:endParaRPr>
                    </a:p>
                  </a:txBody>
                  <a:tcPr marL="1049" marR="1049" marT="1049" marB="0" anchor="ctr"/>
                </a:tc>
                <a:tc hMerge="1">
                  <a:txBody>
                    <a:bodyPr/>
                    <a:lstStyle/>
                    <a:p>
                      <a:endParaRPr lang="ru-RU"/>
                    </a:p>
                  </a:txBody>
                  <a:tcPr/>
                </a:tc>
                <a:tc gridSpan="2">
                  <a:txBody>
                    <a:bodyPr/>
                    <a:lstStyle/>
                    <a:p>
                      <a:pPr indent="0" algn="ctr">
                        <a:lnSpc>
                          <a:spcPct val="100000"/>
                        </a:lnSpc>
                        <a:spcAft>
                          <a:spcPts val="0"/>
                        </a:spcAft>
                      </a:pPr>
                      <a:r>
                        <a:rPr lang="en-GB" sz="1600">
                          <a:effectLst/>
                          <a:latin typeface="+mn-lt"/>
                        </a:rPr>
                        <a:t>Happiness</a:t>
                      </a:r>
                      <a:endParaRPr lang="ru-RU" sz="1600">
                        <a:effectLst/>
                        <a:latin typeface="+mn-lt"/>
                        <a:ea typeface="Calibri"/>
                        <a:cs typeface="Times New Roman"/>
                      </a:endParaRPr>
                    </a:p>
                  </a:txBody>
                  <a:tcPr marL="1049" marR="1049" marT="1049" marB="0" anchor="ctr"/>
                </a:tc>
                <a:tc hMerge="1">
                  <a:txBody>
                    <a:bodyPr/>
                    <a:lstStyle/>
                    <a:p>
                      <a:endParaRPr lang="ru-RU"/>
                    </a:p>
                  </a:txBody>
                  <a:tcPr/>
                </a:tc>
                <a:tc rowSpan="2">
                  <a:txBody>
                    <a:bodyPr/>
                    <a:lstStyle/>
                    <a:p>
                      <a:pPr indent="0" algn="ctr">
                        <a:lnSpc>
                          <a:spcPct val="100000"/>
                        </a:lnSpc>
                        <a:spcAft>
                          <a:spcPts val="0"/>
                        </a:spcAft>
                      </a:pPr>
                      <a:r>
                        <a:rPr lang="en-GB" sz="1600">
                          <a:effectLst/>
                          <a:latin typeface="+mn-lt"/>
                        </a:rPr>
                        <a:t>Chi-squared </a:t>
                      </a:r>
                      <a:r>
                        <a:rPr lang="en-US" sz="1600">
                          <a:effectLst/>
                          <a:latin typeface="+mn-lt"/>
                        </a:rPr>
                        <a:t>distribution</a:t>
                      </a:r>
                      <a:endParaRPr lang="ru-RU" sz="1600">
                        <a:effectLst/>
                        <a:latin typeface="+mn-lt"/>
                        <a:ea typeface="Calibri"/>
                        <a:cs typeface="Times New Roman"/>
                      </a:endParaRPr>
                    </a:p>
                  </a:txBody>
                  <a:tcPr marL="1049" marR="1049" marT="1049" marB="0" anchor="ctr"/>
                </a:tc>
                <a:tc rowSpan="2">
                  <a:txBody>
                    <a:bodyPr/>
                    <a:lstStyle/>
                    <a:p>
                      <a:pPr indent="0" algn="ctr">
                        <a:lnSpc>
                          <a:spcPct val="100000"/>
                        </a:lnSpc>
                        <a:spcAft>
                          <a:spcPts val="0"/>
                        </a:spcAft>
                      </a:pPr>
                      <a:r>
                        <a:rPr lang="en-US" sz="1600">
                          <a:effectLst/>
                          <a:latin typeface="+mn-lt"/>
                        </a:rPr>
                        <a:t>Comparison of models</a:t>
                      </a:r>
                      <a:endParaRPr lang="ru-RU" sz="1600">
                        <a:effectLst/>
                        <a:latin typeface="+mn-lt"/>
                        <a:ea typeface="Calibri"/>
                        <a:cs typeface="Times New Roman"/>
                      </a:endParaRPr>
                    </a:p>
                  </a:txBody>
                  <a:tcPr marL="1049" marR="1049" marT="1049" marB="0" anchor="ctr"/>
                </a:tc>
              </a:tr>
              <a:tr h="478488">
                <a:tc vMerge="1">
                  <a:txBody>
                    <a:bodyPr/>
                    <a:lstStyle/>
                    <a:p>
                      <a:endParaRPr lang="ru-RU"/>
                    </a:p>
                  </a:txBody>
                  <a:tcPr/>
                </a:tc>
                <a:tc>
                  <a:txBody>
                    <a:bodyPr/>
                    <a:lstStyle/>
                    <a:p>
                      <a:pPr indent="0" algn="ctr">
                        <a:lnSpc>
                          <a:spcPct val="100000"/>
                        </a:lnSpc>
                        <a:spcAft>
                          <a:spcPts val="0"/>
                        </a:spcAft>
                      </a:pPr>
                      <a:r>
                        <a:rPr lang="en-GB" sz="1600">
                          <a:effectLst/>
                          <a:latin typeface="+mn-lt"/>
                        </a:rPr>
                        <a:t>LR-statistic</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LR-test</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LR-statistic</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LR-test</a:t>
                      </a:r>
                      <a:endParaRPr lang="ru-RU" sz="1600">
                        <a:effectLst/>
                        <a:latin typeface="+mn-lt"/>
                        <a:ea typeface="Calibri"/>
                        <a:cs typeface="Times New Roman"/>
                      </a:endParaRPr>
                    </a:p>
                  </a:txBody>
                  <a:tcPr marL="1049" marR="1049" marT="1049" marB="0" anchor="ctr"/>
                </a:tc>
                <a:tc vMerge="1">
                  <a:txBody>
                    <a:bodyPr/>
                    <a:lstStyle/>
                    <a:p>
                      <a:endParaRPr lang="ru-RU"/>
                    </a:p>
                  </a:txBody>
                  <a:tcPr/>
                </a:tc>
                <a:tc vMerge="1">
                  <a:txBody>
                    <a:bodyPr/>
                    <a:lstStyle/>
                    <a:p>
                      <a:endParaRPr lang="ru-RU"/>
                    </a:p>
                  </a:txBody>
                  <a:tcPr/>
                </a:tc>
              </a:tr>
              <a:tr h="28751">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1 -</a:t>
                      </a:r>
                    </a:p>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Basic model</a:t>
                      </a:r>
                      <a:endParaRPr lang="ru-RU" sz="1600" dirty="0" smtClean="0">
                        <a:effectLst/>
                        <a:latin typeface="+mn-lt"/>
                      </a:endParaRPr>
                    </a:p>
                  </a:txBody>
                  <a:tcPr marL="1049" marR="1049" marT="1049" marB="0" anchor="ctr"/>
                </a:tc>
                <a:tc>
                  <a:txBody>
                    <a:bodyPr/>
                    <a:lstStyle/>
                    <a:p>
                      <a:pPr indent="0" algn="ctr">
                        <a:lnSpc>
                          <a:spcPct val="100000"/>
                        </a:lnSpc>
                        <a:spcAft>
                          <a:spcPts val="0"/>
                        </a:spcAft>
                      </a:pPr>
                      <a:r>
                        <a:rPr lang="en-GB" sz="1600">
                          <a:effectLst/>
                          <a:latin typeface="+mn-lt"/>
                        </a:rPr>
                        <a:t>-7332</a:t>
                      </a:r>
                      <a:r>
                        <a:rPr lang="ru-RU" sz="1600">
                          <a:effectLst/>
                          <a:latin typeface="+mn-lt"/>
                        </a:rPr>
                        <a:t>.</a:t>
                      </a:r>
                      <a:r>
                        <a:rPr lang="en-GB" sz="1600">
                          <a:effectLst/>
                          <a:latin typeface="+mn-lt"/>
                        </a:rPr>
                        <a:t>15</a:t>
                      </a:r>
                      <a:endParaRPr lang="ru-RU" sz="1600">
                        <a:effectLst/>
                        <a:latin typeface="+mn-lt"/>
                        <a:ea typeface="Calibri"/>
                        <a:cs typeface="Times New Roman"/>
                      </a:endParaRPr>
                    </a:p>
                  </a:txBody>
                  <a:tcPr marL="1049" marR="1049" marT="1049" marB="0" anchor="ctr"/>
                </a:tc>
                <a:tc>
                  <a:txBody>
                    <a:bodyPr/>
                    <a:lstStyle/>
                    <a:p>
                      <a:pPr indent="0" algn="just">
                        <a:lnSpc>
                          <a:spcPct val="100000"/>
                        </a:lnSpc>
                      </a:pPr>
                      <a:endParaRPr lang="ru-RU" sz="1600">
                        <a:effectLst/>
                        <a:latin typeface="+mn-lt"/>
                      </a:endParaRPr>
                    </a:p>
                  </a:txBody>
                  <a:tcPr marL="1049" marR="1049" marT="1049" marB="0" anchor="ctr"/>
                </a:tc>
                <a:tc>
                  <a:txBody>
                    <a:bodyPr/>
                    <a:lstStyle/>
                    <a:p>
                      <a:pPr indent="0" algn="ctr">
                        <a:lnSpc>
                          <a:spcPct val="100000"/>
                        </a:lnSpc>
                        <a:spcAft>
                          <a:spcPts val="0"/>
                        </a:spcAft>
                      </a:pPr>
                      <a:r>
                        <a:rPr lang="en-GB" sz="1600">
                          <a:effectLst/>
                          <a:latin typeface="+mn-lt"/>
                        </a:rPr>
                        <a:t>-9227.78</a:t>
                      </a:r>
                      <a:endParaRPr lang="ru-RU" sz="1600">
                        <a:effectLst/>
                        <a:latin typeface="+mn-lt"/>
                        <a:ea typeface="Calibri"/>
                        <a:cs typeface="Times New Roman"/>
                      </a:endParaRPr>
                    </a:p>
                  </a:txBody>
                  <a:tcPr marL="1049" marR="1049" marT="1049" marB="0" anchor="ctr"/>
                </a:tc>
                <a:tc>
                  <a:txBody>
                    <a:bodyPr/>
                    <a:lstStyle/>
                    <a:p>
                      <a:pPr indent="0" algn="just">
                        <a:lnSpc>
                          <a:spcPct val="100000"/>
                        </a:lnSpc>
                      </a:pPr>
                      <a:endParaRPr lang="ru-RU" sz="1600">
                        <a:effectLst/>
                        <a:latin typeface="+mn-lt"/>
                      </a:endParaRPr>
                    </a:p>
                  </a:txBody>
                  <a:tcPr marL="1049" marR="1049" marT="1049" marB="0" anchor="ctr"/>
                </a:tc>
                <a:tc>
                  <a:txBody>
                    <a:bodyPr/>
                    <a:lstStyle/>
                    <a:p>
                      <a:pPr indent="0" algn="just">
                        <a:lnSpc>
                          <a:spcPct val="100000"/>
                        </a:lnSpc>
                      </a:pPr>
                      <a:endParaRPr lang="ru-RU" sz="1600">
                        <a:effectLst/>
                        <a:latin typeface="+mn-lt"/>
                      </a:endParaRPr>
                    </a:p>
                  </a:txBody>
                  <a:tcPr marL="1049" marR="1049" marT="1049" marB="0" anchor="ctr"/>
                </a:tc>
                <a:tc>
                  <a:txBody>
                    <a:bodyPr/>
                    <a:lstStyle/>
                    <a:p>
                      <a:pPr indent="0" algn="ctr">
                        <a:lnSpc>
                          <a:spcPct val="100000"/>
                        </a:lnSpc>
                      </a:pPr>
                      <a:endParaRPr lang="ru-RU" sz="1600" dirty="0">
                        <a:effectLst/>
                        <a:latin typeface="+mn-lt"/>
                      </a:endParaRPr>
                    </a:p>
                  </a:txBody>
                  <a:tcPr marL="1049" marR="1049" marT="1049" marB="0" anchor="ctr"/>
                </a:tc>
              </a:tr>
              <a:tr h="454354">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2 -</a:t>
                      </a:r>
                    </a:p>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rPr>
                        <a:t>RI</a:t>
                      </a:r>
                      <a:r>
                        <a:rPr lang="en-GB" sz="1600" baseline="0" dirty="0" smtClean="0">
                          <a:effectLst/>
                          <a:latin typeface="+mn-lt"/>
                        </a:rPr>
                        <a:t> with formal SA</a:t>
                      </a:r>
                      <a:endParaRPr lang="ru-RU" sz="1600" dirty="0" smtClean="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dirty="0">
                          <a:effectLst/>
                          <a:latin typeface="+mn-lt"/>
                        </a:rPr>
                        <a:t>-7317.12</a:t>
                      </a:r>
                      <a:endParaRPr lang="ru-RU" sz="1600" dirty="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dirty="0">
                          <a:effectLst/>
                          <a:latin typeface="+mn-lt"/>
                        </a:rPr>
                        <a:t>23.63</a:t>
                      </a:r>
                      <a:endParaRPr lang="ru-RU" sz="1600" dirty="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-9215.97</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30.06</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3.84</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M2 - M1</a:t>
                      </a:r>
                      <a:endParaRPr lang="ru-RU" sz="1600" dirty="0">
                        <a:effectLst/>
                        <a:latin typeface="+mn-lt"/>
                      </a:endParaRPr>
                    </a:p>
                  </a:txBody>
                  <a:tcPr marL="1049" marR="1049" marT="1049" marB="0" anchor="ctr"/>
                </a:tc>
              </a:tr>
              <a:tr h="454354">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3 -</a:t>
                      </a:r>
                    </a:p>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rPr>
                        <a:t>RI</a:t>
                      </a:r>
                      <a:r>
                        <a:rPr lang="en-GB" sz="1600" baseline="0" dirty="0" smtClean="0">
                          <a:effectLst/>
                          <a:latin typeface="+mn-lt"/>
                        </a:rPr>
                        <a:t> with informal SA</a:t>
                      </a:r>
                      <a:endParaRPr lang="ru-RU" sz="1600" dirty="0" smtClean="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-7288.70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39.49</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-9208.04</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86.90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3.84</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M3 - M1</a:t>
                      </a:r>
                      <a:endParaRPr lang="ru-RU" sz="1600" dirty="0">
                        <a:effectLst/>
                        <a:latin typeface="+mn-lt"/>
                      </a:endParaRPr>
                    </a:p>
                  </a:txBody>
                  <a:tcPr marL="1049" marR="1049" marT="1049" marB="0" anchor="ctr"/>
                </a:tc>
              </a:tr>
              <a:tr h="429170">
                <a:tc rowSpan="2">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a:effectLst/>
                          <a:latin typeface="+mn-lt"/>
                        </a:rPr>
                        <a:t>Model </a:t>
                      </a:r>
                      <a:r>
                        <a:rPr lang="en-GB" sz="1600" dirty="0" smtClean="0">
                          <a:effectLst/>
                          <a:latin typeface="+mn-lt"/>
                        </a:rPr>
                        <a:t>4 – </a:t>
                      </a:r>
                    </a:p>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rPr>
                        <a:t>RI</a:t>
                      </a:r>
                      <a:r>
                        <a:rPr lang="en-GB" sz="1600" baseline="0" dirty="0" smtClean="0">
                          <a:effectLst/>
                          <a:latin typeface="+mn-lt"/>
                        </a:rPr>
                        <a:t> with both SA</a:t>
                      </a:r>
                      <a:endParaRPr lang="ru-RU" sz="1600" dirty="0" smtClean="0">
                        <a:effectLst/>
                        <a:latin typeface="+mn-lt"/>
                        <a:ea typeface="Calibri"/>
                        <a:cs typeface="Times New Roman"/>
                      </a:endParaRPr>
                    </a:p>
                  </a:txBody>
                  <a:tcPr marL="1049" marR="1049" marT="1049" marB="0" anchor="ctr"/>
                </a:tc>
                <a:tc rowSpan="2">
                  <a:txBody>
                    <a:bodyPr/>
                    <a:lstStyle/>
                    <a:p>
                      <a:pPr indent="0" algn="ctr">
                        <a:lnSpc>
                          <a:spcPct val="100000"/>
                        </a:lnSpc>
                        <a:spcAft>
                          <a:spcPts val="0"/>
                        </a:spcAft>
                      </a:pPr>
                      <a:r>
                        <a:rPr lang="en-GB" sz="1600">
                          <a:effectLst/>
                          <a:latin typeface="+mn-lt"/>
                        </a:rPr>
                        <a:t>-7276.09</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36.33</a:t>
                      </a:r>
                      <a:endParaRPr lang="ru-RU" sz="1600">
                        <a:effectLst/>
                        <a:latin typeface="+mn-lt"/>
                        <a:ea typeface="Calibri"/>
                        <a:cs typeface="Times New Roman"/>
                      </a:endParaRPr>
                    </a:p>
                  </a:txBody>
                  <a:tcPr marL="1049" marR="1049" marT="1049" marB="0" anchor="ctr"/>
                </a:tc>
                <a:tc rowSpan="2">
                  <a:txBody>
                    <a:bodyPr/>
                    <a:lstStyle/>
                    <a:p>
                      <a:pPr indent="0" algn="ctr">
                        <a:lnSpc>
                          <a:spcPct val="100000"/>
                        </a:lnSpc>
                        <a:spcAft>
                          <a:spcPts val="0"/>
                        </a:spcAft>
                      </a:pPr>
                      <a:r>
                        <a:rPr lang="en-GB" sz="1600">
                          <a:effectLst/>
                          <a:latin typeface="+mn-lt"/>
                        </a:rPr>
                        <a:t>-9197.81</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82.06</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3.84</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M4 - M2</a:t>
                      </a:r>
                      <a:endParaRPr lang="ru-RU" sz="1600" dirty="0" smtClean="0">
                        <a:effectLst/>
                        <a:latin typeface="+mn-lt"/>
                      </a:endParaRPr>
                    </a:p>
                  </a:txBody>
                  <a:tcPr marL="1049" marR="1049" marT="1049" marB="0" anchor="ctr"/>
                </a:tc>
              </a:tr>
              <a:tr h="429170">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en-GB" sz="1600">
                          <a:effectLst/>
                          <a:latin typeface="+mn-lt"/>
                        </a:rPr>
                        <a:t>20.47</a:t>
                      </a:r>
                      <a:endParaRPr lang="ru-RU" sz="1600">
                        <a:effectLst/>
                        <a:latin typeface="+mn-lt"/>
                        <a:ea typeface="Calibri"/>
                        <a:cs typeface="Times New Roman"/>
                      </a:endParaRPr>
                    </a:p>
                  </a:txBody>
                  <a:tcPr marL="1049" marR="1049" marT="1049" marB="0" anchor="ctr"/>
                </a:tc>
                <a:tc vMerge="1">
                  <a:txBody>
                    <a:bodyPr/>
                    <a:lstStyle/>
                    <a:p>
                      <a:endParaRPr lang="ru-RU"/>
                    </a:p>
                  </a:txBody>
                  <a:tcPr/>
                </a:tc>
                <a:tc>
                  <a:txBody>
                    <a:bodyPr/>
                    <a:lstStyle/>
                    <a:p>
                      <a:pPr indent="0" algn="ctr">
                        <a:lnSpc>
                          <a:spcPct val="100000"/>
                        </a:lnSpc>
                        <a:spcAft>
                          <a:spcPts val="0"/>
                        </a:spcAft>
                      </a:pPr>
                      <a:r>
                        <a:rPr lang="en-GB" sz="1600">
                          <a:effectLst/>
                          <a:latin typeface="+mn-lt"/>
                        </a:rPr>
                        <a:t>25.22</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3.84</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M4 - M3</a:t>
                      </a:r>
                      <a:endParaRPr lang="ru-RU" sz="1600" dirty="0" smtClean="0">
                        <a:effectLst/>
                        <a:latin typeface="+mn-lt"/>
                      </a:endParaRPr>
                    </a:p>
                  </a:txBody>
                  <a:tcPr marL="1049" marR="1049" marT="1049" marB="0" anchor="ctr"/>
                </a:tc>
              </a:tr>
              <a:tr h="403987">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5 – </a:t>
                      </a:r>
                    </a:p>
                    <a:p>
                      <a:pPr indent="0" algn="ctr">
                        <a:lnSpc>
                          <a:spcPct val="100000"/>
                        </a:lnSpc>
                        <a:spcAft>
                          <a:spcPts val="0"/>
                        </a:spcAft>
                      </a:pPr>
                      <a:r>
                        <a:rPr lang="en-US" sz="1600" dirty="0" smtClean="0">
                          <a:effectLst/>
                          <a:latin typeface="+mn-lt"/>
                        </a:rPr>
                        <a:t>M2 with RS for formal SA</a:t>
                      </a:r>
                      <a:endParaRPr lang="ru-RU" sz="1600" dirty="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-7284.79</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0.29</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-9201.61</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3.83</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5.99</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M5 - M2</a:t>
                      </a:r>
                      <a:endParaRPr lang="ru-RU" sz="1600" dirty="0" smtClean="0">
                        <a:effectLst/>
                        <a:latin typeface="+mn-lt"/>
                      </a:endParaRPr>
                    </a:p>
                  </a:txBody>
                  <a:tcPr marL="1049" marR="1049" marT="1049" marB="0" anchor="ctr"/>
                </a:tc>
              </a:tr>
              <a:tr h="429170">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6 – </a:t>
                      </a:r>
                    </a:p>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M3 with RS for informal SA</a:t>
                      </a:r>
                      <a:endParaRPr lang="ru-RU" sz="1600" dirty="0" smtClean="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-7315.20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12</a:t>
                      </a:r>
                      <a:r>
                        <a:rPr lang="ru-RU" sz="1600">
                          <a:effectLst/>
                          <a:latin typeface="+mn-lt"/>
                        </a:rPr>
                        <a:t>.</a:t>
                      </a:r>
                      <a:r>
                        <a:rPr lang="en-GB" sz="1600">
                          <a:effectLst/>
                          <a:latin typeface="+mn-lt"/>
                        </a:rPr>
                        <a:t>85</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-9215.83</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7.82</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5.99</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US" sz="1600" dirty="0" smtClean="0">
                          <a:effectLst/>
                          <a:latin typeface="+mn-lt"/>
                        </a:rPr>
                        <a:t>M6 -</a:t>
                      </a:r>
                      <a:r>
                        <a:rPr lang="en-US" sz="1600" baseline="0" dirty="0" smtClean="0">
                          <a:effectLst/>
                          <a:latin typeface="+mn-lt"/>
                        </a:rPr>
                        <a:t> </a:t>
                      </a:r>
                      <a:r>
                        <a:rPr lang="en-US" sz="1600" dirty="0" smtClean="0">
                          <a:effectLst/>
                          <a:latin typeface="+mn-lt"/>
                        </a:rPr>
                        <a:t>M3</a:t>
                      </a:r>
                      <a:endParaRPr lang="ru-RU" sz="1600" dirty="0" smtClean="0">
                        <a:effectLst/>
                        <a:latin typeface="+mn-lt"/>
                      </a:endParaRPr>
                    </a:p>
                  </a:txBody>
                  <a:tcPr marL="1049" marR="1049" marT="1049" marB="0" anchor="ctr"/>
                </a:tc>
              </a:tr>
              <a:tr h="429170">
                <a:tc rowSpan="2">
                  <a:txBody>
                    <a:bodyPr/>
                    <a:lstStyle/>
                    <a:p>
                      <a:pPr indent="0" algn="ctr">
                        <a:lnSpc>
                          <a:spcPct val="100000"/>
                        </a:lnSpc>
                        <a:spcAft>
                          <a:spcPts val="0"/>
                        </a:spcAft>
                      </a:pPr>
                      <a:r>
                        <a:rPr lang="en-GB" sz="1600" b="1" dirty="0">
                          <a:effectLst/>
                          <a:latin typeface="+mn-lt"/>
                        </a:rPr>
                        <a:t>Model </a:t>
                      </a:r>
                      <a:r>
                        <a:rPr lang="en-GB" sz="1600" b="1" dirty="0" smtClean="0">
                          <a:effectLst/>
                          <a:latin typeface="+mn-lt"/>
                        </a:rPr>
                        <a:t>7</a:t>
                      </a:r>
                      <a:r>
                        <a:rPr lang="en-GB" sz="1600" dirty="0" smtClean="0">
                          <a:effectLst/>
                          <a:latin typeface="+mn-lt"/>
                        </a:rPr>
                        <a:t> – </a:t>
                      </a:r>
                    </a:p>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ea typeface="Calibri"/>
                          <a:cs typeface="Times New Roman"/>
                        </a:rPr>
                        <a:t>M4 with RS for </a:t>
                      </a:r>
                      <a:r>
                        <a:rPr lang="en-US" sz="1600" dirty="0" smtClean="0">
                          <a:effectLst/>
                          <a:latin typeface="+mn-lt"/>
                        </a:rPr>
                        <a:t>informal SA</a:t>
                      </a:r>
                      <a:endParaRPr lang="ru-RU" sz="1600" dirty="0" smtClean="0">
                        <a:effectLst/>
                        <a:latin typeface="+mn-lt"/>
                        <a:ea typeface="Calibri"/>
                        <a:cs typeface="Times New Roman"/>
                      </a:endParaRPr>
                    </a:p>
                  </a:txBody>
                  <a:tcPr marL="1049" marR="1049" marT="1049" marB="0" anchor="ctr"/>
                </a:tc>
                <a:tc rowSpan="2">
                  <a:txBody>
                    <a:bodyPr/>
                    <a:lstStyle/>
                    <a:p>
                      <a:pPr indent="0" algn="ctr">
                        <a:lnSpc>
                          <a:spcPct val="100000"/>
                        </a:lnSpc>
                        <a:spcAft>
                          <a:spcPts val="0"/>
                        </a:spcAft>
                      </a:pPr>
                      <a:r>
                        <a:rPr lang="en-GB" sz="1600">
                          <a:effectLst/>
                          <a:latin typeface="+mn-lt"/>
                        </a:rPr>
                        <a:t>-7272.44</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12.09</a:t>
                      </a:r>
                      <a:endParaRPr lang="ru-RU" sz="1600">
                        <a:effectLst/>
                        <a:latin typeface="+mn-lt"/>
                        <a:ea typeface="Calibri"/>
                        <a:cs typeface="Times New Roman"/>
                      </a:endParaRPr>
                    </a:p>
                  </a:txBody>
                  <a:tcPr marL="1049" marR="1049" marT="1049" marB="0" anchor="ctr"/>
                </a:tc>
                <a:tc rowSpan="2">
                  <a:txBody>
                    <a:bodyPr/>
                    <a:lstStyle/>
                    <a:p>
                      <a:pPr indent="0" algn="ctr">
                        <a:lnSpc>
                          <a:spcPct val="100000"/>
                        </a:lnSpc>
                        <a:spcAft>
                          <a:spcPts val="0"/>
                        </a:spcAft>
                      </a:pPr>
                      <a:r>
                        <a:rPr lang="en-GB" sz="1600">
                          <a:effectLst/>
                          <a:latin typeface="+mn-lt"/>
                        </a:rPr>
                        <a:t>-9191.76</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7.30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5.99</a:t>
                      </a:r>
                      <a:endParaRPr lang="ru-RU" sz="1600">
                        <a:effectLst/>
                        <a:latin typeface="+mn-lt"/>
                        <a:ea typeface="Calibri"/>
                        <a:cs typeface="Times New Roman"/>
                      </a:endParaRPr>
                    </a:p>
                  </a:txBody>
                  <a:tcPr marL="1049" marR="1049" marT="1049" marB="0" anchor="ctr"/>
                </a:tc>
                <a:tc>
                  <a:txBody>
                    <a:bodyPr/>
                    <a:lstStyle/>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rPr>
                        <a:t>M7 - M4</a:t>
                      </a:r>
                      <a:endParaRPr lang="ru-RU" sz="1600" dirty="0" smtClean="0">
                        <a:effectLst/>
                        <a:latin typeface="+mn-lt"/>
                        <a:ea typeface="Calibri"/>
                        <a:cs typeface="Times New Roman"/>
                      </a:endParaRPr>
                    </a:p>
                  </a:txBody>
                  <a:tcPr marL="1049" marR="1049" marT="1049" marB="0" anchor="ctr"/>
                </a:tc>
              </a:tr>
              <a:tr h="429170">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en-GB" sz="1600">
                          <a:effectLst/>
                          <a:latin typeface="+mn-lt"/>
                        </a:rPr>
                        <a:t>19.70</a:t>
                      </a:r>
                      <a:endParaRPr lang="ru-RU" sz="1600">
                        <a:effectLst/>
                        <a:latin typeface="+mn-lt"/>
                        <a:ea typeface="Calibri"/>
                        <a:cs typeface="Times New Roman"/>
                      </a:endParaRPr>
                    </a:p>
                  </a:txBody>
                  <a:tcPr marL="1049" marR="1049" marT="1049" marB="0" anchor="ctr"/>
                </a:tc>
                <a:tc vMerge="1">
                  <a:txBody>
                    <a:bodyPr/>
                    <a:lstStyle/>
                    <a:p>
                      <a:endParaRPr lang="ru-RU"/>
                    </a:p>
                  </a:txBody>
                  <a:tcPr/>
                </a:tc>
                <a:tc>
                  <a:txBody>
                    <a:bodyPr/>
                    <a:lstStyle/>
                    <a:p>
                      <a:pPr indent="0" algn="ctr">
                        <a:lnSpc>
                          <a:spcPct val="100000"/>
                        </a:lnSpc>
                        <a:spcAft>
                          <a:spcPts val="0"/>
                        </a:spcAft>
                      </a:pPr>
                      <a:r>
                        <a:rPr lang="en-GB" sz="1600">
                          <a:effectLst/>
                          <a:latin typeface="+mn-lt"/>
                        </a:rPr>
                        <a:t>24</a:t>
                      </a:r>
                      <a:r>
                        <a:rPr lang="ru-RU" sz="1600">
                          <a:effectLst/>
                          <a:latin typeface="+mn-lt"/>
                        </a:rPr>
                        <a:t>.</a:t>
                      </a:r>
                      <a:r>
                        <a:rPr lang="en-GB" sz="1600">
                          <a:effectLst/>
                          <a:latin typeface="+mn-lt"/>
                        </a:rPr>
                        <a:t>70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3.84</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dirty="0" smtClean="0">
                          <a:effectLst/>
                          <a:latin typeface="+mn-lt"/>
                        </a:rPr>
                        <a:t>M7 </a:t>
                      </a:r>
                      <a:r>
                        <a:rPr lang="en-GB" sz="1600" dirty="0">
                          <a:effectLst/>
                          <a:latin typeface="+mn-lt"/>
                        </a:rPr>
                        <a:t>- </a:t>
                      </a:r>
                      <a:r>
                        <a:rPr lang="en-GB" sz="1600" dirty="0" smtClean="0">
                          <a:effectLst/>
                          <a:latin typeface="+mn-lt"/>
                        </a:rPr>
                        <a:t>M6</a:t>
                      </a:r>
                      <a:endParaRPr lang="ru-RU" sz="1600" dirty="0">
                        <a:effectLst/>
                        <a:latin typeface="+mn-lt"/>
                        <a:ea typeface="Calibri"/>
                        <a:cs typeface="Times New Roman"/>
                      </a:endParaRPr>
                    </a:p>
                  </a:txBody>
                  <a:tcPr marL="1049" marR="1049" marT="1049" marB="0" anchor="ctr"/>
                </a:tc>
              </a:tr>
              <a:tr h="429170">
                <a:tc>
                  <a:txBody>
                    <a:bodyPr/>
                    <a:lstStyle/>
                    <a:p>
                      <a:pPr indent="0" algn="ctr">
                        <a:lnSpc>
                          <a:spcPct val="100000"/>
                        </a:lnSpc>
                        <a:spcAft>
                          <a:spcPts val="0"/>
                        </a:spcAft>
                      </a:pPr>
                      <a:r>
                        <a:rPr lang="en-GB" sz="1600" dirty="0">
                          <a:effectLst/>
                          <a:latin typeface="+mn-lt"/>
                        </a:rPr>
                        <a:t>Model </a:t>
                      </a:r>
                      <a:r>
                        <a:rPr lang="en-GB" sz="1600" dirty="0" smtClean="0">
                          <a:effectLst/>
                          <a:latin typeface="+mn-lt"/>
                        </a:rPr>
                        <a:t>8 – </a:t>
                      </a:r>
                    </a:p>
                    <a:p>
                      <a:pPr marL="0" marR="0" indent="0" algn="ctr" defTabSz="345043" rtl="0" eaLnBrk="1" fontAlgn="auto" latinLnBrk="0" hangingPunct="1">
                        <a:lnSpc>
                          <a:spcPct val="100000"/>
                        </a:lnSpc>
                        <a:spcBef>
                          <a:spcPts val="0"/>
                        </a:spcBef>
                        <a:spcAft>
                          <a:spcPts val="0"/>
                        </a:spcAft>
                        <a:buClrTx/>
                        <a:buSzTx/>
                        <a:buFontTx/>
                        <a:buNone/>
                        <a:tabLst/>
                        <a:defRPr/>
                      </a:pPr>
                      <a:r>
                        <a:rPr lang="en-GB" sz="1600" dirty="0" smtClean="0">
                          <a:effectLst/>
                          <a:latin typeface="+mn-lt"/>
                          <a:ea typeface="Calibri"/>
                          <a:cs typeface="Times New Roman"/>
                        </a:rPr>
                        <a:t>M7 with RS for </a:t>
                      </a:r>
                      <a:r>
                        <a:rPr lang="en-US" sz="1600" dirty="0" smtClean="0">
                          <a:effectLst/>
                          <a:latin typeface="+mn-lt"/>
                        </a:rPr>
                        <a:t>both SA</a:t>
                      </a:r>
                      <a:endParaRPr lang="ru-RU" sz="1600" dirty="0" smtClean="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-7276.09</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1.06</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-9192.3</a:t>
                      </a:r>
                      <a:r>
                        <a:rPr lang="ru-RU" sz="1600">
                          <a:effectLst/>
                          <a:latin typeface="+mn-lt"/>
                        </a:rPr>
                        <a:t>0</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5.94</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a:effectLst/>
                          <a:latin typeface="+mn-lt"/>
                        </a:rPr>
                        <a:t>7.81</a:t>
                      </a:r>
                      <a:endParaRPr lang="ru-RU" sz="1600">
                        <a:effectLst/>
                        <a:latin typeface="+mn-lt"/>
                        <a:ea typeface="Calibri"/>
                        <a:cs typeface="Times New Roman"/>
                      </a:endParaRPr>
                    </a:p>
                  </a:txBody>
                  <a:tcPr marL="1049" marR="1049" marT="1049" marB="0" anchor="ctr"/>
                </a:tc>
                <a:tc>
                  <a:txBody>
                    <a:bodyPr/>
                    <a:lstStyle/>
                    <a:p>
                      <a:pPr indent="0" algn="ctr">
                        <a:lnSpc>
                          <a:spcPct val="100000"/>
                        </a:lnSpc>
                        <a:spcAft>
                          <a:spcPts val="0"/>
                        </a:spcAft>
                      </a:pPr>
                      <a:r>
                        <a:rPr lang="en-GB" sz="1600" dirty="0" smtClean="0">
                          <a:effectLst/>
                          <a:latin typeface="+mn-lt"/>
                        </a:rPr>
                        <a:t>M8 </a:t>
                      </a:r>
                      <a:r>
                        <a:rPr lang="en-GB" sz="1600" dirty="0">
                          <a:effectLst/>
                          <a:latin typeface="+mn-lt"/>
                        </a:rPr>
                        <a:t>- </a:t>
                      </a:r>
                      <a:r>
                        <a:rPr lang="en-GB" sz="1600" dirty="0" smtClean="0">
                          <a:effectLst/>
                          <a:latin typeface="+mn-lt"/>
                        </a:rPr>
                        <a:t>M7</a:t>
                      </a:r>
                      <a:endParaRPr lang="ru-RU" sz="1600" dirty="0">
                        <a:effectLst/>
                        <a:latin typeface="+mn-lt"/>
                        <a:ea typeface="Calibri"/>
                        <a:cs typeface="Times New Roman"/>
                      </a:endParaRPr>
                    </a:p>
                  </a:txBody>
                  <a:tcPr marL="1049" marR="1049" marT="1049" marB="0" anchor="ctr"/>
                </a:tc>
              </a:tr>
            </a:tbl>
          </a:graphicData>
        </a:graphic>
      </p:graphicFrame>
      <p:sp>
        <p:nvSpPr>
          <p:cNvPr id="5" name="Прямоугольник 4"/>
          <p:cNvSpPr/>
          <p:nvPr/>
        </p:nvSpPr>
        <p:spPr>
          <a:xfrm>
            <a:off x="2614750" y="191448"/>
            <a:ext cx="4132863" cy="400110"/>
          </a:xfrm>
          <a:prstGeom prst="rect">
            <a:avLst/>
          </a:prstGeom>
        </p:spPr>
        <p:txBody>
          <a:bodyPr wrap="none">
            <a:spAutoFit/>
          </a:bodyPr>
          <a:lstStyle/>
          <a:p>
            <a:r>
              <a:rPr lang="en-US" sz="2000" dirty="0">
                <a:latin typeface="+mn-lt"/>
              </a:rPr>
              <a:t>LR-tests for life satisfaction and happiness</a:t>
            </a:r>
            <a:endParaRPr lang="es-AR" sz="2000" dirty="0">
              <a:latin typeface="+mn-lt"/>
            </a:endParaRPr>
          </a:p>
        </p:txBody>
      </p:sp>
    </p:spTree>
    <p:extLst>
      <p:ext uri="{BB962C8B-B14F-4D97-AF65-F5344CB8AC3E}">
        <p14:creationId xmlns:p14="http://schemas.microsoft.com/office/powerpoint/2010/main" val="346426159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Линия"/>
          <p:cNvSpPr/>
          <p:nvPr/>
        </p:nvSpPr>
        <p:spPr>
          <a:xfrm>
            <a:off x="553641" y="1107281"/>
            <a:ext cx="8036719" cy="0"/>
          </a:xfrm>
          <a:prstGeom prst="line">
            <a:avLst/>
          </a:prstGeom>
          <a:ln w="12700">
            <a:solidFill>
              <a:srgbClr val="253957"/>
            </a:solidFill>
            <a:miter lim="400000"/>
          </a:ln>
        </p:spPr>
        <p:txBody>
          <a:bodyPr lIns="35717" tIns="35717" rIns="35717" bIns="35717" anchor="ctr"/>
          <a:lstStyle/>
          <a:p>
            <a:pPr>
              <a:defRPr sz="2400"/>
            </a:pPr>
            <a:endParaRPr sz="1700"/>
          </a:p>
        </p:txBody>
      </p:sp>
      <p:pic>
        <p:nvPicPr>
          <p:cNvPr id="13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7" name="main title of the presentation…"/>
          <p:cNvSpPr txBox="1"/>
          <p:nvPr/>
        </p:nvSpPr>
        <p:spPr>
          <a:xfrm>
            <a:off x="563520" y="2634374"/>
            <a:ext cx="8036720" cy="819414"/>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lstStyle/>
          <a:p>
            <a:pPr>
              <a:defRPr sz="5000" b="1" cap="all">
                <a:solidFill>
                  <a:srgbClr val="253957"/>
                </a:solidFill>
                <a:latin typeface="+mn-lt"/>
                <a:ea typeface="+mn-ea"/>
                <a:cs typeface="+mn-cs"/>
                <a:sym typeface="Arial Narrow"/>
              </a:defRPr>
            </a:pPr>
            <a:r>
              <a:rPr lang="en-US" sz="3400" b="1" cap="all" dirty="0" smtClean="0">
                <a:solidFill>
                  <a:srgbClr val="253957"/>
                </a:solidFill>
                <a:latin typeface="+mn-lt"/>
                <a:ea typeface="Arial Narrow" charset="0"/>
                <a:cs typeface="Helvetica" panose="020B0604020202020204" pitchFamily="34" charset="0"/>
                <a:sym typeface="Arial Narrow"/>
              </a:rPr>
              <a:t>Previous studies </a:t>
            </a:r>
            <a:r>
              <a:rPr lang="en-US" sz="3400" b="1" cap="all" dirty="0">
                <a:solidFill>
                  <a:srgbClr val="253957"/>
                </a:solidFill>
                <a:latin typeface="+mn-lt"/>
                <a:ea typeface="Arial Narrow" charset="0"/>
                <a:cs typeface="Helvetica" panose="020B0604020202020204" pitchFamily="34" charset="0"/>
                <a:sym typeface="Arial Narrow"/>
              </a:rPr>
              <a:t>&amp; </a:t>
            </a:r>
            <a:r>
              <a:rPr lang="en-US" sz="3400" b="1" cap="all" dirty="0" smtClean="0">
                <a:solidFill>
                  <a:srgbClr val="253957"/>
                </a:solidFill>
                <a:latin typeface="+mn-lt"/>
                <a:ea typeface="Arial Narrow" charset="0"/>
                <a:cs typeface="Helvetica" panose="020B0604020202020204" pitchFamily="34" charset="0"/>
                <a:sym typeface="Arial Narrow"/>
              </a:rPr>
              <a:t>hypotheses</a:t>
            </a:r>
            <a:endParaRPr lang="en-US" sz="3400" b="1" cap="all" dirty="0">
              <a:solidFill>
                <a:srgbClr val="253957"/>
              </a:solidFill>
              <a:latin typeface="+mn-lt"/>
              <a:ea typeface="Arial Narrow" charset="0"/>
              <a:cs typeface="Helvetica" panose="020B0604020202020204" pitchFamily="34" charset="0"/>
              <a:sym typeface="Arial Narrow"/>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sp>
        <p:nvSpPr>
          <p:cNvPr id="2" name="Номер слайда 1"/>
          <p:cNvSpPr>
            <a:spLocks noGrp="1"/>
          </p:cNvSpPr>
          <p:nvPr>
            <p:ph type="sldNum" sz="quarter" idx="2"/>
          </p:nvPr>
        </p:nvSpPr>
        <p:spPr/>
        <p:txBody>
          <a:bodyPr/>
          <a:lstStyle/>
          <a:p>
            <a:fld id="{86CB4B4D-7CA3-9044-876B-883B54F8677D}" type="slidenum">
              <a:rPr lang="en-US" smtClean="0"/>
              <a:pPr/>
              <a:t>3</a:t>
            </a:fld>
            <a:endParaRPr lang="en-US"/>
          </a:p>
        </p:txBody>
      </p:sp>
    </p:spTree>
    <p:extLst>
      <p:ext uri="{BB962C8B-B14F-4D97-AF65-F5344CB8AC3E}">
        <p14:creationId xmlns:p14="http://schemas.microsoft.com/office/powerpoint/2010/main" val="42146323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36478" y="2272602"/>
            <a:ext cx="8843749" cy="4010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just">
              <a:spcBef>
                <a:spcPts val="1176"/>
              </a:spcBef>
              <a:buSzPct val="100000"/>
              <a:defRPr sz="2800">
                <a:solidFill>
                  <a:srgbClr val="253957"/>
                </a:solidFill>
                <a:latin typeface="+mn-lt"/>
                <a:ea typeface="+mn-ea"/>
                <a:cs typeface="+mn-cs"/>
                <a:sym typeface="Arial Narrow"/>
              </a:defRPr>
            </a:pPr>
            <a:r>
              <a:rPr lang="en-US" sz="2400" dirty="0" smtClean="0">
                <a:solidFill>
                  <a:srgbClr val="253957"/>
                </a:solidFill>
                <a:latin typeface="Arial Narrow" charset="0"/>
                <a:ea typeface="Arial Narrow" charset="0"/>
                <a:cs typeface="Arial Narrow" charset="0"/>
              </a:rPr>
              <a:t>Social activity contributes to higher individual SWB because it is:</a:t>
            </a:r>
          </a:p>
          <a:p>
            <a:pPr marL="342900" indent="-342900" algn="just">
              <a:spcBef>
                <a:spcPts val="1176"/>
              </a:spcBef>
              <a:buSzPct val="100000"/>
              <a:buFont typeface="Wingdings" panose="05000000000000000000" pitchFamily="2" charset="2"/>
              <a:buChar char="ü"/>
              <a:defRPr sz="2800">
                <a:solidFill>
                  <a:srgbClr val="253957"/>
                </a:solidFill>
                <a:latin typeface="+mn-lt"/>
                <a:ea typeface="+mn-ea"/>
                <a:cs typeface="+mn-cs"/>
                <a:sym typeface="Arial Narrow"/>
              </a:defRPr>
            </a:pPr>
            <a:r>
              <a:rPr lang="en-US" sz="2400" dirty="0" smtClean="0">
                <a:solidFill>
                  <a:srgbClr val="253957"/>
                </a:solidFill>
                <a:latin typeface="Arial Narrow" charset="0"/>
                <a:ea typeface="Arial Narrow" charset="0"/>
                <a:cs typeface="Arial Narrow" charset="0"/>
              </a:rPr>
              <a:t>An attempt to seek protection that mitigates anxiety and </a:t>
            </a:r>
            <a:r>
              <a:rPr lang="en-US" sz="2400" dirty="0">
                <a:solidFill>
                  <a:srgbClr val="253957"/>
                </a:solidFill>
                <a:latin typeface="Arial Narrow" charset="0"/>
                <a:ea typeface="Arial Narrow" charset="0"/>
                <a:cs typeface="Arial Narrow" charset="0"/>
              </a:rPr>
              <a:t>stress (</a:t>
            </a:r>
            <a:r>
              <a:rPr lang="en-US" sz="2400" dirty="0" err="1">
                <a:solidFill>
                  <a:srgbClr val="253957"/>
                </a:solidFill>
                <a:latin typeface="Arial Narrow" charset="0"/>
                <a:ea typeface="Arial Narrow" charset="0"/>
                <a:cs typeface="Arial Narrow" charset="0"/>
                <a:sym typeface="Arial Narrow"/>
              </a:rPr>
              <a:t>Bowbly</a:t>
            </a:r>
            <a:r>
              <a:rPr lang="en-US" sz="2400" dirty="0">
                <a:solidFill>
                  <a:srgbClr val="253957"/>
                </a:solidFill>
                <a:latin typeface="Arial Narrow" charset="0"/>
                <a:ea typeface="Arial Narrow" charset="0"/>
                <a:cs typeface="Arial Narrow" charset="0"/>
                <a:sym typeface="Arial Narrow"/>
              </a:rPr>
              <a:t>, 1969, 1982; </a:t>
            </a:r>
            <a:r>
              <a:rPr lang="en-US" sz="2400" dirty="0" err="1">
                <a:solidFill>
                  <a:srgbClr val="253957"/>
                </a:solidFill>
                <a:latin typeface="Arial Narrow" charset="0"/>
                <a:ea typeface="Arial Narrow" charset="0"/>
                <a:cs typeface="Arial Narrow" charset="0"/>
                <a:sym typeface="Arial Narrow"/>
              </a:rPr>
              <a:t>Mikulincer</a:t>
            </a:r>
            <a:r>
              <a:rPr lang="en-US" sz="2400" dirty="0">
                <a:solidFill>
                  <a:srgbClr val="253957"/>
                </a:solidFill>
                <a:latin typeface="Arial Narrow" charset="0"/>
                <a:ea typeface="Arial Narrow" charset="0"/>
                <a:cs typeface="Arial Narrow" charset="0"/>
                <a:sym typeface="Arial Narrow"/>
              </a:rPr>
              <a:t> and Shaver, </a:t>
            </a:r>
            <a:r>
              <a:rPr lang="en-US" sz="2400" dirty="0" smtClean="0">
                <a:solidFill>
                  <a:srgbClr val="253957"/>
                </a:solidFill>
                <a:latin typeface="Arial Narrow" charset="0"/>
                <a:ea typeface="Arial Narrow" charset="0"/>
                <a:cs typeface="Arial Narrow" charset="0"/>
                <a:sym typeface="Arial Narrow"/>
              </a:rPr>
              <a:t>2013)</a:t>
            </a:r>
            <a:endParaRPr lang="en-US" sz="2400" dirty="0">
              <a:solidFill>
                <a:srgbClr val="253957"/>
              </a:solidFill>
              <a:latin typeface="Arial Narrow" charset="0"/>
              <a:ea typeface="Arial Narrow" charset="0"/>
              <a:cs typeface="Arial Narrow" charset="0"/>
            </a:endParaRPr>
          </a:p>
          <a:p>
            <a:pPr marL="342900" indent="-342900" algn="just">
              <a:spcBef>
                <a:spcPts val="1176"/>
              </a:spcBef>
              <a:buSzPct val="100000"/>
              <a:buFont typeface="Wingdings" panose="05000000000000000000" pitchFamily="2" charset="2"/>
              <a:buChar char="ü"/>
              <a:defRPr sz="2800">
                <a:solidFill>
                  <a:srgbClr val="253957"/>
                </a:solidFill>
                <a:latin typeface="+mn-lt"/>
                <a:ea typeface="+mn-ea"/>
                <a:cs typeface="+mn-cs"/>
                <a:sym typeface="Arial Narrow"/>
              </a:defRPr>
            </a:pPr>
            <a:r>
              <a:rPr lang="en-US" sz="2400" dirty="0" smtClean="0">
                <a:solidFill>
                  <a:srgbClr val="253957"/>
                </a:solidFill>
                <a:latin typeface="Arial Narrow" charset="0"/>
                <a:ea typeface="Arial Narrow" charset="0"/>
                <a:cs typeface="Arial Narrow" charset="0"/>
              </a:rPr>
              <a:t>A source of self-esteem, the sense of belonging to society (Berkman et al., 2000)</a:t>
            </a:r>
          </a:p>
          <a:p>
            <a:pPr marL="342900" indent="-342900" algn="just">
              <a:spcBef>
                <a:spcPts val="1176"/>
              </a:spcBef>
              <a:buSzPct val="100000"/>
              <a:buFont typeface="Wingdings" panose="05000000000000000000" pitchFamily="2" charset="2"/>
              <a:buChar char="ü"/>
              <a:defRPr sz="2800">
                <a:solidFill>
                  <a:srgbClr val="253957"/>
                </a:solidFill>
                <a:latin typeface="+mn-lt"/>
                <a:ea typeface="+mn-ea"/>
                <a:cs typeface="+mn-cs"/>
                <a:sym typeface="Arial Narrow"/>
              </a:defRPr>
            </a:pPr>
            <a:r>
              <a:rPr lang="en-US" sz="2400" dirty="0">
                <a:solidFill>
                  <a:srgbClr val="253957"/>
                </a:solidFill>
                <a:latin typeface="Arial Narrow" charset="0"/>
                <a:ea typeface="Arial Narrow" charset="0"/>
                <a:cs typeface="Arial Narrow" charset="0"/>
              </a:rPr>
              <a:t>A constructive human activity which brings happiness and life satisfaction (Diener, 2007</a:t>
            </a:r>
            <a:r>
              <a:rPr lang="en-US" sz="2400" dirty="0" smtClean="0">
                <a:solidFill>
                  <a:srgbClr val="253957"/>
                </a:solidFill>
                <a:latin typeface="Arial Narrow" charset="0"/>
                <a:ea typeface="Arial Narrow" charset="0"/>
                <a:cs typeface="Arial Narrow" charset="0"/>
              </a:rPr>
              <a:t>)</a:t>
            </a:r>
          </a:p>
          <a:p>
            <a:pPr algn="just">
              <a:spcBef>
                <a:spcPts val="1176"/>
              </a:spcBef>
              <a:buSzPct val="100000"/>
              <a:defRPr sz="2800">
                <a:solidFill>
                  <a:srgbClr val="253957"/>
                </a:solidFill>
                <a:latin typeface="+mn-lt"/>
                <a:ea typeface="+mn-ea"/>
                <a:cs typeface="+mn-cs"/>
                <a:sym typeface="Arial Narrow"/>
              </a:defRPr>
            </a:pPr>
            <a:r>
              <a:rPr lang="en-US" sz="2400" dirty="0" smtClean="0">
                <a:solidFill>
                  <a:srgbClr val="253957"/>
                </a:solidFill>
                <a:latin typeface="Arial Narrow" charset="0"/>
                <a:ea typeface="Arial Narrow" charset="0"/>
                <a:cs typeface="Arial Narrow" charset="0"/>
              </a:rPr>
              <a:t>The positive link between social activity and personal SWB, i.e. in middle and older age, </a:t>
            </a:r>
            <a:r>
              <a:rPr lang="en-US" sz="2400" u="sng" dirty="0" smtClean="0">
                <a:solidFill>
                  <a:srgbClr val="253957"/>
                </a:solidFill>
                <a:latin typeface="Arial Narrow" charset="0"/>
                <a:ea typeface="Arial Narrow" charset="0"/>
                <a:cs typeface="Arial Narrow" charset="0"/>
              </a:rPr>
              <a:t>in empirical studies</a:t>
            </a:r>
            <a:r>
              <a:rPr lang="en-US" sz="2400" dirty="0" smtClean="0">
                <a:solidFill>
                  <a:srgbClr val="253957"/>
                </a:solidFill>
                <a:latin typeface="Arial Narrow" charset="0"/>
                <a:ea typeface="Arial Narrow" charset="0"/>
                <a:cs typeface="Arial Narrow" charset="0"/>
              </a:rPr>
              <a:t> (Baker et al., 2005; </a:t>
            </a:r>
            <a:r>
              <a:rPr lang="en-US" sz="2400" dirty="0" err="1" smtClean="0">
                <a:solidFill>
                  <a:srgbClr val="253957"/>
                </a:solidFill>
                <a:latin typeface="Arial Narrow" charset="0"/>
                <a:ea typeface="Arial Narrow" charset="0"/>
                <a:cs typeface="Arial Narrow" charset="0"/>
              </a:rPr>
              <a:t>Litwin</a:t>
            </a:r>
            <a:r>
              <a:rPr lang="en-US" sz="2400" dirty="0" smtClean="0">
                <a:solidFill>
                  <a:srgbClr val="253957"/>
                </a:solidFill>
                <a:latin typeface="Arial Narrow" charset="0"/>
                <a:ea typeface="Arial Narrow" charset="0"/>
                <a:cs typeface="Arial Narrow" charset="0"/>
              </a:rPr>
              <a:t>, </a:t>
            </a:r>
            <a:r>
              <a:rPr lang="en-US" sz="2400" dirty="0" err="1" smtClean="0">
                <a:solidFill>
                  <a:srgbClr val="253957"/>
                </a:solidFill>
                <a:latin typeface="Arial Narrow" charset="0"/>
                <a:ea typeface="Arial Narrow" charset="0"/>
                <a:cs typeface="Arial Narrow" charset="0"/>
              </a:rPr>
              <a:t>Shiovitz</a:t>
            </a:r>
            <a:r>
              <a:rPr lang="en-US" sz="2400" dirty="0" smtClean="0">
                <a:solidFill>
                  <a:srgbClr val="253957"/>
                </a:solidFill>
                <a:latin typeface="Arial Narrow" charset="0"/>
                <a:ea typeface="Arial Narrow" charset="0"/>
                <a:cs typeface="Arial Narrow" charset="0"/>
              </a:rPr>
              <a:t>-Ezra, 2006; Haller, </a:t>
            </a:r>
            <a:r>
              <a:rPr lang="en-US" sz="2400" dirty="0" err="1" smtClean="0">
                <a:solidFill>
                  <a:srgbClr val="253957"/>
                </a:solidFill>
                <a:latin typeface="Arial Narrow" charset="0"/>
                <a:ea typeface="Arial Narrow" charset="0"/>
                <a:cs typeface="Arial Narrow" charset="0"/>
              </a:rPr>
              <a:t>Hadler</a:t>
            </a:r>
            <a:r>
              <a:rPr lang="en-US" sz="2400" dirty="0" smtClean="0">
                <a:solidFill>
                  <a:srgbClr val="253957"/>
                </a:solidFill>
                <a:latin typeface="Arial Narrow" charset="0"/>
                <a:ea typeface="Arial Narrow" charset="0"/>
                <a:cs typeface="Arial Narrow" charset="0"/>
              </a:rPr>
              <a:t>, 2006)</a:t>
            </a:r>
            <a:endParaRPr lang="en-US" sz="2400" dirty="0">
              <a:solidFill>
                <a:srgbClr val="253957"/>
              </a:solidFill>
              <a:latin typeface="Arial Narrow" charset="0"/>
              <a:ea typeface="Arial Narrow" charset="0"/>
              <a:cs typeface="Arial Narrow" charset="0"/>
            </a:endParaRPr>
          </a:p>
        </p:txBody>
      </p:sp>
      <p:sp>
        <p:nvSpPr>
          <p:cNvPr id="75"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pic>
        <p:nvPicPr>
          <p:cNvPr id="9" name="Изображение" descr="Изображение"/>
          <p:cNvPicPr>
            <a:picLocks noChangeAspect="1"/>
          </p:cNvPicPr>
          <p:nvPr/>
        </p:nvPicPr>
        <p:blipFill>
          <a:blip r:embed="rId2" cstate="print">
            <a:extLst/>
          </a:blip>
          <a:stretch>
            <a:fillRect/>
          </a:stretch>
        </p:blipFill>
        <p:spPr>
          <a:xfrm>
            <a:off x="454200" y="310233"/>
            <a:ext cx="455619" cy="607493"/>
          </a:xfrm>
          <a:prstGeom prst="rect">
            <a:avLst/>
          </a:prstGeom>
          <a:ln w="12700">
            <a:miter lim="400000"/>
          </a:ln>
        </p:spPr>
      </p:pic>
      <p:sp>
        <p:nvSpPr>
          <p:cNvPr id="10" name="Название подразделения, лаборатории, факультета и т.д."/>
          <p:cNvSpPr txBox="1"/>
          <p:nvPr/>
        </p:nvSpPr>
        <p:spPr>
          <a:xfrm>
            <a:off x="4252029" y="384620"/>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smtClean="0"/>
              <a:t>Institute for Social Policy</a:t>
            </a:r>
            <a:endParaRPr lang="en-US" dirty="0"/>
          </a:p>
        </p:txBody>
      </p:sp>
      <p:sp>
        <p:nvSpPr>
          <p:cNvPr id="2" name="Скругленный прямоугольник 1"/>
          <p:cNvSpPr/>
          <p:nvPr/>
        </p:nvSpPr>
        <p:spPr>
          <a:xfrm>
            <a:off x="454200" y="1251533"/>
            <a:ext cx="8225776" cy="884285"/>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004" tIns="30004" rIns="30004" bIns="30004" numCol="1" spcCol="16002" rtlCol="0" anchor="ctr">
            <a:spAutoFit/>
          </a:bodyPr>
          <a:lstStyle/>
          <a:p>
            <a:r>
              <a:rPr lang="en-US" sz="2400" dirty="0">
                <a:solidFill>
                  <a:srgbClr val="FFFFFF"/>
                </a:solidFill>
              </a:rPr>
              <a:t>Hypothesis 1</a:t>
            </a:r>
            <a:r>
              <a:rPr lang="en-US" sz="2400" dirty="0" smtClean="0">
                <a:solidFill>
                  <a:srgbClr val="FFFFFF"/>
                </a:solidFill>
              </a:rPr>
              <a:t>: Both formal and informal social activity increases SWB in middle and older age</a:t>
            </a:r>
            <a:endParaRPr lang="en-US" sz="2400" dirty="0">
              <a:solidFill>
                <a:srgbClr val="FFFFFF"/>
              </a:solidFill>
            </a:endParaRPr>
          </a:p>
        </p:txBody>
      </p:sp>
      <p:sp>
        <p:nvSpPr>
          <p:cNvPr id="5" name="Номер слайда 4"/>
          <p:cNvSpPr>
            <a:spLocks noGrp="1"/>
          </p:cNvSpPr>
          <p:nvPr>
            <p:ph type="sldNum" sz="quarter" idx="2"/>
          </p:nvPr>
        </p:nvSpPr>
        <p:spPr/>
        <p:txBody>
          <a:bodyPr/>
          <a:lstStyle/>
          <a:p>
            <a:fld id="{86CB4B4D-7CA3-9044-876B-883B54F8677D}" type="slidenum">
              <a:rPr lang="en-US" smtClean="0"/>
              <a:pPr/>
              <a:t>4</a:t>
            </a:fld>
            <a:endParaRPr lang="en-US"/>
          </a:p>
        </p:txBody>
      </p:sp>
    </p:spTree>
    <p:extLst>
      <p:ext uri="{BB962C8B-B14F-4D97-AF65-F5344CB8AC3E}">
        <p14:creationId xmlns:p14="http://schemas.microsoft.com/office/powerpoint/2010/main" val="223543095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61546" y="2625452"/>
            <a:ext cx="8853854" cy="36798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just">
              <a:spcBef>
                <a:spcPts val="1176"/>
              </a:spcBef>
              <a:buSzPct val="100000"/>
              <a:defRPr sz="2800">
                <a:solidFill>
                  <a:srgbClr val="253957"/>
                </a:solidFill>
                <a:latin typeface="+mn-lt"/>
                <a:ea typeface="+mn-ea"/>
                <a:cs typeface="+mn-cs"/>
                <a:sym typeface="Arial Narrow"/>
              </a:defRPr>
            </a:pPr>
            <a:r>
              <a:rPr lang="en-US" sz="2400" dirty="0" smtClean="0"/>
              <a:t>Particular social roles or types of social activity may have </a:t>
            </a:r>
            <a:r>
              <a:rPr lang="en-US" sz="2400" b="1" dirty="0" smtClean="0"/>
              <a:t>different impact </a:t>
            </a:r>
            <a:r>
              <a:rPr lang="en-US" sz="2400" dirty="0" smtClean="0"/>
              <a:t>on SWB (</a:t>
            </a:r>
            <a:r>
              <a:rPr lang="en-US" sz="2400" dirty="0" err="1" smtClean="0"/>
              <a:t>Menaghan</a:t>
            </a:r>
            <a:r>
              <a:rPr lang="en-US" sz="2400" dirty="0" smtClean="0"/>
              <a:t>, 1989; </a:t>
            </a:r>
            <a:r>
              <a:rPr lang="en-US" sz="2400" dirty="0" err="1" smtClean="0"/>
              <a:t>Thoits</a:t>
            </a:r>
            <a:r>
              <a:rPr lang="en-US" sz="2400" dirty="0" smtClean="0"/>
              <a:t>, 1992)</a:t>
            </a:r>
          </a:p>
          <a:p>
            <a:pPr algn="just">
              <a:spcBef>
                <a:spcPts val="1176"/>
              </a:spcBef>
              <a:buSzPct val="100000"/>
              <a:defRPr sz="2800">
                <a:solidFill>
                  <a:srgbClr val="253957"/>
                </a:solidFill>
                <a:latin typeface="+mn-lt"/>
                <a:ea typeface="+mn-ea"/>
                <a:cs typeface="+mn-cs"/>
                <a:sym typeface="Arial Narrow"/>
              </a:defRPr>
            </a:pPr>
            <a:r>
              <a:rPr lang="en-US" sz="2400" dirty="0">
                <a:sym typeface="Arial Narrow"/>
              </a:rPr>
              <a:t>B</a:t>
            </a:r>
            <a:r>
              <a:rPr lang="en-US" sz="2400" dirty="0" smtClean="0">
                <a:sym typeface="Arial Narrow"/>
              </a:rPr>
              <a:t>oth </a:t>
            </a:r>
            <a:r>
              <a:rPr lang="en-US" sz="2400" dirty="0">
                <a:sym typeface="Arial Narrow"/>
              </a:rPr>
              <a:t>formal and informal social activity have a greater impact on SWB than any other activity (physical, cultural, hobby), and </a:t>
            </a:r>
            <a:r>
              <a:rPr lang="en-US" sz="2400" b="1" dirty="0">
                <a:sym typeface="Arial Narrow"/>
              </a:rPr>
              <a:t>informal social activity </a:t>
            </a:r>
            <a:r>
              <a:rPr lang="en-US" sz="2400" dirty="0">
                <a:sym typeface="Arial Narrow"/>
              </a:rPr>
              <a:t>has the largest independent </a:t>
            </a:r>
            <a:r>
              <a:rPr lang="en-US" sz="2400" dirty="0" smtClean="0">
                <a:sym typeface="Arial Narrow"/>
              </a:rPr>
              <a:t>effect</a:t>
            </a:r>
            <a:r>
              <a:rPr lang="en-US" sz="2400" dirty="0">
                <a:sym typeface="Arial Narrow"/>
              </a:rPr>
              <a:t> </a:t>
            </a:r>
            <a:r>
              <a:rPr lang="en-US" sz="2400" dirty="0" smtClean="0">
                <a:sym typeface="Arial Narrow"/>
              </a:rPr>
              <a:t>(Adams et al., 2011 – meta-analysis of 42 cross-sectional and longitudinal studies)</a:t>
            </a:r>
          </a:p>
          <a:p>
            <a:pPr algn="just">
              <a:spcBef>
                <a:spcPts val="1176"/>
              </a:spcBef>
              <a:buSzPct val="100000"/>
              <a:defRPr sz="2800">
                <a:solidFill>
                  <a:srgbClr val="253957"/>
                </a:solidFill>
                <a:latin typeface="+mn-lt"/>
                <a:ea typeface="+mn-ea"/>
                <a:cs typeface="+mn-cs"/>
                <a:sym typeface="Arial Narrow"/>
              </a:defRPr>
            </a:pPr>
            <a:r>
              <a:rPr lang="en-US" sz="2400" u="sng" dirty="0" smtClean="0">
                <a:sym typeface="Arial Narrow"/>
              </a:rPr>
              <a:t>Theoretical explanation</a:t>
            </a:r>
            <a:r>
              <a:rPr lang="en-US" sz="2400" dirty="0" smtClean="0">
                <a:sym typeface="Arial Narrow"/>
              </a:rPr>
              <a:t>: informal interactions with relatives and friends may provide better protection and comfort than formal interactions that increases SWB (attachment theory – Bowlby, 1969, 1982)</a:t>
            </a:r>
            <a:endParaRPr lang="en-US" sz="2000" dirty="0"/>
          </a:p>
        </p:txBody>
      </p:sp>
      <p:sp>
        <p:nvSpPr>
          <p:cNvPr id="75"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pic>
        <p:nvPicPr>
          <p:cNvPr id="9" name="Изображение" descr="Изображение"/>
          <p:cNvPicPr>
            <a:picLocks noChangeAspect="1"/>
          </p:cNvPicPr>
          <p:nvPr/>
        </p:nvPicPr>
        <p:blipFill>
          <a:blip r:embed="rId2" cstate="print">
            <a:extLst/>
          </a:blip>
          <a:stretch>
            <a:fillRect/>
          </a:stretch>
        </p:blipFill>
        <p:spPr>
          <a:xfrm>
            <a:off x="454200" y="310233"/>
            <a:ext cx="455619" cy="607493"/>
          </a:xfrm>
          <a:prstGeom prst="rect">
            <a:avLst/>
          </a:prstGeom>
          <a:ln w="12700">
            <a:miter lim="400000"/>
          </a:ln>
        </p:spPr>
      </p:pic>
      <p:sp>
        <p:nvSpPr>
          <p:cNvPr id="10" name="Название подразделения, лаборатории, факультета и т.д."/>
          <p:cNvSpPr txBox="1"/>
          <p:nvPr/>
        </p:nvSpPr>
        <p:spPr>
          <a:xfrm>
            <a:off x="4252029" y="384620"/>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smtClean="0"/>
              <a:t>Institute for Social Policy</a:t>
            </a:r>
            <a:endParaRPr lang="en-US" dirty="0"/>
          </a:p>
        </p:txBody>
      </p:sp>
      <p:sp>
        <p:nvSpPr>
          <p:cNvPr id="7" name="Скругленный прямоугольник 6"/>
          <p:cNvSpPr/>
          <p:nvPr/>
        </p:nvSpPr>
        <p:spPr>
          <a:xfrm>
            <a:off x="450400" y="1203087"/>
            <a:ext cx="8064035" cy="1292908"/>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004" tIns="30004" rIns="30004" bIns="30004" numCol="1" spcCol="16002" rtlCol="0" anchor="ctr">
            <a:spAutoFit/>
          </a:bodyPr>
          <a:lstStyle/>
          <a:p>
            <a:r>
              <a:rPr lang="en-US" sz="2400" dirty="0">
                <a:solidFill>
                  <a:srgbClr val="FFFFFF"/>
                </a:solidFill>
              </a:rPr>
              <a:t>Hypothesis 2</a:t>
            </a:r>
            <a:r>
              <a:rPr lang="en-US" sz="2400" dirty="0" smtClean="0">
                <a:solidFill>
                  <a:srgbClr val="FFFFFF"/>
                </a:solidFill>
              </a:rPr>
              <a:t>: Informal social activity has a stronger positive impact on SWB in middle and older age than formal social activity</a:t>
            </a:r>
            <a:endParaRPr lang="en-US" sz="2400" dirty="0">
              <a:solidFill>
                <a:srgbClr val="FFFFFF"/>
              </a:solidFill>
            </a:endParaRPr>
          </a:p>
        </p:txBody>
      </p:sp>
      <p:sp>
        <p:nvSpPr>
          <p:cNvPr id="2" name="Номер слайда 1"/>
          <p:cNvSpPr>
            <a:spLocks noGrp="1"/>
          </p:cNvSpPr>
          <p:nvPr>
            <p:ph type="sldNum" sz="quarter" idx="2"/>
          </p:nvPr>
        </p:nvSpPr>
        <p:spPr/>
        <p:txBody>
          <a:bodyPr/>
          <a:lstStyle/>
          <a:p>
            <a:fld id="{86CB4B4D-7CA3-9044-876B-883B54F8677D}" type="slidenum">
              <a:rPr lang="en-US" smtClean="0"/>
              <a:pPr/>
              <a:t>5</a:t>
            </a:fld>
            <a:endParaRPr lang="en-US"/>
          </a:p>
        </p:txBody>
      </p:sp>
    </p:spTree>
    <p:extLst>
      <p:ext uri="{BB962C8B-B14F-4D97-AF65-F5344CB8AC3E}">
        <p14:creationId xmlns:p14="http://schemas.microsoft.com/office/powerpoint/2010/main" val="2927303400"/>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231866" y="2235784"/>
            <a:ext cx="8720921" cy="21570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just">
              <a:spcBef>
                <a:spcPts val="1176"/>
              </a:spcBef>
              <a:buSzPct val="100000"/>
              <a:defRPr sz="2800">
                <a:solidFill>
                  <a:srgbClr val="253957"/>
                </a:solidFill>
                <a:latin typeface="+mn-lt"/>
                <a:ea typeface="+mn-ea"/>
                <a:cs typeface="+mn-cs"/>
                <a:sym typeface="Arial Narrow"/>
              </a:defRPr>
            </a:pPr>
            <a:r>
              <a:rPr lang="en-US" sz="2400" dirty="0" smtClean="0"/>
              <a:t>The national differences in SWB determinants are associated with the level of socio-economic development, cultural background (Pichler &amp; Wallace, 2007; Fleche et al., 2012; </a:t>
            </a:r>
            <a:r>
              <a:rPr lang="en-US" sz="2400" dirty="0" err="1" smtClean="0"/>
              <a:t>Sotheix</a:t>
            </a:r>
            <a:r>
              <a:rPr lang="en-US" sz="2400" dirty="0" smtClean="0"/>
              <a:t> &amp; </a:t>
            </a:r>
            <a:r>
              <a:rPr lang="en-US" sz="2400" dirty="0" err="1" smtClean="0"/>
              <a:t>Lonqvist</a:t>
            </a:r>
            <a:r>
              <a:rPr lang="en-US" sz="2400" dirty="0" smtClean="0"/>
              <a:t>, 2014)</a:t>
            </a:r>
          </a:p>
          <a:p>
            <a:pPr algn="just">
              <a:spcBef>
                <a:spcPts val="1176"/>
              </a:spcBef>
              <a:buSzPct val="100000"/>
              <a:defRPr sz="2800">
                <a:solidFill>
                  <a:srgbClr val="253957"/>
                </a:solidFill>
                <a:latin typeface="+mn-lt"/>
                <a:ea typeface="+mn-ea"/>
                <a:cs typeface="+mn-cs"/>
                <a:sym typeface="Arial Narrow"/>
              </a:defRPr>
            </a:pPr>
            <a:r>
              <a:rPr lang="en-US" sz="2400" dirty="0" smtClean="0"/>
              <a:t>In low-income countries, happiness depends on time spent with colleagues and people at church, participating in charitable or political organizations; in high-income countries, time spent with relatives or friends has the largest effect on happiness (</a:t>
            </a:r>
            <a:r>
              <a:rPr lang="en-US" sz="2400" dirty="0" err="1" smtClean="0"/>
              <a:t>Sarracino</a:t>
            </a:r>
            <a:r>
              <a:rPr lang="en-US" sz="2400" dirty="0" smtClean="0"/>
              <a:t>, 2010)</a:t>
            </a:r>
          </a:p>
          <a:p>
            <a:pPr algn="just">
              <a:spcBef>
                <a:spcPts val="1176"/>
              </a:spcBef>
              <a:buSzPct val="100000"/>
              <a:defRPr sz="2800">
                <a:solidFill>
                  <a:srgbClr val="253957"/>
                </a:solidFill>
                <a:latin typeface="+mn-lt"/>
                <a:ea typeface="+mn-ea"/>
                <a:cs typeface="+mn-cs"/>
                <a:sym typeface="Arial Narrow"/>
              </a:defRPr>
            </a:pPr>
            <a:r>
              <a:rPr lang="en-US" sz="2400" dirty="0" smtClean="0"/>
              <a:t>In European regions, social capital – organizational activity, close social ties, general and institutional trust – explains the main differences in life satisfaction and happiness (</a:t>
            </a:r>
            <a:r>
              <a:rPr lang="en-US" sz="2400" dirty="0" err="1" smtClean="0"/>
              <a:t>Puntcher</a:t>
            </a:r>
            <a:r>
              <a:rPr lang="en-US" sz="2400" dirty="0" smtClean="0"/>
              <a:t> et al., 2015)</a:t>
            </a:r>
            <a:endParaRPr lang="en-US" sz="2400" dirty="0"/>
          </a:p>
        </p:txBody>
      </p:sp>
      <p:sp>
        <p:nvSpPr>
          <p:cNvPr id="75"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pic>
        <p:nvPicPr>
          <p:cNvPr id="9" name="Изображение" descr="Изображение"/>
          <p:cNvPicPr>
            <a:picLocks noChangeAspect="1"/>
          </p:cNvPicPr>
          <p:nvPr/>
        </p:nvPicPr>
        <p:blipFill>
          <a:blip r:embed="rId2" cstate="print">
            <a:extLst/>
          </a:blip>
          <a:stretch>
            <a:fillRect/>
          </a:stretch>
        </p:blipFill>
        <p:spPr>
          <a:xfrm>
            <a:off x="454200" y="310233"/>
            <a:ext cx="455619" cy="607493"/>
          </a:xfrm>
          <a:prstGeom prst="rect">
            <a:avLst/>
          </a:prstGeom>
          <a:ln w="12700">
            <a:miter lim="400000"/>
          </a:ln>
        </p:spPr>
      </p:pic>
      <p:sp>
        <p:nvSpPr>
          <p:cNvPr id="10" name="Название подразделения, лаборатории, факультета и т.д."/>
          <p:cNvSpPr txBox="1"/>
          <p:nvPr/>
        </p:nvSpPr>
        <p:spPr>
          <a:xfrm>
            <a:off x="4252029" y="384620"/>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smtClean="0"/>
              <a:t>Institute for Social Policy</a:t>
            </a:r>
            <a:endParaRPr lang="en-US" dirty="0"/>
          </a:p>
        </p:txBody>
      </p:sp>
      <p:sp>
        <p:nvSpPr>
          <p:cNvPr id="7" name="Скругленный прямоугольник 6"/>
          <p:cNvSpPr/>
          <p:nvPr/>
        </p:nvSpPr>
        <p:spPr>
          <a:xfrm>
            <a:off x="231867" y="1231762"/>
            <a:ext cx="8720921" cy="884285"/>
          </a:xfrm>
          <a:prstGeom prst="roundRect">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004" tIns="30004" rIns="30004" bIns="30004" numCol="1" spcCol="16002" rtlCol="0" anchor="ctr">
            <a:spAutoFit/>
          </a:bodyPr>
          <a:lstStyle/>
          <a:p>
            <a:r>
              <a:rPr lang="en-US" sz="2400" dirty="0">
                <a:solidFill>
                  <a:srgbClr val="FFFFFF"/>
                </a:solidFill>
              </a:rPr>
              <a:t>Hypothesis 3: </a:t>
            </a:r>
            <a:r>
              <a:rPr lang="en-US" sz="2400" dirty="0" smtClean="0">
                <a:solidFill>
                  <a:srgbClr val="FFFFFF"/>
                </a:solidFill>
              </a:rPr>
              <a:t>Social activity influences SWB of middle-aged and older individuals differently in different countries</a:t>
            </a:r>
            <a:endParaRPr lang="en-US" sz="2400" dirty="0">
              <a:solidFill>
                <a:srgbClr val="FFFFFF"/>
              </a:solidFill>
            </a:endParaRPr>
          </a:p>
        </p:txBody>
      </p:sp>
      <p:sp>
        <p:nvSpPr>
          <p:cNvPr id="2" name="Номер слайда 1"/>
          <p:cNvSpPr>
            <a:spLocks noGrp="1"/>
          </p:cNvSpPr>
          <p:nvPr>
            <p:ph type="sldNum" sz="quarter" idx="2"/>
          </p:nvPr>
        </p:nvSpPr>
        <p:spPr/>
        <p:txBody>
          <a:bodyPr/>
          <a:lstStyle/>
          <a:p>
            <a:fld id="{86CB4B4D-7CA3-9044-876B-883B54F8677D}" type="slidenum">
              <a:rPr lang="en-US" smtClean="0"/>
              <a:pPr/>
              <a:t>6</a:t>
            </a:fld>
            <a:endParaRPr lang="en-US"/>
          </a:p>
        </p:txBody>
      </p:sp>
    </p:spTree>
    <p:extLst>
      <p:ext uri="{BB962C8B-B14F-4D97-AF65-F5344CB8AC3E}">
        <p14:creationId xmlns:p14="http://schemas.microsoft.com/office/powerpoint/2010/main" val="37033130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Линия"/>
          <p:cNvSpPr/>
          <p:nvPr/>
        </p:nvSpPr>
        <p:spPr>
          <a:xfrm>
            <a:off x="553641" y="1107281"/>
            <a:ext cx="8036719" cy="0"/>
          </a:xfrm>
          <a:prstGeom prst="line">
            <a:avLst/>
          </a:prstGeom>
          <a:ln w="12700">
            <a:solidFill>
              <a:srgbClr val="253957"/>
            </a:solidFill>
            <a:miter lim="400000"/>
          </a:ln>
        </p:spPr>
        <p:txBody>
          <a:bodyPr lIns="35717" tIns="35717" rIns="35717" bIns="35717" anchor="ctr"/>
          <a:lstStyle/>
          <a:p>
            <a:pPr>
              <a:defRPr sz="2400"/>
            </a:pPr>
            <a:endParaRPr sz="1700"/>
          </a:p>
        </p:txBody>
      </p:sp>
      <p:pic>
        <p:nvPicPr>
          <p:cNvPr id="13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7" name="main title of the presentation…"/>
          <p:cNvSpPr txBox="1"/>
          <p:nvPr/>
        </p:nvSpPr>
        <p:spPr>
          <a:xfrm>
            <a:off x="563520" y="2634374"/>
            <a:ext cx="8036720" cy="819414"/>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lstStyle/>
          <a:p>
            <a:pPr>
              <a:defRPr sz="5000" b="1" cap="all">
                <a:solidFill>
                  <a:srgbClr val="253957"/>
                </a:solidFill>
                <a:latin typeface="+mn-lt"/>
                <a:ea typeface="+mn-ea"/>
                <a:cs typeface="+mn-cs"/>
                <a:sym typeface="Arial Narrow"/>
              </a:defRPr>
            </a:pPr>
            <a:r>
              <a:rPr lang="en-US" sz="3400" b="1" cap="all" dirty="0">
                <a:solidFill>
                  <a:srgbClr val="253957"/>
                </a:solidFill>
                <a:latin typeface="+mn-lt"/>
                <a:ea typeface="Arial Narrow" charset="0"/>
                <a:cs typeface="Helvetica" panose="020B0604020202020204" pitchFamily="34" charset="0"/>
                <a:sym typeface="Arial Narrow"/>
              </a:rPr>
              <a:t>Data &amp; Methodology</a:t>
            </a: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sp>
        <p:nvSpPr>
          <p:cNvPr id="2" name="Номер слайда 1"/>
          <p:cNvSpPr>
            <a:spLocks noGrp="1"/>
          </p:cNvSpPr>
          <p:nvPr>
            <p:ph type="sldNum" sz="quarter" idx="2"/>
          </p:nvPr>
        </p:nvSpPr>
        <p:spPr/>
        <p:txBody>
          <a:bodyPr/>
          <a:lstStyle/>
          <a:p>
            <a:fld id="{86CB4B4D-7CA3-9044-876B-883B54F8677D}" type="slidenum">
              <a:rPr lang="en-US" smtClean="0"/>
              <a:pPr/>
              <a:t>7</a:t>
            </a:fld>
            <a:endParaRPr lang="en-US"/>
          </a:p>
        </p:txBody>
      </p:sp>
    </p:spTree>
    <p:extLst>
      <p:ext uri="{BB962C8B-B14F-4D97-AF65-F5344CB8AC3E}">
        <p14:creationId xmlns:p14="http://schemas.microsoft.com/office/powerpoint/2010/main" val="389063171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44112" y="1844489"/>
            <a:ext cx="8071178" cy="2421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spcBef>
                <a:spcPts val="1176"/>
              </a:spcBef>
              <a:buSzPct val="100000"/>
              <a:defRPr sz="2800">
                <a:solidFill>
                  <a:srgbClr val="253957"/>
                </a:solidFill>
                <a:latin typeface="+mn-lt"/>
                <a:ea typeface="+mn-ea"/>
                <a:cs typeface="+mn-cs"/>
                <a:sym typeface="Arial Narrow"/>
              </a:defRPr>
            </a:pPr>
            <a:endParaRPr lang="en-US" sz="2400" dirty="0" smtClean="0">
              <a:latin typeface="+mn-lt"/>
              <a:cs typeface="Helvetica" panose="020B0604020202020204" pitchFamily="34" charset="0"/>
            </a:endParaRPr>
          </a:p>
          <a:p>
            <a:pPr>
              <a:spcBef>
                <a:spcPts val="1176"/>
              </a:spcBef>
              <a:buSzPct val="100000"/>
              <a:defRPr sz="2800">
                <a:solidFill>
                  <a:srgbClr val="253957"/>
                </a:solidFill>
                <a:latin typeface="+mn-lt"/>
                <a:ea typeface="+mn-ea"/>
                <a:cs typeface="+mn-cs"/>
                <a:sym typeface="Arial Narrow"/>
              </a:defRPr>
            </a:pPr>
            <a:endParaRPr lang="en-US" sz="2400" dirty="0" smtClean="0">
              <a:latin typeface="+mn-lt"/>
            </a:endParaRPr>
          </a:p>
          <a:p>
            <a:pPr>
              <a:spcBef>
                <a:spcPts val="1176"/>
              </a:spcBef>
              <a:buSzPct val="100000"/>
              <a:defRPr sz="2800">
                <a:solidFill>
                  <a:srgbClr val="253957"/>
                </a:solidFill>
                <a:latin typeface="+mn-lt"/>
                <a:ea typeface="+mn-ea"/>
                <a:cs typeface="+mn-cs"/>
                <a:sym typeface="Arial Narrow"/>
              </a:defRPr>
            </a:pPr>
            <a:endParaRPr lang="en-US" sz="2400" dirty="0"/>
          </a:p>
        </p:txBody>
      </p:sp>
      <p:sp>
        <p:nvSpPr>
          <p:cNvPr id="15" name="Очень крутой заголовок…"/>
          <p:cNvSpPr txBox="1"/>
          <p:nvPr/>
        </p:nvSpPr>
        <p:spPr>
          <a:xfrm>
            <a:off x="418374" y="1286368"/>
            <a:ext cx="7992201" cy="799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900" b="1" dirty="0">
                <a:latin typeface="Arial Narrow" charset="0"/>
                <a:ea typeface="Arial Narrow" charset="0"/>
                <a:cs typeface="Arial Narrow" charset="0"/>
              </a:rPr>
              <a:t>Data</a:t>
            </a:r>
          </a:p>
        </p:txBody>
      </p:sp>
      <p:pic>
        <p:nvPicPr>
          <p:cNvPr id="16" name="Изображение" descr="Изображение"/>
          <p:cNvPicPr>
            <a:picLocks noChangeAspect="1"/>
          </p:cNvPicPr>
          <p:nvPr/>
        </p:nvPicPr>
        <p:blipFill>
          <a:blip r:embed="rId2" cstate="print">
            <a:extLst/>
          </a:blip>
          <a:stretch>
            <a:fillRect/>
          </a:stretch>
        </p:blipFill>
        <p:spPr>
          <a:xfrm>
            <a:off x="563520" y="287867"/>
            <a:ext cx="615818" cy="615818"/>
          </a:xfrm>
          <a:prstGeom prst="rect">
            <a:avLst/>
          </a:prstGeom>
          <a:ln w="12700">
            <a:miter lim="400000"/>
          </a:ln>
        </p:spPr>
      </p:pic>
      <p:sp>
        <p:nvSpPr>
          <p:cNvPr id="2" name="Номер слайда 1"/>
          <p:cNvSpPr>
            <a:spLocks noGrp="1"/>
          </p:cNvSpPr>
          <p:nvPr>
            <p:ph type="sldNum" sz="quarter" idx="2"/>
          </p:nvPr>
        </p:nvSpPr>
        <p:spPr/>
        <p:txBody>
          <a:bodyPr/>
          <a:lstStyle/>
          <a:p>
            <a:fld id="{86CB4B4D-7CA3-9044-876B-883B54F8677D}" type="slidenum">
              <a:rPr lang="en-US" smtClean="0"/>
              <a:pPr/>
              <a:t>8</a:t>
            </a:fld>
            <a:endParaRPr lang="en-US"/>
          </a:p>
        </p:txBody>
      </p:sp>
      <p:grpSp>
        <p:nvGrpSpPr>
          <p:cNvPr id="35" name="Группа 34"/>
          <p:cNvGrpSpPr/>
          <p:nvPr/>
        </p:nvGrpSpPr>
        <p:grpSpPr>
          <a:xfrm>
            <a:off x="251600" y="1844489"/>
            <a:ext cx="8769570" cy="3435222"/>
            <a:chOff x="251600" y="1844489"/>
            <a:chExt cx="8769570" cy="3435222"/>
          </a:xfrm>
        </p:grpSpPr>
        <p:grpSp>
          <p:nvGrpSpPr>
            <p:cNvPr id="34" name="Группа 33"/>
            <p:cNvGrpSpPr/>
            <p:nvPr/>
          </p:nvGrpSpPr>
          <p:grpSpPr>
            <a:xfrm>
              <a:off x="251600" y="1844489"/>
              <a:ext cx="8769570" cy="1466763"/>
              <a:chOff x="251600" y="1844489"/>
              <a:chExt cx="8769570" cy="1466763"/>
            </a:xfrm>
          </p:grpSpPr>
          <p:sp>
            <p:nvSpPr>
              <p:cNvPr id="17"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251600" y="1844489"/>
                <a:ext cx="8769570" cy="8439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spcBef>
                    <a:spcPts val="600"/>
                  </a:spcBef>
                  <a:buSzPct val="100000"/>
                  <a:defRPr sz="2100">
                    <a:solidFill>
                      <a:srgbClr val="253957"/>
                    </a:solidFill>
                    <a:latin typeface="+mn-lt"/>
                    <a:ea typeface="+mn-ea"/>
                    <a:cs typeface="+mn-cs"/>
                    <a:sym typeface="Arial Narrow"/>
                  </a:defRPr>
                </a:pPr>
                <a:r>
                  <a:rPr lang="en-US" sz="2000" dirty="0">
                    <a:latin typeface="Arial Narrow" charset="0"/>
                    <a:ea typeface="Arial Narrow" charset="0"/>
                    <a:cs typeface="Arial Narrow" charset="0"/>
                  </a:rPr>
                  <a:t>European Social </a:t>
                </a:r>
                <a:r>
                  <a:rPr lang="en-US" sz="2000" dirty="0" smtClean="0">
                    <a:latin typeface="Arial Narrow" charset="0"/>
                    <a:ea typeface="Arial Narrow" charset="0"/>
                    <a:cs typeface="Arial Narrow" charset="0"/>
                  </a:rPr>
                  <a:t>Survey W6 </a:t>
                </a:r>
                <a:r>
                  <a:rPr lang="en-US" sz="2000" dirty="0">
                    <a:latin typeface="Arial Narrow" charset="0"/>
                    <a:ea typeface="Arial Narrow" charset="0"/>
                    <a:cs typeface="Arial Narrow" charset="0"/>
                  </a:rPr>
                  <a:t>(2012), 23766 individuals </a:t>
                </a:r>
                <a:r>
                  <a:rPr lang="en-US" sz="2000" dirty="0" smtClean="0">
                    <a:latin typeface="Arial Narrow" charset="0"/>
                    <a:ea typeface="Arial Narrow" charset="0"/>
                    <a:cs typeface="Arial Narrow" charset="0"/>
                  </a:rPr>
                  <a:t>of 50 </a:t>
                </a:r>
                <a:r>
                  <a:rPr lang="en-US" sz="2000" dirty="0">
                    <a:latin typeface="Arial Narrow" charset="0"/>
                    <a:ea typeface="Arial Narrow" charset="0"/>
                    <a:cs typeface="Arial Narrow" charset="0"/>
                  </a:rPr>
                  <a:t>years and </a:t>
                </a:r>
                <a:r>
                  <a:rPr lang="en-US" sz="2000" dirty="0" smtClean="0">
                    <a:latin typeface="Arial Narrow" charset="0"/>
                    <a:ea typeface="Arial Narrow" charset="0"/>
                    <a:cs typeface="Arial Narrow" charset="0"/>
                  </a:rPr>
                  <a:t>older from </a:t>
                </a:r>
                <a:r>
                  <a:rPr lang="en-US" sz="2000" dirty="0">
                    <a:latin typeface="Arial Narrow" charset="0"/>
                    <a:ea typeface="Arial Narrow" charset="0"/>
                    <a:cs typeface="Arial Narrow" charset="0"/>
                  </a:rPr>
                  <a:t>26 countries</a:t>
                </a:r>
              </a:p>
              <a:p>
                <a:pPr algn="l">
                  <a:spcBef>
                    <a:spcPts val="2000"/>
                  </a:spcBef>
                  <a:buSzPct val="100000"/>
                  <a:defRPr sz="2100">
                    <a:solidFill>
                      <a:srgbClr val="253957"/>
                    </a:solidFill>
                    <a:latin typeface="+mn-lt"/>
                    <a:ea typeface="+mn-ea"/>
                    <a:cs typeface="+mn-cs"/>
                    <a:sym typeface="Arial Narrow"/>
                  </a:defRPr>
                </a:pPr>
                <a:r>
                  <a:rPr lang="en-US" sz="2000" b="1" dirty="0" smtClean="0">
                    <a:latin typeface="Arial Narrow" charset="0"/>
                    <a:ea typeface="Arial Narrow" charset="0"/>
                    <a:cs typeface="Arial Narrow" charset="0"/>
                  </a:rPr>
                  <a:t>	Dependent variables</a:t>
                </a:r>
                <a:endParaRPr lang="en-US" sz="2000" dirty="0">
                  <a:latin typeface="Arial Narrow" charset="0"/>
                  <a:ea typeface="Arial Narrow" charset="0"/>
                  <a:cs typeface="Arial Narrow" charset="0"/>
                </a:endParaRPr>
              </a:p>
              <a:p>
                <a:pPr algn="l">
                  <a:spcBef>
                    <a:spcPts val="600"/>
                  </a:spcBef>
                  <a:buSzPct val="100000"/>
                  <a:defRPr sz="2800">
                    <a:solidFill>
                      <a:srgbClr val="253957"/>
                    </a:solidFill>
                    <a:latin typeface="+mn-lt"/>
                    <a:ea typeface="+mn-ea"/>
                    <a:cs typeface="+mn-cs"/>
                    <a:sym typeface="Arial Narrow"/>
                  </a:defRPr>
                </a:pPr>
                <a:endParaRPr lang="en-US" sz="2000" dirty="0">
                  <a:solidFill>
                    <a:srgbClr val="253957"/>
                  </a:solidFill>
                  <a:cs typeface="Helvetica" panose="020B0604020202020204" pitchFamily="34" charset="0"/>
                  <a:sym typeface="Arial Narrow"/>
                </a:endParaRPr>
              </a:p>
            </p:txBody>
          </p:sp>
          <p:cxnSp>
            <p:nvCxnSpPr>
              <p:cNvPr id="9" name="Прямая со стрелкой 8"/>
              <p:cNvCxnSpPr/>
              <p:nvPr/>
            </p:nvCxnSpPr>
            <p:spPr>
              <a:xfrm flipH="1">
                <a:off x="1037228" y="2753950"/>
                <a:ext cx="736979" cy="204878"/>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14" name="Прямая со стрелкой 13"/>
              <p:cNvCxnSpPr/>
              <p:nvPr/>
            </p:nvCxnSpPr>
            <p:spPr>
              <a:xfrm>
                <a:off x="1774207" y="2753950"/>
                <a:ext cx="682388" cy="204878"/>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sp>
            <p:nvSpPr>
              <p:cNvPr id="18" name="Прямоугольник 17"/>
              <p:cNvSpPr/>
              <p:nvPr/>
            </p:nvSpPr>
            <p:spPr>
              <a:xfrm>
                <a:off x="313712" y="2911142"/>
                <a:ext cx="2920992" cy="400110"/>
              </a:xfrm>
              <a:prstGeom prst="rect">
                <a:avLst/>
              </a:prstGeom>
            </p:spPr>
            <p:txBody>
              <a:bodyPr wrap="none">
                <a:spAutoFit/>
              </a:bodyPr>
              <a:lstStyle/>
              <a:p>
                <a:r>
                  <a:rPr lang="en-US" sz="2000" dirty="0">
                    <a:solidFill>
                      <a:srgbClr val="253957"/>
                    </a:solidFill>
                    <a:latin typeface="Arial Narrow" charset="0"/>
                    <a:ea typeface="Arial Narrow" charset="0"/>
                    <a:cs typeface="Arial Narrow" charset="0"/>
                  </a:rPr>
                  <a:t>Life satisfaction </a:t>
                </a:r>
                <a:r>
                  <a:rPr lang="en-US" sz="2000" dirty="0" smtClean="0">
                    <a:solidFill>
                      <a:srgbClr val="253957"/>
                    </a:solidFill>
                    <a:latin typeface="Arial Narrow" charset="0"/>
                    <a:ea typeface="Arial Narrow" charset="0"/>
                    <a:cs typeface="Arial Narrow" charset="0"/>
                  </a:rPr>
                  <a:t>		Happiness</a:t>
                </a:r>
                <a:endParaRPr lang="ru-RU" sz="2000" dirty="0">
                  <a:solidFill>
                    <a:srgbClr val="253957"/>
                  </a:solidFill>
                  <a:latin typeface="Arial Narrow" charset="0"/>
                  <a:ea typeface="Arial Narrow" charset="0"/>
                  <a:cs typeface="Arial Narrow" charset="0"/>
                </a:endParaRPr>
              </a:p>
            </p:txBody>
          </p:sp>
        </p:grpSp>
        <p:grpSp>
          <p:nvGrpSpPr>
            <p:cNvPr id="32" name="Группа 31"/>
            <p:cNvGrpSpPr/>
            <p:nvPr/>
          </p:nvGrpSpPr>
          <p:grpSpPr>
            <a:xfrm>
              <a:off x="3639730" y="2366254"/>
              <a:ext cx="5266872" cy="2913457"/>
              <a:chOff x="3521121" y="2181979"/>
              <a:chExt cx="5266872" cy="2913457"/>
            </a:xfrm>
          </p:grpSpPr>
          <p:grpSp>
            <p:nvGrpSpPr>
              <p:cNvPr id="24" name="Группа 23"/>
              <p:cNvGrpSpPr/>
              <p:nvPr/>
            </p:nvGrpSpPr>
            <p:grpSpPr>
              <a:xfrm>
                <a:off x="3973569" y="2181979"/>
                <a:ext cx="4035589" cy="1235475"/>
                <a:chOff x="4479701" y="2413422"/>
                <a:chExt cx="4035589" cy="1235475"/>
              </a:xfrm>
            </p:grpSpPr>
            <p:sp>
              <p:nvSpPr>
                <p:cNvPr id="19" name="Прямоугольник 18"/>
                <p:cNvSpPr/>
                <p:nvPr/>
              </p:nvSpPr>
              <p:spPr>
                <a:xfrm>
                  <a:off x="5785377" y="2413422"/>
                  <a:ext cx="1585690" cy="400110"/>
                </a:xfrm>
                <a:prstGeom prst="rect">
                  <a:avLst/>
                </a:prstGeom>
              </p:spPr>
              <p:txBody>
                <a:bodyPr wrap="none">
                  <a:spAutoFit/>
                </a:bodyPr>
                <a:lstStyle/>
                <a:p>
                  <a:r>
                    <a:rPr lang="en-US" sz="2000" b="1" dirty="0" smtClean="0">
                      <a:solidFill>
                        <a:srgbClr val="253957"/>
                      </a:solidFill>
                      <a:latin typeface="Arial Narrow" charset="0"/>
                      <a:ea typeface="Arial Narrow" charset="0"/>
                      <a:cs typeface="Arial Narrow" charset="0"/>
                    </a:rPr>
                    <a:t>Social activity</a:t>
                  </a:r>
                  <a:endParaRPr lang="ru-RU" sz="2000" b="1" dirty="0">
                    <a:solidFill>
                      <a:srgbClr val="253957"/>
                    </a:solidFill>
                    <a:latin typeface="Arial Narrow" charset="0"/>
                    <a:ea typeface="Arial Narrow" charset="0"/>
                    <a:cs typeface="Arial Narrow" charset="0"/>
                  </a:endParaRPr>
                </a:p>
              </p:txBody>
            </p:sp>
            <p:cxnSp>
              <p:nvCxnSpPr>
                <p:cNvPr id="21" name="Прямая со стрелкой 20"/>
                <p:cNvCxnSpPr/>
                <p:nvPr/>
              </p:nvCxnSpPr>
              <p:spPr>
                <a:xfrm flipH="1">
                  <a:off x="5773001" y="2763428"/>
                  <a:ext cx="736979" cy="204878"/>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2" name="Прямая со стрелкой 21"/>
                <p:cNvCxnSpPr/>
                <p:nvPr/>
              </p:nvCxnSpPr>
              <p:spPr>
                <a:xfrm>
                  <a:off x="6509980" y="2763428"/>
                  <a:ext cx="682388" cy="204878"/>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sp>
              <p:nvSpPr>
                <p:cNvPr id="23" name="Прямоугольник 22"/>
                <p:cNvSpPr/>
                <p:nvPr/>
              </p:nvSpPr>
              <p:spPr>
                <a:xfrm>
                  <a:off x="4479701" y="2941011"/>
                  <a:ext cx="4035589" cy="707886"/>
                </a:xfrm>
                <a:prstGeom prst="rect">
                  <a:avLst/>
                </a:prstGeom>
              </p:spPr>
              <p:txBody>
                <a:bodyPr wrap="square">
                  <a:spAutoFit/>
                </a:bodyPr>
                <a:lstStyle/>
                <a:p>
                  <a:r>
                    <a:rPr lang="en-US" sz="2000" b="1" dirty="0" smtClean="0">
                      <a:solidFill>
                        <a:srgbClr val="253957"/>
                      </a:solidFill>
                      <a:latin typeface="Arial Narrow" charset="0"/>
                      <a:ea typeface="Arial Narrow" charset="0"/>
                      <a:cs typeface="Arial Narrow" charset="0"/>
                    </a:rPr>
                    <a:t>Formal</a:t>
                  </a:r>
                  <a:r>
                    <a:rPr lang="en-US" sz="2000" dirty="0" smtClean="0">
                      <a:solidFill>
                        <a:srgbClr val="253957"/>
                      </a:solidFill>
                      <a:latin typeface="Arial Narrow" charset="0"/>
                      <a:ea typeface="Arial Narrow" charset="0"/>
                      <a:cs typeface="Arial Narrow" charset="0"/>
                    </a:rPr>
                    <a:t> 				</a:t>
                  </a:r>
                  <a:r>
                    <a:rPr lang="en-US" sz="2000" dirty="0">
                      <a:solidFill>
                        <a:srgbClr val="253957"/>
                      </a:solidFill>
                      <a:latin typeface="Arial Narrow" charset="0"/>
                      <a:ea typeface="Arial Narrow" charset="0"/>
                      <a:cs typeface="Arial Narrow" charset="0"/>
                    </a:rPr>
                    <a:t>	</a:t>
                  </a:r>
                  <a:r>
                    <a:rPr lang="en-US" sz="2000" b="1" dirty="0" smtClean="0">
                      <a:solidFill>
                        <a:srgbClr val="253957"/>
                      </a:solidFill>
                      <a:latin typeface="Arial Narrow" charset="0"/>
                      <a:ea typeface="Arial Narrow" charset="0"/>
                      <a:cs typeface="Arial Narrow" charset="0"/>
                    </a:rPr>
                    <a:t>Informal</a:t>
                  </a:r>
                </a:p>
                <a:p>
                  <a:r>
                    <a:rPr lang="en-US" sz="2000" i="1" dirty="0">
                      <a:solidFill>
                        <a:srgbClr val="253957"/>
                      </a:solidFill>
                      <a:latin typeface="Arial Narrow" charset="0"/>
                      <a:ea typeface="Arial Narrow" charset="0"/>
                      <a:cs typeface="Arial Narrow" charset="0"/>
                    </a:rPr>
                    <a:t>voluntary activity			 social contacts</a:t>
                  </a:r>
                  <a:endParaRPr lang="ru-RU" sz="2000" i="1" dirty="0">
                    <a:solidFill>
                      <a:srgbClr val="253957"/>
                    </a:solidFill>
                    <a:latin typeface="Arial Narrow" charset="0"/>
                    <a:ea typeface="Arial Narrow" charset="0"/>
                    <a:cs typeface="Arial Narrow" charset="0"/>
                  </a:endParaRPr>
                </a:p>
              </p:txBody>
            </p:sp>
          </p:grpSp>
          <p:sp>
            <p:nvSpPr>
              <p:cNvPr id="20" name="Овал 19"/>
              <p:cNvSpPr/>
              <p:nvPr/>
            </p:nvSpPr>
            <p:spPr>
              <a:xfrm>
                <a:off x="6072089" y="3507631"/>
                <a:ext cx="2715904" cy="1587805"/>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600" dirty="0">
                    <a:solidFill>
                      <a:srgbClr val="FFFFFF"/>
                    </a:solidFill>
                    <a:latin typeface="+mn-lt"/>
                  </a:rPr>
                  <a:t>social meetings with friends, relatives and colleagues excluding for work or duty</a:t>
                </a:r>
                <a:endParaRPr kumimoji="0" lang="ru-RU" sz="1600" b="0" i="0" u="none" strike="noStrike" cap="none" spc="0" normalizeH="0" baseline="0" dirty="0">
                  <a:ln>
                    <a:noFill/>
                  </a:ln>
                  <a:solidFill>
                    <a:srgbClr val="FFFFFF"/>
                  </a:solidFill>
                  <a:effectLst/>
                  <a:uFillTx/>
                  <a:latin typeface="+mn-lt"/>
                  <a:sym typeface="Helvetica Light"/>
                </a:endParaRPr>
              </a:p>
            </p:txBody>
          </p:sp>
          <p:sp>
            <p:nvSpPr>
              <p:cNvPr id="26" name="Овал 25"/>
              <p:cNvSpPr/>
              <p:nvPr/>
            </p:nvSpPr>
            <p:spPr>
              <a:xfrm>
                <a:off x="3521121" y="3507631"/>
                <a:ext cx="2318168" cy="1241571"/>
              </a:xfrm>
              <a:prstGeom prst="ellipse">
                <a:avLst/>
              </a:prstGeom>
              <a:blipFill rotWithShape="1">
                <a:blip r:embed="rId3"/>
                <a:srcRect/>
                <a:tile tx="0" ty="0" sx="100000" sy="100000" flip="none" algn="tl"/>
              </a:blip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defTabSz="821531"/>
                <a:r>
                  <a:rPr lang="en-US" sz="1600" dirty="0">
                    <a:solidFill>
                      <a:srgbClr val="FFFFFF"/>
                    </a:solidFill>
                    <a:latin typeface="+mn-lt"/>
                  </a:rPr>
                  <a:t>work for voluntary or charitable organizations </a:t>
                </a:r>
                <a:endParaRPr kumimoji="0" lang="ru-RU" sz="1600" b="0" i="0" u="none" strike="noStrike" cap="none" spc="0" normalizeH="0" baseline="0" dirty="0">
                  <a:ln>
                    <a:noFill/>
                  </a:ln>
                  <a:solidFill>
                    <a:srgbClr val="FFFFFF"/>
                  </a:solidFill>
                  <a:effectLst/>
                  <a:uFillTx/>
                  <a:latin typeface="+mn-lt"/>
                  <a:sym typeface="Helvetica Light"/>
                </a:endParaRPr>
              </a:p>
            </p:txBody>
          </p:sp>
          <p:cxnSp>
            <p:nvCxnSpPr>
              <p:cNvPr id="27" name="Прямая со стрелкой 26"/>
              <p:cNvCxnSpPr>
                <a:endCxn id="26" idx="0"/>
              </p:cNvCxnSpPr>
              <p:nvPr/>
            </p:nvCxnSpPr>
            <p:spPr>
              <a:xfrm>
                <a:off x="4680205" y="3326662"/>
                <a:ext cx="0" cy="180969"/>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cxnSp>
            <p:nvCxnSpPr>
              <p:cNvPr id="29" name="Прямая со стрелкой 28"/>
              <p:cNvCxnSpPr>
                <a:endCxn id="20" idx="0"/>
              </p:cNvCxnSpPr>
              <p:nvPr/>
            </p:nvCxnSpPr>
            <p:spPr>
              <a:xfrm>
                <a:off x="7430041" y="3326662"/>
                <a:ext cx="0" cy="180969"/>
              </a:xfrm>
              <a:prstGeom prst="straightConnector1">
                <a:avLst/>
              </a:prstGeom>
              <a:noFill/>
              <a:ln w="25400" cap="flat">
                <a:solidFill>
                  <a:srgbClr val="000000"/>
                </a:solidFill>
                <a:prstDash val="solid"/>
                <a:miter lim="400000"/>
                <a:tailEnd type="arrow"/>
              </a:ln>
              <a:effectLst/>
              <a:sp3d/>
            </p:spPr>
            <p:style>
              <a:lnRef idx="0">
                <a:scrgbClr r="0" g="0" b="0"/>
              </a:lnRef>
              <a:fillRef idx="0">
                <a:scrgbClr r="0" g="0" b="0"/>
              </a:fillRef>
              <a:effectRef idx="0">
                <a:scrgbClr r="0" g="0" b="0"/>
              </a:effectRef>
              <a:fontRef idx="none"/>
            </p:style>
          </p:cxnSp>
        </p:grpSp>
      </p:grpSp>
      <p:sp>
        <p:nvSpPr>
          <p:cNvPr id="30" name="Прямоугольник 29"/>
          <p:cNvSpPr/>
          <p:nvPr/>
        </p:nvSpPr>
        <p:spPr>
          <a:xfrm>
            <a:off x="122829" y="3717759"/>
            <a:ext cx="3516901" cy="2139047"/>
          </a:xfrm>
          <a:prstGeom prst="rect">
            <a:avLst/>
          </a:prstGeom>
        </p:spPr>
        <p:txBody>
          <a:bodyPr wrap="square">
            <a:spAutoFit/>
          </a:bodyPr>
          <a:lstStyle/>
          <a:p>
            <a:r>
              <a:rPr lang="en-US" sz="1900" b="1" dirty="0">
                <a:solidFill>
                  <a:srgbClr val="253957"/>
                </a:solidFill>
                <a:latin typeface="Arial Narrow" charset="0"/>
                <a:ea typeface="Arial Narrow" charset="0"/>
                <a:cs typeface="Arial Narrow" charset="0"/>
              </a:rPr>
              <a:t>Socio-demographic </a:t>
            </a:r>
            <a:r>
              <a:rPr lang="en-US" sz="1900" b="1" dirty="0" smtClean="0">
                <a:solidFill>
                  <a:srgbClr val="253957"/>
                </a:solidFill>
                <a:latin typeface="Arial Narrow" charset="0"/>
                <a:ea typeface="Arial Narrow" charset="0"/>
                <a:cs typeface="Arial Narrow" charset="0"/>
              </a:rPr>
              <a:t>characteristics</a:t>
            </a:r>
            <a:r>
              <a:rPr lang="en-US" sz="1900" dirty="0" smtClean="0">
                <a:solidFill>
                  <a:srgbClr val="253957"/>
                </a:solidFill>
                <a:latin typeface="Arial Narrow" charset="0"/>
                <a:ea typeface="Arial Narrow" charset="0"/>
                <a:cs typeface="Arial Narrow" charset="0"/>
              </a:rPr>
              <a:t>: </a:t>
            </a:r>
            <a:r>
              <a:rPr lang="en-US" sz="1900" dirty="0">
                <a:solidFill>
                  <a:srgbClr val="253957"/>
                </a:solidFill>
                <a:latin typeface="Arial Narrow" charset="0"/>
                <a:ea typeface="Arial Narrow" charset="0"/>
                <a:cs typeface="Arial Narrow" charset="0"/>
              </a:rPr>
              <a:t>age, quadratic form of age, gender, </a:t>
            </a:r>
            <a:r>
              <a:rPr lang="en-US" sz="1900" dirty="0" smtClean="0">
                <a:solidFill>
                  <a:srgbClr val="253957"/>
                </a:solidFill>
                <a:latin typeface="Arial Narrow" charset="0"/>
                <a:ea typeface="Arial Narrow" charset="0"/>
                <a:cs typeface="Arial Narrow" charset="0"/>
              </a:rPr>
              <a:t>type </a:t>
            </a:r>
            <a:r>
              <a:rPr lang="en-US" sz="1900" dirty="0">
                <a:solidFill>
                  <a:srgbClr val="253957"/>
                </a:solidFill>
                <a:latin typeface="Arial Narrow" charset="0"/>
                <a:ea typeface="Arial Narrow" charset="0"/>
                <a:cs typeface="Arial Narrow" charset="0"/>
              </a:rPr>
              <a:t>of settlement</a:t>
            </a:r>
            <a:r>
              <a:rPr lang="en-US" sz="1900" dirty="0" smtClean="0">
                <a:solidFill>
                  <a:srgbClr val="253957"/>
                </a:solidFill>
                <a:latin typeface="Arial Narrow" charset="0"/>
                <a:ea typeface="Arial Narrow" charset="0"/>
                <a:cs typeface="Arial Narrow" charset="0"/>
              </a:rPr>
              <a:t>,</a:t>
            </a:r>
            <a:r>
              <a:rPr lang="en-US" sz="1900" dirty="0">
                <a:solidFill>
                  <a:srgbClr val="253957"/>
                </a:solidFill>
                <a:latin typeface="Arial Narrow" charset="0"/>
                <a:ea typeface="Arial Narrow" charset="0"/>
                <a:cs typeface="Arial Narrow" charset="0"/>
              </a:rPr>
              <a:t> marital </a:t>
            </a:r>
            <a:r>
              <a:rPr lang="en-US" sz="1900" dirty="0" smtClean="0">
                <a:solidFill>
                  <a:srgbClr val="253957"/>
                </a:solidFill>
                <a:latin typeface="Arial Narrow" charset="0"/>
                <a:ea typeface="Arial Narrow" charset="0"/>
                <a:cs typeface="Arial Narrow" charset="0"/>
              </a:rPr>
              <a:t>status, education </a:t>
            </a:r>
            <a:r>
              <a:rPr lang="en-US" sz="1900" dirty="0">
                <a:solidFill>
                  <a:srgbClr val="253957"/>
                </a:solidFill>
                <a:latin typeface="Arial Narrow" charset="0"/>
                <a:ea typeface="Arial Narrow" charset="0"/>
                <a:cs typeface="Arial Narrow" charset="0"/>
              </a:rPr>
              <a:t>level, </a:t>
            </a:r>
            <a:r>
              <a:rPr lang="en-US" sz="1900" dirty="0" smtClean="0">
                <a:solidFill>
                  <a:srgbClr val="253957"/>
                </a:solidFill>
                <a:latin typeface="Arial Narrow" charset="0"/>
                <a:ea typeface="Arial Narrow" charset="0"/>
                <a:cs typeface="Arial Narrow" charset="0"/>
              </a:rPr>
              <a:t>employment status, subjective </a:t>
            </a:r>
            <a:r>
              <a:rPr lang="en-US" sz="1900" dirty="0">
                <a:solidFill>
                  <a:srgbClr val="253957"/>
                </a:solidFill>
                <a:latin typeface="Arial Narrow" charset="0"/>
                <a:ea typeface="Arial Narrow" charset="0"/>
                <a:cs typeface="Arial Narrow" charset="0"/>
              </a:rPr>
              <a:t>general health, belonging to any particular religion or denomination</a:t>
            </a:r>
          </a:p>
        </p:txBody>
      </p:sp>
      <p:sp>
        <p:nvSpPr>
          <p:cNvPr id="33" name="Прямоугольник 32"/>
          <p:cNvSpPr/>
          <p:nvPr/>
        </p:nvSpPr>
        <p:spPr>
          <a:xfrm>
            <a:off x="3639730" y="5384507"/>
            <a:ext cx="4572000" cy="969496"/>
          </a:xfrm>
          <a:prstGeom prst="rect">
            <a:avLst/>
          </a:prstGeom>
        </p:spPr>
        <p:txBody>
          <a:bodyPr>
            <a:spAutoFit/>
          </a:bodyPr>
          <a:lstStyle/>
          <a:p>
            <a:r>
              <a:rPr lang="en-US" sz="1900" b="1" dirty="0">
                <a:solidFill>
                  <a:srgbClr val="253957"/>
                </a:solidFill>
                <a:latin typeface="Arial Narrow" charset="0"/>
                <a:ea typeface="Arial Narrow" charset="0"/>
                <a:cs typeface="Arial Narrow" charset="0"/>
              </a:rPr>
              <a:t>Perception of living conditions</a:t>
            </a:r>
            <a:r>
              <a:rPr lang="en-US" sz="1900" dirty="0">
                <a:solidFill>
                  <a:srgbClr val="253957"/>
                </a:solidFill>
                <a:latin typeface="Arial Narrow" charset="0"/>
                <a:ea typeface="Arial Narrow" charset="0"/>
                <a:cs typeface="Arial Narrow" charset="0"/>
              </a:rPr>
              <a:t>: feeling safe walking alone after dark in the area of living, number of individuals in the household</a:t>
            </a:r>
          </a:p>
        </p:txBody>
      </p:sp>
    </p:spTree>
    <p:extLst>
      <p:ext uri="{BB962C8B-B14F-4D97-AF65-F5344CB8AC3E}">
        <p14:creationId xmlns:p14="http://schemas.microsoft.com/office/powerpoint/2010/main" val="139806804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450400" y="1107281"/>
            <a:ext cx="8064890" cy="1"/>
          </a:xfrm>
          <a:prstGeom prst="line">
            <a:avLst/>
          </a:prstGeom>
          <a:ln w="12700">
            <a:solidFill>
              <a:srgbClr val="253957"/>
            </a:solidFill>
            <a:miter lim="400000"/>
          </a:ln>
        </p:spPr>
        <p:txBody>
          <a:bodyPr lIns="30004" tIns="30004" rIns="30004" bIns="30004" anchor="ctr"/>
          <a:lstStyle/>
          <a:p>
            <a:pPr>
              <a:defRPr sz="3200"/>
            </a:pPr>
            <a:endParaRPr/>
          </a:p>
        </p:txBody>
      </p:sp>
      <p:sp>
        <p:nvSpPr>
          <p:cNvPr id="8" name="Название подразделения, лаборатории, факультета и т.д."/>
          <p:cNvSpPr txBox="1"/>
          <p:nvPr/>
        </p:nvSpPr>
        <p:spPr>
          <a:xfrm>
            <a:off x="4262972" y="677356"/>
            <a:ext cx="4262406" cy="429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nchor="ctr">
            <a:spAutoFit/>
          </a:bodyPr>
          <a:lstStyle>
            <a:lvl1pPr algn="r">
              <a:defRPr sz="2400">
                <a:solidFill>
                  <a:srgbClr val="253957"/>
                </a:solidFill>
                <a:latin typeface="+mn-lt"/>
                <a:ea typeface="+mn-ea"/>
                <a:cs typeface="+mn-cs"/>
                <a:sym typeface="Arial Narrow"/>
              </a:defRPr>
            </a:lvl1pPr>
          </a:lstStyle>
          <a:p>
            <a:r>
              <a:rPr lang="en-US" dirty="0"/>
              <a:t>Institute for Social Policy</a:t>
            </a:r>
          </a:p>
        </p:txBody>
      </p:sp>
      <mc:AlternateContent xmlns:mc="http://schemas.openxmlformats.org/markup-compatibility/2006" xmlns:a14="http://schemas.microsoft.com/office/drawing/2010/main">
        <mc:Choice Requires="a14">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444112" y="1863539"/>
                <a:ext cx="8071178" cy="2421341"/>
              </a:xfrm>
              <a:prstGeom prst="rect">
                <a:avLst/>
              </a:prstGeom>
              <a:ln w="12700">
                <a:miter lim="400000"/>
              </a:ln>
              <a:extLst>
                <a:ext uri="{C572A759-6A51-4108-AA02-DFA0A04FC94B}">
                  <ma14:wrappingTextBoxFlag xmlns:ma14="http://schemas.microsoft.com/office/mac/drawingml/2011/main" xmlns:m="http://schemas.openxmlformats.org/officeDocument/2006/math" xmlns="" val="1"/>
                </a:ext>
              </a:extLst>
            </p:spPr>
            <p:txBody>
              <a:bodyPr lIns="30004" tIns="30004" rIns="30004" bIns="30004"/>
              <a:lstStyle/>
              <a:p>
                <a:pPr>
                  <a:spcBef>
                    <a:spcPts val="1176"/>
                  </a:spcBef>
                  <a:buSzPct val="100000"/>
                  <a:defRPr sz="2800">
                    <a:solidFill>
                      <a:srgbClr val="253957"/>
                    </a:solidFill>
                    <a:latin typeface="+mn-lt"/>
                    <a:ea typeface="+mn-ea"/>
                    <a:cs typeface="+mn-cs"/>
                    <a:sym typeface="Arial Narrow"/>
                  </a:defRPr>
                </a:pPr>
                <a:r>
                  <a:rPr lang="en-US" sz="2400" b="1" dirty="0" smtClean="0"/>
                  <a:t>Random </a:t>
                </a:r>
                <a:r>
                  <a:rPr lang="en-US" sz="2400" b="1" dirty="0"/>
                  <a:t>slope logit multilevel models with binary responses </a:t>
                </a:r>
                <a:r>
                  <a:rPr lang="en-US" sz="2400" dirty="0"/>
                  <a:t>for </a:t>
                </a:r>
                <a:r>
                  <a:rPr lang="en-US" sz="2400" i="1" dirty="0"/>
                  <a:t>life satisfaction </a:t>
                </a:r>
                <a:r>
                  <a:rPr lang="en-US" sz="2400" dirty="0"/>
                  <a:t>and </a:t>
                </a:r>
                <a:r>
                  <a:rPr lang="en-US" sz="2400" i="1" dirty="0" smtClean="0"/>
                  <a:t>happiness</a:t>
                </a:r>
              </a:p>
              <a:p>
                <a:pPr>
                  <a:spcBef>
                    <a:spcPts val="1176"/>
                  </a:spcBef>
                  <a:buSzPct val="100000"/>
                  <a:defRPr sz="2800">
                    <a:solidFill>
                      <a:srgbClr val="253957"/>
                    </a:solidFill>
                    <a:latin typeface="+mn-lt"/>
                    <a:ea typeface="+mn-ea"/>
                    <a:cs typeface="+mn-cs"/>
                    <a:sym typeface="Arial Narrow"/>
                  </a:defRPr>
                </a:pPr>
                <a:r>
                  <a:rPr lang="en-US" sz="2400" b="1" i="1" dirty="0" smtClean="0"/>
                  <a:t>First level </a:t>
                </a:r>
                <a:r>
                  <a:rPr lang="en-US" sz="2400" dirty="0" smtClean="0"/>
                  <a:t>– individuals	 </a:t>
                </a:r>
                <a:r>
                  <a:rPr lang="en-US" sz="2400" b="1" i="1" dirty="0" smtClean="0"/>
                  <a:t>Second level </a:t>
                </a:r>
                <a:r>
                  <a:rPr lang="en-US" sz="2400" dirty="0" smtClean="0"/>
                  <a:t>– countries</a:t>
                </a:r>
              </a:p>
              <a:p>
                <a:pPr>
                  <a:spcBef>
                    <a:spcPts val="1176"/>
                  </a:spcBef>
                  <a:buSzPct val="100000"/>
                  <a:defRPr sz="2800">
                    <a:solidFill>
                      <a:srgbClr val="253957"/>
                    </a:solidFill>
                    <a:latin typeface="+mn-lt"/>
                    <a:ea typeface="+mn-ea"/>
                    <a:cs typeface="+mn-cs"/>
                    <a:sym typeface="Arial Narrow"/>
                  </a:defRPr>
                </a:pPr>
                <a:r>
                  <a:rPr lang="en-US" sz="2400" b="1" i="1" dirty="0" smtClean="0"/>
                  <a:t>Slope</a:t>
                </a:r>
                <a:r>
                  <a:rPr lang="en-US" sz="2400" dirty="0" smtClean="0"/>
                  <a:t> - social contacts  </a:t>
                </a:r>
              </a:p>
              <a:p>
                <a:pPr>
                  <a:spcBef>
                    <a:spcPts val="1000"/>
                  </a:spcBef>
                  <a:buSzPct val="100000"/>
                  <a:defRPr sz="2800">
                    <a:solidFill>
                      <a:srgbClr val="253957"/>
                    </a:solidFill>
                    <a:latin typeface="+mn-lt"/>
                    <a:ea typeface="+mn-ea"/>
                    <a:cs typeface="+mn-cs"/>
                    <a:sym typeface="Arial Narrow"/>
                  </a:defRPr>
                </a:pPr>
                <a:r>
                  <a:rPr lang="en-US" sz="2400" dirty="0">
                    <a:solidFill>
                      <a:srgbClr val="253957"/>
                    </a:solidFill>
                    <a:sym typeface="Arial Narrow"/>
                  </a:rPr>
                  <a:t>log(</a:t>
                </a:r>
                <a14:m>
                  <m:oMath xmlns:m="http://schemas.openxmlformats.org/officeDocument/2006/math">
                    <m:f>
                      <m:fPr>
                        <m:ctrlPr>
                          <a:rPr lang="en-US" sz="2400" i="1">
                            <a:solidFill>
                              <a:srgbClr val="253957"/>
                            </a:solidFill>
                            <a:latin typeface="Cambria Math"/>
                            <a:sym typeface="Arial Narrow"/>
                          </a:rPr>
                        </m:ctrlPr>
                      </m:fPr>
                      <m:num>
                        <m:sSub>
                          <m:sSubPr>
                            <m:ctrlPr>
                              <a:rPr lang="en-US" sz="2400" i="1">
                                <a:solidFill>
                                  <a:srgbClr val="253957"/>
                                </a:solidFill>
                                <a:latin typeface="Cambria Math"/>
                                <a:sym typeface="Arial Narrow"/>
                              </a:rPr>
                            </m:ctrlPr>
                          </m:sSubPr>
                          <m:e>
                            <m:r>
                              <a:rPr lang="en-US" sz="2400" i="1">
                                <a:solidFill>
                                  <a:srgbClr val="253957"/>
                                </a:solidFill>
                                <a:latin typeface="Cambria Math"/>
                                <a:ea typeface="Cambria Math"/>
                                <a:sym typeface="Arial Narrow"/>
                              </a:rPr>
                              <m:t>𝜋</m:t>
                            </m:r>
                          </m:e>
                          <m:sub>
                            <m:r>
                              <a:rPr lang="en-US" sz="2400" i="1">
                                <a:solidFill>
                                  <a:srgbClr val="253957"/>
                                </a:solidFill>
                                <a:latin typeface="Cambria Math"/>
                                <a:sym typeface="Arial Narrow"/>
                              </a:rPr>
                              <m:t>𝑖𝑗</m:t>
                            </m:r>
                          </m:sub>
                        </m:sSub>
                      </m:num>
                      <m:den>
                        <m:r>
                          <a:rPr lang="en-US" sz="2400" i="1">
                            <a:solidFill>
                              <a:srgbClr val="253957"/>
                            </a:solidFill>
                            <a:latin typeface="Cambria Math"/>
                            <a:sym typeface="Arial Narrow"/>
                          </a:rPr>
                          <m:t>1−</m:t>
                        </m:r>
                        <m:sSub>
                          <m:sSubPr>
                            <m:ctrlPr>
                              <a:rPr lang="en-US" sz="2400" i="1">
                                <a:solidFill>
                                  <a:srgbClr val="253957"/>
                                </a:solidFill>
                                <a:latin typeface="Cambria Math"/>
                                <a:sym typeface="Arial Narrow"/>
                              </a:rPr>
                            </m:ctrlPr>
                          </m:sSubPr>
                          <m:e>
                            <m:r>
                              <a:rPr lang="en-US" sz="2400" i="1">
                                <a:solidFill>
                                  <a:srgbClr val="253957"/>
                                </a:solidFill>
                                <a:latin typeface="Cambria Math"/>
                                <a:ea typeface="Cambria Math"/>
                                <a:sym typeface="Arial Narrow"/>
                              </a:rPr>
                              <m:t>𝜋</m:t>
                            </m:r>
                          </m:e>
                          <m:sub>
                            <m:r>
                              <a:rPr lang="en-US" sz="2400" i="1">
                                <a:solidFill>
                                  <a:srgbClr val="253957"/>
                                </a:solidFill>
                                <a:latin typeface="Cambria Math"/>
                                <a:sym typeface="Arial Narrow"/>
                              </a:rPr>
                              <m:t>𝑖𝑗</m:t>
                            </m:r>
                          </m:sub>
                        </m:sSub>
                      </m:den>
                    </m:f>
                  </m:oMath>
                </a14:m>
                <a:r>
                  <a:rPr lang="en-US" sz="2400" dirty="0">
                    <a:solidFill>
                      <a:srgbClr val="253957"/>
                    </a:solidFill>
                    <a:sym typeface="Arial Narrow"/>
                  </a:rPr>
                  <a:t>)=</a:t>
                </a:r>
                <a14:m>
                  <m:oMath xmlns:m="http://schemas.openxmlformats.org/officeDocument/2006/math">
                    <m:sSub>
                      <m:sSubPr>
                        <m:ctrlPr>
                          <a:rPr lang="el-GR" sz="2400" i="1">
                            <a:solidFill>
                              <a:srgbClr val="253957"/>
                            </a:solidFill>
                            <a:latin typeface="Cambria Math"/>
                            <a:ea typeface="Cambria Math" panose="02040503050406030204" pitchFamily="18" charset="0"/>
                            <a:sym typeface="Arial Narrow"/>
                          </a:rPr>
                        </m:ctrlPr>
                      </m:sSubPr>
                      <m:e>
                        <m:r>
                          <m:rPr>
                            <m:nor/>
                          </m:rPr>
                          <a:rPr lang="el-GR" sz="2400" dirty="0">
                            <a:solidFill>
                              <a:srgbClr val="253957"/>
                            </a:solidFill>
                            <a:latin typeface="Cambria Math" panose="02040503050406030204" pitchFamily="18" charset="0"/>
                            <a:ea typeface="Cambria Math" panose="02040503050406030204" pitchFamily="18" charset="0"/>
                            <a:sym typeface="Arial Narrow"/>
                          </a:rPr>
                          <m:t>β</m:t>
                        </m:r>
                      </m:e>
                      <m:sub>
                        <m:r>
                          <a:rPr lang="en-US" sz="2400" i="1">
                            <a:solidFill>
                              <a:srgbClr val="253957"/>
                            </a:solidFill>
                            <a:latin typeface="Cambria Math" panose="02040503050406030204" pitchFamily="18" charset="0"/>
                            <a:ea typeface="Cambria Math" panose="02040503050406030204" pitchFamily="18" charset="0"/>
                            <a:sym typeface="Arial Narrow"/>
                          </a:rPr>
                          <m:t>0</m:t>
                        </m:r>
                      </m:sub>
                    </m:sSub>
                    <m:r>
                      <a:rPr lang="en-US" sz="2400" i="1">
                        <a:solidFill>
                          <a:srgbClr val="253957"/>
                        </a:solidFill>
                        <a:latin typeface="Cambria Math" panose="02040503050406030204" pitchFamily="18" charset="0"/>
                        <a:ea typeface="Cambria Math" panose="02040503050406030204" pitchFamily="18" charset="0"/>
                        <a:sym typeface="Arial Narrow"/>
                      </a:rPr>
                      <m:t>+</m:t>
                    </m:r>
                    <m:sSub>
                      <m:sSubPr>
                        <m:ctrlPr>
                          <a:rPr lang="el-GR" sz="2400" i="1">
                            <a:solidFill>
                              <a:srgbClr val="253957"/>
                            </a:solidFill>
                            <a:latin typeface="Cambria Math"/>
                            <a:ea typeface="Cambria Math" panose="02040503050406030204" pitchFamily="18" charset="0"/>
                            <a:sym typeface="Arial Narrow"/>
                          </a:rPr>
                        </m:ctrlPr>
                      </m:sSubPr>
                      <m:e>
                        <m:r>
                          <m:rPr>
                            <m:nor/>
                          </m:rPr>
                          <a:rPr lang="el-GR" sz="2400" dirty="0">
                            <a:solidFill>
                              <a:srgbClr val="253957"/>
                            </a:solidFill>
                            <a:latin typeface="Cambria Math" panose="02040503050406030204" pitchFamily="18" charset="0"/>
                            <a:ea typeface="Cambria Math" panose="02040503050406030204" pitchFamily="18" charset="0"/>
                            <a:sym typeface="Arial Narrow"/>
                          </a:rPr>
                          <m:t>β</m:t>
                        </m:r>
                      </m:e>
                      <m:sub>
                        <m:r>
                          <a:rPr lang="en-US" sz="2400" i="1" dirty="0">
                            <a:solidFill>
                              <a:srgbClr val="253957"/>
                            </a:solidFill>
                            <a:latin typeface="Cambria Math" panose="02040503050406030204" pitchFamily="18" charset="0"/>
                            <a:ea typeface="Cambria Math" panose="02040503050406030204" pitchFamily="18" charset="0"/>
                            <a:sym typeface="Arial Narrow"/>
                          </a:rPr>
                          <m:t>1</m:t>
                        </m:r>
                      </m:sub>
                    </m:sSub>
                    <m:sSub>
                      <m:sSubPr>
                        <m:ctrlPr>
                          <a:rPr lang="el-GR" sz="2400" i="1">
                            <a:solidFill>
                              <a:srgbClr val="253957"/>
                            </a:solidFill>
                            <a:latin typeface="Cambria Math"/>
                            <a:ea typeface="Cambria Math" panose="02040503050406030204" pitchFamily="18" charset="0"/>
                            <a:sym typeface="Arial Narrow"/>
                          </a:rPr>
                        </m:ctrlPr>
                      </m:sSubPr>
                      <m:e>
                        <m:r>
                          <a:rPr lang="en-US" sz="2400" i="1">
                            <a:solidFill>
                              <a:srgbClr val="253957"/>
                            </a:solidFill>
                            <a:latin typeface="Cambria Math" panose="02040503050406030204" pitchFamily="18" charset="0"/>
                            <a:ea typeface="Cambria Math" panose="02040503050406030204" pitchFamily="18" charset="0"/>
                            <a:sym typeface="Arial Narrow"/>
                          </a:rPr>
                          <m:t>𝑥</m:t>
                        </m:r>
                      </m:e>
                      <m:sub>
                        <m:r>
                          <a:rPr lang="en-US" sz="2400" i="1" dirty="0">
                            <a:solidFill>
                              <a:srgbClr val="253957"/>
                            </a:solidFill>
                            <a:latin typeface="Cambria Math" panose="02040503050406030204" pitchFamily="18" charset="0"/>
                            <a:ea typeface="Cambria Math" panose="02040503050406030204" pitchFamily="18" charset="0"/>
                            <a:sym typeface="Arial Narrow"/>
                          </a:rPr>
                          <m:t>𝑖𝑗</m:t>
                        </m:r>
                      </m:sub>
                    </m:sSub>
                    <m:r>
                      <a:rPr lang="en-US" sz="2400" i="1">
                        <a:solidFill>
                          <a:srgbClr val="253957"/>
                        </a:solidFill>
                        <a:latin typeface="Cambria Math" panose="02040503050406030204" pitchFamily="18" charset="0"/>
                        <a:ea typeface="Cambria Math" panose="02040503050406030204" pitchFamily="18" charset="0"/>
                        <a:sym typeface="Arial Narrow"/>
                      </a:rPr>
                      <m:t>+</m:t>
                    </m:r>
                    <m:r>
                      <a:rPr lang="en-US" sz="2400" b="0" i="1" smtClean="0">
                        <a:solidFill>
                          <a:srgbClr val="253957"/>
                        </a:solidFill>
                        <a:latin typeface="Cambria Math"/>
                        <a:ea typeface="Cambria Math" panose="02040503050406030204" pitchFamily="18" charset="0"/>
                        <a:sym typeface="Arial Narrow"/>
                      </a:rPr>
                      <m:t>…+</m:t>
                    </m:r>
                    <m:sSub>
                      <m:sSubPr>
                        <m:ctrlPr>
                          <a:rPr lang="en-US" sz="2400" i="1">
                            <a:solidFill>
                              <a:srgbClr val="253957"/>
                            </a:solidFill>
                            <a:latin typeface="Cambria Math"/>
                            <a:ea typeface="Cambria Math" panose="02040503050406030204" pitchFamily="18" charset="0"/>
                            <a:sym typeface="Arial Narrow"/>
                          </a:rPr>
                        </m:ctrlPr>
                      </m:sSubPr>
                      <m:e>
                        <m:r>
                          <a:rPr lang="en-US" sz="2400" i="1">
                            <a:solidFill>
                              <a:srgbClr val="253957"/>
                            </a:solidFill>
                            <a:latin typeface="Cambria Math"/>
                            <a:ea typeface="Cambria Math" panose="02040503050406030204" pitchFamily="18" charset="0"/>
                            <a:sym typeface="Arial Narrow"/>
                          </a:rPr>
                          <m:t>𝑢</m:t>
                        </m:r>
                      </m:e>
                      <m:sub>
                        <m:r>
                          <a:rPr lang="ru-RU" sz="2400" i="1">
                            <a:solidFill>
                              <a:srgbClr val="253957"/>
                            </a:solidFill>
                            <a:latin typeface="Cambria Math"/>
                            <a:ea typeface="Cambria Math" panose="02040503050406030204" pitchFamily="18" charset="0"/>
                            <a:sym typeface="Arial Narrow"/>
                          </a:rPr>
                          <m:t>0</m:t>
                        </m:r>
                        <m:r>
                          <a:rPr lang="en-US" sz="2400" i="1">
                            <a:solidFill>
                              <a:srgbClr val="253957"/>
                            </a:solidFill>
                            <a:latin typeface="Cambria Math"/>
                            <a:ea typeface="Cambria Math" panose="02040503050406030204" pitchFamily="18" charset="0"/>
                            <a:sym typeface="Arial Narrow"/>
                          </a:rPr>
                          <m:t>𝑗</m:t>
                        </m:r>
                      </m:sub>
                    </m:sSub>
                  </m:oMath>
                </a14:m>
                <a:r>
                  <a:rPr lang="ru-RU" sz="2400" dirty="0">
                    <a:solidFill>
                      <a:srgbClr val="253957"/>
                    </a:solidFill>
                    <a:sym typeface="Arial Narrow"/>
                  </a:rPr>
                  <a:t>+</a:t>
                </a:r>
                <a14:m>
                  <m:oMath xmlns:m="http://schemas.openxmlformats.org/officeDocument/2006/math">
                    <m:sSub>
                      <m:sSubPr>
                        <m:ctrlPr>
                          <a:rPr lang="ru-RU" sz="2400" i="1" dirty="0">
                            <a:solidFill>
                              <a:srgbClr val="253957"/>
                            </a:solidFill>
                            <a:latin typeface="Cambria Math"/>
                            <a:sym typeface="Arial Narrow"/>
                          </a:rPr>
                        </m:ctrlPr>
                      </m:sSubPr>
                      <m:e>
                        <m:r>
                          <a:rPr lang="en-US" sz="2400" i="1" dirty="0">
                            <a:solidFill>
                              <a:srgbClr val="253957"/>
                            </a:solidFill>
                            <a:latin typeface="Cambria Math"/>
                            <a:sym typeface="Arial Narrow"/>
                          </a:rPr>
                          <m:t>𝑢</m:t>
                        </m:r>
                      </m:e>
                      <m:sub>
                        <m:r>
                          <a:rPr lang="en-US" sz="2400" i="1" dirty="0">
                            <a:solidFill>
                              <a:srgbClr val="253957"/>
                            </a:solidFill>
                            <a:latin typeface="Cambria Math"/>
                            <a:sym typeface="Arial Narrow"/>
                          </a:rPr>
                          <m:t>1</m:t>
                        </m:r>
                        <m:r>
                          <a:rPr lang="en-US" sz="2400" i="1" dirty="0">
                            <a:solidFill>
                              <a:srgbClr val="253957"/>
                            </a:solidFill>
                            <a:latin typeface="Cambria Math"/>
                            <a:sym typeface="Arial Narrow"/>
                          </a:rPr>
                          <m:t>𝑗</m:t>
                        </m:r>
                      </m:sub>
                    </m:sSub>
                    <m:sSub>
                      <m:sSubPr>
                        <m:ctrlPr>
                          <a:rPr lang="ru-RU" sz="2400" i="1" dirty="0">
                            <a:solidFill>
                              <a:srgbClr val="253957"/>
                            </a:solidFill>
                            <a:latin typeface="Cambria Math"/>
                            <a:sym typeface="Arial Narrow"/>
                          </a:rPr>
                        </m:ctrlPr>
                      </m:sSubPr>
                      <m:e>
                        <m:r>
                          <a:rPr lang="en-US" sz="2400" i="1" dirty="0">
                            <a:solidFill>
                              <a:srgbClr val="253957"/>
                            </a:solidFill>
                            <a:latin typeface="Cambria Math"/>
                            <a:sym typeface="Arial Narrow"/>
                          </a:rPr>
                          <m:t>𝑥</m:t>
                        </m:r>
                      </m:e>
                      <m:sub>
                        <m:r>
                          <a:rPr lang="en-US" sz="2400" i="1" dirty="0">
                            <a:solidFill>
                              <a:srgbClr val="253957"/>
                            </a:solidFill>
                            <a:latin typeface="Cambria Math"/>
                            <a:sym typeface="Arial Narrow"/>
                          </a:rPr>
                          <m:t>𝑖𝑗</m:t>
                        </m:r>
                      </m:sub>
                    </m:sSub>
                  </m:oMath>
                </a14:m>
                <a:r>
                  <a:rPr lang="en-US" sz="2400" i="1" dirty="0" smtClean="0">
                    <a:latin typeface="+mn-lt"/>
                    <a:cs typeface="Helvetica" panose="020B0604020202020204" pitchFamily="34" charset="0"/>
                  </a:rPr>
                  <a:t>, </a:t>
                </a:r>
                <a:endParaRPr lang="en-US" sz="1600" dirty="0" smtClean="0">
                  <a:latin typeface="+mn-lt"/>
                  <a:cs typeface="Helvetica" panose="020B0604020202020204" pitchFamily="34" charset="0"/>
                </a:endParaRPr>
              </a:p>
              <a:p>
                <a:pPr>
                  <a:buSzPct val="100000"/>
                  <a:defRPr sz="2800">
                    <a:solidFill>
                      <a:srgbClr val="253957"/>
                    </a:solidFill>
                    <a:latin typeface="+mn-lt"/>
                    <a:ea typeface="+mn-ea"/>
                    <a:cs typeface="+mn-cs"/>
                    <a:sym typeface="Arial Narrow"/>
                  </a:defRPr>
                </a:pPr>
                <a:r>
                  <a:rPr lang="en-US" sz="1900" i="1" dirty="0" smtClean="0">
                    <a:solidFill>
                      <a:srgbClr val="253957"/>
                    </a:solidFill>
                    <a:latin typeface="Cambria Math"/>
                    <a:ea typeface="Cambria Math" panose="02040503050406030204" pitchFamily="18" charset="0"/>
                    <a:cs typeface="+mn-cs"/>
                  </a:rPr>
                  <a:t>i– </a:t>
                </a:r>
                <a:r>
                  <a:rPr lang="en-US" sz="1900" i="1" dirty="0">
                    <a:solidFill>
                      <a:srgbClr val="253957"/>
                    </a:solidFill>
                    <a:latin typeface="Cambria Math"/>
                    <a:ea typeface="Cambria Math" panose="02040503050406030204" pitchFamily="18" charset="0"/>
                    <a:cs typeface="+mn-cs"/>
                  </a:rPr>
                  <a:t>number of </a:t>
                </a:r>
                <a:r>
                  <a:rPr lang="en-US" sz="1900" i="1" dirty="0" smtClean="0">
                    <a:solidFill>
                      <a:srgbClr val="253957"/>
                    </a:solidFill>
                    <a:latin typeface="Cambria Math"/>
                    <a:ea typeface="Cambria Math" panose="02040503050406030204" pitchFamily="18" charset="0"/>
                    <a:cs typeface="+mn-cs"/>
                  </a:rPr>
                  <a:t>individuals</a:t>
                </a:r>
              </a:p>
              <a:p>
                <a:pPr>
                  <a:buSzPct val="100000"/>
                  <a:defRPr sz="2800">
                    <a:solidFill>
                      <a:srgbClr val="253957"/>
                    </a:solidFill>
                    <a:latin typeface="+mn-lt"/>
                    <a:ea typeface="+mn-ea"/>
                    <a:cs typeface="+mn-cs"/>
                    <a:sym typeface="Arial Narrow"/>
                  </a:defRPr>
                </a:pPr>
                <a:r>
                  <a:rPr lang="en-US" sz="1900" i="1" dirty="0" smtClean="0">
                    <a:solidFill>
                      <a:srgbClr val="253957"/>
                    </a:solidFill>
                    <a:latin typeface="Cambria Math"/>
                    <a:ea typeface="Cambria Math" panose="02040503050406030204" pitchFamily="18" charset="0"/>
                    <a:cs typeface="+mn-cs"/>
                  </a:rPr>
                  <a:t>j </a:t>
                </a:r>
                <a:r>
                  <a:rPr lang="en-US" sz="1900" i="1" dirty="0">
                    <a:solidFill>
                      <a:srgbClr val="253957"/>
                    </a:solidFill>
                    <a:latin typeface="Cambria Math"/>
                    <a:ea typeface="Cambria Math" panose="02040503050406030204" pitchFamily="18" charset="0"/>
                    <a:cs typeface="+mn-cs"/>
                  </a:rPr>
                  <a:t>– number of countries</a:t>
                </a:r>
              </a:p>
              <a:p>
                <a:pPr algn="l">
                  <a:spcBef>
                    <a:spcPts val="1176"/>
                  </a:spcBef>
                  <a:buSzPct val="100000"/>
                  <a:defRPr sz="2800">
                    <a:solidFill>
                      <a:srgbClr val="253957"/>
                    </a:solidFill>
                    <a:latin typeface="+mn-lt"/>
                    <a:ea typeface="+mn-ea"/>
                    <a:cs typeface="+mn-cs"/>
                    <a:sym typeface="Arial Narrow"/>
                  </a:defRPr>
                </a:pPr>
                <a14:m>
                  <m:oMathPara xmlns:m="http://schemas.openxmlformats.org/officeDocument/2006/math">
                    <m:oMathParaPr>
                      <m:jc m:val="centerGroup"/>
                    </m:oMathParaPr>
                    <m:oMath xmlns:m="http://schemas.openxmlformats.org/officeDocument/2006/math">
                      <m:sSub>
                        <m:sSubPr>
                          <m:ctrlPr>
                            <a:rPr lang="el-GR" sz="1900" i="1">
                              <a:solidFill>
                                <a:srgbClr val="253957"/>
                              </a:solidFill>
                              <a:latin typeface="Cambria Math"/>
                              <a:ea typeface="Cambria Math" panose="02040503050406030204" pitchFamily="18" charset="0"/>
                              <a:sym typeface="Arial Narrow"/>
                            </a:rPr>
                          </m:ctrlPr>
                        </m:sSubPr>
                        <m:e>
                          <m:r>
                            <m:rPr>
                              <m:nor/>
                            </m:rPr>
                            <a:rPr lang="el-GR" sz="1900" dirty="0">
                              <a:solidFill>
                                <a:srgbClr val="253957"/>
                              </a:solidFill>
                              <a:latin typeface="Cambria Math" panose="02040503050406030204" pitchFamily="18" charset="0"/>
                              <a:ea typeface="Cambria Math" panose="02040503050406030204" pitchFamily="18" charset="0"/>
                              <a:sym typeface="Arial Narrow"/>
                            </a:rPr>
                            <m:t>β</m:t>
                          </m:r>
                        </m:e>
                        <m:sub>
                          <m:r>
                            <a:rPr lang="en-US" sz="1900" i="1">
                              <a:solidFill>
                                <a:srgbClr val="253957"/>
                              </a:solidFill>
                              <a:latin typeface="Cambria Math" panose="02040503050406030204" pitchFamily="18" charset="0"/>
                              <a:ea typeface="Cambria Math" panose="02040503050406030204" pitchFamily="18" charset="0"/>
                              <a:sym typeface="Arial Narrow"/>
                            </a:rPr>
                            <m:t>0</m:t>
                          </m:r>
                        </m:sub>
                      </m:sSub>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𝑚𝑒𝑎𝑛</m:t>
                      </m:r>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𝑜𝑓</m:t>
                      </m:r>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𝑑𝑒𝑝𝑒𝑛𝑑𝑒𝑛𝑡</m:t>
                      </m:r>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𝑣𝑎𝑟𝑖𝑎𝑏𝑙𝑒</m:t>
                      </m:r>
                      <m:r>
                        <a:rPr lang="en-US" sz="1900" b="0" i="1" smtClean="0">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𝑎𝑐𝑟𝑜𝑠𝑠</m:t>
                      </m:r>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𝑎𝑙𝑙</m:t>
                      </m:r>
                      <m:r>
                        <a:rPr lang="en-US" sz="1900" i="1">
                          <a:solidFill>
                            <a:srgbClr val="253957"/>
                          </a:solidFill>
                          <a:latin typeface="Cambria Math"/>
                          <a:ea typeface="Cambria Math" panose="02040503050406030204" pitchFamily="18" charset="0"/>
                          <a:sym typeface="Arial Narrow"/>
                        </a:rPr>
                        <m:t> </m:t>
                      </m:r>
                      <m:r>
                        <a:rPr lang="en-US" sz="1900" i="1">
                          <a:solidFill>
                            <a:srgbClr val="253957"/>
                          </a:solidFill>
                          <a:latin typeface="Cambria Math"/>
                          <a:ea typeface="Cambria Math" panose="02040503050406030204" pitchFamily="18" charset="0"/>
                          <a:sym typeface="Arial Narrow"/>
                        </a:rPr>
                        <m:t>𝑔𝑟𝑜𝑢𝑝𝑠</m:t>
                      </m:r>
                    </m:oMath>
                  </m:oMathPara>
                </a14:m>
                <a:endParaRPr lang="en-US" sz="1900" b="0" dirty="0" smtClean="0">
                  <a:solidFill>
                    <a:srgbClr val="253957"/>
                  </a:solidFill>
                  <a:latin typeface="+mn-lt"/>
                  <a:ea typeface="Cambria Math" panose="02040503050406030204" pitchFamily="18" charset="0"/>
                  <a:sym typeface="Arial Narrow"/>
                </a:endParaRPr>
              </a:p>
              <a:p>
                <a:pPr algn="l">
                  <a:spcBef>
                    <a:spcPts val="1176"/>
                  </a:spcBef>
                  <a:buSzPct val="100000"/>
                  <a:defRPr sz="2800">
                    <a:solidFill>
                      <a:srgbClr val="253957"/>
                    </a:solidFill>
                    <a:latin typeface="+mn-lt"/>
                    <a:ea typeface="+mn-ea"/>
                    <a:cs typeface="+mn-cs"/>
                    <a:sym typeface="Arial Narrow"/>
                  </a:defRPr>
                </a:pPr>
                <a14:m>
                  <m:oMathPara xmlns:m="http://schemas.openxmlformats.org/officeDocument/2006/math">
                    <m:oMathParaPr>
                      <m:jc m:val="centerGroup"/>
                    </m:oMathParaPr>
                    <m:oMath xmlns:m="http://schemas.openxmlformats.org/officeDocument/2006/math">
                      <m:sSub>
                        <m:sSubPr>
                          <m:ctrlPr>
                            <a:rPr lang="el-GR" sz="1900" i="1">
                              <a:solidFill>
                                <a:srgbClr val="253957"/>
                              </a:solidFill>
                              <a:latin typeface="Cambria Math"/>
                              <a:ea typeface="Cambria Math" panose="02040503050406030204" pitchFamily="18" charset="0"/>
                              <a:sym typeface="Arial Narrow"/>
                            </a:rPr>
                          </m:ctrlPr>
                        </m:sSubPr>
                        <m:e>
                          <m:r>
                            <m:rPr>
                              <m:nor/>
                            </m:rPr>
                            <a:rPr lang="el-GR" sz="1900" dirty="0">
                              <a:solidFill>
                                <a:srgbClr val="253957"/>
                              </a:solidFill>
                              <a:latin typeface="Cambria Math" panose="02040503050406030204" pitchFamily="18" charset="0"/>
                              <a:ea typeface="Cambria Math" panose="02040503050406030204" pitchFamily="18" charset="0"/>
                              <a:sym typeface="Arial Narrow"/>
                            </a:rPr>
                            <m:t>β</m:t>
                          </m:r>
                        </m:e>
                        <m:sub>
                          <m:r>
                            <a:rPr lang="en-US" sz="1900" b="0" i="1" dirty="0" smtClean="0">
                              <a:solidFill>
                                <a:srgbClr val="253957"/>
                              </a:solidFill>
                              <a:latin typeface="Cambria Math"/>
                              <a:ea typeface="Cambria Math" panose="02040503050406030204" pitchFamily="18" charset="0"/>
                              <a:sym typeface="Arial Narrow"/>
                            </a:rPr>
                            <m:t>1</m:t>
                          </m:r>
                        </m:sub>
                      </m:sSub>
                      <m:r>
                        <a:rPr lang="en-US" sz="1900" b="0" i="1" smtClean="0">
                          <a:solidFill>
                            <a:srgbClr val="253957"/>
                          </a:solidFill>
                          <a:latin typeface="Cambria Math"/>
                          <a:ea typeface="Cambria Math" panose="02040503050406030204" pitchFamily="18" charset="0"/>
                          <a:sym typeface="Arial Narrow"/>
                        </a:rPr>
                        <m:t> … −</m:t>
                      </m:r>
                      <m:r>
                        <a:rPr lang="en-US" sz="1900" b="0" i="1" smtClean="0">
                          <a:solidFill>
                            <a:srgbClr val="253957"/>
                          </a:solidFill>
                          <a:latin typeface="Cambria Math"/>
                          <a:ea typeface="Cambria Math" panose="02040503050406030204" pitchFamily="18" charset="0"/>
                          <a:sym typeface="Arial Narrow"/>
                        </a:rPr>
                        <m:t>𝑟𝑒𝑔𝑟𝑒𝑠𝑠𝑖𝑜𝑛</m:t>
                      </m:r>
                      <m:r>
                        <a:rPr lang="en-US" sz="1900" b="0" i="1" smtClean="0">
                          <a:solidFill>
                            <a:srgbClr val="253957"/>
                          </a:solidFill>
                          <a:latin typeface="Cambria Math"/>
                          <a:ea typeface="Cambria Math" panose="02040503050406030204" pitchFamily="18" charset="0"/>
                          <a:sym typeface="Arial Narrow"/>
                        </a:rPr>
                        <m:t> </m:t>
                      </m:r>
                      <m:r>
                        <a:rPr lang="en-US" sz="1900" b="0" i="1" smtClean="0">
                          <a:solidFill>
                            <a:srgbClr val="253957"/>
                          </a:solidFill>
                          <a:latin typeface="Cambria Math"/>
                          <a:ea typeface="Cambria Math" panose="02040503050406030204" pitchFamily="18" charset="0"/>
                          <a:sym typeface="Arial Narrow"/>
                        </a:rPr>
                        <m:t>𝑐𝑜𝑒𝑓𝑓𝑖𝑐𝑖𝑒𝑛𝑡𝑠</m:t>
                      </m:r>
                    </m:oMath>
                  </m:oMathPara>
                </a14:m>
                <a:endParaRPr lang="en-US" sz="1900" b="0" i="1" dirty="0" smtClean="0">
                  <a:solidFill>
                    <a:srgbClr val="253957"/>
                  </a:solidFill>
                  <a:latin typeface="Cambria Math"/>
                  <a:ea typeface="Cambria Math" panose="02040503050406030204" pitchFamily="18" charset="0"/>
                  <a:sym typeface="Arial Narrow"/>
                </a:endParaRPr>
              </a:p>
              <a:p>
                <a:pPr>
                  <a:buSzPct val="100000"/>
                  <a:defRPr sz="2800">
                    <a:solidFill>
                      <a:srgbClr val="253957"/>
                    </a:solidFill>
                    <a:latin typeface="+mn-lt"/>
                    <a:ea typeface="+mn-ea"/>
                    <a:cs typeface="+mn-cs"/>
                    <a:sym typeface="Arial Narrow"/>
                  </a:defRPr>
                </a:pPr>
                <a14:m>
                  <m:oMath xmlns:m="http://schemas.openxmlformats.org/officeDocument/2006/math">
                    <m:sSub>
                      <m:sSubPr>
                        <m:ctrlPr>
                          <a:rPr lang="en-US" sz="1900" i="1">
                            <a:solidFill>
                              <a:srgbClr val="253957"/>
                            </a:solidFill>
                            <a:latin typeface="Cambria Math"/>
                            <a:ea typeface="Cambria Math" panose="02040503050406030204" pitchFamily="18" charset="0"/>
                            <a:sym typeface="Arial Narrow"/>
                          </a:rPr>
                        </m:ctrlPr>
                      </m:sSubPr>
                      <m:e>
                        <m:r>
                          <a:rPr lang="en-US" sz="1900" i="1">
                            <a:solidFill>
                              <a:srgbClr val="253957"/>
                            </a:solidFill>
                            <a:latin typeface="Cambria Math"/>
                            <a:ea typeface="Cambria Math" panose="02040503050406030204" pitchFamily="18" charset="0"/>
                            <a:sym typeface="Arial Narrow"/>
                          </a:rPr>
                          <m:t>𝑢</m:t>
                        </m:r>
                      </m:e>
                      <m:sub>
                        <m:r>
                          <a:rPr lang="ru-RU" sz="1900" i="1">
                            <a:solidFill>
                              <a:srgbClr val="253957"/>
                            </a:solidFill>
                            <a:latin typeface="Cambria Math"/>
                            <a:ea typeface="Cambria Math" panose="02040503050406030204" pitchFamily="18" charset="0"/>
                            <a:sym typeface="Arial Narrow"/>
                          </a:rPr>
                          <m:t>0</m:t>
                        </m:r>
                        <m:r>
                          <a:rPr lang="en-US" sz="1900" i="1">
                            <a:solidFill>
                              <a:srgbClr val="253957"/>
                            </a:solidFill>
                            <a:latin typeface="Cambria Math"/>
                            <a:ea typeface="Cambria Math" panose="02040503050406030204" pitchFamily="18" charset="0"/>
                            <a:sym typeface="Arial Narrow"/>
                          </a:rPr>
                          <m:t>𝑗</m:t>
                        </m:r>
                      </m:sub>
                    </m:sSub>
                  </m:oMath>
                </a14:m>
                <a:r>
                  <a:rPr lang="en-US" sz="1900" dirty="0">
                    <a:solidFill>
                      <a:srgbClr val="253957"/>
                    </a:solidFill>
                    <a:latin typeface="+mn-lt"/>
                    <a:ea typeface="Cambria Math" panose="02040503050406030204" pitchFamily="18" charset="0"/>
                    <a:sym typeface="Arial Narrow"/>
                  </a:rPr>
                  <a:t>- </a:t>
                </a:r>
                <a:r>
                  <a:rPr lang="en-US" sz="1900" i="1" dirty="0">
                    <a:solidFill>
                      <a:srgbClr val="253957"/>
                    </a:solidFill>
                    <a:latin typeface="Cambria Math"/>
                    <a:ea typeface="Cambria Math" panose="02040503050406030204" pitchFamily="18" charset="0"/>
                    <a:cs typeface="+mn-cs"/>
                    <a:sym typeface="Arial Narrow"/>
                  </a:rPr>
                  <a:t>intercept</a:t>
                </a:r>
                <a:r>
                  <a:rPr lang="en-US" sz="1900" i="1" dirty="0" smtClean="0">
                    <a:solidFill>
                      <a:srgbClr val="253957"/>
                    </a:solidFill>
                    <a:latin typeface="Cambria Math"/>
                    <a:ea typeface="Cambria Math" panose="02040503050406030204" pitchFamily="18" charset="0"/>
                    <a:cs typeface="+mn-cs"/>
                    <a:sym typeface="Arial Narrow"/>
                  </a:rPr>
                  <a:t>residuals for country j</a:t>
                </a:r>
                <a:endParaRPr lang="en-US" sz="1900" i="1" dirty="0">
                  <a:solidFill>
                    <a:srgbClr val="253957"/>
                  </a:solidFill>
                  <a:latin typeface="Cambria Math"/>
                  <a:ea typeface="Cambria Math" panose="02040503050406030204" pitchFamily="18" charset="0"/>
                  <a:cs typeface="+mn-cs"/>
                  <a:sym typeface="Arial Narrow"/>
                </a:endParaRPr>
              </a:p>
              <a:p>
                <a:pPr>
                  <a:buSzPct val="100000"/>
                  <a:defRPr sz="2800">
                    <a:solidFill>
                      <a:srgbClr val="253957"/>
                    </a:solidFill>
                    <a:latin typeface="+mn-lt"/>
                    <a:ea typeface="+mn-ea"/>
                    <a:cs typeface="+mn-cs"/>
                    <a:sym typeface="Arial Narrow"/>
                  </a:defRPr>
                </a:pPr>
                <a14:m>
                  <m:oMath xmlns:m="http://schemas.openxmlformats.org/officeDocument/2006/math">
                    <m:sSub>
                      <m:sSubPr>
                        <m:ctrlPr>
                          <a:rPr lang="ru-RU" sz="1900" i="1" dirty="0">
                            <a:solidFill>
                              <a:srgbClr val="253957"/>
                            </a:solidFill>
                            <a:latin typeface="Cambria Math"/>
                            <a:sym typeface="Arial Narrow"/>
                          </a:rPr>
                        </m:ctrlPr>
                      </m:sSubPr>
                      <m:e>
                        <m:r>
                          <a:rPr lang="en-US" sz="1900" i="1" dirty="0">
                            <a:solidFill>
                              <a:srgbClr val="253957"/>
                            </a:solidFill>
                            <a:latin typeface="Cambria Math"/>
                            <a:sym typeface="Arial Narrow"/>
                          </a:rPr>
                          <m:t>𝑢</m:t>
                        </m:r>
                      </m:e>
                      <m:sub>
                        <m:r>
                          <a:rPr lang="en-US" sz="1900" i="1" dirty="0">
                            <a:solidFill>
                              <a:srgbClr val="253957"/>
                            </a:solidFill>
                            <a:latin typeface="Cambria Math"/>
                            <a:sym typeface="Arial Narrow"/>
                          </a:rPr>
                          <m:t>1</m:t>
                        </m:r>
                        <m:r>
                          <a:rPr lang="en-US" sz="1900" i="1" dirty="0">
                            <a:solidFill>
                              <a:srgbClr val="253957"/>
                            </a:solidFill>
                            <a:latin typeface="Cambria Math"/>
                            <a:sym typeface="Arial Narrow"/>
                          </a:rPr>
                          <m:t>𝑗</m:t>
                        </m:r>
                      </m:sub>
                    </m:sSub>
                    <m:sSub>
                      <m:sSubPr>
                        <m:ctrlPr>
                          <a:rPr lang="ru-RU" sz="1900" i="1" dirty="0">
                            <a:solidFill>
                              <a:srgbClr val="253957"/>
                            </a:solidFill>
                            <a:latin typeface="Cambria Math"/>
                            <a:sym typeface="Arial Narrow"/>
                          </a:rPr>
                        </m:ctrlPr>
                      </m:sSubPr>
                      <m:e>
                        <m:r>
                          <a:rPr lang="en-US" sz="1900" i="1" dirty="0">
                            <a:solidFill>
                              <a:srgbClr val="253957"/>
                            </a:solidFill>
                            <a:latin typeface="Cambria Math"/>
                            <a:sym typeface="Arial Narrow"/>
                          </a:rPr>
                          <m:t>𝑥</m:t>
                        </m:r>
                      </m:e>
                      <m:sub>
                        <m:r>
                          <a:rPr lang="en-US" sz="1900" i="1" dirty="0">
                            <a:solidFill>
                              <a:srgbClr val="253957"/>
                            </a:solidFill>
                            <a:latin typeface="Cambria Math"/>
                            <a:sym typeface="Arial Narrow"/>
                          </a:rPr>
                          <m:t>𝑖𝑗</m:t>
                        </m:r>
                      </m:sub>
                    </m:sSub>
                  </m:oMath>
                </a14:m>
                <a:r>
                  <a:rPr lang="en-US" sz="1900" dirty="0" smtClean="0">
                    <a:latin typeface="+mn-lt"/>
                    <a:cs typeface="Helvetica" panose="020B0604020202020204" pitchFamily="34" charset="0"/>
                  </a:rPr>
                  <a:t>  -  </a:t>
                </a:r>
                <a:r>
                  <a:rPr lang="en-US" sz="1900" i="1" dirty="0" smtClean="0">
                    <a:solidFill>
                      <a:srgbClr val="253957"/>
                    </a:solidFill>
                    <a:latin typeface="Cambria Math"/>
                    <a:ea typeface="Cambria Math" panose="02040503050406030204" pitchFamily="18" charset="0"/>
                    <a:cs typeface="+mn-cs"/>
                  </a:rPr>
                  <a:t>slope residualsfor </a:t>
                </a:r>
                <a:r>
                  <a:rPr lang="en-US" sz="1900" i="1" dirty="0">
                    <a:solidFill>
                      <a:srgbClr val="253957"/>
                    </a:solidFill>
                    <a:latin typeface="Cambria Math"/>
                    <a:ea typeface="Cambria Math" panose="02040503050406030204" pitchFamily="18" charset="0"/>
                    <a:cs typeface="+mn-cs"/>
                  </a:rPr>
                  <a:t>country j</a:t>
                </a:r>
                <a:endParaRPr lang="en-US" sz="2400" dirty="0"/>
              </a:p>
            </p:txBody>
          </p:sp>
        </mc:Choice>
        <mc:Fallback xmlns="">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a:spLocks noRot="1" noChangeAspect="1" noMove="1" noResize="1" noEditPoints="1" noAdjustHandles="1" noChangeArrowheads="1" noChangeShapeType="1" noTextEdit="1"/>
              </p:cNvSpPr>
              <p:nvPr/>
            </p:nvSpPr>
            <p:spPr>
              <a:xfrm>
                <a:off x="444112" y="1863539"/>
                <a:ext cx="8071178" cy="2421341"/>
              </a:xfrm>
              <a:prstGeom prst="rect">
                <a:avLst/>
              </a:prstGeom>
              <a:blipFill rotWithShape="1">
                <a:blip r:embed="rId2"/>
                <a:stretch>
                  <a:fillRect l="-1662" t="-2771" r="-2417" b="-82872"/>
                </a:stretch>
              </a:blip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ru-RU">
                    <a:noFill/>
                  </a:rPr>
                  <a:t> </a:t>
                </a:r>
              </a:p>
            </p:txBody>
          </p:sp>
        </mc:Fallback>
      </mc:AlternateContent>
      <p:sp>
        <p:nvSpPr>
          <p:cNvPr id="15" name="Очень крутой заголовок…"/>
          <p:cNvSpPr txBox="1"/>
          <p:nvPr/>
        </p:nvSpPr>
        <p:spPr>
          <a:xfrm>
            <a:off x="418374" y="1286368"/>
            <a:ext cx="7992201" cy="799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004" tIns="30004" rIns="30004" bIns="30004"/>
          <a:lstStyle/>
          <a:p>
            <a:pPr algn="l">
              <a:defRPr sz="5000" b="1" cap="all">
                <a:solidFill>
                  <a:srgbClr val="253957"/>
                </a:solidFill>
                <a:latin typeface="+mn-lt"/>
                <a:ea typeface="+mn-ea"/>
                <a:cs typeface="+mn-cs"/>
                <a:sym typeface="Arial Narrow"/>
              </a:defRPr>
            </a:pPr>
            <a:r>
              <a:rPr lang="en-US" sz="2900" b="1" dirty="0" smtClean="0">
                <a:latin typeface="Arial Narrow" charset="0"/>
                <a:ea typeface="Arial Narrow" charset="0"/>
                <a:cs typeface="Arial Narrow" charset="0"/>
              </a:rPr>
              <a:t>methodology</a:t>
            </a:r>
            <a:endParaRPr lang="en-US" sz="2900" b="1" dirty="0">
              <a:latin typeface="Arial Narrow" charset="0"/>
              <a:ea typeface="Arial Narrow" charset="0"/>
              <a:cs typeface="Arial Narrow" charset="0"/>
            </a:endParaRPr>
          </a:p>
        </p:txBody>
      </p:sp>
      <p:pic>
        <p:nvPicPr>
          <p:cNvPr id="16" name="Изображение" descr="Изображение"/>
          <p:cNvPicPr>
            <a:picLocks noChangeAspect="1"/>
          </p:cNvPicPr>
          <p:nvPr/>
        </p:nvPicPr>
        <p:blipFill>
          <a:blip r:embed="rId3" cstate="print">
            <a:extLst/>
          </a:blip>
          <a:stretch>
            <a:fillRect/>
          </a:stretch>
        </p:blipFill>
        <p:spPr>
          <a:xfrm>
            <a:off x="563520" y="287867"/>
            <a:ext cx="615818" cy="615818"/>
          </a:xfrm>
          <a:prstGeom prst="rect">
            <a:avLst/>
          </a:prstGeom>
          <a:ln w="12700">
            <a:miter lim="400000"/>
          </a:ln>
        </p:spPr>
      </p:pic>
      <p:sp>
        <p:nvSpPr>
          <p:cNvPr id="2" name="Номер слайда 1"/>
          <p:cNvSpPr>
            <a:spLocks noGrp="1"/>
          </p:cNvSpPr>
          <p:nvPr>
            <p:ph type="sldNum" sz="quarter" idx="2"/>
          </p:nvPr>
        </p:nvSpPr>
        <p:spPr/>
        <p:txBody>
          <a:bodyPr/>
          <a:lstStyle/>
          <a:p>
            <a:fld id="{86CB4B4D-7CA3-9044-876B-883B54F8677D}" type="slidenum">
              <a:rPr lang="en-US" smtClean="0"/>
              <a:pPr/>
              <a:t>9</a:t>
            </a:fld>
            <a:endParaRPr lang="en-US"/>
          </a:p>
        </p:txBody>
      </p:sp>
    </p:spTree>
    <p:extLst>
      <p:ext uri="{BB962C8B-B14F-4D97-AF65-F5344CB8AC3E}">
        <p14:creationId xmlns:p14="http://schemas.microsoft.com/office/powerpoint/2010/main" val="2912963932"/>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2310</Words>
  <Application>Microsoft Office PowerPoint</Application>
  <PresentationFormat>Экран (4:3)</PresentationFormat>
  <Paragraphs>702</Paragraphs>
  <Slides>21</Slides>
  <Notes>6</Notes>
  <HiddenSlides>3</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Владимир Кремлёв</dc:creator>
  <cp:lastModifiedBy>Nica</cp:lastModifiedBy>
  <cp:revision>110</cp:revision>
  <cp:lastPrinted>2020-01-30T14:20:16Z</cp:lastPrinted>
  <dcterms:modified xsi:type="dcterms:W3CDTF">2020-05-27T08:44:39Z</dcterms:modified>
</cp:coreProperties>
</file>