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9EA7CCC-461C-4EAF-B805-7610D7B04799}">
          <p14:sldIdLst>
            <p14:sldId id="256"/>
            <p14:sldId id="262"/>
            <p14:sldId id="257"/>
            <p14:sldId id="258"/>
            <p14:sldId id="259"/>
            <p14:sldId id="260"/>
            <p14:sldId id="261"/>
            <p14:sldId id="263"/>
            <p14:sldId id="264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6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2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4062-DF1E-4215-9B3F-A9FF33EDA054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DC2C0-26E8-4A6C-9590-FC3D080D6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547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4062-DF1E-4215-9B3F-A9FF33EDA054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DC2C0-26E8-4A6C-9590-FC3D080D6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723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4062-DF1E-4215-9B3F-A9FF33EDA054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DC2C0-26E8-4A6C-9590-FC3D080D6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846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4062-DF1E-4215-9B3F-A9FF33EDA054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DC2C0-26E8-4A6C-9590-FC3D080D6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193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4062-DF1E-4215-9B3F-A9FF33EDA054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DC2C0-26E8-4A6C-9590-FC3D080D6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44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4062-DF1E-4215-9B3F-A9FF33EDA054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DC2C0-26E8-4A6C-9590-FC3D080D6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979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4062-DF1E-4215-9B3F-A9FF33EDA054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DC2C0-26E8-4A6C-9590-FC3D080D6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017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4062-DF1E-4215-9B3F-A9FF33EDA054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DC2C0-26E8-4A6C-9590-FC3D080D6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879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4062-DF1E-4215-9B3F-A9FF33EDA054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DC2C0-26E8-4A6C-9590-FC3D080D6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324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4062-DF1E-4215-9B3F-A9FF33EDA054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DC2C0-26E8-4A6C-9590-FC3D080D6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115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4062-DF1E-4215-9B3F-A9FF33EDA054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DC2C0-26E8-4A6C-9590-FC3D080D6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97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04062-DF1E-4215-9B3F-A9FF33EDA054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DC2C0-26E8-4A6C-9590-FC3D080D6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228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86750" y="5791201"/>
            <a:ext cx="3586162" cy="942974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en-US" dirty="0" smtClean="0"/>
              <a:t>Sofia Krasovskaya</a:t>
            </a:r>
          </a:p>
          <a:p>
            <a:pPr algn="r"/>
            <a:r>
              <a:rPr lang="en-US" dirty="0" smtClean="0"/>
              <a:t>Joint Lab meeting</a:t>
            </a:r>
          </a:p>
          <a:p>
            <a:pPr algn="r"/>
            <a:r>
              <a:rPr lang="en-US" dirty="0" smtClean="0"/>
              <a:t> May 29, 2020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412" y="1495424"/>
            <a:ext cx="11306175" cy="4162425"/>
          </a:xfrm>
          <a:prstGeom prst="rect">
            <a:avLst/>
          </a:prstGeom>
        </p:spPr>
      </p:pic>
      <p:pic>
        <p:nvPicPr>
          <p:cNvPr id="1026" name="Picture 2" descr="Icelandic Vision La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" y="0"/>
            <a:ext cx="1555750" cy="1555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1288" y="0"/>
            <a:ext cx="1638299" cy="154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05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91201" y="295274"/>
            <a:ext cx="6276974" cy="2171701"/>
          </a:xfrm>
        </p:spPr>
        <p:txBody>
          <a:bodyPr>
            <a:normAutofit fontScale="47500" lnSpcReduction="20000"/>
          </a:bodyPr>
          <a:lstStyle/>
          <a:p>
            <a:r>
              <a:rPr lang="en-US" b="1" dirty="0"/>
              <a:t>Fig. 4 </a:t>
            </a:r>
            <a:r>
              <a:rPr lang="en-US" i="1" dirty="0"/>
              <a:t>Experiment 2 </a:t>
            </a:r>
            <a:r>
              <a:rPr lang="en-US" dirty="0"/>
              <a:t>The </a:t>
            </a:r>
            <a:r>
              <a:rPr lang="en-US" dirty="0" smtClean="0"/>
              <a:t>main </a:t>
            </a:r>
            <a:r>
              <a:rPr lang="en-US" dirty="0"/>
              <a:t>panels show reaction time (RT: </a:t>
            </a:r>
            <a:r>
              <a:rPr lang="en-US" dirty="0" err="1" smtClean="0"/>
              <a:t>ms</a:t>
            </a:r>
            <a:r>
              <a:rPr lang="en-US" dirty="0" smtClean="0"/>
              <a:t>) percent </a:t>
            </a:r>
            <a:r>
              <a:rPr lang="en-US" dirty="0"/>
              <a:t>frequency histograms for stimulus-driven (SD) </a:t>
            </a:r>
            <a:r>
              <a:rPr lang="en-US" dirty="0" smtClean="0"/>
              <a:t>task-switch and </a:t>
            </a:r>
            <a:r>
              <a:rPr lang="en-US" dirty="0"/>
              <a:t>task-repeat </a:t>
            </a:r>
            <a:r>
              <a:rPr lang="en-US" dirty="0" smtClean="0"/>
              <a:t> </a:t>
            </a:r>
            <a:r>
              <a:rPr lang="en-US" dirty="0" err="1" smtClean="0"/>
              <a:t>prosaccades</a:t>
            </a:r>
            <a:r>
              <a:rPr lang="en-US" dirty="0" smtClean="0"/>
              <a:t> </a:t>
            </a:r>
            <a:r>
              <a:rPr lang="en-US" dirty="0"/>
              <a:t>(top panels) and minimally </a:t>
            </a:r>
            <a:r>
              <a:rPr lang="en-US" dirty="0" smtClean="0"/>
              <a:t>delayed (MD</a:t>
            </a:r>
            <a:r>
              <a:rPr lang="en-US" dirty="0"/>
              <a:t>) task-switch and task-repeat </a:t>
            </a:r>
            <a:r>
              <a:rPr lang="en-US" dirty="0" err="1"/>
              <a:t>antisaccades</a:t>
            </a:r>
            <a:r>
              <a:rPr lang="en-US" dirty="0"/>
              <a:t> (bottom panels). </a:t>
            </a:r>
            <a:r>
              <a:rPr lang="en-US" dirty="0" smtClean="0"/>
              <a:t>The light </a:t>
            </a:r>
            <a:r>
              <a:rPr lang="en-US" dirty="0"/>
              <a:t>and dark grey rectangles in each main panel denote </a:t>
            </a:r>
            <a:r>
              <a:rPr lang="en-US" dirty="0" smtClean="0"/>
              <a:t>anticipatory (</a:t>
            </a:r>
            <a:r>
              <a:rPr lang="en-US" dirty="0"/>
              <a:t>i.e., &lt; 100 </a:t>
            </a:r>
            <a:r>
              <a:rPr lang="en-US" dirty="0" err="1"/>
              <a:t>ms</a:t>
            </a:r>
            <a:r>
              <a:rPr lang="en-US" dirty="0"/>
              <a:t>) and short-latency (i.e., 100–200 </a:t>
            </a:r>
            <a:r>
              <a:rPr lang="en-US" dirty="0" err="1"/>
              <a:t>ms</a:t>
            </a:r>
            <a:r>
              <a:rPr lang="en-US" dirty="0"/>
              <a:t>) responses</a:t>
            </a:r>
            <a:r>
              <a:rPr lang="en-US" dirty="0" smtClean="0"/>
              <a:t>, respectively</a:t>
            </a:r>
            <a:r>
              <a:rPr lang="en-US" dirty="0"/>
              <a:t>. The left inset panel (4a) shows group mean RTs for </a:t>
            </a:r>
            <a:r>
              <a:rPr lang="en-US" dirty="0" smtClean="0"/>
              <a:t>SD task-switch </a:t>
            </a:r>
            <a:r>
              <a:rPr lang="en-US" dirty="0"/>
              <a:t>and task-repeat </a:t>
            </a:r>
            <a:r>
              <a:rPr lang="en-US" dirty="0" err="1"/>
              <a:t>prosaccades</a:t>
            </a:r>
            <a:r>
              <a:rPr lang="en-US" dirty="0"/>
              <a:t> and MD task-switch </a:t>
            </a:r>
            <a:r>
              <a:rPr lang="en-US" dirty="0" smtClean="0"/>
              <a:t>and task-repeat </a:t>
            </a:r>
            <a:r>
              <a:rPr lang="en-US" dirty="0" err="1"/>
              <a:t>antisaccades</a:t>
            </a:r>
            <a:r>
              <a:rPr lang="en-US" dirty="0"/>
              <a:t> with error bars representing 95% </a:t>
            </a:r>
            <a:r>
              <a:rPr lang="en-US" dirty="0" err="1" smtClean="0"/>
              <a:t>withinparticipant</a:t>
            </a:r>
            <a:r>
              <a:rPr lang="en-US" dirty="0" smtClean="0"/>
              <a:t> confidence </a:t>
            </a:r>
            <a:r>
              <a:rPr lang="en-US" dirty="0"/>
              <a:t>intervals. The right inset panel (4b) shows </a:t>
            </a:r>
            <a:r>
              <a:rPr lang="en-US" dirty="0" smtClean="0"/>
              <a:t>RT difference </a:t>
            </a:r>
            <a:r>
              <a:rPr lang="en-US" dirty="0"/>
              <a:t>scores (task-switch minus task-repeat) for SD pro- and </a:t>
            </a:r>
            <a:r>
              <a:rPr lang="en-US" dirty="0" smtClean="0"/>
              <a:t>MD </a:t>
            </a:r>
            <a:r>
              <a:rPr lang="en-US" dirty="0" err="1" smtClean="0"/>
              <a:t>antisaccades</a:t>
            </a:r>
            <a:r>
              <a:rPr lang="en-US" dirty="0" smtClean="0"/>
              <a:t> </a:t>
            </a:r>
            <a:r>
              <a:rPr lang="en-US" dirty="0"/>
              <a:t>with error bars representing 95% </a:t>
            </a:r>
            <a:r>
              <a:rPr lang="en-US" dirty="0" smtClean="0"/>
              <a:t>between-participant confidence </a:t>
            </a:r>
            <a:r>
              <a:rPr lang="en-US" dirty="0"/>
              <a:t>intervals. For this panel, the absence of overlap with </a:t>
            </a:r>
            <a:r>
              <a:rPr lang="en-US" dirty="0" smtClean="0"/>
              <a:t>an error </a:t>
            </a:r>
            <a:r>
              <a:rPr lang="en-US" dirty="0"/>
              <a:t>bar with zero represents a reliable difference that can be </a:t>
            </a:r>
            <a:r>
              <a:rPr lang="en-US" dirty="0" smtClean="0"/>
              <a:t>interpreted inclusive </a:t>
            </a:r>
            <a:r>
              <a:rPr lang="en-US" dirty="0"/>
              <a:t>to the null hypothesis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438900" y="2314575"/>
            <a:ext cx="46863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SD </a:t>
            </a:r>
            <a:r>
              <a:rPr lang="en-US" dirty="0" err="1"/>
              <a:t>prosaccade</a:t>
            </a:r>
            <a:r>
              <a:rPr lang="en-US" dirty="0"/>
              <a:t> task-switch trials had </a:t>
            </a:r>
            <a:r>
              <a:rPr lang="en-US" dirty="0" smtClean="0"/>
              <a:t>fewer anticipatory </a:t>
            </a:r>
            <a:r>
              <a:rPr lang="en-US" dirty="0"/>
              <a:t>and short-latency responses than their </a:t>
            </a:r>
            <a:r>
              <a:rPr lang="en-US" dirty="0" smtClean="0"/>
              <a:t>task repeat trials; for MD </a:t>
            </a:r>
            <a:r>
              <a:rPr lang="en-US" dirty="0" err="1"/>
              <a:t>antisaccades</a:t>
            </a:r>
            <a:r>
              <a:rPr lang="en-US" dirty="0"/>
              <a:t> the </a:t>
            </a:r>
            <a:r>
              <a:rPr lang="en-US" dirty="0" smtClean="0"/>
              <a:t>frequency of </a:t>
            </a:r>
            <a:r>
              <a:rPr lang="en-US" dirty="0"/>
              <a:t>each trial-type did not vary across </a:t>
            </a:r>
            <a:r>
              <a:rPr lang="en-US" dirty="0" smtClean="0"/>
              <a:t>task-switch and </a:t>
            </a:r>
            <a:r>
              <a:rPr lang="en-US" dirty="0"/>
              <a:t>task-repeat trials.</a:t>
            </a:r>
            <a:endParaRPr lang="en-US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/>
              <a:t>Main effect of task-transition; task by task-transition interaction; higher RT’s for SD </a:t>
            </a:r>
            <a:r>
              <a:rPr lang="en-US" dirty="0" err="1" smtClean="0"/>
              <a:t>prosaccade</a:t>
            </a:r>
            <a:r>
              <a:rPr lang="en-US" dirty="0" smtClean="0"/>
              <a:t> task-switch trials; no significant RT difference for MD </a:t>
            </a:r>
            <a:r>
              <a:rPr lang="en-US" dirty="0" err="1" smtClean="0"/>
              <a:t>antisaccade</a:t>
            </a:r>
            <a:r>
              <a:rPr lang="en-US" dirty="0" smtClean="0"/>
              <a:t> task-switch/repeat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695950" cy="6805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60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Main conclusions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SD </a:t>
            </a:r>
            <a:r>
              <a:rPr lang="en-US" dirty="0" err="1"/>
              <a:t>prosaccade</a:t>
            </a:r>
            <a:r>
              <a:rPr lang="en-US" dirty="0"/>
              <a:t> </a:t>
            </a:r>
            <a:r>
              <a:rPr lang="en-US" dirty="0" smtClean="0"/>
              <a:t>preceded by </a:t>
            </a:r>
            <a:r>
              <a:rPr lang="en-US" dirty="0"/>
              <a:t>a MD </a:t>
            </a:r>
            <a:r>
              <a:rPr lang="en-US" dirty="0" err="1"/>
              <a:t>antisaccade</a:t>
            </a:r>
            <a:r>
              <a:rPr lang="en-US" dirty="0"/>
              <a:t> elicits a </a:t>
            </a:r>
            <a:r>
              <a:rPr lang="en-US" dirty="0" smtClean="0"/>
              <a:t>switch-cost;</a:t>
            </a:r>
          </a:p>
          <a:p>
            <a:r>
              <a:rPr lang="en-US" dirty="0"/>
              <a:t>MD </a:t>
            </a:r>
            <a:r>
              <a:rPr lang="en-US" dirty="0" err="1"/>
              <a:t>antisaccades</a:t>
            </a:r>
            <a:r>
              <a:rPr lang="en-US" dirty="0"/>
              <a:t> contribute to an </a:t>
            </a:r>
            <a:r>
              <a:rPr lang="en-US" dirty="0" err="1"/>
              <a:t>oculomotor</a:t>
            </a:r>
            <a:r>
              <a:rPr lang="en-US" dirty="0"/>
              <a:t> </a:t>
            </a:r>
            <a:r>
              <a:rPr lang="en-US" dirty="0" smtClean="0"/>
              <a:t>switch cost;</a:t>
            </a:r>
          </a:p>
          <a:p>
            <a:r>
              <a:rPr lang="en-US" dirty="0" smtClean="0"/>
              <a:t>Response </a:t>
            </a:r>
            <a:r>
              <a:rPr lang="en-US" dirty="0"/>
              <a:t>suppression imparts </a:t>
            </a:r>
            <a:r>
              <a:rPr lang="en-US" dirty="0" smtClean="0"/>
              <a:t>a task-set </a:t>
            </a:r>
            <a:r>
              <a:rPr lang="en-US" dirty="0"/>
              <a:t>inertia that delays the planning of a subsequent </a:t>
            </a:r>
            <a:r>
              <a:rPr lang="en-US" dirty="0" smtClean="0"/>
              <a:t>SD </a:t>
            </a:r>
            <a:r>
              <a:rPr lang="en-US" dirty="0" err="1" smtClean="0"/>
              <a:t>prosaccade</a:t>
            </a:r>
            <a:r>
              <a:rPr lang="en-US" dirty="0" smtClean="0"/>
              <a:t>;</a:t>
            </a:r>
          </a:p>
          <a:p>
            <a:r>
              <a:rPr lang="en-US" dirty="0"/>
              <a:t>Executive demands </a:t>
            </a:r>
            <a:r>
              <a:rPr lang="en-US" dirty="0"/>
              <a:t>of </a:t>
            </a:r>
            <a:r>
              <a:rPr lang="en-US" b="1" dirty="0">
                <a:solidFill>
                  <a:srgbClr val="C00000"/>
                </a:solidFill>
              </a:rPr>
              <a:t>vector inversion </a:t>
            </a:r>
            <a:r>
              <a:rPr lang="en-US" dirty="0"/>
              <a:t>do not contribute to a </a:t>
            </a:r>
            <a:r>
              <a:rPr lang="en-US" dirty="0"/>
              <a:t>task-set inertia;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Response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suppression </a:t>
            </a:r>
            <a:r>
              <a:rPr lang="en-US" dirty="0"/>
              <a:t>engenders a task-set </a:t>
            </a:r>
            <a:r>
              <a:rPr lang="en-US" dirty="0" smtClean="0"/>
              <a:t>inertia and delays </a:t>
            </a:r>
            <a:r>
              <a:rPr lang="en-US" dirty="0"/>
              <a:t>the planning of a subsequent standard </a:t>
            </a:r>
            <a:r>
              <a:rPr lang="en-US" dirty="0" smtClean="0"/>
              <a:t>and stimulus-driven response</a:t>
            </a:r>
            <a:endParaRPr lang="ru-RU" dirty="0" smtClean="0"/>
          </a:p>
          <a:p>
            <a:r>
              <a:rPr lang="ru-RU" dirty="0" smtClean="0"/>
              <a:t>(</a:t>
            </a:r>
            <a:r>
              <a:rPr lang="en-US" dirty="0" smtClean="0"/>
              <a:t>check out new Klein paper on </a:t>
            </a:r>
            <a:r>
              <a:rPr lang="en-US" dirty="0" err="1" smtClean="0"/>
              <a:t>ior</a:t>
            </a:r>
            <a:r>
              <a:rPr lang="en-US" dirty="0" smtClean="0"/>
              <a:t>)</a:t>
            </a:r>
          </a:p>
          <a:p>
            <a:r>
              <a:rPr lang="en-US" dirty="0" smtClean="0"/>
              <a:t>Ask if they’ve taken </a:t>
            </a:r>
            <a:r>
              <a:rPr lang="en-US" dirty="0" err="1" smtClean="0"/>
              <a:t>ms</a:t>
            </a:r>
            <a:r>
              <a:rPr lang="en-US" dirty="0" smtClean="0"/>
              <a:t> into </a:t>
            </a:r>
            <a:r>
              <a:rPr lang="en-US" dirty="0" err="1" smtClean="0"/>
              <a:t>acc</a:t>
            </a:r>
            <a:r>
              <a:rPr lang="en-US" dirty="0" smtClean="0"/>
              <a:t>? Share data perhaps?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37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b="1" dirty="0" smtClean="0"/>
              <a:t>SD </a:t>
            </a:r>
            <a:r>
              <a:rPr lang="is-IS" dirty="0" smtClean="0"/>
              <a:t>- stimulus</a:t>
            </a:r>
            <a:r>
              <a:rPr lang="en-US" dirty="0" smtClean="0"/>
              <a:t>-</a:t>
            </a:r>
            <a:r>
              <a:rPr lang="is-IS" dirty="0" smtClean="0"/>
              <a:t>driven saccade – saccade to target at target onset</a:t>
            </a:r>
          </a:p>
          <a:p>
            <a:endParaRPr lang="is-IS" dirty="0" smtClean="0"/>
          </a:p>
          <a:p>
            <a:r>
              <a:rPr lang="en-US" b="1" dirty="0" smtClean="0"/>
              <a:t>MD</a:t>
            </a:r>
            <a:r>
              <a:rPr lang="en-US" dirty="0" smtClean="0"/>
              <a:t> – minimally delayed saccade – saccade to target at target offset</a:t>
            </a:r>
          </a:p>
          <a:p>
            <a:endParaRPr lang="en-US" dirty="0" smtClean="0"/>
          </a:p>
          <a:p>
            <a:r>
              <a:rPr lang="en-US" b="1" dirty="0" smtClean="0"/>
              <a:t>Task-set inertia </a:t>
            </a:r>
            <a:r>
              <a:rPr lang="en-US" dirty="0" smtClean="0"/>
              <a:t>– lingering neural activity; interference from the previous task</a:t>
            </a:r>
          </a:p>
          <a:p>
            <a:r>
              <a:rPr lang="en-US" b="1" dirty="0"/>
              <a:t>SR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/>
              <a:t>stimulus </a:t>
            </a:r>
            <a:r>
              <a:rPr lang="en-US" dirty="0" smtClean="0"/>
              <a:t>response)</a:t>
            </a:r>
            <a:r>
              <a:rPr lang="en-US" b="1" dirty="0" smtClean="0"/>
              <a:t> decoupling </a:t>
            </a:r>
            <a:r>
              <a:rPr lang="en-US" dirty="0" smtClean="0"/>
              <a:t>– here, vector inversion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473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1950" y="-301625"/>
            <a:ext cx="10515600" cy="1325563"/>
          </a:xfrm>
        </p:spPr>
        <p:txBody>
          <a:bodyPr/>
          <a:lstStyle/>
          <a:p>
            <a:r>
              <a:rPr lang="en-US" b="1" dirty="0" smtClean="0"/>
              <a:t>Overview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1950" y="689112"/>
            <a:ext cx="10991850" cy="601648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RTs for standard SD </a:t>
            </a:r>
            <a:r>
              <a:rPr lang="en-US" dirty="0" err="1" smtClean="0"/>
              <a:t>prosaccades</a:t>
            </a:r>
            <a:r>
              <a:rPr lang="en-US" dirty="0" smtClean="0"/>
              <a:t> increase when preceded by non-standard </a:t>
            </a:r>
            <a:r>
              <a:rPr lang="en-US" dirty="0" err="1" smtClean="0"/>
              <a:t>antisaccade</a:t>
            </a:r>
            <a:r>
              <a:rPr lang="en-US" dirty="0" smtClean="0"/>
              <a:t>, but not vice-versa. </a:t>
            </a:r>
            <a:r>
              <a:rPr lang="en-US" dirty="0"/>
              <a:t>Such an effect is independent of: </a:t>
            </a:r>
            <a:r>
              <a:rPr lang="en-US" b="1" dirty="0"/>
              <a:t>(1) </a:t>
            </a:r>
            <a:r>
              <a:rPr lang="en-US" dirty="0"/>
              <a:t>whether task-types are presented in predictable (i.e., AABB: A = </a:t>
            </a:r>
            <a:r>
              <a:rPr lang="en-US" dirty="0" err="1"/>
              <a:t>prosaccade</a:t>
            </a:r>
            <a:r>
              <a:rPr lang="en-US" dirty="0"/>
              <a:t>, B = </a:t>
            </a:r>
            <a:r>
              <a:rPr lang="en-US" dirty="0" err="1"/>
              <a:t>antisaccade</a:t>
            </a:r>
            <a:r>
              <a:rPr lang="en-US" dirty="0"/>
              <a:t>) or unpredictable (i.e., AABABB….) trial sets and, </a:t>
            </a:r>
            <a:r>
              <a:rPr lang="en-US" b="1" dirty="0"/>
              <a:t>(2) </a:t>
            </a:r>
            <a:r>
              <a:rPr lang="en-US" dirty="0"/>
              <a:t>the number of </a:t>
            </a:r>
            <a:r>
              <a:rPr lang="en-US" dirty="0" err="1"/>
              <a:t>antisaccades</a:t>
            </a:r>
            <a:r>
              <a:rPr lang="en-US" dirty="0"/>
              <a:t> that preceded a task-switch </a:t>
            </a:r>
            <a:r>
              <a:rPr lang="en-US" dirty="0" err="1"/>
              <a:t>prosaccade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smtClean="0"/>
              <a:t>The RT cost is attributed to task-set inertia, but what exactly contribute</a:t>
            </a:r>
            <a:r>
              <a:rPr lang="is-IS" dirty="0"/>
              <a:t>s</a:t>
            </a:r>
            <a:r>
              <a:rPr lang="en-US" dirty="0" smtClean="0"/>
              <a:t> to the RT cost: response suppression or vector inversion, or both?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present study sought to determine whether the </a:t>
            </a:r>
            <a:r>
              <a:rPr lang="en-US" dirty="0" smtClean="0"/>
              <a:t>executive demands </a:t>
            </a:r>
            <a:r>
              <a:rPr lang="en-US" dirty="0" smtClean="0"/>
              <a:t>of response suppression and/or SR decoupling </a:t>
            </a:r>
            <a:r>
              <a:rPr lang="en-US" dirty="0" smtClean="0"/>
              <a:t>contribute </a:t>
            </a:r>
            <a:r>
              <a:rPr lang="en-US" dirty="0" smtClean="0"/>
              <a:t>to an </a:t>
            </a:r>
            <a:r>
              <a:rPr lang="en-US" dirty="0" err="1" smtClean="0"/>
              <a:t>oculomotor</a:t>
            </a:r>
            <a:r>
              <a:rPr lang="en-US" dirty="0" smtClean="0"/>
              <a:t> </a:t>
            </a:r>
            <a:r>
              <a:rPr lang="en-US" dirty="0" smtClean="0"/>
              <a:t>switch-cost, and </a:t>
            </a:r>
            <a:r>
              <a:rPr lang="en-US" dirty="0" smtClean="0"/>
              <a:t>determine whether such a switch-cost is expressed </a:t>
            </a:r>
            <a:r>
              <a:rPr lang="en-US" dirty="0" smtClean="0"/>
              <a:t>only when </a:t>
            </a:r>
            <a:r>
              <a:rPr lang="en-US" dirty="0" smtClean="0"/>
              <a:t>a </a:t>
            </a:r>
            <a:r>
              <a:rPr lang="en-US" dirty="0" smtClean="0"/>
              <a:t>stimulus-driven and</a:t>
            </a:r>
            <a:r>
              <a:rPr lang="en-US" dirty="0"/>
              <a:t> </a:t>
            </a:r>
            <a:r>
              <a:rPr lang="en-US" dirty="0" smtClean="0"/>
              <a:t>standard </a:t>
            </a:r>
            <a:r>
              <a:rPr lang="en-US" dirty="0" smtClean="0"/>
              <a:t>response is </a:t>
            </a:r>
            <a:r>
              <a:rPr lang="en-US" dirty="0" smtClean="0"/>
              <a:t>preceded by </a:t>
            </a:r>
            <a:r>
              <a:rPr lang="en-US" dirty="0" smtClean="0"/>
              <a:t>a non-standard response.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739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0100" y="228600"/>
            <a:ext cx="10515600" cy="6858000"/>
          </a:xfrm>
        </p:spPr>
        <p:txBody>
          <a:bodyPr>
            <a:normAutofit/>
          </a:bodyPr>
          <a:lstStyle/>
          <a:p>
            <a:r>
              <a:rPr lang="en-US" i="1" dirty="0" err="1" smtClean="0">
                <a:solidFill>
                  <a:srgbClr val="00B050"/>
                </a:solidFill>
              </a:rPr>
              <a:t>Prosaccades</a:t>
            </a:r>
            <a:r>
              <a:rPr lang="en-US" i="1" dirty="0" smtClean="0">
                <a:solidFill>
                  <a:srgbClr val="00B050"/>
                </a:solidFill>
              </a:rPr>
              <a:t>: </a:t>
            </a:r>
            <a:r>
              <a:rPr lang="en-US" dirty="0"/>
              <a:t>standard </a:t>
            </a:r>
            <a:r>
              <a:rPr lang="en-US" dirty="0" smtClean="0"/>
              <a:t>task, a goal-directed eye </a:t>
            </a:r>
            <a:r>
              <a:rPr lang="en-US" dirty="0"/>
              <a:t>movement </a:t>
            </a:r>
            <a:r>
              <a:rPr lang="en-US" dirty="0" smtClean="0"/>
              <a:t>to </a:t>
            </a:r>
            <a:r>
              <a:rPr lang="en-US" dirty="0"/>
              <a:t>a veridical target </a:t>
            </a:r>
            <a:r>
              <a:rPr lang="en-US" dirty="0" smtClean="0"/>
              <a:t>location. The </a:t>
            </a:r>
            <a:r>
              <a:rPr lang="en-US" dirty="0"/>
              <a:t>overlapping SR spatial relations of </a:t>
            </a:r>
            <a:r>
              <a:rPr lang="en-US" dirty="0" err="1"/>
              <a:t>prosaccades</a:t>
            </a:r>
            <a:r>
              <a:rPr lang="en-US" dirty="0"/>
              <a:t> </a:t>
            </a:r>
            <a:r>
              <a:rPr lang="en-US" dirty="0" smtClean="0"/>
              <a:t>render motor </a:t>
            </a:r>
            <a:r>
              <a:rPr lang="en-US" dirty="0"/>
              <a:t>output via direct </a:t>
            </a:r>
            <a:r>
              <a:rPr lang="en-US" dirty="0" err="1"/>
              <a:t>retinotopic</a:t>
            </a:r>
            <a:r>
              <a:rPr lang="en-US" dirty="0"/>
              <a:t> projections from </a:t>
            </a:r>
            <a:r>
              <a:rPr lang="en-US" dirty="0" smtClean="0"/>
              <a:t>the superior </a:t>
            </a:r>
            <a:r>
              <a:rPr lang="en-US" dirty="0" err="1"/>
              <a:t>colliculus</a:t>
            </a:r>
            <a:r>
              <a:rPr lang="en-US" dirty="0"/>
              <a:t> (SC) (</a:t>
            </a:r>
            <a:r>
              <a:rPr lang="en-US" dirty="0" err="1"/>
              <a:t>Wurtz</a:t>
            </a:r>
            <a:r>
              <a:rPr lang="en-US" dirty="0"/>
              <a:t> and Albano 1980) that </a:t>
            </a:r>
            <a:r>
              <a:rPr lang="en-US" b="1" dirty="0">
                <a:solidFill>
                  <a:srgbClr val="C00000"/>
                </a:solidFill>
              </a:rPr>
              <a:t>operate largely independent of executive planning mechanisms </a:t>
            </a:r>
            <a:r>
              <a:rPr lang="en-US" dirty="0" smtClean="0"/>
              <a:t>(</a:t>
            </a:r>
            <a:r>
              <a:rPr lang="en-US" dirty="0" err="1" smtClean="0"/>
              <a:t>Pierrot-Deseilligny</a:t>
            </a:r>
            <a:r>
              <a:rPr lang="en-US" dirty="0" smtClean="0"/>
              <a:t> </a:t>
            </a:r>
            <a:r>
              <a:rPr lang="en-US" dirty="0"/>
              <a:t>et al. 1995</a:t>
            </a:r>
            <a:r>
              <a:rPr lang="en-US" dirty="0" smtClean="0"/>
              <a:t>).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i="1" dirty="0" err="1" smtClean="0">
                <a:solidFill>
                  <a:srgbClr val="FF0000"/>
                </a:solidFill>
              </a:rPr>
              <a:t>Antisaccades</a:t>
            </a:r>
            <a:r>
              <a:rPr lang="en-US" i="1" dirty="0" smtClean="0">
                <a:solidFill>
                  <a:srgbClr val="FF0000"/>
                </a:solidFill>
              </a:rPr>
              <a:t>: </a:t>
            </a:r>
            <a:r>
              <a:rPr lang="en-US" dirty="0" smtClean="0"/>
              <a:t>non-standard </a:t>
            </a:r>
            <a:r>
              <a:rPr lang="en-US" dirty="0"/>
              <a:t>executive </a:t>
            </a:r>
            <a:r>
              <a:rPr lang="en-US" dirty="0" smtClean="0"/>
              <a:t>task; inhibition of </a:t>
            </a:r>
            <a:r>
              <a:rPr lang="en-US" dirty="0"/>
              <a:t>a </a:t>
            </a:r>
            <a:r>
              <a:rPr lang="en-US" dirty="0" err="1"/>
              <a:t>prosaccade</a:t>
            </a:r>
            <a:r>
              <a:rPr lang="en-US" dirty="0"/>
              <a:t> (i.e., </a:t>
            </a:r>
            <a:r>
              <a:rPr lang="en-US" dirty="0" smtClean="0"/>
              <a:t>response </a:t>
            </a:r>
            <a:r>
              <a:rPr lang="en-US" dirty="0"/>
              <a:t>suppression</a:t>
            </a:r>
            <a:r>
              <a:rPr lang="en-US" dirty="0" smtClean="0"/>
              <a:t>); </a:t>
            </a:r>
            <a:r>
              <a:rPr lang="en-US" dirty="0"/>
              <a:t>SR </a:t>
            </a:r>
            <a:r>
              <a:rPr lang="en-US" dirty="0" smtClean="0"/>
              <a:t>decoupling for vector inversion. </a:t>
            </a:r>
            <a:r>
              <a:rPr lang="en-US" dirty="0" err="1"/>
              <a:t>Antisaccades</a:t>
            </a:r>
            <a:r>
              <a:rPr lang="en-US" dirty="0"/>
              <a:t> produce longer </a:t>
            </a:r>
            <a:r>
              <a:rPr lang="en-US" dirty="0" smtClean="0"/>
              <a:t>RTs (</a:t>
            </a:r>
            <a:r>
              <a:rPr lang="en-US" dirty="0" err="1" smtClean="0"/>
              <a:t>Hallett</a:t>
            </a:r>
            <a:r>
              <a:rPr lang="en-US" dirty="0" smtClean="0"/>
              <a:t> </a:t>
            </a:r>
            <a:r>
              <a:rPr lang="en-US" dirty="0"/>
              <a:t>1978) and increased endpoint error (Dafoe et </a:t>
            </a:r>
            <a:r>
              <a:rPr lang="en-US" dirty="0" smtClean="0"/>
              <a:t>al. 2007</a:t>
            </a:r>
            <a:r>
              <a:rPr lang="en-US" dirty="0"/>
              <a:t>; Gillen and Heath 2014) than </a:t>
            </a:r>
            <a:r>
              <a:rPr lang="en-US" dirty="0" err="1"/>
              <a:t>prosaccades</a:t>
            </a:r>
            <a:r>
              <a:rPr lang="en-US" dirty="0"/>
              <a:t> and </a:t>
            </a:r>
            <a:r>
              <a:rPr lang="en-US" dirty="0" smtClean="0"/>
              <a:t>these </a:t>
            </a:r>
            <a:r>
              <a:rPr lang="en-US" dirty="0" err="1" smtClean="0"/>
              <a:t>behavioural</a:t>
            </a:r>
            <a:r>
              <a:rPr lang="en-US" dirty="0" smtClean="0"/>
              <a:t> </a:t>
            </a:r>
            <a:r>
              <a:rPr lang="en-US" dirty="0"/>
              <a:t>‘costs’ relate to </a:t>
            </a:r>
            <a:r>
              <a:rPr lang="en-US" b="1" dirty="0">
                <a:solidFill>
                  <a:srgbClr val="C00000"/>
                </a:solidFill>
              </a:rPr>
              <a:t>the activation of an </a:t>
            </a:r>
            <a:r>
              <a:rPr lang="en-US" b="1" dirty="0" smtClean="0">
                <a:solidFill>
                  <a:srgbClr val="C00000"/>
                </a:solidFill>
              </a:rPr>
              <a:t>extensive </a:t>
            </a:r>
            <a:r>
              <a:rPr lang="en-US" b="1" dirty="0" err="1" smtClean="0">
                <a:solidFill>
                  <a:srgbClr val="C00000"/>
                </a:solidFill>
              </a:rPr>
              <a:t>frontoparietal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executive network </a:t>
            </a:r>
            <a:r>
              <a:rPr lang="en-US" dirty="0"/>
              <a:t>(for review, see Munoz </a:t>
            </a:r>
            <a:r>
              <a:rPr lang="en-US" dirty="0" smtClean="0"/>
              <a:t>and </a:t>
            </a:r>
            <a:r>
              <a:rPr lang="en-US" dirty="0" err="1" smtClean="0"/>
              <a:t>Everling</a:t>
            </a:r>
            <a:r>
              <a:rPr lang="en-US" dirty="0" smtClean="0"/>
              <a:t> </a:t>
            </a:r>
            <a:r>
              <a:rPr lang="en-US" dirty="0"/>
              <a:t>2004).</a:t>
            </a: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131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250" y="1390650"/>
            <a:ext cx="10515600" cy="4762499"/>
          </a:xfrm>
        </p:spPr>
        <p:txBody>
          <a:bodyPr>
            <a:normAutofit/>
          </a:bodyPr>
          <a:lstStyle/>
          <a:p>
            <a:r>
              <a:rPr lang="en-US" dirty="0" smtClean="0"/>
              <a:t>N = 20</a:t>
            </a:r>
            <a:r>
              <a:rPr lang="en-US" dirty="0"/>
              <a:t> </a:t>
            </a:r>
            <a:r>
              <a:rPr lang="en-US" dirty="0" smtClean="0"/>
              <a:t>(10 F, 19-25 years)</a:t>
            </a:r>
          </a:p>
          <a:p>
            <a:r>
              <a:rPr lang="en-US" dirty="0" smtClean="0"/>
              <a:t>Right-hand dominance</a:t>
            </a:r>
          </a:p>
          <a:p>
            <a:r>
              <a:rPr lang="en-US" dirty="0" smtClean="0"/>
              <a:t>Normal/corrected to normal vision</a:t>
            </a:r>
          </a:p>
          <a:p>
            <a:r>
              <a:rPr lang="en-US" dirty="0" smtClean="0"/>
              <a:t>2 experiments: (MD pro/</a:t>
            </a:r>
            <a:r>
              <a:rPr lang="en-US" dirty="0" err="1" smtClean="0"/>
              <a:t>antisaccades</a:t>
            </a:r>
            <a:r>
              <a:rPr lang="en-US" dirty="0" smtClean="0"/>
              <a:t>; MD </a:t>
            </a:r>
            <a:r>
              <a:rPr lang="en-US" dirty="0" err="1" smtClean="0"/>
              <a:t>antisaccades</a:t>
            </a:r>
            <a:r>
              <a:rPr lang="en-US" dirty="0" smtClean="0"/>
              <a:t>/SD </a:t>
            </a:r>
            <a:r>
              <a:rPr lang="en-US" dirty="0" err="1" smtClean="0"/>
              <a:t>prosaccades</a:t>
            </a:r>
            <a:r>
              <a:rPr lang="en-US" dirty="0" smtClean="0"/>
              <a:t>)</a:t>
            </a:r>
          </a:p>
          <a:p>
            <a:r>
              <a:rPr lang="en-US" dirty="0"/>
              <a:t>All participants participated in both </a:t>
            </a:r>
            <a:r>
              <a:rPr lang="en-US" dirty="0" smtClean="0"/>
              <a:t>experiments</a:t>
            </a:r>
          </a:p>
          <a:p>
            <a:r>
              <a:rPr lang="en-US" dirty="0" smtClean="0"/>
              <a:t>Dell 3007WFP LCD monitor 60 Hz, 8ms </a:t>
            </a:r>
            <a:r>
              <a:rPr lang="en-US" dirty="0" err="1" smtClean="0"/>
              <a:t>rr</a:t>
            </a:r>
            <a:endParaRPr lang="en-US" dirty="0" smtClean="0"/>
          </a:p>
          <a:p>
            <a:r>
              <a:rPr lang="en-US" dirty="0" err="1" smtClean="0"/>
              <a:t>Eyelink</a:t>
            </a:r>
            <a:r>
              <a:rPr lang="en-US" dirty="0" smtClean="0"/>
              <a:t> 1000 Plus at 1000Hz, left eye</a:t>
            </a:r>
          </a:p>
          <a:p>
            <a:r>
              <a:rPr lang="en-US" dirty="0" smtClean="0"/>
              <a:t>Black background (1 cd/m2)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30919" y="237478"/>
            <a:ext cx="3371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Methods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414049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Exp</a:t>
            </a:r>
            <a:r>
              <a:rPr lang="en-US" b="1" dirty="0" smtClean="0"/>
              <a:t> 1: </a:t>
            </a:r>
            <a:r>
              <a:rPr lang="en-US" dirty="0" smtClean="0"/>
              <a:t>MD </a:t>
            </a:r>
            <a:r>
              <a:rPr lang="en-US" dirty="0" err="1" smtClean="0"/>
              <a:t>prosaccades</a:t>
            </a:r>
            <a:r>
              <a:rPr lang="en-US" dirty="0" smtClean="0"/>
              <a:t> and </a:t>
            </a:r>
            <a:r>
              <a:rPr lang="en-US" dirty="0" err="1" smtClean="0"/>
              <a:t>antisaccades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2456" y="1690688"/>
            <a:ext cx="4700588" cy="44978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4600" y="2628900"/>
            <a:ext cx="502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Colour</a:t>
            </a:r>
            <a:r>
              <a:rPr lang="en-US" dirty="0" smtClean="0"/>
              <a:t> of fix cross </a:t>
            </a:r>
            <a:r>
              <a:rPr lang="en-US" dirty="0" err="1" smtClean="0"/>
              <a:t>inidicated</a:t>
            </a:r>
            <a:r>
              <a:rPr lang="en-US" dirty="0" smtClean="0"/>
              <a:t> type of saccade</a:t>
            </a:r>
          </a:p>
          <a:p>
            <a:endParaRPr lang="en-US" dirty="0"/>
          </a:p>
          <a:p>
            <a:r>
              <a:rPr lang="en-US" dirty="0" smtClean="0"/>
              <a:t>Response suppression in both conditions</a:t>
            </a:r>
          </a:p>
          <a:p>
            <a:endParaRPr lang="en-US" dirty="0"/>
          </a:p>
          <a:p>
            <a:r>
              <a:rPr lang="en-US" dirty="0" smtClean="0"/>
              <a:t>1 block, 160 trials(</a:t>
            </a:r>
            <a:r>
              <a:rPr lang="en-US" dirty="0"/>
              <a:t>80 task-switch, 80 </a:t>
            </a:r>
            <a:r>
              <a:rPr lang="en-US" dirty="0" smtClean="0"/>
              <a:t>task-repeat, 1</a:t>
            </a:r>
            <a:r>
              <a:rPr lang="en-US" baseline="30000" dirty="0" smtClean="0"/>
              <a:t>st</a:t>
            </a:r>
            <a:r>
              <a:rPr lang="en-US" dirty="0" smtClean="0"/>
              <a:t> trial </a:t>
            </a:r>
            <a:r>
              <a:rPr lang="en-US" dirty="0" err="1" smtClean="0"/>
              <a:t>randomised</a:t>
            </a:r>
            <a:r>
              <a:rPr lang="en-US" dirty="0" smtClean="0"/>
              <a:t>), AABB paradigm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101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Exp</a:t>
            </a:r>
            <a:r>
              <a:rPr lang="en-US" b="1" dirty="0" smtClean="0"/>
              <a:t> 2:</a:t>
            </a:r>
            <a:r>
              <a:rPr lang="en-US" dirty="0" smtClean="0"/>
              <a:t> MD </a:t>
            </a:r>
            <a:r>
              <a:rPr lang="en-US" dirty="0" err="1" smtClean="0"/>
              <a:t>antisaccades</a:t>
            </a:r>
            <a:r>
              <a:rPr lang="en-US" dirty="0" smtClean="0"/>
              <a:t> and SD </a:t>
            </a:r>
            <a:r>
              <a:rPr lang="en-US" dirty="0" err="1" smtClean="0"/>
              <a:t>prosaccades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2247900"/>
            <a:ext cx="6579887" cy="37528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53300" y="2743200"/>
            <a:ext cx="44577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Colour</a:t>
            </a:r>
            <a:r>
              <a:rPr lang="en-US" dirty="0" smtClean="0"/>
              <a:t> of fix cross </a:t>
            </a:r>
            <a:r>
              <a:rPr lang="en-US" dirty="0" err="1" smtClean="0"/>
              <a:t>inidicated</a:t>
            </a:r>
            <a:r>
              <a:rPr lang="en-US" dirty="0" smtClean="0"/>
              <a:t> type of saccade</a:t>
            </a:r>
          </a:p>
          <a:p>
            <a:endParaRPr lang="en-US" dirty="0"/>
          </a:p>
          <a:p>
            <a:r>
              <a:rPr lang="en-US" dirty="0" smtClean="0"/>
              <a:t>Response suppression only in MD </a:t>
            </a:r>
          </a:p>
          <a:p>
            <a:endParaRPr lang="en-US" dirty="0"/>
          </a:p>
          <a:p>
            <a:r>
              <a:rPr lang="en-US" dirty="0" smtClean="0"/>
              <a:t>1 block, 160 trials(</a:t>
            </a:r>
            <a:r>
              <a:rPr lang="en-US" dirty="0"/>
              <a:t>80 task-switch, 80 </a:t>
            </a:r>
            <a:r>
              <a:rPr lang="en-US" dirty="0" smtClean="0"/>
              <a:t>task-repeat, 1</a:t>
            </a:r>
            <a:r>
              <a:rPr lang="en-US" baseline="30000" dirty="0" smtClean="0"/>
              <a:t>st</a:t>
            </a:r>
            <a:r>
              <a:rPr lang="en-US" dirty="0" smtClean="0"/>
              <a:t> trial </a:t>
            </a:r>
            <a:r>
              <a:rPr lang="en-US" dirty="0" err="1" smtClean="0"/>
              <a:t>randomised</a:t>
            </a:r>
            <a:r>
              <a:rPr lang="en-US" dirty="0" smtClean="0"/>
              <a:t>), AABB paradigm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739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6300" y="-2254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/>
              <a:t>Results: </a:t>
            </a:r>
            <a:r>
              <a:rPr lang="en-US" sz="3200" dirty="0" smtClean="0"/>
              <a:t>selective switch-cost </a:t>
            </a:r>
            <a:r>
              <a:rPr lang="en-US" sz="3200" dirty="0"/>
              <a:t>for SD </a:t>
            </a:r>
            <a:r>
              <a:rPr lang="en-US" sz="3200" dirty="0" err="1" smtClean="0"/>
              <a:t>prosaccades</a:t>
            </a:r>
            <a:endParaRPr lang="ru-RU" sz="3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2550" y="800024"/>
            <a:ext cx="8153399" cy="5801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68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15075" y="295274"/>
            <a:ext cx="5753099" cy="2171701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/>
              <a:t>Fig. </a:t>
            </a:r>
            <a:r>
              <a:rPr lang="en-US" b="1" dirty="0"/>
              <a:t>3 </a:t>
            </a:r>
            <a:r>
              <a:rPr lang="en-US" dirty="0"/>
              <a:t>Experiment 1 The main panels show reaction time (RT: </a:t>
            </a:r>
            <a:r>
              <a:rPr lang="en-US" dirty="0" err="1" smtClean="0"/>
              <a:t>ms</a:t>
            </a:r>
            <a:r>
              <a:rPr lang="en-US" dirty="0" smtClean="0"/>
              <a:t>) percent </a:t>
            </a:r>
            <a:r>
              <a:rPr lang="en-US" dirty="0"/>
              <a:t>frequency histograms for minimally delayed (MD) pro- (</a:t>
            </a:r>
            <a:r>
              <a:rPr lang="en-US" dirty="0" smtClean="0"/>
              <a:t>top panels</a:t>
            </a:r>
            <a:r>
              <a:rPr lang="en-US" dirty="0"/>
              <a:t>) and </a:t>
            </a:r>
            <a:r>
              <a:rPr lang="en-US" dirty="0" err="1"/>
              <a:t>antisaccade</a:t>
            </a:r>
            <a:r>
              <a:rPr lang="en-US" dirty="0"/>
              <a:t> (bottom panels) task-switch and </a:t>
            </a:r>
            <a:r>
              <a:rPr lang="en-US" dirty="0" smtClean="0"/>
              <a:t>task-repeat trials</a:t>
            </a:r>
            <a:r>
              <a:rPr lang="en-US" dirty="0"/>
              <a:t>. The light and dark grey rectangles in each main panel </a:t>
            </a:r>
            <a:r>
              <a:rPr lang="en-US" dirty="0" smtClean="0"/>
              <a:t>denote anticipatory </a:t>
            </a:r>
            <a:r>
              <a:rPr lang="en-US" dirty="0"/>
              <a:t>(i.e., &lt; 100 </a:t>
            </a:r>
            <a:r>
              <a:rPr lang="en-US" dirty="0" err="1"/>
              <a:t>ms</a:t>
            </a:r>
            <a:r>
              <a:rPr lang="en-US" dirty="0"/>
              <a:t>) and short-latency (i.e., 100–200 </a:t>
            </a:r>
            <a:r>
              <a:rPr lang="en-US" dirty="0" err="1" smtClean="0"/>
              <a:t>ms</a:t>
            </a:r>
            <a:r>
              <a:rPr lang="en-US" dirty="0" smtClean="0"/>
              <a:t>) responses</a:t>
            </a:r>
            <a:r>
              <a:rPr lang="en-US" dirty="0"/>
              <a:t>, respectively. The left inset panel (3a) shows group </a:t>
            </a:r>
            <a:r>
              <a:rPr lang="en-US" dirty="0" smtClean="0"/>
              <a:t>mean RTs </a:t>
            </a:r>
            <a:r>
              <a:rPr lang="en-US" dirty="0"/>
              <a:t>for MD task-switch and task-repeat pro- and </a:t>
            </a:r>
            <a:r>
              <a:rPr lang="en-US" dirty="0" err="1"/>
              <a:t>antisaccades</a:t>
            </a:r>
            <a:r>
              <a:rPr lang="en-US" dirty="0"/>
              <a:t> </a:t>
            </a:r>
            <a:r>
              <a:rPr lang="en-US" dirty="0" smtClean="0"/>
              <a:t>with error </a:t>
            </a:r>
            <a:r>
              <a:rPr lang="en-US" dirty="0"/>
              <a:t>bars representing 95% within-participant confidence </a:t>
            </a:r>
            <a:r>
              <a:rPr lang="en-US" dirty="0" smtClean="0"/>
              <a:t>intervals. The </a:t>
            </a:r>
            <a:r>
              <a:rPr lang="en-US" dirty="0"/>
              <a:t>right inset panel (3b) shows RT difference scores (</a:t>
            </a:r>
            <a:r>
              <a:rPr lang="en-US" dirty="0" smtClean="0"/>
              <a:t>task-switch minus task-repeat</a:t>
            </a:r>
            <a:r>
              <a:rPr lang="en-US" dirty="0"/>
              <a:t>) for MD pro- and </a:t>
            </a:r>
            <a:r>
              <a:rPr lang="en-US" dirty="0" err="1"/>
              <a:t>antisaccades</a:t>
            </a:r>
            <a:r>
              <a:rPr lang="en-US" dirty="0"/>
              <a:t> with error bars </a:t>
            </a:r>
            <a:r>
              <a:rPr lang="en-US" dirty="0" smtClean="0"/>
              <a:t>representing 95</a:t>
            </a:r>
            <a:r>
              <a:rPr lang="en-US" dirty="0"/>
              <a:t>% between-participant confidence intervals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" y="0"/>
            <a:ext cx="5762625" cy="677545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438900" y="2314575"/>
            <a:ext cx="46863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/>
              <a:t>A</a:t>
            </a:r>
            <a:r>
              <a:rPr lang="ru-RU" dirty="0" err="1" smtClean="0"/>
              <a:t>cross</a:t>
            </a:r>
            <a:r>
              <a:rPr lang="ru-RU" dirty="0" smtClean="0"/>
              <a:t> </a:t>
            </a:r>
            <a:r>
              <a:rPr lang="ru-RU" dirty="0" err="1"/>
              <a:t>all</a:t>
            </a:r>
            <a:r>
              <a:rPr lang="ru-RU" dirty="0"/>
              <a:t> </a:t>
            </a:r>
            <a:r>
              <a:rPr lang="ru-RU" dirty="0" err="1"/>
              <a:t>trial-types</a:t>
            </a:r>
            <a:r>
              <a:rPr lang="ru-RU" dirty="0"/>
              <a:t>, a </a:t>
            </a:r>
            <a:r>
              <a:rPr lang="ru-RU" dirty="0" err="1"/>
              <a:t>low</a:t>
            </a:r>
            <a:r>
              <a:rPr lang="ru-RU" dirty="0"/>
              <a:t> </a:t>
            </a:r>
            <a:r>
              <a:rPr lang="ru-RU" dirty="0" err="1"/>
              <a:t>frequency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 smtClean="0"/>
              <a:t>anticipatory</a:t>
            </a:r>
            <a:r>
              <a:rPr lang="en-US" dirty="0" smtClean="0"/>
              <a:t> </a:t>
            </a:r>
            <a:r>
              <a:rPr lang="ru-RU" dirty="0" err="1" smtClean="0"/>
              <a:t>and</a:t>
            </a:r>
            <a:r>
              <a:rPr lang="ru-RU" dirty="0" smtClean="0"/>
              <a:t> </a:t>
            </a:r>
            <a:r>
              <a:rPr lang="ru-RU" dirty="0" err="1"/>
              <a:t>short-latency</a:t>
            </a:r>
            <a:r>
              <a:rPr lang="ru-RU" dirty="0"/>
              <a:t> </a:t>
            </a:r>
            <a:r>
              <a:rPr lang="ru-RU" dirty="0" err="1"/>
              <a:t>responses</a:t>
            </a:r>
            <a:r>
              <a:rPr lang="ru-RU" dirty="0"/>
              <a:t> </a:t>
            </a:r>
            <a:r>
              <a:rPr lang="ru-RU" dirty="0" err="1" smtClean="0"/>
              <a:t>occurred</a:t>
            </a:r>
            <a:r>
              <a:rPr lang="ru-RU" dirty="0" smtClean="0"/>
              <a:t>—a </a:t>
            </a:r>
            <a:r>
              <a:rPr lang="ru-RU" dirty="0" err="1"/>
              <a:t>result</a:t>
            </a:r>
            <a:r>
              <a:rPr lang="ru-RU" dirty="0"/>
              <a:t> </a:t>
            </a:r>
            <a:r>
              <a:rPr lang="ru-RU" dirty="0" err="1" smtClean="0"/>
              <a:t>attributed</a:t>
            </a:r>
            <a:r>
              <a:rPr lang="en-US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response</a:t>
            </a:r>
            <a:r>
              <a:rPr lang="ru-RU" dirty="0"/>
              <a:t> </a:t>
            </a:r>
            <a:r>
              <a:rPr lang="ru-RU" dirty="0" err="1"/>
              <a:t>suppression</a:t>
            </a:r>
            <a:r>
              <a:rPr lang="ru-RU" dirty="0"/>
              <a:t> </a:t>
            </a:r>
            <a:r>
              <a:rPr lang="ru-RU" dirty="0" err="1"/>
              <a:t>demands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each</a:t>
            </a:r>
            <a:r>
              <a:rPr lang="ru-RU" dirty="0"/>
              <a:t> </a:t>
            </a:r>
            <a:r>
              <a:rPr lang="ru-RU" dirty="0" err="1"/>
              <a:t>trial-type</a:t>
            </a:r>
            <a:r>
              <a:rPr lang="ru-RU" dirty="0" smtClean="0"/>
              <a:t>.</a:t>
            </a: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/>
              <a:t>No main effect or interaction, MD </a:t>
            </a:r>
            <a:r>
              <a:rPr lang="en-US" dirty="0" err="1" smtClean="0"/>
              <a:t>prosaccade</a:t>
            </a:r>
            <a:r>
              <a:rPr lang="en-US" dirty="0" smtClean="0"/>
              <a:t> and </a:t>
            </a:r>
            <a:r>
              <a:rPr lang="en-US" dirty="0" err="1" smtClean="0"/>
              <a:t>antisaccade</a:t>
            </a:r>
            <a:r>
              <a:rPr lang="en-US" dirty="0" smtClean="0"/>
              <a:t> task-switch/task-repeat trials are within equivalence boundary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569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957</Words>
  <Application>Microsoft Office PowerPoint</Application>
  <PresentationFormat>Широкоэкранный</PresentationFormat>
  <Paragraphs>56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Overview </vt:lpstr>
      <vt:lpstr>Презентация PowerPoint</vt:lpstr>
      <vt:lpstr>Презентация PowerPoint</vt:lpstr>
      <vt:lpstr>Exp 1: MD prosaccades and antisaccades</vt:lpstr>
      <vt:lpstr>Exp 2: MD antisaccades and SD prosaccades</vt:lpstr>
      <vt:lpstr>Results: selective switch-cost for SD prosaccades</vt:lpstr>
      <vt:lpstr>Презентация PowerPoint</vt:lpstr>
      <vt:lpstr>Презентация PowerPoint</vt:lpstr>
      <vt:lpstr>Main conclusions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Криг Кригович</dc:creator>
  <cp:lastModifiedBy>Криг Кригович</cp:lastModifiedBy>
  <cp:revision>21</cp:revision>
  <dcterms:created xsi:type="dcterms:W3CDTF">2020-05-28T19:36:54Z</dcterms:created>
  <dcterms:modified xsi:type="dcterms:W3CDTF">2020-05-29T17:16:32Z</dcterms:modified>
</cp:coreProperties>
</file>