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3" r:id="rId3"/>
    <p:sldId id="272" r:id="rId4"/>
    <p:sldId id="277" r:id="rId5"/>
    <p:sldId id="264" r:id="rId6"/>
    <p:sldId id="265" r:id="rId7"/>
    <p:sldId id="274" r:id="rId8"/>
    <p:sldId id="276" r:id="rId9"/>
    <p:sldId id="275" r:id="rId10"/>
    <p:sldId id="262" r:id="rId11"/>
    <p:sldId id="271" r:id="rId12"/>
    <p:sldId id="258" r:id="rId13"/>
    <p:sldId id="259" r:id="rId14"/>
    <p:sldId id="261" r:id="rId15"/>
    <p:sldId id="267" r:id="rId16"/>
    <p:sldId id="269"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ytina" initials="M" lastIdx="14" clrIdx="0">
    <p:extLst/>
  </p:cmAuthor>
  <p:cmAuthor id="2" name="Пользователь Windows" initials="ПW"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82"/>
    <a:srgbClr val="21386F"/>
    <a:srgbClr val="1C2A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027" autoAdjust="0"/>
    <p:restoredTop sz="94095" autoAdjust="0"/>
  </p:normalViewPr>
  <p:slideViewPr>
    <p:cSldViewPr snapToGrid="0" snapToObjects="1">
      <p:cViewPr varScale="1">
        <p:scale>
          <a:sx n="61" d="100"/>
          <a:sy n="61" d="100"/>
        </p:scale>
        <p:origin x="812"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B7DCF92-FC3E-437A-9742-14FF8A3A4730}" type="datetime1">
              <a:rPr lang="en-US"/>
              <a:pPr>
                <a:defRPr/>
              </a:pPr>
              <a:t>5/27/2020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260E50-1341-4110-8614-3B5A1C4F6FA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433CDC-B1BF-4CBD-B79C-40D77243A42D}" type="datetime1">
              <a:rPr lang="en-US"/>
              <a:pPr>
                <a:defRPr/>
              </a:pPr>
              <a:t>5/27/2020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FA4586-1BDF-4577-B047-AC422EB16B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71FB133-394B-4838-A19E-BD2EB0A5CE32}" type="datetime1">
              <a:rPr lang="en-US"/>
              <a:pPr>
                <a:defRPr/>
              </a:pPr>
              <a:t>5/27/2020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BCF3C5-71F3-40FF-9F8C-387F878DAF2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B9FC144-7D4F-4D46-B04B-B69770F7A435}" type="datetime1">
              <a:rPr lang="en-US"/>
              <a:pPr>
                <a:defRPr/>
              </a:pPr>
              <a:t>5/27/2020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E63C27-F5F6-4389-B9B0-703C7722062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E61DFBF-B5F8-4225-BBC1-625465EF0B6E}" type="datetime1">
              <a:rPr lang="en-US"/>
              <a:pPr>
                <a:defRPr/>
              </a:pPr>
              <a:t>5/27/2020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5909FC-E42E-42F4-A299-2B18712B6D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74A49C6-654F-49EA-9463-E1E264DB0C6B}" type="datetime1">
              <a:rPr lang="en-US"/>
              <a:pPr>
                <a:defRPr/>
              </a:pPr>
              <a:t>5/27/2020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737101-AB47-4452-A875-B22B235FB7E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AA462C2-66E3-4450-9D92-8E54099103CD}" type="datetime1">
              <a:rPr lang="en-US"/>
              <a:pPr>
                <a:defRPr/>
              </a:pPr>
              <a:t>5/27/2020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D37DA9-6249-409C-B5E1-42CA42086F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11D8F7E-5BA9-4A20-B002-67566E26FD19}" type="datetime1">
              <a:rPr lang="en-US"/>
              <a:pPr>
                <a:defRPr/>
              </a:pPr>
              <a:t>5/27/2020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703A723-50AC-4080-BAF5-1A9D157A857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3107C9-3828-4792-AAF3-8850614F23FD}" type="datetime1">
              <a:rPr lang="en-US"/>
              <a:pPr>
                <a:defRPr/>
              </a:pPr>
              <a:t>5/27/2020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048E9B1-82BB-479A-9A71-196B14FB443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BD112D3-3C4E-47DA-84F2-B7E67104B437}" type="datetime1">
              <a:rPr lang="en-US"/>
              <a:pPr>
                <a:defRPr/>
              </a:pPr>
              <a:t>5/27/2020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601942-CE85-4D46-9A25-CD30977CE5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5F31B-0D3F-4D96-9447-946972BE50E8}" type="datetime1">
              <a:rPr lang="en-US"/>
              <a:pPr>
                <a:defRPr/>
              </a:pPr>
              <a:t>5/27/2020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250EC8-7C3F-4965-B898-F4C5C87584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B9E74BCF-93CB-4ECD-8EF6-7E8E4C962F6B}" type="datetime1">
              <a:rPr lang="en-US"/>
              <a:pPr>
                <a:defRPr/>
              </a:pPr>
              <a:t>5/27/2020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79D7C4A8-E89C-412E-92AB-7577AF2FF0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ims.hse.ru/en/csid/database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aces.eu/"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115503" y="2130425"/>
            <a:ext cx="8807116" cy="2836211"/>
          </a:xfrm>
        </p:spPr>
        <p:txBody>
          <a:bodyPr/>
          <a:lstStyle/>
          <a:p>
            <a:pPr eaLnBrk="1" hangingPunct="1">
              <a:lnSpc>
                <a:spcPct val="120000"/>
              </a:lnSpc>
              <a:spcAft>
                <a:spcPts val="1200"/>
              </a:spcAft>
            </a:pPr>
            <a:r>
              <a:rPr kumimoji="1" lang="en-US" sz="4000" b="1" dirty="0" smtClean="0">
                <a:solidFill>
                  <a:srgbClr val="000066"/>
                </a:solidFill>
                <a:latin typeface="Myriad Pro"/>
                <a:ea typeface="ＭＳ Ｐゴシック"/>
                <a:cs typeface="ＭＳ Ｐゴシック"/>
              </a:rPr>
              <a:t>International </a:t>
            </a:r>
            <a:r>
              <a:rPr kumimoji="1" lang="en-US" sz="4000" b="1" dirty="0">
                <a:solidFill>
                  <a:srgbClr val="000066"/>
                </a:solidFill>
                <a:latin typeface="Myriad Pro"/>
                <a:ea typeface="ＭＳ Ｐゴシック"/>
                <a:cs typeface="ＭＳ Ｐゴシック"/>
              </a:rPr>
              <a:t>Center for the Study of Institutions and </a:t>
            </a:r>
            <a:r>
              <a:rPr kumimoji="1" lang="en-US" sz="4000" b="1" dirty="0" smtClean="0">
                <a:solidFill>
                  <a:srgbClr val="000066"/>
                </a:solidFill>
                <a:latin typeface="Myriad Pro"/>
                <a:ea typeface="ＭＳ Ｐゴシック"/>
                <a:cs typeface="ＭＳ Ｐゴシック"/>
              </a:rPr>
              <a:t>Development: </a:t>
            </a:r>
            <a:r>
              <a:rPr lang="en-US" sz="4000" b="1" dirty="0" smtClean="0">
                <a:solidFill>
                  <a:srgbClr val="21386F"/>
                </a:solidFill>
                <a:latin typeface="Myriad Pro Semibold"/>
                <a:ea typeface="ＭＳ Ｐゴシック"/>
                <a:cs typeface="ＭＳ Ｐゴシック"/>
              </a:rPr>
              <a:t>Progress </a:t>
            </a:r>
            <a:r>
              <a:rPr lang="en-US" sz="4000" b="1" dirty="0">
                <a:solidFill>
                  <a:srgbClr val="21386F"/>
                </a:solidFill>
                <a:latin typeface="Myriad Pro Semibold"/>
                <a:ea typeface="ＭＳ Ｐゴシック"/>
                <a:cs typeface="ＭＳ Ｐゴシック"/>
              </a:rPr>
              <a:t>and Future </a:t>
            </a:r>
            <a:r>
              <a:rPr lang="en-US" sz="4000" b="1" dirty="0" smtClean="0">
                <a:solidFill>
                  <a:srgbClr val="21386F"/>
                </a:solidFill>
                <a:latin typeface="Myriad Pro Semibold"/>
                <a:ea typeface="ＭＳ Ｐゴシック"/>
                <a:cs typeface="ＭＳ Ｐゴシック"/>
              </a:rPr>
              <a:t>Plans</a:t>
            </a:r>
            <a:endParaRPr lang="en-US" sz="3400" dirty="0">
              <a:solidFill>
                <a:srgbClr val="21386F"/>
              </a:solidFill>
              <a:latin typeface="Myriad Pro Semibold"/>
              <a:ea typeface="ＭＳ Ｐゴシック"/>
              <a:cs typeface="ＭＳ Ｐゴシック"/>
            </a:endParaRPr>
          </a:p>
        </p:txBody>
      </p:sp>
      <p:sp>
        <p:nvSpPr>
          <p:cNvPr id="13316" name="Subtitle 2"/>
          <p:cNvSpPr txBox="1">
            <a:spLocks/>
          </p:cNvSpPr>
          <p:nvPr/>
        </p:nvSpPr>
        <p:spPr bwMode="auto">
          <a:xfrm>
            <a:off x="1371600" y="6467475"/>
            <a:ext cx="6400800" cy="349250"/>
          </a:xfrm>
          <a:prstGeom prst="rect">
            <a:avLst/>
          </a:prstGeom>
          <a:noFill/>
          <a:ln w="9525">
            <a:noFill/>
            <a:miter lim="800000"/>
            <a:headEnd/>
            <a:tailEnd/>
          </a:ln>
        </p:spPr>
        <p:txBody>
          <a:bodyPr/>
          <a:lstStyle/>
          <a:p>
            <a:pPr algn="ct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201</a:t>
            </a:r>
            <a:r>
              <a:rPr lang="en-US" sz="800" dirty="0">
                <a:solidFill>
                  <a:schemeClr val="bg1"/>
                </a:solidFill>
              </a:rPr>
              <a:t>9</a:t>
            </a:r>
            <a:endParaRPr lang="ru-RU" sz="800" dirty="0">
              <a:solidFill>
                <a:schemeClr val="bg1"/>
              </a:solidFill>
            </a:endParaRPr>
          </a:p>
          <a:p>
            <a:pPr algn="ctr">
              <a:spcBef>
                <a:spcPct val="20000"/>
              </a:spcBef>
            </a:pPr>
            <a:r>
              <a:rPr lang="en-US" sz="800" dirty="0">
                <a:solidFill>
                  <a:schemeClr val="bg1"/>
                </a:solidFill>
              </a:rPr>
              <a:t>www.hse.ru</a:t>
            </a:r>
            <a:r>
              <a:rPr lang="ru-RU" sz="800" dirty="0">
                <a:solidFill>
                  <a:schemeClr val="bg1"/>
                </a:solidFill>
              </a:rPr>
              <a:t> </a:t>
            </a:r>
            <a:endParaRPr kumimoji="1" lang="ru-RU" sz="800" dirty="0">
              <a:solidFill>
                <a:schemeClr val="bg1"/>
              </a:solidFill>
              <a:latin typeface="Myriad Pro"/>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182965"/>
            <a:ext cx="7496886" cy="881560"/>
          </a:xfrm>
          <a:prstGeom prst="rect">
            <a:avLst/>
          </a:prstGeom>
          <a:noFill/>
          <a:ln w="9525">
            <a:noFill/>
            <a:miter lim="800000"/>
            <a:headEnd/>
            <a:tailEnd/>
          </a:ln>
        </p:spPr>
        <p:txBody>
          <a:bodyPr anchor="ctr"/>
          <a:lstStyle/>
          <a:p>
            <a:pPr algn="ctr"/>
            <a:r>
              <a:rPr lang="en-US" sz="2800" b="1" dirty="0">
                <a:solidFill>
                  <a:schemeClr val="bg1"/>
                </a:solidFill>
              </a:rPr>
              <a:t>Involvement of  young researchers and visiting scholars</a:t>
            </a:r>
            <a:endParaRPr lang="en-US" sz="2800" b="1" dirty="0">
              <a:solidFill>
                <a:schemeClr val="bg1"/>
              </a:solidFill>
              <a:latin typeface="Myriad Pro"/>
            </a:endParaRP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2" name="Прямоугольник 1"/>
          <p:cNvSpPr/>
          <p:nvPr/>
        </p:nvSpPr>
        <p:spPr>
          <a:xfrm>
            <a:off x="255588" y="1397505"/>
            <a:ext cx="8670048" cy="5001369"/>
          </a:xfrm>
          <a:prstGeom prst="rect">
            <a:avLst/>
          </a:prstGeom>
        </p:spPr>
        <p:txBody>
          <a:bodyPr wrap="square">
            <a:spAutoFit/>
          </a:bodyPr>
          <a:lstStyle/>
          <a:p>
            <a:pPr marL="342900" indent="-342900">
              <a:spcAft>
                <a:spcPts val="600"/>
              </a:spcAft>
              <a:buFont typeface="Arial" panose="020B0604020202020204" pitchFamily="34" charset="0"/>
              <a:buChar char="•"/>
            </a:pPr>
            <a:r>
              <a:rPr lang="en-US" sz="2300" dirty="0">
                <a:solidFill>
                  <a:schemeClr val="tx2"/>
                </a:solidFill>
              </a:rPr>
              <a:t>ICSID </a:t>
            </a:r>
            <a:r>
              <a:rPr lang="en-US" sz="2300" dirty="0" smtClean="0">
                <a:solidFill>
                  <a:schemeClr val="tx2"/>
                </a:solidFill>
              </a:rPr>
              <a:t>Visiting Researchers program</a:t>
            </a:r>
            <a:r>
              <a:rPr lang="en-US" sz="2300" dirty="0">
                <a:solidFill>
                  <a:schemeClr val="tx2"/>
                </a:solidFill>
              </a:rPr>
              <a:t>: </a:t>
            </a:r>
            <a:r>
              <a:rPr lang="en-US" sz="2300" dirty="0" smtClean="0">
                <a:solidFill>
                  <a:schemeClr val="tx2"/>
                </a:solidFill>
              </a:rPr>
              <a:t>about </a:t>
            </a:r>
            <a:r>
              <a:rPr lang="ru-RU" sz="2300" dirty="0" smtClean="0">
                <a:solidFill>
                  <a:schemeClr val="tx2"/>
                </a:solidFill>
              </a:rPr>
              <a:t>4</a:t>
            </a:r>
            <a:r>
              <a:rPr lang="en-US" sz="2300" dirty="0" smtClean="0">
                <a:solidFill>
                  <a:schemeClr val="tx2"/>
                </a:solidFill>
              </a:rPr>
              <a:t>0 scholars </a:t>
            </a:r>
            <a:r>
              <a:rPr lang="en-US" sz="2300" dirty="0">
                <a:solidFill>
                  <a:schemeClr val="tx2"/>
                </a:solidFill>
              </a:rPr>
              <a:t>have visited the Center in 2017-2019 for a period from 1 week to several months. Most of them </a:t>
            </a:r>
            <a:r>
              <a:rPr lang="en-US" sz="2300" dirty="0" smtClean="0">
                <a:solidFill>
                  <a:schemeClr val="tx2"/>
                </a:solidFill>
              </a:rPr>
              <a:t>came </a:t>
            </a:r>
            <a:r>
              <a:rPr lang="en-US" sz="2300" dirty="0">
                <a:solidFill>
                  <a:schemeClr val="tx2"/>
                </a:solidFill>
              </a:rPr>
              <a:t>from US </a:t>
            </a:r>
            <a:r>
              <a:rPr lang="en-US" sz="2300" dirty="0" smtClean="0">
                <a:solidFill>
                  <a:schemeClr val="tx2"/>
                </a:solidFill>
              </a:rPr>
              <a:t>universities.</a:t>
            </a:r>
          </a:p>
          <a:p>
            <a:pPr marL="342900" indent="-342900">
              <a:spcAft>
                <a:spcPts val="600"/>
              </a:spcAft>
              <a:buFont typeface="Arial" panose="020B0604020202020204" pitchFamily="34" charset="0"/>
              <a:buChar char="•"/>
            </a:pPr>
            <a:r>
              <a:rPr lang="en-US" sz="2300" dirty="0" smtClean="0">
                <a:solidFill>
                  <a:schemeClr val="tx2"/>
                </a:solidFill>
              </a:rPr>
              <a:t>HSE </a:t>
            </a:r>
            <a:r>
              <a:rPr lang="en-US" sz="2300" dirty="0">
                <a:solidFill>
                  <a:schemeClr val="tx2"/>
                </a:solidFill>
              </a:rPr>
              <a:t>post-doc fellowships (Noah Buckley and Maria </a:t>
            </a:r>
            <a:r>
              <a:rPr lang="en-US" sz="2300" dirty="0" err="1">
                <a:solidFill>
                  <a:schemeClr val="tx2"/>
                </a:solidFill>
              </a:rPr>
              <a:t>Silvagni</a:t>
            </a:r>
            <a:r>
              <a:rPr lang="en-US" sz="2300" dirty="0">
                <a:solidFill>
                  <a:schemeClr val="tx2"/>
                </a:solidFill>
              </a:rPr>
              <a:t> in 2016/17; Fabian Burkhardt and Amanda </a:t>
            </a:r>
            <a:r>
              <a:rPr lang="en-US" sz="2300" dirty="0" err="1">
                <a:solidFill>
                  <a:schemeClr val="tx2"/>
                </a:solidFill>
              </a:rPr>
              <a:t>Zadorian</a:t>
            </a:r>
            <a:r>
              <a:rPr lang="en-US" sz="2300" dirty="0">
                <a:solidFill>
                  <a:schemeClr val="tx2"/>
                </a:solidFill>
              </a:rPr>
              <a:t> in 2018/19, Amanda </a:t>
            </a:r>
            <a:r>
              <a:rPr lang="en-US" sz="2300" dirty="0" err="1">
                <a:solidFill>
                  <a:schemeClr val="tx2"/>
                </a:solidFill>
              </a:rPr>
              <a:t>Zadorian</a:t>
            </a:r>
            <a:r>
              <a:rPr lang="en-US" sz="2300" dirty="0">
                <a:solidFill>
                  <a:schemeClr val="tx2"/>
                </a:solidFill>
              </a:rPr>
              <a:t> in 2019/20</a:t>
            </a:r>
            <a:r>
              <a:rPr lang="en-US" sz="2300" dirty="0" smtClean="0">
                <a:solidFill>
                  <a:schemeClr val="tx2"/>
                </a:solidFill>
              </a:rPr>
              <a:t>).</a:t>
            </a:r>
            <a:endParaRPr lang="en-US" sz="2300" dirty="0">
              <a:solidFill>
                <a:schemeClr val="tx2"/>
              </a:solidFill>
            </a:endParaRPr>
          </a:p>
          <a:p>
            <a:pPr marL="342900" indent="-342900">
              <a:spcAft>
                <a:spcPts val="600"/>
              </a:spcAft>
              <a:buFont typeface="Arial" panose="020B0604020202020204" pitchFamily="34" charset="0"/>
              <a:buChar char="•"/>
            </a:pPr>
            <a:r>
              <a:rPr lang="en-US" sz="2300" dirty="0">
                <a:solidFill>
                  <a:schemeClr val="tx2"/>
                </a:solidFill>
              </a:rPr>
              <a:t>ICSID </a:t>
            </a:r>
            <a:r>
              <a:rPr lang="en-US" sz="2300" dirty="0" smtClean="0">
                <a:solidFill>
                  <a:schemeClr val="tx2"/>
                </a:solidFill>
              </a:rPr>
              <a:t>grants </a:t>
            </a:r>
            <a:r>
              <a:rPr lang="en-US" sz="2300" dirty="0">
                <a:solidFill>
                  <a:schemeClr val="tx2"/>
                </a:solidFill>
              </a:rPr>
              <a:t>for young researchers </a:t>
            </a:r>
            <a:r>
              <a:rPr lang="en-US" sz="2300" dirty="0" smtClean="0">
                <a:solidFill>
                  <a:schemeClr val="tx2"/>
                </a:solidFill>
              </a:rPr>
              <a:t>as co-authors: </a:t>
            </a:r>
            <a:r>
              <a:rPr lang="en-US" sz="2300" dirty="0">
                <a:solidFill>
                  <a:schemeClr val="tx2"/>
                </a:solidFill>
              </a:rPr>
              <a:t>8 new grantees have been working on ICSID projects in </a:t>
            </a:r>
            <a:r>
              <a:rPr lang="en-US" sz="2300" dirty="0" smtClean="0">
                <a:solidFill>
                  <a:schemeClr val="tx2"/>
                </a:solidFill>
              </a:rPr>
              <a:t>2017-19.</a:t>
            </a:r>
          </a:p>
          <a:p>
            <a:pPr marL="342900" indent="-342900">
              <a:spcAft>
                <a:spcPts val="600"/>
              </a:spcAft>
              <a:buFont typeface="Arial" panose="020B0604020202020204" pitchFamily="34" charset="0"/>
              <a:buChar char="•"/>
            </a:pPr>
            <a:r>
              <a:rPr lang="en-US" sz="2300" dirty="0" smtClean="0">
                <a:solidFill>
                  <a:schemeClr val="tx2"/>
                </a:solidFill>
              </a:rPr>
              <a:t>Job </a:t>
            </a:r>
            <a:r>
              <a:rPr lang="en-US" sz="2300" dirty="0">
                <a:solidFill>
                  <a:schemeClr val="tx2"/>
                </a:solidFill>
              </a:rPr>
              <a:t>opportunities for students: </a:t>
            </a:r>
            <a:r>
              <a:rPr lang="en-US" sz="2300" dirty="0" smtClean="0">
                <a:solidFill>
                  <a:schemeClr val="tx2"/>
                </a:solidFill>
              </a:rPr>
              <a:t>every year we </a:t>
            </a:r>
            <a:r>
              <a:rPr lang="en-US" sz="2300" dirty="0">
                <a:solidFill>
                  <a:schemeClr val="tx2"/>
                </a:solidFill>
              </a:rPr>
              <a:t>employ about </a:t>
            </a:r>
            <a:r>
              <a:rPr lang="en-US" sz="2300" dirty="0" smtClean="0">
                <a:solidFill>
                  <a:schemeClr val="tx2"/>
                </a:solidFill>
              </a:rPr>
              <a:t>20 students to </a:t>
            </a:r>
            <a:r>
              <a:rPr lang="en-US" sz="2300" dirty="0">
                <a:solidFill>
                  <a:schemeClr val="tx2"/>
                </a:solidFill>
              </a:rPr>
              <a:t>collect </a:t>
            </a:r>
            <a:r>
              <a:rPr lang="en-US" sz="2300" dirty="0" smtClean="0">
                <a:solidFill>
                  <a:schemeClr val="tx2"/>
                </a:solidFill>
              </a:rPr>
              <a:t>data </a:t>
            </a:r>
            <a:r>
              <a:rPr lang="en-US" sz="2300" dirty="0">
                <a:solidFill>
                  <a:schemeClr val="tx2"/>
                </a:solidFill>
              </a:rPr>
              <a:t>for our </a:t>
            </a:r>
            <a:r>
              <a:rPr lang="en-US" sz="2300" dirty="0" smtClean="0">
                <a:solidFill>
                  <a:schemeClr val="tx2"/>
                </a:solidFill>
              </a:rPr>
              <a:t>databases.</a:t>
            </a:r>
            <a:endParaRPr lang="en-US" sz="2300" dirty="0">
              <a:solidFill>
                <a:schemeClr val="tx2"/>
              </a:solidFill>
            </a:endParaRPr>
          </a:p>
          <a:p>
            <a:pPr marL="342900" indent="-342900">
              <a:spcAft>
                <a:spcPts val="600"/>
              </a:spcAft>
              <a:buFont typeface="Arial" panose="020B0604020202020204" pitchFamily="34" charset="0"/>
              <a:buChar char="•"/>
            </a:pPr>
            <a:r>
              <a:rPr lang="en-US" sz="2300" dirty="0">
                <a:solidFill>
                  <a:schemeClr val="tx2"/>
                </a:solidFill>
              </a:rPr>
              <a:t>EACES-HSE workshop in June – increased number of applications in </a:t>
            </a:r>
            <a:r>
              <a:rPr lang="en-US" sz="2300" dirty="0" smtClean="0">
                <a:solidFill>
                  <a:schemeClr val="tx2"/>
                </a:solidFill>
              </a:rPr>
              <a:t>2017-2019 (</a:t>
            </a:r>
            <a:r>
              <a:rPr lang="en-US" sz="2300" dirty="0">
                <a:solidFill>
                  <a:schemeClr val="tx2"/>
                </a:solidFill>
              </a:rPr>
              <a:t>Carnegie travel grants for PhD </a:t>
            </a:r>
            <a:r>
              <a:rPr lang="en-US" sz="2300" dirty="0" smtClean="0">
                <a:solidFill>
                  <a:schemeClr val="tx2"/>
                </a:solidFill>
              </a:rPr>
              <a:t>students from US)</a:t>
            </a:r>
            <a:endParaRPr lang="ru-RU" sz="2300" dirty="0">
              <a:solidFill>
                <a:schemeClr val="tx2"/>
              </a:solidFill>
            </a:endParaRPr>
          </a:p>
        </p:txBody>
      </p:sp>
    </p:spTree>
    <p:extLst>
      <p:ext uri="{BB962C8B-B14F-4D97-AF65-F5344CB8AC3E}">
        <p14:creationId xmlns:p14="http://schemas.microsoft.com/office/powerpoint/2010/main" val="66509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4"/>
            <a:ext cx="7379970" cy="516255"/>
          </a:xfrm>
          <a:prstGeom prst="rect">
            <a:avLst/>
          </a:prstGeom>
          <a:noFill/>
          <a:ln w="9525">
            <a:noFill/>
            <a:miter lim="800000"/>
            <a:headEnd/>
            <a:tailEnd/>
          </a:ln>
        </p:spPr>
        <p:txBody>
          <a:bodyPr anchor="ctr"/>
          <a:lstStyle/>
          <a:p>
            <a:r>
              <a:rPr lang="en-US" sz="2800" b="1" dirty="0">
                <a:solidFill>
                  <a:prstClr val="white"/>
                </a:solidFill>
                <a:latin typeface="Myriad Pro"/>
              </a:rPr>
              <a:t>Plans for 2020-2022</a:t>
            </a: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394636" y="1416329"/>
            <a:ext cx="8414084" cy="4970591"/>
          </a:xfrm>
          <a:prstGeom prst="rect">
            <a:avLst/>
          </a:prstGeom>
          <a:noFill/>
          <a:ln w="9525">
            <a:noFill/>
            <a:miter lim="800000"/>
            <a:headEnd/>
            <a:tailEnd/>
          </a:ln>
        </p:spPr>
        <p:txBody>
          <a:bodyPr wrap="square">
            <a:spAutoFit/>
          </a:bodyPr>
          <a:lstStyle/>
          <a:p>
            <a:pPr marL="0" indent="0">
              <a:spcAft>
                <a:spcPts val="400"/>
              </a:spcAft>
              <a:buNone/>
            </a:pPr>
            <a:r>
              <a:rPr lang="en-US" sz="2700" dirty="0">
                <a:solidFill>
                  <a:srgbClr val="002060"/>
                </a:solidFill>
                <a:latin typeface="Arial" panose="020B0604020202020204" pitchFamily="34" charset="0"/>
                <a:cs typeface="Arial" panose="020B0604020202020204" pitchFamily="34" charset="0"/>
              </a:rPr>
              <a:t>Our field is </a:t>
            </a:r>
            <a:r>
              <a:rPr lang="en-US" sz="2700" dirty="0" smtClean="0">
                <a:solidFill>
                  <a:srgbClr val="002060"/>
                </a:solidFill>
                <a:latin typeface="Arial" panose="020B0604020202020204" pitchFamily="34" charset="0"/>
                <a:cs typeface="Arial" panose="020B0604020202020204" pitchFamily="34" charset="0"/>
              </a:rPr>
              <a:t>developing: </a:t>
            </a:r>
            <a:r>
              <a:rPr lang="en-US" sz="2700" dirty="0">
                <a:solidFill>
                  <a:srgbClr val="002060"/>
                </a:solidFill>
                <a:latin typeface="Arial" panose="020B0604020202020204" pitchFamily="34" charset="0"/>
                <a:cs typeface="Arial" panose="020B0604020202020204" pitchFamily="34" charset="0"/>
              </a:rPr>
              <a:t>new topics for</a:t>
            </a:r>
            <a:r>
              <a:rPr lang="ru-RU" sz="2700" dirty="0">
                <a:solidFill>
                  <a:srgbClr val="002060"/>
                </a:solidFill>
                <a:latin typeface="Arial" panose="020B0604020202020204" pitchFamily="34" charset="0"/>
                <a:cs typeface="Arial" panose="020B0604020202020204" pitchFamily="34" charset="0"/>
              </a:rPr>
              <a:t> </a:t>
            </a:r>
            <a:r>
              <a:rPr lang="en-US" sz="2700" dirty="0">
                <a:solidFill>
                  <a:srgbClr val="002060"/>
                </a:solidFill>
                <a:latin typeface="Arial" panose="020B0604020202020204" pitchFamily="34" charset="0"/>
                <a:cs typeface="Arial" panose="020B0604020202020204" pitchFamily="34" charset="0"/>
              </a:rPr>
              <a:t>next 3 years – not only as “an umbrella” for ongoing projects but also as new research directions. </a:t>
            </a:r>
            <a:endParaRPr lang="en-US" sz="2700" dirty="0" smtClean="0">
              <a:solidFill>
                <a:srgbClr val="002060"/>
              </a:solidFill>
              <a:latin typeface="Arial" panose="020B0604020202020204" pitchFamily="34" charset="0"/>
              <a:cs typeface="Arial" panose="020B0604020202020204" pitchFamily="34" charset="0"/>
            </a:endParaRPr>
          </a:p>
          <a:p>
            <a:pPr marL="342900" indent="-342900">
              <a:spcAft>
                <a:spcPts val="400"/>
              </a:spcAft>
              <a:buFont typeface="Arial" panose="020B0604020202020204" pitchFamily="34" charset="0"/>
              <a:buChar char="•"/>
            </a:pPr>
            <a:r>
              <a:rPr lang="en-US" sz="2700" dirty="0" smtClean="0">
                <a:solidFill>
                  <a:srgbClr val="002060"/>
                </a:solidFill>
              </a:rPr>
              <a:t>Overall </a:t>
            </a:r>
            <a:r>
              <a:rPr lang="en-US" sz="2700" u="sng" dirty="0">
                <a:solidFill>
                  <a:srgbClr val="002060"/>
                </a:solidFill>
              </a:rPr>
              <a:t>focus on governance</a:t>
            </a:r>
            <a:r>
              <a:rPr lang="en-US" sz="2700" dirty="0">
                <a:solidFill>
                  <a:srgbClr val="002060"/>
                </a:solidFill>
              </a:rPr>
              <a:t> </a:t>
            </a:r>
            <a:r>
              <a:rPr lang="en-US" sz="2700" dirty="0" smtClean="0">
                <a:solidFill>
                  <a:srgbClr val="002060"/>
                </a:solidFill>
              </a:rPr>
              <a:t>in new projects </a:t>
            </a:r>
            <a:endParaRPr lang="en-US" sz="2700" dirty="0">
              <a:solidFill>
                <a:srgbClr val="002060"/>
              </a:solidFill>
            </a:endParaRPr>
          </a:p>
          <a:p>
            <a:pPr marL="342900" indent="-342900">
              <a:spcAft>
                <a:spcPts val="400"/>
              </a:spcAft>
              <a:buFont typeface="Arial" panose="020B0604020202020204" pitchFamily="34" charset="0"/>
              <a:buChar char="•"/>
            </a:pPr>
            <a:r>
              <a:rPr lang="en-US" sz="2700" dirty="0">
                <a:solidFill>
                  <a:srgbClr val="002060"/>
                </a:solidFill>
              </a:rPr>
              <a:t>Focus on </a:t>
            </a:r>
            <a:r>
              <a:rPr lang="en-US" sz="2700" u="sng" dirty="0">
                <a:solidFill>
                  <a:srgbClr val="002060"/>
                </a:solidFill>
              </a:rPr>
              <a:t>new methods of data collection and analysis</a:t>
            </a:r>
            <a:r>
              <a:rPr lang="en-US" sz="2700" dirty="0">
                <a:solidFill>
                  <a:srgbClr val="002060"/>
                </a:solidFill>
              </a:rPr>
              <a:t>: big data &amp; machine learning instead of surveys </a:t>
            </a:r>
            <a:r>
              <a:rPr lang="en-US" sz="2700" dirty="0">
                <a:solidFill>
                  <a:srgbClr val="002060"/>
                </a:solidFill>
                <a:sym typeface="Wingdings" panose="05000000000000000000" pitchFamily="2" charset="2"/>
              </a:rPr>
              <a:t> </a:t>
            </a:r>
            <a:r>
              <a:rPr lang="en-US" sz="2700" dirty="0" smtClean="0">
                <a:solidFill>
                  <a:srgbClr val="002060"/>
                </a:solidFill>
                <a:sym typeface="Wingdings" panose="05000000000000000000" pitchFamily="2" charset="2"/>
              </a:rPr>
              <a:t>need for cooperation </a:t>
            </a:r>
            <a:r>
              <a:rPr lang="en-US" sz="2700" dirty="0">
                <a:solidFill>
                  <a:srgbClr val="002060"/>
                </a:solidFill>
                <a:sym typeface="Wingdings" panose="05000000000000000000" pitchFamily="2" charset="2"/>
              </a:rPr>
              <a:t>with FCS</a:t>
            </a:r>
          </a:p>
          <a:p>
            <a:pPr marL="342900" indent="-342900">
              <a:spcAft>
                <a:spcPts val="400"/>
              </a:spcAft>
              <a:buFont typeface="Arial" panose="020B0604020202020204" pitchFamily="34" charset="0"/>
              <a:buChar char="•"/>
            </a:pPr>
            <a:r>
              <a:rPr lang="en-US" sz="2700" dirty="0">
                <a:solidFill>
                  <a:srgbClr val="002060"/>
                </a:solidFill>
                <a:sym typeface="Wingdings" panose="05000000000000000000" pitchFamily="2" charset="2"/>
              </a:rPr>
              <a:t>Applied research: with </a:t>
            </a:r>
            <a:r>
              <a:rPr lang="en-US" sz="2700" u="sng" dirty="0">
                <a:solidFill>
                  <a:srgbClr val="002060"/>
                </a:solidFill>
                <a:sym typeface="Wingdings" panose="05000000000000000000" pitchFamily="2" charset="2"/>
              </a:rPr>
              <a:t>focus on experiments</a:t>
            </a:r>
            <a:r>
              <a:rPr lang="en-US" sz="2700" dirty="0">
                <a:solidFill>
                  <a:srgbClr val="002060"/>
                </a:solidFill>
                <a:sym typeface="Wingdings" panose="05000000000000000000" pitchFamily="2" charset="2"/>
              </a:rPr>
              <a:t> as new tool for Russian audience</a:t>
            </a:r>
            <a:endParaRPr lang="en-US" sz="2700" dirty="0">
              <a:solidFill>
                <a:srgbClr val="002060"/>
              </a:solidFill>
            </a:endParaRPr>
          </a:p>
          <a:p>
            <a:pPr marL="342900" indent="-342900">
              <a:spcAft>
                <a:spcPts val="400"/>
              </a:spcAft>
              <a:buFont typeface="Arial" panose="020B0604020202020204" pitchFamily="34" charset="0"/>
              <a:buChar char="•"/>
            </a:pPr>
            <a:r>
              <a:rPr lang="en-US" sz="2700" u="sng" dirty="0" smtClean="0">
                <a:solidFill>
                  <a:srgbClr val="002060"/>
                </a:solidFill>
              </a:rPr>
              <a:t>Promotion of ICSID open datasets</a:t>
            </a:r>
            <a:r>
              <a:rPr lang="en-US" sz="2700" dirty="0" smtClean="0">
                <a:solidFill>
                  <a:srgbClr val="002060"/>
                </a:solidFill>
              </a:rPr>
              <a:t> in academic community</a:t>
            </a:r>
            <a:endParaRPr lang="en-US" sz="2700" dirty="0">
              <a:solidFill>
                <a:srgbClr val="002060"/>
              </a:solidFill>
            </a:endParaRPr>
          </a:p>
        </p:txBody>
      </p:sp>
    </p:spTree>
    <p:extLst>
      <p:ext uri="{BB962C8B-B14F-4D97-AF65-F5344CB8AC3E}">
        <p14:creationId xmlns:p14="http://schemas.microsoft.com/office/powerpoint/2010/main" val="335175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1371600" y="4468813"/>
            <a:ext cx="6612340" cy="1508906"/>
          </a:xfrm>
        </p:spPr>
        <p:txBody>
          <a:bodyPr/>
          <a:lstStyle/>
          <a:p>
            <a:r>
              <a:rPr lang="en-US" sz="1200" dirty="0">
                <a:solidFill>
                  <a:srgbClr val="003F82"/>
                </a:solidFill>
                <a:latin typeface="Myriad Pro"/>
                <a:ea typeface="ＭＳ Ｐゴシック"/>
                <a:cs typeface="ＭＳ Ｐゴシック"/>
              </a:rPr>
              <a:t>International Center for the Study of Institutions and Development (ICSID)</a:t>
            </a:r>
          </a:p>
          <a:p>
            <a:r>
              <a:rPr lang="en-US" sz="1200" dirty="0">
                <a:solidFill>
                  <a:srgbClr val="003F82"/>
                </a:solidFill>
                <a:latin typeface="Myriad Pro"/>
                <a:ea typeface="ＭＳ Ｐゴシック"/>
                <a:cs typeface="ＭＳ Ｐゴシック"/>
              </a:rPr>
              <a:t>18/1 bldg.  </a:t>
            </a:r>
            <a:r>
              <a:rPr lang="en-US" sz="1200" dirty="0" err="1">
                <a:solidFill>
                  <a:srgbClr val="003F82"/>
                </a:solidFill>
                <a:latin typeface="Myriad Pro"/>
                <a:ea typeface="ＭＳ Ｐゴシック"/>
                <a:cs typeface="ＭＳ Ｐゴシック"/>
              </a:rPr>
              <a:t>Myasnitskaya</a:t>
            </a:r>
            <a:r>
              <a:rPr lang="ru-RU" sz="1200" dirty="0">
                <a:solidFill>
                  <a:srgbClr val="003F82"/>
                </a:solidFill>
                <a:latin typeface="Myriad Pro"/>
                <a:ea typeface="ＭＳ Ｐゴシック"/>
                <a:cs typeface="ＭＳ Ｐゴシック"/>
              </a:rPr>
              <a:t> str., Moscow, Russia</a:t>
            </a:r>
            <a:endParaRPr lang="en-US" sz="1200" dirty="0">
              <a:solidFill>
                <a:srgbClr val="003F82"/>
              </a:solidFill>
              <a:latin typeface="Myriad Pro"/>
              <a:ea typeface="ＭＳ Ｐゴシック"/>
              <a:cs typeface="ＭＳ Ｐゴシック"/>
            </a:endParaRPr>
          </a:p>
          <a:p>
            <a:r>
              <a:rPr lang="ru-RU" sz="1200" dirty="0">
                <a:solidFill>
                  <a:srgbClr val="003F82"/>
                </a:solidFill>
                <a:latin typeface="Myriad Pro"/>
                <a:ea typeface="ＭＳ Ｐゴシック"/>
                <a:cs typeface="ＭＳ Ｐゴシック"/>
              </a:rPr>
              <a:t>Tel.: +7 (495)</a:t>
            </a:r>
            <a:r>
              <a:rPr lang="en-US" sz="1200" dirty="0">
                <a:solidFill>
                  <a:srgbClr val="003F82"/>
                </a:solidFill>
                <a:latin typeface="Myriad Pro"/>
                <a:ea typeface="ＭＳ Ｐゴシック"/>
                <a:cs typeface="ＭＳ Ｐゴシック"/>
              </a:rPr>
              <a:t> 772-95-90 * 22210</a:t>
            </a:r>
            <a:r>
              <a:rPr lang="ru-RU" sz="1200" dirty="0">
                <a:solidFill>
                  <a:srgbClr val="003F82"/>
                </a:solidFill>
                <a:latin typeface="Myriad Pro"/>
                <a:ea typeface="ＭＳ Ｐゴシック"/>
                <a:cs typeface="ＭＳ Ｐゴシック"/>
              </a:rPr>
              <a:t> </a:t>
            </a:r>
            <a:endParaRPr lang="en-US" sz="1200" dirty="0">
              <a:solidFill>
                <a:srgbClr val="003F82"/>
              </a:solidFill>
              <a:latin typeface="Myriad Pro"/>
              <a:ea typeface="ＭＳ Ｐゴシック"/>
              <a:cs typeface="ＭＳ Ｐゴシック"/>
            </a:endParaRPr>
          </a:p>
          <a:p>
            <a:r>
              <a:rPr lang="en-US" sz="1200" dirty="0">
                <a:solidFill>
                  <a:srgbClr val="003F82"/>
                </a:solidFill>
                <a:latin typeface="Myriad Pro"/>
                <a:ea typeface="ＭＳ Ｐゴシック"/>
                <a:cs typeface="ＭＳ Ｐゴシック"/>
              </a:rPr>
              <a:t>https://iims.hse.ru/csid/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69236"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201</a:t>
            </a:r>
            <a:r>
              <a:rPr lang="en-US" sz="800" dirty="0">
                <a:solidFill>
                  <a:schemeClr val="bg1"/>
                </a:solidFill>
              </a:rPr>
              <a:t>9</a:t>
            </a:r>
            <a:endParaRPr lang="ru-RU" sz="800" dirty="0">
              <a:solidFill>
                <a:schemeClr val="bg1"/>
              </a:solidFill>
            </a:endParaRPr>
          </a:p>
        </p:txBody>
      </p:sp>
      <p:sp>
        <p:nvSpPr>
          <p:cNvPr id="14339" name="Title 1"/>
          <p:cNvSpPr txBox="1">
            <a:spLocks/>
          </p:cNvSpPr>
          <p:nvPr/>
        </p:nvSpPr>
        <p:spPr bwMode="auto">
          <a:xfrm>
            <a:off x="1398888" y="210261"/>
            <a:ext cx="7362975" cy="799674"/>
          </a:xfrm>
          <a:prstGeom prst="rect">
            <a:avLst/>
          </a:prstGeom>
          <a:noFill/>
          <a:ln w="9525">
            <a:noFill/>
            <a:miter lim="800000"/>
            <a:headEnd/>
            <a:tailEnd/>
          </a:ln>
        </p:spPr>
        <p:txBody>
          <a:bodyPr anchor="ctr"/>
          <a:lstStyle/>
          <a:p>
            <a:pPr algn="ctr"/>
            <a:r>
              <a:rPr lang="en-US" sz="3200" b="1" dirty="0">
                <a:solidFill>
                  <a:schemeClr val="bg1"/>
                </a:solidFill>
              </a:rPr>
              <a:t>Topics’ Development </a:t>
            </a: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255588" y="1713190"/>
            <a:ext cx="8738287" cy="4524315"/>
          </a:xfrm>
          <a:prstGeom prst="rect">
            <a:avLst/>
          </a:prstGeom>
          <a:noFill/>
          <a:ln w="9525">
            <a:noFill/>
            <a:miter lim="800000"/>
            <a:headEnd/>
            <a:tailEnd/>
          </a:ln>
        </p:spPr>
        <p:txBody>
          <a:bodyPr wrap="square">
            <a:spAutoFit/>
          </a:bodyPr>
          <a:lstStyle/>
          <a:p>
            <a:r>
              <a:rPr lang="en-US" sz="2400" b="1" dirty="0">
                <a:solidFill>
                  <a:srgbClr val="002060"/>
                </a:solidFill>
              </a:rPr>
              <a:t>1. Political Elites, Elections, Incentives for Bureaucracy</a:t>
            </a:r>
          </a:p>
          <a:p>
            <a:pPr>
              <a:buNone/>
            </a:pPr>
            <a:r>
              <a:rPr lang="en-US" sz="2400" b="1" dirty="0"/>
              <a:t>Participants:</a:t>
            </a:r>
            <a:r>
              <a:rPr lang="en-US" sz="2400" dirty="0"/>
              <a:t> Timothy Frye, Andrei Yakovlev, John Reuter, David Szakonyi, Noah Buckley, Israel Marques </a:t>
            </a:r>
            <a:endParaRPr lang="en-US" sz="2400" dirty="0">
              <a:solidFill>
                <a:srgbClr val="FF0000"/>
              </a:solidFill>
            </a:endParaRPr>
          </a:p>
          <a:p>
            <a:pPr>
              <a:buNone/>
            </a:pPr>
            <a:r>
              <a:rPr lang="en-US" sz="2400" b="1" dirty="0"/>
              <a:t>Partners: </a:t>
            </a:r>
            <a:r>
              <a:rPr lang="en-US" sz="2400" dirty="0"/>
              <a:t>Alexander Libman, Michael </a:t>
            </a:r>
            <a:r>
              <a:rPr lang="en-US" sz="2400" dirty="0" err="1"/>
              <a:t>Rochlitz</a:t>
            </a:r>
            <a:r>
              <a:rPr lang="en-US" sz="2400" dirty="0"/>
              <a:t>, Quintin Beazer </a:t>
            </a:r>
          </a:p>
          <a:p>
            <a:pPr>
              <a:buNone/>
            </a:pPr>
            <a:r>
              <a:rPr lang="en-US" sz="2400" b="1" dirty="0"/>
              <a:t>Main Papers: 14 </a:t>
            </a:r>
          </a:p>
          <a:p>
            <a:pPr>
              <a:buNone/>
            </a:pPr>
            <a:endParaRPr lang="en-US" sz="2400" b="1" dirty="0"/>
          </a:p>
          <a:p>
            <a:pPr>
              <a:buNone/>
            </a:pPr>
            <a:r>
              <a:rPr lang="en-US" sz="2400" b="1" dirty="0">
                <a:solidFill>
                  <a:srgbClr val="002060"/>
                </a:solidFill>
              </a:rPr>
              <a:t>2. Social Capital, Culture and Collective Action</a:t>
            </a:r>
          </a:p>
          <a:p>
            <a:pPr>
              <a:buNone/>
            </a:pPr>
            <a:r>
              <a:rPr lang="en-US" sz="2400" b="1" dirty="0"/>
              <a:t>Participants: </a:t>
            </a:r>
            <a:r>
              <a:rPr lang="en-US" sz="2400" dirty="0"/>
              <a:t>Ekaterina Borisova, Denis Ivanov, Anton </a:t>
            </a:r>
            <a:r>
              <a:rPr lang="en-US" sz="2400" dirty="0" err="1"/>
              <a:t>Kazun</a:t>
            </a:r>
            <a:r>
              <a:rPr lang="en-US" sz="2400" dirty="0"/>
              <a:t>, Irina </a:t>
            </a:r>
            <a:r>
              <a:rPr lang="en-US" sz="2400" dirty="0" err="1"/>
              <a:t>Levina</a:t>
            </a:r>
            <a:r>
              <a:rPr lang="en-US" sz="2400" dirty="0"/>
              <a:t>, </a:t>
            </a:r>
            <a:r>
              <a:rPr lang="en-US" sz="2400" dirty="0" err="1"/>
              <a:t>Georgiy</a:t>
            </a:r>
            <a:r>
              <a:rPr lang="en-US" sz="2400" dirty="0"/>
              <a:t> </a:t>
            </a:r>
            <a:r>
              <a:rPr lang="en-US" sz="2400" dirty="0" err="1"/>
              <a:t>Syunyaev</a:t>
            </a:r>
            <a:endParaRPr lang="en-US" sz="2400" dirty="0"/>
          </a:p>
          <a:p>
            <a:pPr>
              <a:buNone/>
            </a:pPr>
            <a:r>
              <a:rPr lang="en-US" sz="2400" b="1" dirty="0"/>
              <a:t>Partners:</a:t>
            </a:r>
            <a:r>
              <a:rPr lang="en-US" sz="2400" dirty="0"/>
              <a:t> Koen </a:t>
            </a:r>
            <a:r>
              <a:rPr lang="en-US" sz="2400" dirty="0" err="1"/>
              <a:t>Schoors</a:t>
            </a:r>
            <a:r>
              <a:rPr lang="en-US" sz="2400" dirty="0"/>
              <a:t>, Regina </a:t>
            </a:r>
            <a:r>
              <a:rPr lang="en-US" sz="2400" dirty="0" smtClean="0"/>
              <a:t>Smyth</a:t>
            </a:r>
            <a:endParaRPr lang="en-US" sz="2400" dirty="0"/>
          </a:p>
          <a:p>
            <a:pPr>
              <a:buNone/>
            </a:pPr>
            <a:r>
              <a:rPr lang="en-US" sz="2400" b="1" dirty="0"/>
              <a:t>Main papers: 7</a:t>
            </a:r>
          </a:p>
          <a:p>
            <a:pPr>
              <a:buNone/>
            </a:pPr>
            <a:endParaRPr lang="en-US"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5"/>
            <a:ext cx="5061062" cy="412750"/>
          </a:xfrm>
          <a:prstGeom prst="rect">
            <a:avLst/>
          </a:prstGeom>
          <a:noFill/>
          <a:ln w="9525">
            <a:noFill/>
            <a:miter lim="800000"/>
            <a:headEnd/>
            <a:tailEnd/>
          </a:ln>
        </p:spPr>
        <p:txBody>
          <a:bodyPr anchor="ctr"/>
          <a:lstStyle/>
          <a:p>
            <a:r>
              <a:rPr lang="en-US" sz="3200" b="1" dirty="0">
                <a:solidFill>
                  <a:schemeClr val="bg1"/>
                </a:solidFill>
              </a:rPr>
              <a:t>Topics’ Development </a:t>
            </a: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225496" y="1626068"/>
            <a:ext cx="8918504" cy="6001643"/>
          </a:xfrm>
          <a:prstGeom prst="rect">
            <a:avLst/>
          </a:prstGeom>
          <a:noFill/>
          <a:ln w="9525">
            <a:noFill/>
            <a:miter lim="800000"/>
            <a:headEnd/>
            <a:tailEnd/>
          </a:ln>
        </p:spPr>
        <p:txBody>
          <a:bodyPr wrap="square" numCol="2">
            <a:spAutoFit/>
          </a:bodyPr>
          <a:lstStyle/>
          <a:p>
            <a:pPr>
              <a:buNone/>
            </a:pPr>
            <a:r>
              <a:rPr lang="en-US" sz="2400" b="1" dirty="0">
                <a:solidFill>
                  <a:srgbClr val="002060"/>
                </a:solidFill>
              </a:rPr>
              <a:t>3. Economic History</a:t>
            </a:r>
          </a:p>
          <a:p>
            <a:pPr>
              <a:buNone/>
            </a:pPr>
            <a:r>
              <a:rPr lang="en-US" sz="2400" b="1" dirty="0"/>
              <a:t>Participants:</a:t>
            </a:r>
            <a:r>
              <a:rPr lang="en-US" sz="2400" dirty="0"/>
              <a:t> Denis Ivanov, Ekaterina Borisova</a:t>
            </a:r>
          </a:p>
          <a:p>
            <a:pPr>
              <a:buNone/>
            </a:pPr>
            <a:r>
              <a:rPr lang="en-US" sz="2400" b="1" dirty="0"/>
              <a:t>Partners: </a:t>
            </a:r>
            <a:r>
              <a:rPr lang="en-US" sz="2400" dirty="0"/>
              <a:t>Alexander Libman</a:t>
            </a:r>
          </a:p>
          <a:p>
            <a:pPr>
              <a:buNone/>
            </a:pPr>
            <a:r>
              <a:rPr lang="en-US" sz="2400" b="1" dirty="0"/>
              <a:t>Main Papers: 2</a:t>
            </a:r>
          </a:p>
          <a:p>
            <a:pPr>
              <a:buNone/>
            </a:pPr>
            <a:endParaRPr lang="en-US" sz="2400" b="1" dirty="0"/>
          </a:p>
          <a:p>
            <a:pPr>
              <a:buNone/>
            </a:pPr>
            <a:r>
              <a:rPr lang="en-US" sz="2400" b="1" dirty="0">
                <a:solidFill>
                  <a:srgbClr val="002060"/>
                </a:solidFill>
              </a:rPr>
              <a:t>4. Social Policy and Public Goods</a:t>
            </a:r>
          </a:p>
          <a:p>
            <a:pPr>
              <a:buNone/>
            </a:pPr>
            <a:r>
              <a:rPr lang="en-US" sz="2400" b="1" dirty="0"/>
              <a:t>Participants: </a:t>
            </a:r>
            <a:r>
              <a:rPr lang="en-US" sz="2400" dirty="0"/>
              <a:t>Thomas Remington, Israel Marques</a:t>
            </a:r>
          </a:p>
          <a:p>
            <a:pPr>
              <a:buNone/>
            </a:pPr>
            <a:r>
              <a:rPr lang="en-US" sz="2400" b="1" dirty="0"/>
              <a:t>Partners: </a:t>
            </a:r>
            <a:r>
              <a:rPr lang="en-US" sz="2400" dirty="0"/>
              <a:t>Sarah Sokhey</a:t>
            </a:r>
          </a:p>
          <a:p>
            <a:pPr>
              <a:buNone/>
            </a:pPr>
            <a:r>
              <a:rPr lang="en-US" sz="2400" b="1" dirty="0"/>
              <a:t>Main Papers: 3</a:t>
            </a:r>
          </a:p>
          <a:p>
            <a:pPr>
              <a:buNone/>
            </a:pPr>
            <a:endParaRPr lang="en-US" sz="2400" b="1" dirty="0"/>
          </a:p>
          <a:p>
            <a:pPr>
              <a:buNone/>
            </a:pPr>
            <a:endParaRPr lang="en-US" sz="2400" b="1" dirty="0"/>
          </a:p>
          <a:p>
            <a:pPr>
              <a:buNone/>
            </a:pPr>
            <a:endParaRPr lang="en-US" sz="2400" b="1" dirty="0"/>
          </a:p>
          <a:p>
            <a:pPr>
              <a:buNone/>
            </a:pPr>
            <a:endParaRPr lang="en-US" sz="2400" b="1" dirty="0"/>
          </a:p>
          <a:p>
            <a:pPr>
              <a:buNone/>
            </a:pPr>
            <a:r>
              <a:rPr lang="en-US" sz="2400" b="1" dirty="0">
                <a:solidFill>
                  <a:srgbClr val="002060"/>
                </a:solidFill>
              </a:rPr>
              <a:t>5. Comparison of Russia and China</a:t>
            </a:r>
          </a:p>
          <a:p>
            <a:pPr>
              <a:buNone/>
            </a:pPr>
            <a:r>
              <a:rPr lang="en-US" sz="2400" b="1" dirty="0"/>
              <a:t>Participants: </a:t>
            </a:r>
            <a:r>
              <a:rPr lang="en-US" sz="2400" dirty="0"/>
              <a:t>Thomas Remington, Michael </a:t>
            </a:r>
            <a:r>
              <a:rPr lang="en-US" sz="2400" dirty="0" err="1"/>
              <a:t>Rochlitz</a:t>
            </a:r>
            <a:r>
              <a:rPr lang="en-US" sz="2400" dirty="0"/>
              <a:t>, Andrei Yakovlev</a:t>
            </a:r>
          </a:p>
          <a:p>
            <a:pPr>
              <a:buNone/>
            </a:pPr>
            <a:r>
              <a:rPr lang="en-US" sz="2400" b="1" dirty="0"/>
              <a:t>Main Papers: 2</a:t>
            </a:r>
          </a:p>
          <a:p>
            <a:pPr>
              <a:buNone/>
            </a:pPr>
            <a:endParaRPr lang="en-US" sz="2400" b="1" dirty="0"/>
          </a:p>
          <a:p>
            <a:pPr>
              <a:buNone/>
            </a:pPr>
            <a:r>
              <a:rPr lang="en-US" sz="2400" b="1" dirty="0">
                <a:solidFill>
                  <a:srgbClr val="002060"/>
                </a:solidFill>
              </a:rPr>
              <a:t>6. Business Climate</a:t>
            </a:r>
          </a:p>
          <a:p>
            <a:pPr>
              <a:buNone/>
            </a:pPr>
            <a:r>
              <a:rPr lang="en-US" sz="2400" b="1" dirty="0"/>
              <a:t>Participants:</a:t>
            </a:r>
            <a:r>
              <a:rPr lang="en-US" sz="2400" dirty="0"/>
              <a:t> Andrei Yakovlev, Anton </a:t>
            </a:r>
            <a:r>
              <a:rPr lang="en-US" sz="2400" dirty="0" err="1"/>
              <a:t>Kazun</a:t>
            </a:r>
            <a:r>
              <a:rPr lang="en-US" sz="2400" dirty="0"/>
              <a:t>, Irina </a:t>
            </a:r>
            <a:r>
              <a:rPr lang="en-US" sz="2400" dirty="0" err="1"/>
              <a:t>Levina</a:t>
            </a:r>
            <a:r>
              <a:rPr lang="en-US" sz="2400" dirty="0"/>
              <a:t>, Israel Marques, David Szakonyi</a:t>
            </a:r>
            <a:r>
              <a:rPr lang="ru-RU" sz="2400" dirty="0"/>
              <a:t> + </a:t>
            </a:r>
            <a:r>
              <a:rPr lang="en-US" sz="2400" dirty="0"/>
              <a:t>Denis Ivanov</a:t>
            </a:r>
          </a:p>
          <a:p>
            <a:pPr>
              <a:buNone/>
            </a:pPr>
            <a:r>
              <a:rPr lang="en-US" sz="2400" b="1" dirty="0"/>
              <a:t>Main Papers: 4</a:t>
            </a:r>
          </a:p>
        </p:txBody>
      </p:sp>
    </p:spTree>
    <p:extLst>
      <p:ext uri="{BB962C8B-B14F-4D97-AF65-F5344CB8AC3E}">
        <p14:creationId xmlns:p14="http://schemas.microsoft.com/office/powerpoint/2010/main" val="3252420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4"/>
            <a:ext cx="7379970" cy="516255"/>
          </a:xfrm>
          <a:prstGeom prst="rect">
            <a:avLst/>
          </a:prstGeom>
          <a:noFill/>
          <a:ln w="9525">
            <a:noFill/>
            <a:miter lim="800000"/>
            <a:headEnd/>
            <a:tailEnd/>
          </a:ln>
        </p:spPr>
        <p:txBody>
          <a:bodyPr anchor="ctr"/>
          <a:lstStyle/>
          <a:p>
            <a:r>
              <a:rPr lang="en-US" sz="2800" b="1" dirty="0">
                <a:solidFill>
                  <a:prstClr val="white"/>
                </a:solidFill>
                <a:latin typeface="Myriad Pro"/>
              </a:rPr>
              <a:t>Development of Professional Network (I)</a:t>
            </a: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255588" y="1365309"/>
            <a:ext cx="8749030" cy="615553"/>
          </a:xfrm>
          <a:prstGeom prst="rect">
            <a:avLst/>
          </a:prstGeom>
          <a:noFill/>
          <a:ln w="9525">
            <a:noFill/>
            <a:miter lim="800000"/>
            <a:headEnd/>
            <a:tailEnd/>
          </a:ln>
        </p:spPr>
        <p:txBody>
          <a:bodyPr wrap="square">
            <a:spAutoFit/>
          </a:bodyPr>
          <a:lstStyle/>
          <a:p>
            <a:r>
              <a:rPr lang="en-US" sz="2200" b="1" dirty="0" smtClean="0">
                <a:solidFill>
                  <a:srgbClr val="003F82"/>
                </a:solidFill>
                <a:latin typeface="Myriad Pro"/>
              </a:rPr>
              <a:t>Visiting </a:t>
            </a:r>
            <a:r>
              <a:rPr lang="en-US" sz="2200" b="1" dirty="0">
                <a:solidFill>
                  <a:srgbClr val="003F82"/>
                </a:solidFill>
                <a:latin typeface="Myriad Pro"/>
              </a:rPr>
              <a:t>Researchers</a:t>
            </a:r>
          </a:p>
          <a:p>
            <a:endParaRPr lang="ru-RU" sz="1200" dirty="0">
              <a:solidFill>
                <a:srgbClr val="003F82"/>
              </a:solidFill>
              <a:latin typeface="Myriad Pro"/>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317491036"/>
              </p:ext>
            </p:extLst>
          </p:nvPr>
        </p:nvGraphicFramePr>
        <p:xfrm>
          <a:off x="255588" y="1767204"/>
          <a:ext cx="8553132" cy="2014379"/>
        </p:xfrm>
        <a:graphic>
          <a:graphicData uri="http://schemas.openxmlformats.org/drawingml/2006/table">
            <a:tbl>
              <a:tblPr firstRow="1" bandRow="1">
                <a:tableStyleId>{5C22544A-7EE6-4342-B048-85BDC9FD1C3A}</a:tableStyleId>
              </a:tblPr>
              <a:tblGrid>
                <a:gridCol w="767862">
                  <a:extLst>
                    <a:ext uri="{9D8B030D-6E8A-4147-A177-3AD203B41FA5}">
                      <a16:colId xmlns:a16="http://schemas.microsoft.com/office/drawing/2014/main" val="20000"/>
                    </a:ext>
                  </a:extLst>
                </a:gridCol>
                <a:gridCol w="1373241">
                  <a:extLst>
                    <a:ext uri="{9D8B030D-6E8A-4147-A177-3AD203B41FA5}">
                      <a16:colId xmlns:a16="http://schemas.microsoft.com/office/drawing/2014/main" val="20001"/>
                    </a:ext>
                  </a:extLst>
                </a:gridCol>
                <a:gridCol w="6412029">
                  <a:extLst>
                    <a:ext uri="{9D8B030D-6E8A-4147-A177-3AD203B41FA5}">
                      <a16:colId xmlns:a16="http://schemas.microsoft.com/office/drawing/2014/main" val="20002"/>
                    </a:ext>
                  </a:extLst>
                </a:gridCol>
              </a:tblGrid>
              <a:tr h="778667">
                <a:tc>
                  <a:txBody>
                    <a:bodyPr/>
                    <a:lstStyle/>
                    <a:p>
                      <a:pPr algn="ctr"/>
                      <a:r>
                        <a:rPr lang="en-US" sz="2000" dirty="0">
                          <a:latin typeface="Myriad Pro" pitchFamily="34" charset="0"/>
                        </a:rPr>
                        <a:t>Year</a:t>
                      </a:r>
                      <a:endParaRPr lang="ru-RU" sz="2000" dirty="0">
                        <a:latin typeface="Myriad Pro"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000" b="1" dirty="0">
                          <a:latin typeface="Myriad Pro" pitchFamily="34" charset="0"/>
                        </a:rPr>
                        <a:t>Number</a:t>
                      </a:r>
                      <a:endParaRPr lang="ru-RU" sz="2000" b="1" dirty="0">
                        <a:latin typeface="Myriad Pro"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n-US" sz="2000" dirty="0">
                          <a:latin typeface="Myriad Pro" pitchFamily="34" charset="0"/>
                        </a:rPr>
                        <a:t>Countries</a:t>
                      </a:r>
                      <a:endParaRPr lang="ru-RU" sz="2000" dirty="0">
                        <a:latin typeface="Myriad Pro"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11904">
                <a:tc>
                  <a:txBody>
                    <a:bodyPr/>
                    <a:lstStyle/>
                    <a:p>
                      <a:r>
                        <a:rPr lang="en-US" sz="2000" dirty="0">
                          <a:latin typeface="Myriad Pro" pitchFamily="34" charset="0"/>
                        </a:rPr>
                        <a:t>2017</a:t>
                      </a:r>
                      <a:endParaRPr lang="ru-RU" sz="2000" dirty="0">
                        <a:latin typeface="Myriad Pro" pitchFamily="34" charset="0"/>
                      </a:endParaRPr>
                    </a:p>
                  </a:txBody>
                  <a:tcPr>
                    <a:lnT w="12700" cap="flat" cmpd="sng" algn="ctr">
                      <a:solidFill>
                        <a:schemeClr val="bg1"/>
                      </a:solidFill>
                      <a:prstDash val="solid"/>
                      <a:round/>
                      <a:headEnd type="none" w="med" len="med"/>
                      <a:tailEnd type="none" w="med" len="med"/>
                    </a:lnT>
                  </a:tcPr>
                </a:tc>
                <a:tc>
                  <a:txBody>
                    <a:bodyPr/>
                    <a:lstStyle/>
                    <a:p>
                      <a:pPr algn="ctr"/>
                      <a:r>
                        <a:rPr lang="en-US" sz="2000" dirty="0">
                          <a:latin typeface="Myriad Pro" pitchFamily="34" charset="0"/>
                        </a:rPr>
                        <a:t>18</a:t>
                      </a:r>
                      <a:endParaRPr lang="ru-RU" sz="2000" dirty="0">
                        <a:latin typeface="Myriad Pro" pitchFamily="34" charset="0"/>
                      </a:endParaRPr>
                    </a:p>
                  </a:txBody>
                  <a:tcPr/>
                </a:tc>
                <a:tc>
                  <a:txBody>
                    <a:bodyPr/>
                    <a:lstStyle/>
                    <a:p>
                      <a:r>
                        <a:rPr lang="en-US" sz="2000" dirty="0">
                          <a:latin typeface="Myriad Pro" pitchFamily="34" charset="0"/>
                        </a:rPr>
                        <a:t>USA, Norway, Italy,  Germany, UK,</a:t>
                      </a:r>
                      <a:r>
                        <a:rPr lang="en-US" sz="2000" baseline="0" dirty="0">
                          <a:latin typeface="Myriad Pro" pitchFamily="34" charset="0"/>
                        </a:rPr>
                        <a:t> </a:t>
                      </a:r>
                      <a:r>
                        <a:rPr lang="en-US" sz="2000" dirty="0">
                          <a:effectLst/>
                        </a:rPr>
                        <a:t>Azerbaijan,</a:t>
                      </a:r>
                      <a:r>
                        <a:rPr lang="en-US" sz="2000" baseline="0" dirty="0">
                          <a:effectLst/>
                        </a:rPr>
                        <a:t> Austria</a:t>
                      </a:r>
                      <a:endParaRPr lang="ru-RU" sz="2000" dirty="0">
                        <a:latin typeface="Myriad Pro" pitchFamily="34" charset="0"/>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11904">
                <a:tc>
                  <a:txBody>
                    <a:bodyPr/>
                    <a:lstStyle/>
                    <a:p>
                      <a:r>
                        <a:rPr lang="en-US" sz="2000" dirty="0">
                          <a:latin typeface="Myriad Pro" pitchFamily="34" charset="0"/>
                        </a:rPr>
                        <a:t>2018</a:t>
                      </a:r>
                      <a:endParaRPr lang="ru-RU" sz="2000" dirty="0">
                        <a:latin typeface="Myriad Pro" pitchFamily="34" charset="0"/>
                      </a:endParaRPr>
                    </a:p>
                  </a:txBody>
                  <a:tcPr/>
                </a:tc>
                <a:tc>
                  <a:txBody>
                    <a:bodyPr/>
                    <a:lstStyle/>
                    <a:p>
                      <a:pPr algn="ctr"/>
                      <a:r>
                        <a:rPr lang="en-US" sz="2000" dirty="0">
                          <a:latin typeface="Myriad Pro" pitchFamily="34" charset="0"/>
                        </a:rPr>
                        <a:t>14</a:t>
                      </a:r>
                      <a:endParaRPr lang="ru-RU" sz="2000" dirty="0">
                        <a:latin typeface="Myriad Pro" pitchFamily="34" charset="0"/>
                      </a:endParaRPr>
                    </a:p>
                  </a:txBody>
                  <a:tcPr/>
                </a:tc>
                <a:tc>
                  <a:txBody>
                    <a:bodyPr/>
                    <a:lstStyle/>
                    <a:p>
                      <a:r>
                        <a:rPr lang="en-US" sz="2000" dirty="0">
                          <a:latin typeface="Myriad Pro" pitchFamily="34" charset="0"/>
                        </a:rPr>
                        <a:t>Japan, Mongolia, Norway, USA, Australia,</a:t>
                      </a:r>
                      <a:r>
                        <a:rPr lang="en-US" sz="2000" baseline="0" dirty="0">
                          <a:latin typeface="Myriad Pro" pitchFamily="34" charset="0"/>
                        </a:rPr>
                        <a:t> UK</a:t>
                      </a:r>
                      <a:endParaRPr lang="ru-RU" sz="2000" dirty="0">
                        <a:latin typeface="Myriad Pro" pitchFamily="34" charset="0"/>
                      </a:endParaRPr>
                    </a:p>
                  </a:txBody>
                  <a:tcPr/>
                </a:tc>
                <a:extLst>
                  <a:ext uri="{0D108BD9-81ED-4DB2-BD59-A6C34878D82A}">
                    <a16:rowId xmlns:a16="http://schemas.microsoft.com/office/drawing/2014/main" val="10002"/>
                  </a:ext>
                </a:extLst>
              </a:tr>
              <a:tr h="411904">
                <a:tc>
                  <a:txBody>
                    <a:bodyPr/>
                    <a:lstStyle/>
                    <a:p>
                      <a:r>
                        <a:rPr lang="en-US" sz="2000" dirty="0">
                          <a:latin typeface="Myriad Pro" pitchFamily="34" charset="0"/>
                        </a:rPr>
                        <a:t>2019</a:t>
                      </a:r>
                      <a:endParaRPr lang="ru-RU" sz="2000" dirty="0">
                        <a:latin typeface="Myriad Pro" pitchFamily="34" charset="0"/>
                      </a:endParaRPr>
                    </a:p>
                  </a:txBody>
                  <a:tcPr/>
                </a:tc>
                <a:tc>
                  <a:txBody>
                    <a:bodyPr/>
                    <a:lstStyle/>
                    <a:p>
                      <a:pPr algn="ctr"/>
                      <a:r>
                        <a:rPr lang="en-US" sz="2000" dirty="0">
                          <a:solidFill>
                            <a:schemeClr val="tx1"/>
                          </a:solidFill>
                          <a:latin typeface="Myriad Pro" pitchFamily="34" charset="0"/>
                        </a:rPr>
                        <a:t>14</a:t>
                      </a:r>
                      <a:endParaRPr lang="ru-RU" sz="2000" dirty="0">
                        <a:solidFill>
                          <a:schemeClr val="tx1"/>
                        </a:solidFill>
                        <a:latin typeface="Myriad Pro" pitchFamily="34" charset="0"/>
                      </a:endParaRPr>
                    </a:p>
                  </a:txBody>
                  <a:tcPr/>
                </a:tc>
                <a:tc>
                  <a:txBody>
                    <a:bodyPr/>
                    <a:lstStyle/>
                    <a:p>
                      <a:r>
                        <a:rPr lang="en-US" sz="2000" dirty="0">
                          <a:solidFill>
                            <a:schemeClr val="tx1"/>
                          </a:solidFill>
                          <a:latin typeface="Myriad Pro" pitchFamily="34" charset="0"/>
                        </a:rPr>
                        <a:t>USA, Germany,</a:t>
                      </a:r>
                      <a:r>
                        <a:rPr lang="en-US" sz="2000" baseline="0" dirty="0">
                          <a:solidFill>
                            <a:schemeClr val="tx1"/>
                          </a:solidFill>
                          <a:latin typeface="Myriad Pro" pitchFamily="34" charset="0"/>
                        </a:rPr>
                        <a:t> Hungary</a:t>
                      </a:r>
                      <a:endParaRPr lang="ru-RU" sz="2000" dirty="0">
                        <a:solidFill>
                          <a:schemeClr val="tx1"/>
                        </a:solidFill>
                        <a:latin typeface="Myriad Pro" pitchFamily="34" charset="0"/>
                      </a:endParaRPr>
                    </a:p>
                  </a:txBody>
                  <a:tcPr/>
                </a:tc>
                <a:extLst>
                  <a:ext uri="{0D108BD9-81ED-4DB2-BD59-A6C34878D82A}">
                    <a16:rowId xmlns:a16="http://schemas.microsoft.com/office/drawing/2014/main" val="10003"/>
                  </a:ext>
                </a:extLst>
              </a:tr>
            </a:tbl>
          </a:graphicData>
        </a:graphic>
      </p:graphicFrame>
      <p:sp>
        <p:nvSpPr>
          <p:cNvPr id="9" name="Rectangle 12"/>
          <p:cNvSpPr>
            <a:spLocks noChangeArrowheads="1"/>
          </p:cNvSpPr>
          <p:nvPr/>
        </p:nvSpPr>
        <p:spPr bwMode="auto">
          <a:xfrm>
            <a:off x="255588" y="3859718"/>
            <a:ext cx="8749030" cy="615553"/>
          </a:xfrm>
          <a:prstGeom prst="rect">
            <a:avLst/>
          </a:prstGeom>
          <a:noFill/>
          <a:ln w="9525">
            <a:noFill/>
            <a:miter lim="800000"/>
            <a:headEnd/>
            <a:tailEnd/>
          </a:ln>
        </p:spPr>
        <p:txBody>
          <a:bodyPr wrap="square">
            <a:spAutoFit/>
          </a:bodyPr>
          <a:lstStyle/>
          <a:p>
            <a:r>
              <a:rPr lang="en-US" sz="2200" b="1" dirty="0" smtClean="0">
                <a:solidFill>
                  <a:srgbClr val="003F82"/>
                </a:solidFill>
                <a:latin typeface="Myriad Pro"/>
              </a:rPr>
              <a:t>ICSID </a:t>
            </a:r>
            <a:r>
              <a:rPr lang="en-US" sz="2200" b="1" dirty="0">
                <a:solidFill>
                  <a:srgbClr val="003F82"/>
                </a:solidFill>
                <a:latin typeface="Myriad Pro"/>
              </a:rPr>
              <a:t>Grant program for young researchers</a:t>
            </a:r>
          </a:p>
          <a:p>
            <a:endParaRPr lang="ru-RU" sz="1200" dirty="0">
              <a:solidFill>
                <a:srgbClr val="003F82"/>
              </a:solidFill>
              <a:latin typeface="Myriad Pro"/>
            </a:endParaRPr>
          </a:p>
        </p:txBody>
      </p:sp>
      <p:graphicFrame>
        <p:nvGraphicFramePr>
          <p:cNvPr id="10" name="Таблица 9"/>
          <p:cNvGraphicFramePr>
            <a:graphicFrameLocks noGrp="1"/>
          </p:cNvGraphicFramePr>
          <p:nvPr>
            <p:extLst>
              <p:ext uri="{D42A27DB-BD31-4B8C-83A1-F6EECF244321}">
                <p14:modId xmlns:p14="http://schemas.microsoft.com/office/powerpoint/2010/main" val="3838118528"/>
              </p:ext>
            </p:extLst>
          </p:nvPr>
        </p:nvGraphicFramePr>
        <p:xfrm>
          <a:off x="255588" y="4268156"/>
          <a:ext cx="8536577" cy="1643849"/>
        </p:xfrm>
        <a:graphic>
          <a:graphicData uri="http://schemas.openxmlformats.org/drawingml/2006/table">
            <a:tbl>
              <a:tblPr firstRow="1" bandRow="1">
                <a:tableStyleId>{5C22544A-7EE6-4342-B048-85BDC9FD1C3A}</a:tableStyleId>
              </a:tblPr>
              <a:tblGrid>
                <a:gridCol w="870568">
                  <a:extLst>
                    <a:ext uri="{9D8B030D-6E8A-4147-A177-3AD203B41FA5}">
                      <a16:colId xmlns:a16="http://schemas.microsoft.com/office/drawing/2014/main" val="20000"/>
                    </a:ext>
                  </a:extLst>
                </a:gridCol>
                <a:gridCol w="1251284">
                  <a:extLst>
                    <a:ext uri="{9D8B030D-6E8A-4147-A177-3AD203B41FA5}">
                      <a16:colId xmlns:a16="http://schemas.microsoft.com/office/drawing/2014/main" val="20001"/>
                    </a:ext>
                  </a:extLst>
                </a:gridCol>
                <a:gridCol w="6414725">
                  <a:extLst>
                    <a:ext uri="{9D8B030D-6E8A-4147-A177-3AD203B41FA5}">
                      <a16:colId xmlns:a16="http://schemas.microsoft.com/office/drawing/2014/main" val="20002"/>
                    </a:ext>
                  </a:extLst>
                </a:gridCol>
              </a:tblGrid>
              <a:tr h="423801">
                <a:tc>
                  <a:txBody>
                    <a:bodyPr/>
                    <a:lstStyle/>
                    <a:p>
                      <a:pPr algn="ctr"/>
                      <a:r>
                        <a:rPr lang="en-US" sz="2000" dirty="0">
                          <a:latin typeface="Myriad Pro" pitchFamily="34" charset="0"/>
                        </a:rPr>
                        <a:t>Year</a:t>
                      </a:r>
                      <a:endParaRPr lang="ru-RU" sz="2000" dirty="0">
                        <a:latin typeface="Myriad Pro"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2000" dirty="0">
                          <a:latin typeface="Myriad Pro" pitchFamily="34" charset="0"/>
                        </a:rPr>
                        <a:t>Number</a:t>
                      </a:r>
                      <a:endParaRPr lang="ru-RU" sz="2000" dirty="0">
                        <a:latin typeface="Myriad Pro"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2000" dirty="0">
                          <a:latin typeface="Myriad Pro" pitchFamily="34" charset="0"/>
                        </a:rPr>
                        <a:t>Faculty</a:t>
                      </a:r>
                      <a:endParaRPr lang="ru-RU" sz="2000" dirty="0">
                        <a:latin typeface="Myriad Pro"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11904">
                <a:tc>
                  <a:txBody>
                    <a:bodyPr/>
                    <a:lstStyle/>
                    <a:p>
                      <a:r>
                        <a:rPr lang="en-US" sz="2000" dirty="0">
                          <a:latin typeface="Myriad Pro" pitchFamily="34" charset="0"/>
                        </a:rPr>
                        <a:t>2017</a:t>
                      </a:r>
                      <a:endParaRPr lang="ru-RU" sz="2000" dirty="0">
                        <a:latin typeface="Myriad Pro" pitchFamily="34" charset="0"/>
                      </a:endParaRPr>
                    </a:p>
                  </a:txBody>
                  <a:tcPr>
                    <a:lnT w="12700" cap="flat" cmpd="sng" algn="ctr">
                      <a:solidFill>
                        <a:schemeClr val="bg1"/>
                      </a:solidFill>
                      <a:prstDash val="solid"/>
                      <a:round/>
                      <a:headEnd type="none" w="med" len="med"/>
                      <a:tailEnd type="none" w="med" len="med"/>
                    </a:lnT>
                  </a:tcPr>
                </a:tc>
                <a:tc>
                  <a:txBody>
                    <a:bodyPr/>
                    <a:lstStyle/>
                    <a:p>
                      <a:pPr algn="ctr"/>
                      <a:r>
                        <a:rPr lang="en-US" sz="2000" dirty="0" smtClean="0">
                          <a:solidFill>
                            <a:schemeClr val="tx1"/>
                          </a:solidFill>
                          <a:latin typeface="Myriad Pro" pitchFamily="34" charset="0"/>
                        </a:rPr>
                        <a:t>5</a:t>
                      </a:r>
                      <a:endParaRPr lang="ru-RU" sz="2000" dirty="0">
                        <a:solidFill>
                          <a:schemeClr val="tx1"/>
                        </a:solidFill>
                        <a:latin typeface="Myriad Pro" pitchFamily="34" charset="0"/>
                      </a:endParaRPr>
                    </a:p>
                  </a:txBody>
                  <a:tcPr>
                    <a:lnT w="12700" cap="flat" cmpd="sng" algn="ctr">
                      <a:solidFill>
                        <a:schemeClr val="bg1"/>
                      </a:solidFill>
                      <a:prstDash val="solid"/>
                      <a:round/>
                      <a:headEnd type="none" w="med" len="med"/>
                      <a:tailEnd type="none" w="med" len="med"/>
                    </a:lnT>
                  </a:tcPr>
                </a:tc>
                <a:tc>
                  <a:txBody>
                    <a:bodyPr/>
                    <a:lstStyle/>
                    <a:p>
                      <a:r>
                        <a:rPr lang="en-US" sz="2000" dirty="0">
                          <a:latin typeface="Myriad Pro" pitchFamily="34" charset="0"/>
                        </a:rPr>
                        <a:t>Economics, Social Sciences </a:t>
                      </a:r>
                      <a:r>
                        <a:rPr lang="en-US" sz="2000" dirty="0" smtClean="0">
                          <a:latin typeface="Myriad Pro" pitchFamily="34" charset="0"/>
                        </a:rPr>
                        <a:t>(Political </a:t>
                      </a:r>
                      <a:r>
                        <a:rPr lang="en-US" sz="2000" dirty="0">
                          <a:latin typeface="Myriad Pro" pitchFamily="34" charset="0"/>
                        </a:rPr>
                        <a:t>S</a:t>
                      </a:r>
                      <a:r>
                        <a:rPr lang="en-US" sz="2000" dirty="0" smtClean="0">
                          <a:latin typeface="Myriad Pro" pitchFamily="34" charset="0"/>
                        </a:rPr>
                        <a:t>cience</a:t>
                      </a:r>
                      <a:r>
                        <a:rPr lang="en-US" sz="2000" dirty="0">
                          <a:latin typeface="Myriad Pro" pitchFamily="34" charset="0"/>
                        </a:rPr>
                        <a:t>)</a:t>
                      </a:r>
                      <a:endParaRPr lang="ru-RU" sz="2000" dirty="0">
                        <a:latin typeface="Myriad Pro" pitchFamily="34" charset="0"/>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362796">
                <a:tc>
                  <a:txBody>
                    <a:bodyPr/>
                    <a:lstStyle/>
                    <a:p>
                      <a:r>
                        <a:rPr lang="en-US" sz="2000" dirty="0">
                          <a:latin typeface="Myriad Pro" pitchFamily="34" charset="0"/>
                        </a:rPr>
                        <a:t>2018</a:t>
                      </a:r>
                      <a:endParaRPr lang="ru-RU" sz="2000" dirty="0">
                        <a:latin typeface="Myriad Pro" pitchFamily="34" charset="0"/>
                      </a:endParaRPr>
                    </a:p>
                  </a:txBody>
                  <a:tcPr/>
                </a:tc>
                <a:tc>
                  <a:txBody>
                    <a:bodyPr/>
                    <a:lstStyle/>
                    <a:p>
                      <a:pPr algn="ctr"/>
                      <a:r>
                        <a:rPr lang="en-US" sz="2000" dirty="0" smtClean="0">
                          <a:solidFill>
                            <a:schemeClr val="tx1"/>
                          </a:solidFill>
                          <a:latin typeface="Myriad Pro" pitchFamily="34" charset="0"/>
                        </a:rPr>
                        <a:t>6</a:t>
                      </a:r>
                      <a:endParaRPr lang="ru-RU" sz="2000" dirty="0">
                        <a:solidFill>
                          <a:schemeClr val="tx1"/>
                        </a:solidFill>
                        <a:latin typeface="Myriad Pro" pitchFamily="34" charset="0"/>
                      </a:endParaRPr>
                    </a:p>
                  </a:txBody>
                  <a:tcPr/>
                </a:tc>
                <a:tc>
                  <a:txBody>
                    <a:bodyPr/>
                    <a:lstStyle/>
                    <a:p>
                      <a:r>
                        <a:rPr lang="fr-FR" sz="2000" dirty="0">
                          <a:latin typeface="Myriad Pro" pitchFamily="34" charset="0"/>
                        </a:rPr>
                        <a:t>Economics, Social Sciences </a:t>
                      </a:r>
                      <a:r>
                        <a:rPr lang="fr-FR" sz="2000" dirty="0" smtClean="0">
                          <a:latin typeface="Myriad Pro" pitchFamily="34" charset="0"/>
                        </a:rPr>
                        <a:t>(Political </a:t>
                      </a:r>
                      <a:r>
                        <a:rPr lang="fr-FR" sz="2000" dirty="0">
                          <a:latin typeface="Myriad Pro" pitchFamily="34" charset="0"/>
                        </a:rPr>
                        <a:t>S</a:t>
                      </a:r>
                      <a:r>
                        <a:rPr lang="fr-FR" sz="2000" dirty="0" smtClean="0">
                          <a:latin typeface="Myriad Pro" pitchFamily="34" charset="0"/>
                        </a:rPr>
                        <a:t>cience</a:t>
                      </a:r>
                      <a:r>
                        <a:rPr lang="fr-FR" sz="2000" dirty="0">
                          <a:latin typeface="Myriad Pro" pitchFamily="34" charset="0"/>
                        </a:rPr>
                        <a:t>)</a:t>
                      </a:r>
                    </a:p>
                  </a:txBody>
                  <a:tcPr/>
                </a:tc>
                <a:extLst>
                  <a:ext uri="{0D108BD9-81ED-4DB2-BD59-A6C34878D82A}">
                    <a16:rowId xmlns:a16="http://schemas.microsoft.com/office/drawing/2014/main" val="10002"/>
                  </a:ext>
                </a:extLst>
              </a:tr>
              <a:tr h="411904">
                <a:tc>
                  <a:txBody>
                    <a:bodyPr/>
                    <a:lstStyle/>
                    <a:p>
                      <a:r>
                        <a:rPr lang="en-US" sz="2000" dirty="0">
                          <a:latin typeface="Myriad Pro" pitchFamily="34" charset="0"/>
                        </a:rPr>
                        <a:t>2019</a:t>
                      </a:r>
                      <a:endParaRPr lang="ru-RU" sz="2000" dirty="0">
                        <a:latin typeface="Myriad Pro" pitchFamily="34" charset="0"/>
                      </a:endParaRPr>
                    </a:p>
                  </a:txBody>
                  <a:tcPr/>
                </a:tc>
                <a:tc>
                  <a:txBody>
                    <a:bodyPr/>
                    <a:lstStyle/>
                    <a:p>
                      <a:pPr algn="ctr"/>
                      <a:r>
                        <a:rPr lang="en-US" sz="2000" dirty="0" smtClean="0">
                          <a:solidFill>
                            <a:schemeClr val="tx1"/>
                          </a:solidFill>
                          <a:latin typeface="Myriad Pro" pitchFamily="34" charset="0"/>
                        </a:rPr>
                        <a:t>4</a:t>
                      </a:r>
                      <a:endParaRPr lang="ru-RU" sz="2000" dirty="0">
                        <a:solidFill>
                          <a:schemeClr val="tx1"/>
                        </a:solidFill>
                        <a:latin typeface="Myriad Pro" pitchFamily="34" charset="0"/>
                      </a:endParaRPr>
                    </a:p>
                  </a:txBody>
                  <a:tcPr/>
                </a:tc>
                <a:tc>
                  <a:txBody>
                    <a:bodyPr/>
                    <a:lstStyle/>
                    <a:p>
                      <a:r>
                        <a:rPr lang="fr-FR" sz="2000" dirty="0">
                          <a:latin typeface="Myriad Pro" pitchFamily="34" charset="0"/>
                        </a:rPr>
                        <a:t>Social Sciences </a:t>
                      </a:r>
                      <a:r>
                        <a:rPr lang="fr-FR" sz="2000" dirty="0" smtClean="0">
                          <a:latin typeface="Myriad Pro" pitchFamily="34" charset="0"/>
                        </a:rPr>
                        <a:t>(Political Science</a:t>
                      </a:r>
                      <a:r>
                        <a:rPr lang="fr-FR" sz="2000" dirty="0">
                          <a:latin typeface="Myriad Pro" pitchFamily="34" charset="0"/>
                        </a:rPr>
                        <a:t>, </a:t>
                      </a:r>
                      <a:r>
                        <a:rPr lang="fr-FR" sz="2000" dirty="0" smtClean="0">
                          <a:latin typeface="Myriad Pro" pitchFamily="34" charset="0"/>
                        </a:rPr>
                        <a:t>Sociology</a:t>
                      </a:r>
                      <a:r>
                        <a:rPr lang="fr-FR" sz="2000" dirty="0">
                          <a:latin typeface="Myriad Pro" pitchFamily="34" charset="0"/>
                        </a:rPr>
                        <a:t>)</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35865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4"/>
            <a:ext cx="7379970" cy="516255"/>
          </a:xfrm>
          <a:prstGeom prst="rect">
            <a:avLst/>
          </a:prstGeom>
          <a:noFill/>
          <a:ln w="9525">
            <a:noFill/>
            <a:miter lim="800000"/>
            <a:headEnd/>
            <a:tailEnd/>
          </a:ln>
        </p:spPr>
        <p:txBody>
          <a:bodyPr anchor="ctr"/>
          <a:lstStyle/>
          <a:p>
            <a:r>
              <a:rPr lang="en-US" sz="2800" b="1" dirty="0">
                <a:solidFill>
                  <a:prstClr val="white"/>
                </a:solidFill>
                <a:latin typeface="Myriad Pro"/>
              </a:rPr>
              <a:t>ICSID Databases</a:t>
            </a: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196216" y="1502409"/>
            <a:ext cx="8612504" cy="4832092"/>
          </a:xfrm>
          <a:prstGeom prst="rect">
            <a:avLst/>
          </a:prstGeom>
          <a:noFill/>
          <a:ln w="9525">
            <a:noFill/>
            <a:miter lim="800000"/>
            <a:headEnd/>
            <a:tailEnd/>
          </a:ln>
        </p:spPr>
        <p:txBody>
          <a:bodyPr wrap="square">
            <a:spAutoFit/>
          </a:bodyPr>
          <a:lstStyle/>
          <a:p>
            <a:pPr marL="228600" lvl="0" indent="-228600">
              <a:buFont typeface="+mj-lt"/>
              <a:buAutoNum type="arabicPeriod"/>
            </a:pPr>
            <a:r>
              <a:rPr lang="en-US" sz="2200" dirty="0">
                <a:solidFill>
                  <a:schemeClr val="tx2"/>
                </a:solidFill>
              </a:rPr>
              <a:t>Social and economic characteristics of the Russian regions – partly available at </a:t>
            </a:r>
            <a:r>
              <a:rPr lang="en-US" sz="2200" dirty="0">
                <a:solidFill>
                  <a:schemeClr val="tx2"/>
                </a:solidFill>
                <a:hlinkClick r:id="rId3"/>
              </a:rPr>
              <a:t>https://iims.hse.ru/en/csid/databases</a:t>
            </a:r>
            <a:r>
              <a:rPr lang="en-US" sz="2200" dirty="0">
                <a:solidFill>
                  <a:schemeClr val="tx2"/>
                </a:solidFill>
              </a:rPr>
              <a:t>  now covers 2000-2014 period.</a:t>
            </a:r>
          </a:p>
          <a:p>
            <a:pPr marL="228600" lvl="0" indent="-228600">
              <a:buFont typeface="+mj-lt"/>
              <a:buAutoNum type="arabicPeriod"/>
            </a:pPr>
            <a:r>
              <a:rPr lang="en-US" sz="2200" dirty="0">
                <a:solidFill>
                  <a:schemeClr val="tx2"/>
                </a:solidFill>
              </a:rPr>
              <a:t>Professional biographies of the Russian elites partly available at </a:t>
            </a:r>
            <a:r>
              <a:rPr lang="en-US" sz="2200" dirty="0">
                <a:solidFill>
                  <a:schemeClr val="tx2"/>
                </a:solidFill>
                <a:hlinkClick r:id="rId3"/>
              </a:rPr>
              <a:t>https://iims.hse.ru/en/csid/databases</a:t>
            </a:r>
            <a:r>
              <a:rPr lang="en-US" sz="2200" dirty="0">
                <a:solidFill>
                  <a:schemeClr val="tx2"/>
                </a:solidFill>
              </a:rPr>
              <a:t>  </a:t>
            </a:r>
          </a:p>
          <a:p>
            <a:pPr marL="228600" lvl="0" indent="-228600">
              <a:buFont typeface="+mj-lt"/>
              <a:buAutoNum type="arabicPeriod"/>
            </a:pPr>
            <a:r>
              <a:rPr lang="en-US" sz="2200" dirty="0">
                <a:solidFill>
                  <a:schemeClr val="tx2"/>
                </a:solidFill>
              </a:rPr>
              <a:t>Vocational education in the Russian regions (a dataset of public-private contracts between firms and VE facilities across the RF)</a:t>
            </a:r>
          </a:p>
          <a:p>
            <a:pPr marL="228600" lvl="0" indent="-228600">
              <a:buFont typeface="+mj-lt"/>
              <a:buAutoNum type="arabicPeriod"/>
            </a:pPr>
            <a:r>
              <a:rPr lang="en-US" sz="2200" dirty="0">
                <a:solidFill>
                  <a:schemeClr val="tx2"/>
                </a:solidFill>
              </a:rPr>
              <a:t>Economic History of Russian regions (data from the Russian Empire Census in 1897, and statistical and geographical data for local districts and towns in the Omsk, Novosibirsk and Altai regions in the 1980s-2000s) </a:t>
            </a:r>
          </a:p>
          <a:p>
            <a:pPr lvl="0"/>
            <a:endParaRPr lang="en-US" sz="2200" dirty="0">
              <a:solidFill>
                <a:schemeClr val="tx2"/>
              </a:solidFill>
            </a:endParaRPr>
          </a:p>
          <a:p>
            <a:pPr lvl="0"/>
            <a:r>
              <a:rPr lang="en-US" sz="2200" dirty="0">
                <a:solidFill>
                  <a:schemeClr val="tx2"/>
                </a:solidFill>
              </a:rPr>
              <a:t>Need for more resources and better organization of data collection – maybe in cooperation with other HSE research units</a:t>
            </a:r>
            <a:endParaRPr lang="ru-RU" sz="2200" dirty="0">
              <a:solidFill>
                <a:schemeClr val="tx2"/>
              </a:solidFill>
            </a:endParaRPr>
          </a:p>
        </p:txBody>
      </p:sp>
    </p:spTree>
    <p:extLst>
      <p:ext uri="{BB962C8B-B14F-4D97-AF65-F5344CB8AC3E}">
        <p14:creationId xmlns:p14="http://schemas.microsoft.com/office/powerpoint/2010/main" val="1072471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272632" y="380720"/>
            <a:ext cx="7715250" cy="516255"/>
          </a:xfrm>
          <a:prstGeom prst="rect">
            <a:avLst/>
          </a:prstGeom>
          <a:noFill/>
          <a:ln w="9525">
            <a:noFill/>
            <a:miter lim="800000"/>
            <a:headEnd/>
            <a:tailEnd/>
          </a:ln>
        </p:spPr>
        <p:txBody>
          <a:bodyPr anchor="ctr"/>
          <a:lstStyle/>
          <a:p>
            <a:pPr algn="ctr"/>
            <a:r>
              <a:rPr lang="en-US" sz="3200" b="1" dirty="0">
                <a:solidFill>
                  <a:prstClr val="white"/>
                </a:solidFill>
                <a:latin typeface="Arial" panose="020B0604020202020204" pitchFamily="34" charset="0"/>
                <a:cs typeface="Arial" panose="020B0604020202020204" pitchFamily="34" charset="0"/>
              </a:rPr>
              <a:t>Short </a:t>
            </a:r>
            <a:r>
              <a:rPr lang="en-US" sz="3200" b="1" dirty="0" smtClean="0">
                <a:solidFill>
                  <a:prstClr val="white"/>
                </a:solidFill>
                <a:latin typeface="Arial" panose="020B0604020202020204" pitchFamily="34" charset="0"/>
                <a:cs typeface="Arial" panose="020B0604020202020204" pitchFamily="34" charset="0"/>
              </a:rPr>
              <a:t>overview: main facts </a:t>
            </a:r>
            <a:r>
              <a:rPr lang="en-US" sz="3200" b="1" dirty="0">
                <a:solidFill>
                  <a:prstClr val="white"/>
                </a:solidFill>
                <a:latin typeface="Arial" panose="020B0604020202020204" pitchFamily="34" charset="0"/>
                <a:cs typeface="Arial" panose="020B0604020202020204" pitchFamily="34" charset="0"/>
              </a:rPr>
              <a:t>and figures</a:t>
            </a: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122609" y="1288011"/>
            <a:ext cx="9021391" cy="5298886"/>
          </a:xfrm>
          <a:prstGeom prst="rect">
            <a:avLst/>
          </a:prstGeom>
          <a:noFill/>
          <a:ln w="9525">
            <a:noFill/>
            <a:miter lim="800000"/>
            <a:headEnd/>
            <a:tailEnd/>
          </a:ln>
        </p:spPr>
        <p:txBody>
          <a:bodyPr wrap="square">
            <a:spAutoFit/>
          </a:bodyPr>
          <a:lstStyle/>
          <a:p>
            <a:pPr>
              <a:spcAft>
                <a:spcPts val="200"/>
              </a:spcAft>
            </a:pPr>
            <a:r>
              <a:rPr lang="en-US" sz="2100" b="1" dirty="0">
                <a:solidFill>
                  <a:srgbClr val="003F82"/>
                </a:solidFill>
                <a:latin typeface="Arial" panose="020B0604020202020204" pitchFamily="34" charset="0"/>
                <a:cs typeface="Arial" panose="020B0604020202020204" pitchFamily="34" charset="0"/>
              </a:rPr>
              <a:t>International Center for the Study of Institutions and Development (ICSID) </a:t>
            </a:r>
            <a:r>
              <a:rPr lang="en-US" sz="2100" dirty="0" smtClean="0">
                <a:solidFill>
                  <a:srgbClr val="003F82"/>
                </a:solidFill>
                <a:latin typeface="Arial" panose="020B0604020202020204" pitchFamily="34" charset="0"/>
                <a:cs typeface="Arial" panose="020B0604020202020204" pitchFamily="34" charset="0"/>
              </a:rPr>
              <a:t>– the part </a:t>
            </a:r>
            <a:r>
              <a:rPr lang="en-US" sz="2100" dirty="0">
                <a:solidFill>
                  <a:srgbClr val="003F82"/>
                </a:solidFill>
                <a:latin typeface="Arial" panose="020B0604020202020204" pitchFamily="34" charset="0"/>
                <a:cs typeface="Arial" panose="020B0604020202020204" pitchFamily="34" charset="0"/>
              </a:rPr>
              <a:t>of Institute for Industrial and Market Studies </a:t>
            </a:r>
            <a:r>
              <a:rPr lang="en-US" sz="2100" dirty="0" smtClean="0">
                <a:solidFill>
                  <a:srgbClr val="003F82"/>
                </a:solidFill>
                <a:latin typeface="Arial" panose="020B0604020202020204" pitchFamily="34" charset="0"/>
                <a:cs typeface="Arial" panose="020B0604020202020204" pitchFamily="34" charset="0"/>
              </a:rPr>
              <a:t>(IIMS)</a:t>
            </a:r>
            <a:endParaRPr lang="en-US" sz="2100" dirty="0">
              <a:solidFill>
                <a:srgbClr val="003F82"/>
              </a:solidFill>
              <a:latin typeface="Arial" panose="020B0604020202020204" pitchFamily="34" charset="0"/>
              <a:cs typeface="Arial" panose="020B0604020202020204" pitchFamily="34" charset="0"/>
            </a:endParaRPr>
          </a:p>
          <a:p>
            <a:pPr>
              <a:lnSpc>
                <a:spcPts val="2400"/>
              </a:lnSpc>
              <a:spcBef>
                <a:spcPts val="600"/>
              </a:spcBef>
              <a:spcAft>
                <a:spcPts val="200"/>
              </a:spcAft>
            </a:pPr>
            <a:r>
              <a:rPr lang="en-US" sz="2100" dirty="0">
                <a:solidFill>
                  <a:srgbClr val="002060"/>
                </a:solidFill>
                <a:latin typeface="Arial" panose="020B0604020202020204" pitchFamily="34" charset="0"/>
                <a:cs typeface="Arial" panose="020B0604020202020204" pitchFamily="34" charset="0"/>
              </a:rPr>
              <a:t>9</a:t>
            </a:r>
            <a:r>
              <a:rPr lang="en-US" sz="2100" dirty="0" smtClean="0">
                <a:solidFill>
                  <a:srgbClr val="002060"/>
                </a:solidFill>
                <a:latin typeface="Arial" panose="020B0604020202020204" pitchFamily="34" charset="0"/>
                <a:cs typeface="Arial" panose="020B0604020202020204" pitchFamily="34" charset="0"/>
              </a:rPr>
              <a:t> </a:t>
            </a:r>
            <a:r>
              <a:rPr lang="en-US" sz="2100" dirty="0">
                <a:solidFill>
                  <a:srgbClr val="002060"/>
                </a:solidFill>
                <a:latin typeface="Arial" panose="020B0604020202020204" pitchFamily="34" charset="0"/>
                <a:cs typeface="Arial" panose="020B0604020202020204" pitchFamily="34" charset="0"/>
              </a:rPr>
              <a:t>years </a:t>
            </a:r>
            <a:r>
              <a:rPr lang="en-US" sz="2100" dirty="0">
                <a:solidFill>
                  <a:srgbClr val="003F82"/>
                </a:solidFill>
                <a:latin typeface="Arial" panose="020B0604020202020204" pitchFamily="34" charset="0"/>
                <a:cs typeface="Arial" panose="020B0604020202020204" pitchFamily="34" charset="0"/>
              </a:rPr>
              <a:t>of </a:t>
            </a:r>
            <a:r>
              <a:rPr lang="en-US" sz="2100" dirty="0" smtClean="0">
                <a:solidFill>
                  <a:srgbClr val="003F82"/>
                </a:solidFill>
                <a:latin typeface="Arial" panose="020B0604020202020204" pitchFamily="34" charset="0"/>
                <a:cs typeface="Arial" panose="020B0604020202020204" pitchFamily="34" charset="0"/>
              </a:rPr>
              <a:t>operation, </a:t>
            </a:r>
            <a:r>
              <a:rPr lang="en-US" sz="2100" dirty="0" smtClean="0">
                <a:solidFill>
                  <a:schemeClr val="accent6">
                    <a:lumMod val="75000"/>
                  </a:schemeClr>
                </a:solidFill>
                <a:latin typeface="Arial" panose="020B0604020202020204" pitchFamily="34" charset="0"/>
                <a:cs typeface="Arial" panose="020B0604020202020204" pitchFamily="34" charset="0"/>
              </a:rPr>
              <a:t>7 international scholars </a:t>
            </a:r>
            <a:r>
              <a:rPr lang="en-US" sz="2100" dirty="0" smtClean="0">
                <a:solidFill>
                  <a:srgbClr val="002060"/>
                </a:solidFill>
                <a:latin typeface="Arial" panose="020B0604020202020204" pitchFamily="34" charset="0"/>
                <a:cs typeface="Arial" panose="020B0604020202020204" pitchFamily="34" charset="0"/>
              </a:rPr>
              <a:t>under the contract</a:t>
            </a:r>
            <a:r>
              <a:rPr lang="en-US" sz="2100" dirty="0" smtClean="0">
                <a:solidFill>
                  <a:schemeClr val="accent6">
                    <a:lumMod val="75000"/>
                  </a:schemeClr>
                </a:solidFill>
                <a:latin typeface="Arial" panose="020B0604020202020204" pitchFamily="34" charset="0"/>
                <a:cs typeface="Arial" panose="020B0604020202020204" pitchFamily="34" charset="0"/>
              </a:rPr>
              <a:t>, 17 </a:t>
            </a:r>
            <a:r>
              <a:rPr lang="en-US" sz="2100" dirty="0">
                <a:solidFill>
                  <a:schemeClr val="accent6">
                    <a:lumMod val="75000"/>
                  </a:schemeClr>
                </a:solidFill>
                <a:latin typeface="Arial" panose="020B0604020202020204" pitchFamily="34" charset="0"/>
                <a:cs typeface="Arial" panose="020B0604020202020204" pitchFamily="34" charset="0"/>
              </a:rPr>
              <a:t>associated researchers </a:t>
            </a:r>
            <a:r>
              <a:rPr lang="en-US" sz="2100" dirty="0">
                <a:solidFill>
                  <a:srgbClr val="003F82"/>
                </a:solidFill>
                <a:latin typeface="Arial" panose="020B0604020202020204" pitchFamily="34" charset="0"/>
                <a:cs typeface="Arial" panose="020B0604020202020204" pitchFamily="34" charset="0"/>
              </a:rPr>
              <a:t>working </a:t>
            </a:r>
            <a:r>
              <a:rPr lang="en-US" sz="2100" dirty="0" smtClean="0">
                <a:solidFill>
                  <a:srgbClr val="003F82"/>
                </a:solidFill>
                <a:latin typeface="Arial" panose="020B0604020202020204" pitchFamily="34" charset="0"/>
                <a:cs typeface="Arial" panose="020B0604020202020204" pitchFamily="34" charset="0"/>
              </a:rPr>
              <a:t>worldwide, </a:t>
            </a:r>
            <a:r>
              <a:rPr lang="en-US" sz="2100" dirty="0" smtClean="0">
                <a:solidFill>
                  <a:schemeClr val="accent6">
                    <a:lumMod val="75000"/>
                  </a:schemeClr>
                </a:solidFill>
                <a:latin typeface="Arial" panose="020B0604020202020204" pitchFamily="34" charset="0"/>
                <a:cs typeface="Arial" panose="020B0604020202020204" pitchFamily="34" charset="0"/>
              </a:rPr>
              <a:t>2 tenure track HSE associate professors </a:t>
            </a:r>
            <a:r>
              <a:rPr lang="en-US" sz="2100" dirty="0" smtClean="0">
                <a:solidFill>
                  <a:srgbClr val="003F82"/>
                </a:solidFill>
                <a:latin typeface="Arial" panose="020B0604020202020204" pitchFamily="34" charset="0"/>
                <a:cs typeface="Arial" panose="020B0604020202020204" pitchFamily="34" charset="0"/>
              </a:rPr>
              <a:t>affiliated with ICSID</a:t>
            </a:r>
            <a:r>
              <a:rPr lang="en-US" sz="2100" dirty="0">
                <a:solidFill>
                  <a:srgbClr val="003F82"/>
                </a:solidFill>
                <a:latin typeface="Arial" panose="020B0604020202020204" pitchFamily="34" charset="0"/>
                <a:cs typeface="Arial" panose="020B0604020202020204" pitchFamily="34" charset="0"/>
              </a:rPr>
              <a:t>, every year about </a:t>
            </a:r>
            <a:r>
              <a:rPr lang="en-US" sz="2100" dirty="0" smtClean="0">
                <a:solidFill>
                  <a:schemeClr val="accent6">
                    <a:lumMod val="75000"/>
                  </a:schemeClr>
                </a:solidFill>
                <a:latin typeface="Arial" panose="020B0604020202020204" pitchFamily="34" charset="0"/>
                <a:cs typeface="Arial" panose="020B0604020202020204" pitchFamily="34" charset="0"/>
              </a:rPr>
              <a:t>15 visiting researchers</a:t>
            </a:r>
            <a:r>
              <a:rPr lang="en-US" sz="2100" dirty="0" smtClean="0">
                <a:solidFill>
                  <a:srgbClr val="003F82"/>
                </a:solidFill>
                <a:latin typeface="Arial" panose="020B0604020202020204" pitchFamily="34" charset="0"/>
                <a:cs typeface="Arial" panose="020B0604020202020204" pitchFamily="34" charset="0"/>
              </a:rPr>
              <a:t> coming to ICSID, </a:t>
            </a:r>
            <a:r>
              <a:rPr lang="en-US" sz="2100" dirty="0" smtClean="0">
                <a:solidFill>
                  <a:schemeClr val="accent6">
                    <a:lumMod val="75000"/>
                  </a:schemeClr>
                </a:solidFill>
                <a:latin typeface="Arial" panose="020B0604020202020204" pitchFamily="34" charset="0"/>
                <a:cs typeface="Arial" panose="020B0604020202020204" pitchFamily="34" charset="0"/>
              </a:rPr>
              <a:t>14 Russian researchers </a:t>
            </a:r>
            <a:r>
              <a:rPr lang="en-US" sz="2100" dirty="0" smtClean="0">
                <a:solidFill>
                  <a:srgbClr val="003F82"/>
                </a:solidFill>
                <a:latin typeface="Arial" panose="020B0604020202020204" pitchFamily="34" charset="0"/>
                <a:cs typeface="Arial" panose="020B0604020202020204" pitchFamily="34" charset="0"/>
              </a:rPr>
              <a:t>+ about </a:t>
            </a:r>
            <a:r>
              <a:rPr lang="en-US" sz="2100" dirty="0" smtClean="0">
                <a:solidFill>
                  <a:schemeClr val="accent6">
                    <a:lumMod val="75000"/>
                  </a:schemeClr>
                </a:solidFill>
                <a:latin typeface="Arial" panose="020B0604020202020204" pitchFamily="34" charset="0"/>
                <a:cs typeface="Arial" panose="020B0604020202020204" pitchFamily="34" charset="0"/>
              </a:rPr>
              <a:t>20 students </a:t>
            </a:r>
            <a:r>
              <a:rPr lang="en-US" sz="2100" dirty="0" smtClean="0">
                <a:solidFill>
                  <a:srgbClr val="003F82"/>
                </a:solidFill>
                <a:latin typeface="Arial" panose="020B0604020202020204" pitchFamily="34" charset="0"/>
                <a:cs typeface="Arial" panose="020B0604020202020204" pitchFamily="34" charset="0"/>
              </a:rPr>
              <a:t>every year</a:t>
            </a:r>
            <a:endParaRPr lang="en-US" sz="2100" dirty="0">
              <a:solidFill>
                <a:srgbClr val="003F82"/>
              </a:solidFill>
              <a:latin typeface="Arial" panose="020B0604020202020204" pitchFamily="34" charset="0"/>
              <a:cs typeface="Arial" panose="020B0604020202020204" pitchFamily="34" charset="0"/>
            </a:endParaRPr>
          </a:p>
          <a:p>
            <a:pPr>
              <a:spcBef>
                <a:spcPts val="600"/>
              </a:spcBef>
              <a:spcAft>
                <a:spcPts val="200"/>
              </a:spcAft>
            </a:pPr>
            <a:r>
              <a:rPr lang="en-US" sz="2100" b="1" dirty="0" smtClean="0">
                <a:solidFill>
                  <a:srgbClr val="003F82"/>
                </a:solidFill>
                <a:latin typeface="Arial" panose="020B0604020202020204" pitchFamily="34" charset="0"/>
                <a:cs typeface="Arial" panose="020B0604020202020204" pitchFamily="34" charset="0"/>
              </a:rPr>
              <a:t>Some outcomes:</a:t>
            </a:r>
          </a:p>
          <a:p>
            <a:pPr marL="285750" indent="-285750">
              <a:spcAft>
                <a:spcPts val="200"/>
              </a:spcAft>
              <a:buFont typeface="Arial" panose="020B0604020202020204" pitchFamily="34" charset="0"/>
              <a:buChar char="•"/>
            </a:pPr>
            <a:r>
              <a:rPr lang="en-US" sz="2100" dirty="0" smtClean="0">
                <a:solidFill>
                  <a:srgbClr val="003F82"/>
                </a:solidFill>
                <a:latin typeface="Arial" panose="020B0604020202020204" pitchFamily="34" charset="0"/>
                <a:cs typeface="Arial" panose="020B0604020202020204" pitchFamily="34" charset="0"/>
              </a:rPr>
              <a:t>About 50 papers in </a:t>
            </a:r>
            <a:r>
              <a:rPr lang="en-US" sz="2100" dirty="0" smtClean="0">
                <a:solidFill>
                  <a:srgbClr val="002060"/>
                </a:solidFill>
                <a:latin typeface="Arial" panose="020B0604020202020204" pitchFamily="34" charset="0"/>
                <a:cs typeface="Arial" panose="020B0604020202020204" pitchFamily="34" charset="0"/>
              </a:rPr>
              <a:t>respected </a:t>
            </a:r>
            <a:r>
              <a:rPr lang="en-US" sz="2100" dirty="0">
                <a:solidFill>
                  <a:schemeClr val="tx2"/>
                </a:solidFill>
                <a:latin typeface="Arial" panose="020B0604020202020204" pitchFamily="34" charset="0"/>
                <a:cs typeface="Arial" panose="020B0604020202020204" pitchFamily="34" charset="0"/>
              </a:rPr>
              <a:t>int</a:t>
            </a:r>
            <a:r>
              <a:rPr lang="en-US" sz="2100" dirty="0">
                <a:solidFill>
                  <a:srgbClr val="003F82"/>
                </a:solidFill>
                <a:latin typeface="Arial" panose="020B0604020202020204" pitchFamily="34" charset="0"/>
                <a:cs typeface="Arial" panose="020B0604020202020204" pitchFamily="34" charset="0"/>
              </a:rPr>
              <a:t>ernational </a:t>
            </a:r>
            <a:r>
              <a:rPr lang="en-US" sz="2100" dirty="0" smtClean="0">
                <a:solidFill>
                  <a:srgbClr val="003F82"/>
                </a:solidFill>
                <a:latin typeface="Arial" panose="020B0604020202020204" pitchFamily="34" charset="0"/>
                <a:cs typeface="Arial" panose="020B0604020202020204" pitchFamily="34" charset="0"/>
              </a:rPr>
              <a:t>journals</a:t>
            </a:r>
            <a:r>
              <a:rPr lang="ru-RU" sz="2100" dirty="0" smtClean="0">
                <a:solidFill>
                  <a:srgbClr val="003F82"/>
                </a:solidFill>
                <a:latin typeface="Arial" panose="020B0604020202020204" pitchFamily="34" charset="0"/>
                <a:cs typeface="Arial" panose="020B0604020202020204" pitchFamily="34" charset="0"/>
              </a:rPr>
              <a:t> (</a:t>
            </a:r>
            <a:r>
              <a:rPr lang="en-US" sz="2100" dirty="0" smtClean="0">
                <a:solidFill>
                  <a:srgbClr val="003F82"/>
                </a:solidFill>
                <a:latin typeface="Arial" panose="020B0604020202020204" pitchFamily="34" charset="0"/>
                <a:cs typeface="Arial" panose="020B0604020202020204" pitchFamily="34" charset="0"/>
              </a:rPr>
              <a:t>including 25 papers for 2017-2019, among them</a:t>
            </a:r>
            <a:r>
              <a:rPr lang="ru-RU" sz="2100" dirty="0" smtClean="0">
                <a:solidFill>
                  <a:srgbClr val="003F82"/>
                </a:solidFill>
                <a:latin typeface="Arial" panose="020B0604020202020204" pitchFamily="34" charset="0"/>
                <a:cs typeface="Arial" panose="020B0604020202020204" pitchFamily="34" charset="0"/>
              </a:rPr>
              <a:t> 18 </a:t>
            </a:r>
            <a:r>
              <a:rPr lang="en-US" sz="2100" dirty="0" smtClean="0">
                <a:solidFill>
                  <a:srgbClr val="003F82"/>
                </a:solidFill>
                <a:latin typeface="Arial" panose="020B0604020202020204" pitchFamily="34" charset="0"/>
                <a:cs typeface="Arial" panose="020B0604020202020204" pitchFamily="34" charset="0"/>
              </a:rPr>
              <a:t>in Q1 journals, 7 in top-journals in PS)</a:t>
            </a:r>
            <a:endParaRPr lang="en-US" sz="2100" dirty="0">
              <a:solidFill>
                <a:srgbClr val="003F82"/>
              </a:solidFill>
              <a:latin typeface="Arial" panose="020B0604020202020204" pitchFamily="34" charset="0"/>
              <a:cs typeface="Arial" panose="020B0604020202020204" pitchFamily="34" charset="0"/>
            </a:endParaRPr>
          </a:p>
          <a:p>
            <a:pPr marL="285750" indent="-285750">
              <a:spcAft>
                <a:spcPts val="200"/>
              </a:spcAft>
              <a:buFont typeface="Arial" panose="020B0604020202020204" pitchFamily="34" charset="0"/>
              <a:buChar char="•"/>
            </a:pPr>
            <a:r>
              <a:rPr lang="en-US" sz="2100" dirty="0">
                <a:solidFill>
                  <a:srgbClr val="003F82"/>
                </a:solidFill>
                <a:latin typeface="Arial" panose="020B0604020202020204" pitchFamily="34" charset="0"/>
                <a:cs typeface="Arial" panose="020B0604020202020204" pitchFamily="34" charset="0"/>
              </a:rPr>
              <a:t>4 extensive </a:t>
            </a:r>
            <a:r>
              <a:rPr lang="en-US" sz="2100" dirty="0" smtClean="0">
                <a:solidFill>
                  <a:srgbClr val="003F82"/>
                </a:solidFill>
                <a:latin typeface="Arial" panose="020B0604020202020204" pitchFamily="34" charset="0"/>
                <a:cs typeface="Arial" panose="020B0604020202020204" pitchFamily="34" charset="0"/>
              </a:rPr>
              <a:t>databases available at ICSID website </a:t>
            </a:r>
            <a:endParaRPr lang="en-US" sz="2100" dirty="0">
              <a:solidFill>
                <a:srgbClr val="003F82"/>
              </a:solidFill>
              <a:latin typeface="Arial" panose="020B0604020202020204" pitchFamily="34" charset="0"/>
              <a:cs typeface="Arial" panose="020B0604020202020204" pitchFamily="34" charset="0"/>
            </a:endParaRPr>
          </a:p>
          <a:p>
            <a:pPr marL="285750" indent="-285750">
              <a:spcAft>
                <a:spcPts val="200"/>
              </a:spcAft>
              <a:buFont typeface="Arial" panose="020B0604020202020204" pitchFamily="34" charset="0"/>
              <a:buChar char="•"/>
            </a:pPr>
            <a:r>
              <a:rPr lang="en-US" sz="2100" dirty="0" smtClean="0">
                <a:solidFill>
                  <a:srgbClr val="003F82"/>
                </a:solidFill>
                <a:latin typeface="Arial" panose="020B0604020202020204" pitchFamily="34" charset="0"/>
                <a:cs typeface="Arial" panose="020B0604020202020204" pitchFamily="34" charset="0"/>
              </a:rPr>
              <a:t>Annual ICSID conference (combined with EACES workshop) and </a:t>
            </a:r>
            <a:r>
              <a:rPr lang="en-US" sz="2100" dirty="0" smtClean="0">
                <a:solidFill>
                  <a:schemeClr val="tx2"/>
                </a:solidFill>
                <a:latin typeface="Arial" panose="020B0604020202020204" pitchFamily="34" charset="0"/>
                <a:cs typeface="Arial" panose="020B0604020202020204" pitchFamily="34" charset="0"/>
              </a:rPr>
              <a:t>seminars abroad</a:t>
            </a:r>
            <a:r>
              <a:rPr lang="en-US" sz="2100" dirty="0" smtClean="0">
                <a:solidFill>
                  <a:srgbClr val="003F82"/>
                </a:solidFill>
                <a:latin typeface="Arial" panose="020B0604020202020204" pitchFamily="34" charset="0"/>
                <a:cs typeface="Arial" panose="020B0604020202020204" pitchFamily="34" charset="0"/>
              </a:rPr>
              <a:t> organized in cooperation with local partner</a:t>
            </a:r>
            <a:endParaRPr lang="en-US" sz="2100" dirty="0">
              <a:solidFill>
                <a:srgbClr val="003F82"/>
              </a:solidFill>
              <a:latin typeface="Arial" panose="020B0604020202020204" pitchFamily="34" charset="0"/>
              <a:cs typeface="Arial" panose="020B0604020202020204" pitchFamily="34" charset="0"/>
            </a:endParaRPr>
          </a:p>
          <a:p>
            <a:pPr marL="285750" indent="-285750">
              <a:spcAft>
                <a:spcPts val="200"/>
              </a:spcAft>
              <a:buFont typeface="Arial" panose="020B0604020202020204" pitchFamily="34" charset="0"/>
              <a:buChar char="•"/>
            </a:pPr>
            <a:r>
              <a:rPr lang="en-US" sz="2100" dirty="0" smtClean="0">
                <a:solidFill>
                  <a:srgbClr val="003F82"/>
                </a:solidFill>
                <a:latin typeface="Arial" panose="020B0604020202020204" pitchFamily="34" charset="0"/>
                <a:cs typeface="Arial" panose="020B0604020202020204" pitchFamily="34" charset="0"/>
              </a:rPr>
              <a:t>Regular research seminar on </a:t>
            </a:r>
            <a:r>
              <a:rPr lang="en-US" sz="2100" dirty="0">
                <a:solidFill>
                  <a:srgbClr val="003F82"/>
                </a:solidFill>
                <a:latin typeface="Arial" panose="020B0604020202020204" pitchFamily="34" charset="0"/>
                <a:cs typeface="Arial" panose="020B0604020202020204" pitchFamily="34" charset="0"/>
              </a:rPr>
              <a:t>d</a:t>
            </a:r>
            <a:r>
              <a:rPr lang="en-US" sz="2100" dirty="0" smtClean="0">
                <a:solidFill>
                  <a:srgbClr val="003F82"/>
                </a:solidFill>
                <a:latin typeface="Arial" panose="020B0604020202020204" pitchFamily="34" charset="0"/>
                <a:cs typeface="Arial" panose="020B0604020202020204" pitchFamily="34" charset="0"/>
              </a:rPr>
              <a:t>iversity and d</a:t>
            </a:r>
            <a:r>
              <a:rPr lang="en-US" sz="2100" dirty="0">
                <a:solidFill>
                  <a:srgbClr val="003F82"/>
                </a:solidFill>
                <a:latin typeface="Arial" panose="020B0604020202020204" pitchFamily="34" charset="0"/>
                <a:cs typeface="Arial" panose="020B0604020202020204" pitchFamily="34" charset="0"/>
              </a:rPr>
              <a:t>evelopment with NES </a:t>
            </a:r>
            <a:endParaRPr lang="en-US" sz="2100" dirty="0" smtClean="0">
              <a:solidFill>
                <a:srgbClr val="003F82"/>
              </a:solidFill>
              <a:latin typeface="Arial" panose="020B0604020202020204" pitchFamily="34" charset="0"/>
              <a:cs typeface="Arial" panose="020B0604020202020204" pitchFamily="34" charset="0"/>
            </a:endParaRPr>
          </a:p>
          <a:p>
            <a:pPr marL="285750" indent="-285750">
              <a:spcAft>
                <a:spcPts val="200"/>
              </a:spcAft>
              <a:buFont typeface="Arial" panose="020B0604020202020204" pitchFamily="34" charset="0"/>
              <a:buChar char="•"/>
            </a:pPr>
            <a:r>
              <a:rPr lang="en-US" sz="2100" dirty="0" smtClean="0">
                <a:solidFill>
                  <a:srgbClr val="003F82"/>
                </a:solidFill>
                <a:latin typeface="Arial" panose="020B0604020202020204" pitchFamily="34" charset="0"/>
                <a:cs typeface="Arial" panose="020B0604020202020204" pitchFamily="34" charset="0"/>
              </a:rPr>
              <a:t>Project on vocational education supported by RNF in 2016-2018</a:t>
            </a:r>
            <a:endParaRPr lang="ru-RU" sz="2100" dirty="0" smtClean="0">
              <a:solidFill>
                <a:srgbClr val="003F82"/>
              </a:solidFill>
              <a:latin typeface="Arial" panose="020B0604020202020204" pitchFamily="34" charset="0"/>
              <a:cs typeface="Arial" panose="020B0604020202020204" pitchFamily="34" charset="0"/>
            </a:endParaRPr>
          </a:p>
          <a:p>
            <a:pPr marL="285750" indent="-285750">
              <a:spcAft>
                <a:spcPts val="200"/>
              </a:spcAft>
              <a:buFont typeface="Arial" panose="020B0604020202020204" pitchFamily="34" charset="0"/>
              <a:buChar char="•"/>
            </a:pPr>
            <a:r>
              <a:rPr lang="en-US" sz="2100" dirty="0" smtClean="0">
                <a:solidFill>
                  <a:srgbClr val="003F82"/>
                </a:solidFill>
                <a:latin typeface="Arial" panose="020B0604020202020204" pitchFamily="34" charset="0"/>
                <a:cs typeface="Arial" panose="020B0604020202020204" pitchFamily="34" charset="0"/>
              </a:rPr>
              <a:t>Teaching activity: economics, sociology, PS, PA + PEP, P&amp;D programs</a:t>
            </a:r>
            <a:endParaRPr lang="en-US" sz="2200" dirty="0">
              <a:solidFill>
                <a:srgbClr val="003F82"/>
              </a:solidFill>
              <a:latin typeface="Myriad Pro"/>
            </a:endParaRPr>
          </a:p>
        </p:txBody>
      </p:sp>
    </p:spTree>
    <p:extLst>
      <p:ext uri="{BB962C8B-B14F-4D97-AF65-F5344CB8AC3E}">
        <p14:creationId xmlns:p14="http://schemas.microsoft.com/office/powerpoint/2010/main" val="3492195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4"/>
            <a:ext cx="7379970" cy="516255"/>
          </a:xfrm>
          <a:prstGeom prst="rect">
            <a:avLst/>
          </a:prstGeom>
          <a:noFill/>
          <a:ln w="9525">
            <a:noFill/>
            <a:miter lim="800000"/>
            <a:headEnd/>
            <a:tailEnd/>
          </a:ln>
        </p:spPr>
        <p:txBody>
          <a:bodyPr anchor="ctr"/>
          <a:lstStyle/>
          <a:p>
            <a:pPr algn="ctr"/>
            <a:r>
              <a:rPr lang="en-US" sz="3200" b="1" dirty="0" smtClean="0">
                <a:solidFill>
                  <a:prstClr val="white"/>
                </a:solidFill>
                <a:latin typeface="Arial" panose="020B0604020202020204" pitchFamily="34" charset="0"/>
                <a:cs typeface="Arial" panose="020B0604020202020204" pitchFamily="34" charset="0"/>
              </a:rPr>
              <a:t>Topics and focus for </a:t>
            </a:r>
            <a:r>
              <a:rPr lang="en-US" sz="3200" b="1" dirty="0">
                <a:solidFill>
                  <a:prstClr val="white"/>
                </a:solidFill>
                <a:latin typeface="Arial" panose="020B0604020202020204" pitchFamily="34" charset="0"/>
                <a:cs typeface="Arial" panose="020B0604020202020204" pitchFamily="34" charset="0"/>
              </a:rPr>
              <a:t>2017-2019</a:t>
            </a: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196217" y="1362028"/>
            <a:ext cx="8749030" cy="2477601"/>
          </a:xfrm>
          <a:prstGeom prst="rect">
            <a:avLst/>
          </a:prstGeom>
          <a:noFill/>
          <a:ln w="9525">
            <a:noFill/>
            <a:miter lim="800000"/>
            <a:headEnd/>
            <a:tailEnd/>
          </a:ln>
        </p:spPr>
        <p:txBody>
          <a:bodyPr wrap="square">
            <a:spAutoFit/>
          </a:bodyPr>
          <a:lstStyle/>
          <a:p>
            <a:pPr marL="285750" indent="-285750">
              <a:spcAft>
                <a:spcPts val="900"/>
              </a:spcAft>
              <a:buFont typeface="Arial" panose="020B0604020202020204" pitchFamily="34" charset="0"/>
              <a:buChar char="•"/>
            </a:pPr>
            <a:r>
              <a:rPr lang="en-US" sz="2500" b="1" dirty="0">
                <a:solidFill>
                  <a:srgbClr val="003F82"/>
                </a:solidFill>
                <a:latin typeface="Arial" panose="020B0604020202020204" pitchFamily="34" charset="0"/>
                <a:cs typeface="Arial" panose="020B0604020202020204" pitchFamily="34" charset="0"/>
              </a:rPr>
              <a:t>Political elites, Elections, Incentives for Bureaucracy</a:t>
            </a:r>
          </a:p>
          <a:p>
            <a:pPr marL="285750" indent="-285750">
              <a:spcAft>
                <a:spcPts val="900"/>
              </a:spcAft>
              <a:buFont typeface="Arial" panose="020B0604020202020204" pitchFamily="34" charset="0"/>
              <a:buChar char="•"/>
            </a:pPr>
            <a:r>
              <a:rPr lang="en-US" sz="2500" b="1" dirty="0">
                <a:solidFill>
                  <a:srgbClr val="003F82"/>
                </a:solidFill>
                <a:latin typeface="Arial" panose="020B0604020202020204" pitchFamily="34" charset="0"/>
                <a:cs typeface="Arial" panose="020B0604020202020204" pitchFamily="34" charset="0"/>
              </a:rPr>
              <a:t>Social Capital, Culture and Collective Action</a:t>
            </a:r>
          </a:p>
          <a:p>
            <a:pPr marL="285750" indent="-285750">
              <a:spcAft>
                <a:spcPts val="900"/>
              </a:spcAft>
              <a:buFont typeface="Arial" panose="020B0604020202020204" pitchFamily="34" charset="0"/>
              <a:buChar char="•"/>
            </a:pPr>
            <a:r>
              <a:rPr lang="en-US" sz="2500" b="1" dirty="0">
                <a:solidFill>
                  <a:srgbClr val="003F82"/>
                </a:solidFill>
                <a:latin typeface="Arial" panose="020B0604020202020204" pitchFamily="34" charset="0"/>
                <a:cs typeface="Arial" panose="020B0604020202020204" pitchFamily="34" charset="0"/>
              </a:rPr>
              <a:t>Economic History of Russia</a:t>
            </a:r>
          </a:p>
          <a:p>
            <a:pPr marL="285750" indent="-285750">
              <a:spcAft>
                <a:spcPts val="900"/>
              </a:spcAft>
              <a:buFont typeface="Arial" panose="020B0604020202020204" pitchFamily="34" charset="0"/>
              <a:buChar char="•"/>
            </a:pPr>
            <a:r>
              <a:rPr lang="en-US" sz="2500" b="1" dirty="0">
                <a:solidFill>
                  <a:srgbClr val="003F82"/>
                </a:solidFill>
                <a:latin typeface="Arial" panose="020B0604020202020204" pitchFamily="34" charset="0"/>
                <a:cs typeface="Arial" panose="020B0604020202020204" pitchFamily="34" charset="0"/>
              </a:rPr>
              <a:t>Social </a:t>
            </a:r>
            <a:r>
              <a:rPr lang="en-US" sz="2500" b="1" dirty="0" smtClean="0">
                <a:solidFill>
                  <a:srgbClr val="003F82"/>
                </a:solidFill>
                <a:latin typeface="Arial" panose="020B0604020202020204" pitchFamily="34" charset="0"/>
                <a:cs typeface="Arial" panose="020B0604020202020204" pitchFamily="34" charset="0"/>
              </a:rPr>
              <a:t>Policy &amp; </a:t>
            </a:r>
            <a:r>
              <a:rPr lang="en-US" sz="2500" b="1" dirty="0">
                <a:solidFill>
                  <a:srgbClr val="003F82"/>
                </a:solidFill>
                <a:latin typeface="Arial" panose="020B0604020202020204" pitchFamily="34" charset="0"/>
                <a:cs typeface="Arial" panose="020B0604020202020204" pitchFamily="34" charset="0"/>
              </a:rPr>
              <a:t>Public Goods</a:t>
            </a:r>
          </a:p>
          <a:p>
            <a:pPr marL="285750" indent="-285750">
              <a:spcAft>
                <a:spcPts val="900"/>
              </a:spcAft>
              <a:buFont typeface="Arial" panose="020B0604020202020204" pitchFamily="34" charset="0"/>
              <a:buChar char="•"/>
            </a:pPr>
            <a:r>
              <a:rPr lang="en-US" sz="2500" b="1" dirty="0" smtClean="0">
                <a:solidFill>
                  <a:srgbClr val="003F82"/>
                </a:solidFill>
                <a:latin typeface="Arial" panose="020B0604020202020204" pitchFamily="34" charset="0"/>
                <a:cs typeface="Arial" panose="020B0604020202020204" pitchFamily="34" charset="0"/>
              </a:rPr>
              <a:t>Business Climate</a:t>
            </a:r>
            <a:endParaRPr lang="ru-RU" sz="1200" dirty="0">
              <a:solidFill>
                <a:srgbClr val="003F82"/>
              </a:solidFill>
              <a:latin typeface="Myriad Pro"/>
            </a:endParaRPr>
          </a:p>
        </p:txBody>
      </p:sp>
      <p:sp>
        <p:nvSpPr>
          <p:cNvPr id="8" name="TextBox 7"/>
          <p:cNvSpPr txBox="1"/>
          <p:nvPr/>
        </p:nvSpPr>
        <p:spPr>
          <a:xfrm>
            <a:off x="2327275" y="4003386"/>
            <a:ext cx="6192422" cy="2308324"/>
          </a:xfrm>
          <a:prstGeom prst="rect">
            <a:avLst/>
          </a:prstGeom>
          <a:noFill/>
        </p:spPr>
        <p:txBody>
          <a:bodyPr wrap="square" rtlCol="0">
            <a:spAutoFit/>
          </a:bodyPr>
          <a:lstStyle/>
          <a:p>
            <a:pPr marL="342900" indent="-342900" defTabSz="914400" fontAlgn="auto">
              <a:spcBef>
                <a:spcPts val="0"/>
              </a:spcBef>
              <a:spcAft>
                <a:spcPts val="900"/>
              </a:spcAft>
              <a:buFont typeface="Arial" panose="020B0604020202020204" pitchFamily="34" charset="0"/>
              <a:buChar char="•"/>
            </a:pPr>
            <a:r>
              <a:rPr lang="en-US" sz="2500" b="1" dirty="0" smtClean="0">
                <a:solidFill>
                  <a:srgbClr val="C00000"/>
                </a:solidFill>
                <a:latin typeface="Arial" panose="020B0604020202020204" pitchFamily="34" charset="0"/>
                <a:ea typeface="+mn-ea"/>
                <a:cs typeface="Arial" panose="020B0604020202020204" pitchFamily="34" charset="0"/>
              </a:rPr>
              <a:t>Interdisciplinary view </a:t>
            </a:r>
            <a:r>
              <a:rPr lang="en-US" sz="2500" dirty="0" smtClean="0">
                <a:solidFill>
                  <a:srgbClr val="C00000"/>
                </a:solidFill>
                <a:latin typeface="Arial" panose="020B0604020202020204" pitchFamily="34" charset="0"/>
                <a:ea typeface="+mn-ea"/>
                <a:cs typeface="Arial" panose="020B0604020202020204" pitchFamily="34" charset="0"/>
              </a:rPr>
              <a:t>(</a:t>
            </a:r>
            <a:r>
              <a:rPr lang="en-US" sz="2400" i="1" dirty="0" smtClean="0">
                <a:solidFill>
                  <a:srgbClr val="C00000"/>
                </a:solidFill>
                <a:latin typeface="Arial" panose="020B0604020202020204" pitchFamily="34" charset="0"/>
                <a:ea typeface="+mn-ea"/>
                <a:cs typeface="Arial" panose="020B0604020202020204" pitchFamily="34" charset="0"/>
              </a:rPr>
              <a:t>economics, political science, sociology, law, history, geography, area studies</a:t>
            </a:r>
            <a:r>
              <a:rPr lang="en-US" sz="2500" dirty="0" smtClean="0">
                <a:solidFill>
                  <a:srgbClr val="C00000"/>
                </a:solidFill>
                <a:latin typeface="Arial" panose="020B0604020202020204" pitchFamily="34" charset="0"/>
                <a:ea typeface="+mn-ea"/>
                <a:cs typeface="Arial" panose="020B0604020202020204" pitchFamily="34" charset="0"/>
              </a:rPr>
              <a:t>)</a:t>
            </a:r>
            <a:r>
              <a:rPr lang="en-US" sz="2500" b="1" dirty="0" smtClean="0">
                <a:solidFill>
                  <a:srgbClr val="C00000"/>
                </a:solidFill>
                <a:latin typeface="Arial" panose="020B0604020202020204" pitchFamily="34" charset="0"/>
                <a:ea typeface="+mn-ea"/>
                <a:cs typeface="Arial" panose="020B0604020202020204" pitchFamily="34" charset="0"/>
              </a:rPr>
              <a:t> </a:t>
            </a:r>
          </a:p>
          <a:p>
            <a:pPr marL="342900" indent="-342900" defTabSz="914400" fontAlgn="auto">
              <a:spcBef>
                <a:spcPts val="0"/>
              </a:spcBef>
              <a:spcAft>
                <a:spcPts val="900"/>
              </a:spcAft>
              <a:buFont typeface="Arial" panose="020B0604020202020204" pitchFamily="34" charset="0"/>
              <a:buChar char="•"/>
            </a:pPr>
            <a:r>
              <a:rPr lang="en-US" sz="2500" b="1" dirty="0" smtClean="0">
                <a:solidFill>
                  <a:srgbClr val="C00000"/>
                </a:solidFill>
                <a:latin typeface="Arial" panose="020B0604020202020204" pitchFamily="34" charset="0"/>
                <a:ea typeface="+mn-ea"/>
                <a:cs typeface="Arial" panose="020B0604020202020204" pitchFamily="34" charset="0"/>
              </a:rPr>
              <a:t>Comparative perspective</a:t>
            </a:r>
            <a:endParaRPr lang="en-US" sz="2500" b="1" dirty="0">
              <a:solidFill>
                <a:srgbClr val="C00000"/>
              </a:solidFill>
              <a:latin typeface="Arial" panose="020B0604020202020204" pitchFamily="34" charset="0"/>
              <a:ea typeface="+mn-ea"/>
              <a:cs typeface="Arial" panose="020B0604020202020204" pitchFamily="34" charset="0"/>
            </a:endParaRPr>
          </a:p>
          <a:p>
            <a:pPr marL="342900" indent="-342900" defTabSz="914400" fontAlgn="auto">
              <a:spcBef>
                <a:spcPts val="0"/>
              </a:spcBef>
              <a:spcAft>
                <a:spcPts val="900"/>
              </a:spcAft>
              <a:buFont typeface="Arial" panose="020B0604020202020204" pitchFamily="34" charset="0"/>
              <a:buChar char="•"/>
            </a:pPr>
            <a:r>
              <a:rPr lang="en-US" sz="2500" b="1" dirty="0" smtClean="0">
                <a:solidFill>
                  <a:srgbClr val="C00000"/>
                </a:solidFill>
                <a:latin typeface="Arial" panose="020B0604020202020204" pitchFamily="34" charset="0"/>
                <a:ea typeface="+mn-ea"/>
                <a:cs typeface="Arial" panose="020B0604020202020204" pitchFamily="34" charset="0"/>
              </a:rPr>
              <a:t>Cooperation with </a:t>
            </a:r>
            <a:r>
              <a:rPr lang="en-US" sz="2500" b="1" dirty="0">
                <a:solidFill>
                  <a:srgbClr val="C00000"/>
                </a:solidFill>
                <a:latin typeface="Arial" panose="020B0604020202020204" pitchFamily="34" charset="0"/>
                <a:ea typeface="+mn-ea"/>
                <a:cs typeface="Arial" panose="020B0604020202020204" pitchFamily="34" charset="0"/>
              </a:rPr>
              <a:t>other HSE centers </a:t>
            </a:r>
            <a:endParaRPr lang="ru-RU" sz="2500" b="1" dirty="0">
              <a:solidFill>
                <a:srgbClr val="C00000"/>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68063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333216" y="136478"/>
            <a:ext cx="7810784" cy="982638"/>
          </a:xfrm>
          <a:prstGeom prst="rect">
            <a:avLst/>
          </a:prstGeom>
          <a:noFill/>
          <a:ln w="9525">
            <a:noFill/>
            <a:miter lim="800000"/>
            <a:headEnd/>
            <a:tailEnd/>
          </a:ln>
        </p:spPr>
        <p:txBody>
          <a:bodyPr anchor="ctr"/>
          <a:lstStyle/>
          <a:p>
            <a:pPr algn="ctr"/>
            <a:r>
              <a:rPr lang="en-US" sz="3200" b="1" dirty="0" smtClean="0">
                <a:solidFill>
                  <a:schemeClr val="bg1"/>
                </a:solidFill>
              </a:rPr>
              <a:t>Organizational </a:t>
            </a:r>
            <a:r>
              <a:rPr lang="en-US" sz="3200" b="1" dirty="0">
                <a:solidFill>
                  <a:schemeClr val="bg1"/>
                </a:solidFill>
              </a:rPr>
              <a:t>development</a:t>
            </a:r>
            <a:endParaRPr lang="en-US" sz="3200" b="1" dirty="0">
              <a:solidFill>
                <a:schemeClr val="bg1"/>
              </a:solidFill>
              <a:latin typeface="Myriad Pro"/>
            </a:endParaRP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196216" y="1502409"/>
            <a:ext cx="8749030" cy="4339650"/>
          </a:xfrm>
          <a:prstGeom prst="rect">
            <a:avLst/>
          </a:prstGeom>
          <a:noFill/>
          <a:ln w="9525">
            <a:noFill/>
            <a:miter lim="800000"/>
            <a:headEnd/>
            <a:tailEnd/>
          </a:ln>
        </p:spPr>
        <p:txBody>
          <a:bodyPr wrap="square">
            <a:spAutoFit/>
          </a:bodyPr>
          <a:lstStyle/>
          <a:p>
            <a:pPr marL="432000" indent="-432000">
              <a:spcBef>
                <a:spcPts val="0"/>
              </a:spcBef>
              <a:spcAft>
                <a:spcPts val="1200"/>
              </a:spcAft>
              <a:buFontTx/>
              <a:buAutoNum type="arabicPeriod"/>
            </a:pPr>
            <a:r>
              <a:rPr lang="en-US" sz="3200" dirty="0">
                <a:solidFill>
                  <a:schemeClr val="tx2"/>
                </a:solidFill>
              </a:rPr>
              <a:t>Strengthening of ICSID reputation and visibility</a:t>
            </a:r>
          </a:p>
          <a:p>
            <a:pPr marL="432000" indent="-432000">
              <a:spcBef>
                <a:spcPts val="0"/>
              </a:spcBef>
              <a:spcAft>
                <a:spcPts val="1200"/>
              </a:spcAft>
              <a:buAutoNum type="arabicPeriod"/>
            </a:pPr>
            <a:r>
              <a:rPr lang="en-US" sz="3200" dirty="0" smtClean="0">
                <a:solidFill>
                  <a:schemeClr val="tx2"/>
                </a:solidFill>
              </a:rPr>
              <a:t>Development </a:t>
            </a:r>
            <a:r>
              <a:rPr lang="en-US" sz="3200" dirty="0">
                <a:solidFill>
                  <a:schemeClr val="tx2"/>
                </a:solidFill>
              </a:rPr>
              <a:t>of cooperation</a:t>
            </a:r>
            <a:r>
              <a:rPr lang="en-US" sz="3200" dirty="0" smtClean="0">
                <a:solidFill>
                  <a:schemeClr val="tx2"/>
                </a:solidFill>
              </a:rPr>
              <a:t>:</a:t>
            </a:r>
            <a:r>
              <a:rPr lang="ru-RU" sz="3200" dirty="0" smtClean="0">
                <a:solidFill>
                  <a:schemeClr val="tx2"/>
                </a:solidFill>
              </a:rPr>
              <a:t> </a:t>
            </a:r>
            <a:r>
              <a:rPr lang="en-US" sz="3200" dirty="0" smtClean="0">
                <a:solidFill>
                  <a:schemeClr val="tx2"/>
                </a:solidFill>
              </a:rPr>
              <a:t>Projects </a:t>
            </a:r>
            <a:r>
              <a:rPr lang="en-US" sz="3200" dirty="0">
                <a:solidFill>
                  <a:schemeClr val="tx2"/>
                </a:solidFill>
              </a:rPr>
              <a:t>in partnership with other HSE research </a:t>
            </a:r>
            <a:r>
              <a:rPr lang="en-US" sz="3200" dirty="0" smtClean="0">
                <a:solidFill>
                  <a:schemeClr val="tx2"/>
                </a:solidFill>
              </a:rPr>
              <a:t>units</a:t>
            </a:r>
            <a:r>
              <a:rPr lang="ru-RU" sz="3200" dirty="0" smtClean="0">
                <a:solidFill>
                  <a:schemeClr val="tx2"/>
                </a:solidFill>
              </a:rPr>
              <a:t> +</a:t>
            </a:r>
            <a:r>
              <a:rPr lang="en-US" sz="3200" dirty="0" smtClean="0">
                <a:solidFill>
                  <a:schemeClr val="tx2"/>
                </a:solidFill>
              </a:rPr>
              <a:t> reputable foreign partners</a:t>
            </a:r>
          </a:p>
          <a:p>
            <a:pPr marL="432000" indent="-432000">
              <a:spcBef>
                <a:spcPts val="0"/>
              </a:spcBef>
              <a:spcAft>
                <a:spcPts val="1200"/>
              </a:spcAft>
              <a:buFontTx/>
              <a:buAutoNum type="arabicPeriod"/>
            </a:pPr>
            <a:r>
              <a:rPr lang="en-US" sz="3200" dirty="0">
                <a:solidFill>
                  <a:schemeClr val="tx2"/>
                </a:solidFill>
              </a:rPr>
              <a:t>Involvement of new young researchers and visiting scholars </a:t>
            </a:r>
            <a:r>
              <a:rPr lang="en-US" sz="3200" dirty="0">
                <a:solidFill>
                  <a:schemeClr val="tx2"/>
                </a:solidFill>
                <a:sym typeface="Wingdings" panose="05000000000000000000" pitchFamily="2" charset="2"/>
              </a:rPr>
              <a:t> ICSID as ‘a meeting place’ for researchers in the </a:t>
            </a:r>
            <a:r>
              <a:rPr lang="en-US" sz="3200" dirty="0" smtClean="0">
                <a:solidFill>
                  <a:schemeClr val="tx2"/>
                </a:solidFill>
                <a:sym typeface="Wingdings" panose="05000000000000000000" pitchFamily="2" charset="2"/>
              </a:rPr>
              <a:t>field</a:t>
            </a:r>
            <a:endParaRPr lang="ru-RU" sz="1200" dirty="0">
              <a:solidFill>
                <a:srgbClr val="003F82"/>
              </a:solidFill>
              <a:latin typeface="Myriad Pro"/>
            </a:endParaRPr>
          </a:p>
        </p:txBody>
      </p:sp>
    </p:spTree>
    <p:extLst>
      <p:ext uri="{BB962C8B-B14F-4D97-AF65-F5344CB8AC3E}">
        <p14:creationId xmlns:p14="http://schemas.microsoft.com/office/powerpoint/2010/main" val="1775862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04257" y="377825"/>
            <a:ext cx="7600361" cy="412750"/>
          </a:xfrm>
          <a:prstGeom prst="rect">
            <a:avLst/>
          </a:prstGeom>
          <a:noFill/>
          <a:ln w="9525">
            <a:noFill/>
            <a:miter lim="800000"/>
            <a:headEnd/>
            <a:tailEnd/>
          </a:ln>
        </p:spPr>
        <p:txBody>
          <a:bodyPr anchor="ctr"/>
          <a:lstStyle/>
          <a:p>
            <a:pPr algn="ctr"/>
            <a:r>
              <a:rPr lang="en-US" sz="2800" b="1" dirty="0">
                <a:solidFill>
                  <a:prstClr val="white"/>
                </a:solidFill>
                <a:latin typeface="Myriad Pro"/>
              </a:rPr>
              <a:t>ICSID International </a:t>
            </a:r>
            <a:r>
              <a:rPr lang="en-US" sz="2800" b="1" dirty="0" smtClean="0">
                <a:solidFill>
                  <a:prstClr val="white"/>
                </a:solidFill>
                <a:latin typeface="Myriad Pro"/>
              </a:rPr>
              <a:t>Conferences</a:t>
            </a:r>
            <a:endParaRPr lang="en-US" sz="2800" b="1" dirty="0">
              <a:solidFill>
                <a:prstClr val="white"/>
              </a:solidFill>
              <a:latin typeface="Myriad Pro"/>
            </a:endParaRP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255588" y="1858009"/>
            <a:ext cx="8749030" cy="553998"/>
          </a:xfrm>
          <a:prstGeom prst="rect">
            <a:avLst/>
          </a:prstGeom>
          <a:noFill/>
          <a:ln w="9525">
            <a:noFill/>
            <a:miter lim="800000"/>
            <a:headEnd/>
            <a:tailEnd/>
          </a:ln>
        </p:spPr>
        <p:txBody>
          <a:bodyPr wrap="square">
            <a:spAutoFit/>
          </a:bodyPr>
          <a:lstStyle/>
          <a:p>
            <a:endParaRPr lang="en-US" dirty="0">
              <a:solidFill>
                <a:srgbClr val="003F82"/>
              </a:solidFill>
              <a:latin typeface="Myriad Pro"/>
            </a:endParaRPr>
          </a:p>
          <a:p>
            <a:endParaRPr lang="ru-RU" sz="1200" dirty="0">
              <a:solidFill>
                <a:srgbClr val="003F82"/>
              </a:solidFill>
              <a:latin typeface="Myriad Pro"/>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505941296"/>
              </p:ext>
            </p:extLst>
          </p:nvPr>
        </p:nvGraphicFramePr>
        <p:xfrm>
          <a:off x="318030" y="1492250"/>
          <a:ext cx="8454495" cy="4355465"/>
        </p:xfrm>
        <a:graphic>
          <a:graphicData uri="http://schemas.openxmlformats.org/drawingml/2006/table">
            <a:tbl>
              <a:tblPr firstRow="1" bandRow="1">
                <a:tableStyleId>{5C22544A-7EE6-4342-B048-85BDC9FD1C3A}</a:tableStyleId>
              </a:tblPr>
              <a:tblGrid>
                <a:gridCol w="705086">
                  <a:extLst>
                    <a:ext uri="{9D8B030D-6E8A-4147-A177-3AD203B41FA5}">
                      <a16:colId xmlns:a16="http://schemas.microsoft.com/office/drawing/2014/main" val="20000"/>
                    </a:ext>
                  </a:extLst>
                </a:gridCol>
                <a:gridCol w="2569748">
                  <a:extLst>
                    <a:ext uri="{9D8B030D-6E8A-4147-A177-3AD203B41FA5}">
                      <a16:colId xmlns:a16="http://schemas.microsoft.com/office/drawing/2014/main" val="20001"/>
                    </a:ext>
                  </a:extLst>
                </a:gridCol>
                <a:gridCol w="1747879">
                  <a:extLst>
                    <a:ext uri="{9D8B030D-6E8A-4147-A177-3AD203B41FA5}">
                      <a16:colId xmlns:a16="http://schemas.microsoft.com/office/drawing/2014/main" val="20002"/>
                    </a:ext>
                  </a:extLst>
                </a:gridCol>
                <a:gridCol w="3431782">
                  <a:extLst>
                    <a:ext uri="{9D8B030D-6E8A-4147-A177-3AD203B41FA5}">
                      <a16:colId xmlns:a16="http://schemas.microsoft.com/office/drawing/2014/main" val="20003"/>
                    </a:ext>
                  </a:extLst>
                </a:gridCol>
              </a:tblGrid>
              <a:tr h="182880">
                <a:tc rowSpan="2">
                  <a:txBody>
                    <a:bodyPr/>
                    <a:lstStyle/>
                    <a:p>
                      <a:pPr algn="ctr"/>
                      <a:r>
                        <a:rPr lang="en-US" sz="1800" dirty="0">
                          <a:solidFill>
                            <a:schemeClr val="bg1"/>
                          </a:solidFill>
                          <a:latin typeface="Myriad Pro" pitchFamily="34" charset="0"/>
                        </a:rPr>
                        <a:t>Year</a:t>
                      </a:r>
                      <a:endParaRPr lang="ru-RU" sz="1800" dirty="0">
                        <a:solidFill>
                          <a:schemeClr val="bg1"/>
                        </a:solidFill>
                        <a:latin typeface="Myriad Pro" pitchFamily="34" charset="0"/>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US" sz="1800" dirty="0">
                          <a:solidFill>
                            <a:schemeClr val="bg1"/>
                          </a:solidFill>
                          <a:latin typeface="Myriad Pro" pitchFamily="34" charset="0"/>
                        </a:rPr>
                        <a:t>Title of conference</a:t>
                      </a:r>
                      <a:endParaRPr lang="ru-RU" sz="1800" dirty="0">
                        <a:solidFill>
                          <a:schemeClr val="bg1"/>
                        </a:solidFill>
                        <a:latin typeface="Myriad Pro"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solidFill>
                            <a:schemeClr val="bg1"/>
                          </a:solidFill>
                          <a:latin typeface="Myriad Pro" pitchFamily="34" charset="0"/>
                        </a:rPr>
                        <a:t>Keynote</a:t>
                      </a:r>
                      <a:r>
                        <a:rPr lang="en-US" sz="1800" baseline="0" dirty="0" smtClean="0">
                          <a:solidFill>
                            <a:schemeClr val="bg1"/>
                          </a:solidFill>
                          <a:latin typeface="Myriad Pro" pitchFamily="34" charset="0"/>
                        </a:rPr>
                        <a:t> </a:t>
                      </a:r>
                      <a:r>
                        <a:rPr lang="en-US" sz="1800" baseline="0" dirty="0">
                          <a:solidFill>
                            <a:schemeClr val="bg1"/>
                          </a:solidFill>
                          <a:latin typeface="Myriad Pro" pitchFamily="34" charset="0"/>
                        </a:rPr>
                        <a:t>Speakers</a:t>
                      </a:r>
                      <a:endParaRPr lang="ru-RU" sz="1800" dirty="0">
                        <a:solidFill>
                          <a:schemeClr val="bg1"/>
                        </a:solidFill>
                        <a:latin typeface="Myriad Pro" pitchFamily="34" charset="0"/>
                      </a:endParaRP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ru-RU" dirty="0"/>
                    </a:p>
                  </a:txBody>
                  <a:tcPr/>
                </a:tc>
                <a:extLst>
                  <a:ext uri="{0D108BD9-81ED-4DB2-BD59-A6C34878D82A}">
                    <a16:rowId xmlns:a16="http://schemas.microsoft.com/office/drawing/2014/main" val="10000"/>
                  </a:ext>
                </a:extLst>
              </a:tr>
              <a:tr h="182880">
                <a:tc vMerge="1">
                  <a:txBody>
                    <a:bodyPr/>
                    <a:lstStyle/>
                    <a:p>
                      <a:endParaRPr lang="ru-RU"/>
                    </a:p>
                  </a:txBody>
                  <a:tcPr/>
                </a:tc>
                <a:tc vMerge="1">
                  <a:txBody>
                    <a:bodyPr/>
                    <a:lstStyle/>
                    <a:p>
                      <a:endParaRPr lang="ru-RU"/>
                    </a:p>
                  </a:txBody>
                  <a:tcPr/>
                </a:tc>
                <a:tc>
                  <a:txBody>
                    <a:bodyPr/>
                    <a:lstStyle/>
                    <a:p>
                      <a:pPr algn="ctr"/>
                      <a:r>
                        <a:rPr lang="en-US" sz="1800" dirty="0">
                          <a:solidFill>
                            <a:schemeClr val="bg1"/>
                          </a:solidFill>
                          <a:latin typeface="Myriad Pro" pitchFamily="34" charset="0"/>
                        </a:rPr>
                        <a:t>Name</a:t>
                      </a:r>
                      <a:endParaRPr lang="ru-RU" sz="1800" dirty="0">
                        <a:solidFill>
                          <a:schemeClr val="bg1"/>
                        </a:solidFill>
                        <a:latin typeface="Myriad Pro"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800" dirty="0">
                          <a:solidFill>
                            <a:schemeClr val="bg1"/>
                          </a:solidFill>
                          <a:latin typeface="Myriad Pro" pitchFamily="34" charset="0"/>
                        </a:rPr>
                        <a:t>Affiliation</a:t>
                      </a:r>
                      <a:endParaRPr lang="ru-RU" sz="1800" dirty="0">
                        <a:solidFill>
                          <a:schemeClr val="bg1"/>
                        </a:solidFill>
                        <a:latin typeface="Myriad Pro"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1"/>
                  </a:ext>
                </a:extLst>
              </a:tr>
              <a:tr h="259080">
                <a:tc rowSpan="3">
                  <a:txBody>
                    <a:bodyPr/>
                    <a:lstStyle/>
                    <a:p>
                      <a:r>
                        <a:rPr lang="en-US" sz="1800" dirty="0">
                          <a:solidFill>
                            <a:schemeClr val="tx1"/>
                          </a:solidFill>
                          <a:latin typeface="Myriad Pro" pitchFamily="34" charset="0"/>
                        </a:rPr>
                        <a:t>2017</a:t>
                      </a:r>
                      <a:endParaRPr lang="ru-RU" sz="1800" dirty="0">
                        <a:solidFill>
                          <a:schemeClr val="tx1"/>
                        </a:solidFill>
                        <a:latin typeface="Myriad Pro" pitchFamily="34" charset="0"/>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r>
                        <a:rPr lang="en-US" sz="1800" b="1" i="1" kern="1200" dirty="0">
                          <a:solidFill>
                            <a:schemeClr val="dk1"/>
                          </a:solidFill>
                          <a:effectLst/>
                          <a:latin typeface="+mn-lt"/>
                          <a:ea typeface="+mn-ea"/>
                          <a:cs typeface="+mn-cs"/>
                        </a:rPr>
                        <a:t>Political Economy of Development: Exiting the Middle Income Trap </a:t>
                      </a:r>
                      <a:endParaRPr lang="ru-RU" sz="180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800" b="0" i="0" kern="1200" dirty="0">
                          <a:solidFill>
                            <a:schemeClr val="dk1"/>
                          </a:solidFill>
                          <a:effectLst/>
                          <a:latin typeface="+mn-lt"/>
                          <a:ea typeface="+mn-ea"/>
                          <a:cs typeface="+mn-cs"/>
                        </a:rPr>
                        <a:t>Ben Ross Schneider </a:t>
                      </a:r>
                      <a:endParaRPr lang="ru-RU" sz="18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algn="l" defTabSz="457200" rtl="0" eaLnBrk="1" latinLnBrk="0" hangingPunct="1"/>
                      <a:r>
                        <a:rPr lang="en-US" sz="1800" b="1" i="0" kern="1200" dirty="0">
                          <a:solidFill>
                            <a:schemeClr val="dk1"/>
                          </a:solidFill>
                          <a:effectLst/>
                          <a:latin typeface="+mn-lt"/>
                          <a:ea typeface="+mn-ea"/>
                          <a:cs typeface="+mn-cs"/>
                        </a:rPr>
                        <a:t>Massachusetts Institute of Technology</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283952">
                <a:tc vMerge="1">
                  <a:txBody>
                    <a:bodyPr/>
                    <a:lstStyle/>
                    <a:p>
                      <a:endParaRPr lang="ru-RU" sz="1400" dirty="0">
                        <a:solidFill>
                          <a:schemeClr val="tx2"/>
                        </a:solidFill>
                        <a:latin typeface="Myriad Pro" pitchFamily="34" charset="0"/>
                      </a:endParaRPr>
                    </a:p>
                  </a:txBody>
                  <a:tcPr/>
                </a:tc>
                <a:tc vMerge="1">
                  <a:txBody>
                    <a:bodyPr/>
                    <a:lstStyle/>
                    <a:p>
                      <a:pPr algn="ctr"/>
                      <a:endParaRPr lang="ru-RU" sz="1600" dirty="0">
                        <a:solidFill>
                          <a:schemeClr val="tx2"/>
                        </a:solidFill>
                      </a:endParaRPr>
                    </a:p>
                  </a:txBody>
                  <a:tcPr/>
                </a:tc>
                <a:tc>
                  <a:txBody>
                    <a:bodyPr/>
                    <a:lstStyle/>
                    <a:p>
                      <a:pPr marL="0" algn="l" defTabSz="457200" rtl="0" eaLnBrk="1" latinLnBrk="0" hangingPunct="1"/>
                      <a:r>
                        <a:rPr lang="en-US" sz="1800" b="0" i="0" kern="1200" dirty="0">
                          <a:solidFill>
                            <a:schemeClr val="dk1"/>
                          </a:solidFill>
                          <a:effectLst/>
                          <a:latin typeface="+mn-lt"/>
                          <a:ea typeface="+mn-ea"/>
                          <a:cs typeface="+mn-cs"/>
                        </a:rPr>
                        <a:t>Joshua Tucker </a:t>
                      </a:r>
                      <a:endParaRPr lang="ru-RU" sz="18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algn="l" defTabSz="457200" rtl="0" eaLnBrk="1" latinLnBrk="0" hangingPunct="1"/>
                      <a:r>
                        <a:rPr lang="en-US" sz="1800" b="1" i="0" kern="1200" dirty="0">
                          <a:solidFill>
                            <a:schemeClr val="dk1"/>
                          </a:solidFill>
                          <a:effectLst/>
                          <a:latin typeface="+mn-lt"/>
                          <a:ea typeface="+mn-ea"/>
                          <a:cs typeface="+mn-cs"/>
                        </a:rPr>
                        <a:t>New York University</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282333">
                <a:tc vMerge="1">
                  <a:txBody>
                    <a:bodyPr/>
                    <a:lstStyle/>
                    <a:p>
                      <a:endParaRPr lang="ru-RU" sz="1800" dirty="0">
                        <a:solidFill>
                          <a:schemeClr val="tx1"/>
                        </a:solidFill>
                        <a:latin typeface="Myriad Pro" pitchFamily="34" charset="0"/>
                      </a:endParaRPr>
                    </a:p>
                  </a:txBody>
                  <a:tcPr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endParaRPr lang="ru-RU" sz="1800" kern="1200" dirty="0">
                        <a:solidFill>
                          <a:schemeClr val="dk1"/>
                        </a:solidFill>
                        <a:effectLst/>
                        <a:latin typeface="+mn-lt"/>
                        <a:ea typeface="+mn-ea"/>
                        <a:cs typeface="+mn-cs"/>
                      </a:endParaRPr>
                    </a:p>
                  </a:txBody>
                  <a:tcPr anchor="ctr">
                    <a:lnL w="12700" cmpd="sng">
                      <a:noFill/>
                    </a:lnL>
                  </a:tcPr>
                </a:tc>
                <a:tc>
                  <a:txBody>
                    <a:bodyPr/>
                    <a:lstStyle/>
                    <a:p>
                      <a:pPr marL="0" algn="l" defTabSz="457200" rtl="0" eaLnBrk="1" latinLnBrk="0" hangingPunct="1"/>
                      <a:r>
                        <a:rPr lang="en-US" sz="1800" b="0" i="0" kern="1200" dirty="0" smtClean="0">
                          <a:solidFill>
                            <a:schemeClr val="dk1"/>
                          </a:solidFill>
                          <a:effectLst/>
                          <a:latin typeface="+mn-lt"/>
                          <a:ea typeface="+mn-ea"/>
                          <a:cs typeface="+mn-cs"/>
                        </a:rPr>
                        <a:t>Richard </a:t>
                      </a:r>
                      <a:r>
                        <a:rPr lang="en-US" sz="1800" b="0" i="0" kern="1200" dirty="0" err="1" smtClean="0">
                          <a:solidFill>
                            <a:schemeClr val="dk1"/>
                          </a:solidFill>
                          <a:effectLst/>
                          <a:latin typeface="+mn-lt"/>
                          <a:ea typeface="+mn-ea"/>
                          <a:cs typeface="+mn-cs"/>
                        </a:rPr>
                        <a:t>Doner</a:t>
                      </a:r>
                      <a:endParaRPr lang="ru-RU" sz="18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800" b="1" i="0" kern="1200" dirty="0" smtClean="0">
                          <a:solidFill>
                            <a:schemeClr val="dk1"/>
                          </a:solidFill>
                          <a:effectLst/>
                          <a:latin typeface="+mn-lt"/>
                          <a:ea typeface="+mn-ea"/>
                          <a:cs typeface="+mn-cs"/>
                        </a:rPr>
                        <a:t>Emory</a:t>
                      </a:r>
                      <a:r>
                        <a:rPr lang="en-US" sz="1800" b="1" i="0" kern="1200" baseline="0" dirty="0" smtClean="0">
                          <a:solidFill>
                            <a:schemeClr val="dk1"/>
                          </a:solidFill>
                          <a:effectLst/>
                          <a:latin typeface="+mn-lt"/>
                          <a:ea typeface="+mn-ea"/>
                          <a:cs typeface="+mn-cs"/>
                        </a:rPr>
                        <a:t> University </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426720">
                <a:tc rowSpan="3">
                  <a:txBody>
                    <a:bodyPr/>
                    <a:lstStyle/>
                    <a:p>
                      <a:r>
                        <a:rPr lang="en-US" sz="1800" dirty="0">
                          <a:solidFill>
                            <a:schemeClr val="tx1"/>
                          </a:solidFill>
                          <a:latin typeface="Myriad Pro" pitchFamily="34" charset="0"/>
                        </a:rPr>
                        <a:t>2018</a:t>
                      </a:r>
                      <a:endParaRPr lang="ru-RU" sz="1800" dirty="0">
                        <a:solidFill>
                          <a:schemeClr val="tx1"/>
                        </a:solidFill>
                        <a:latin typeface="Myriad Pro"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en-US" sz="1800" b="1" i="1" kern="1200" dirty="0">
                          <a:solidFill>
                            <a:schemeClr val="dk1"/>
                          </a:solidFill>
                          <a:effectLst/>
                          <a:latin typeface="+mn-lt"/>
                          <a:ea typeface="+mn-ea"/>
                          <a:cs typeface="+mn-cs"/>
                        </a:rPr>
                        <a:t>Political Economy of Development: Historical and Contemporary Factors </a:t>
                      </a:r>
                      <a:endParaRPr lang="ru-RU" sz="180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dk1"/>
                          </a:solidFill>
                          <a:effectLst/>
                          <a:latin typeface="+mn-lt"/>
                          <a:ea typeface="+mn-ea"/>
                          <a:cs typeface="+mn-cs"/>
                        </a:rPr>
                        <a:t>Steven </a:t>
                      </a:r>
                      <a:r>
                        <a:rPr lang="en-US" sz="1800" kern="1200" dirty="0" err="1">
                          <a:solidFill>
                            <a:schemeClr val="dk1"/>
                          </a:solidFill>
                          <a:effectLst/>
                          <a:latin typeface="+mn-lt"/>
                          <a:ea typeface="+mn-ea"/>
                          <a:cs typeface="+mn-cs"/>
                        </a:rPr>
                        <a:t>Nafziger</a:t>
                      </a:r>
                      <a:endParaRPr lang="ru-RU"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algn="l" defTabSz="457200" rtl="0" eaLnBrk="1" latinLnBrk="0" hangingPunct="1"/>
                      <a:r>
                        <a:rPr lang="ru-RU" sz="1800" b="1" i="0" kern="1200" dirty="0" err="1">
                          <a:solidFill>
                            <a:schemeClr val="dk1"/>
                          </a:solidFill>
                          <a:effectLst/>
                          <a:latin typeface="+mn-lt"/>
                          <a:ea typeface="+mn-ea"/>
                          <a:cs typeface="+mn-cs"/>
                        </a:rPr>
                        <a:t>Williams</a:t>
                      </a:r>
                      <a:r>
                        <a:rPr lang="ru-RU" sz="1800" b="1" i="0" kern="1200" dirty="0">
                          <a:solidFill>
                            <a:schemeClr val="dk1"/>
                          </a:solidFill>
                          <a:effectLst/>
                          <a:latin typeface="+mn-lt"/>
                          <a:ea typeface="+mn-ea"/>
                          <a:cs typeface="+mn-cs"/>
                        </a:rPr>
                        <a:t> </a:t>
                      </a:r>
                      <a:r>
                        <a:rPr lang="ru-RU" sz="1800" b="1" i="0" kern="1200" dirty="0" err="1">
                          <a:solidFill>
                            <a:schemeClr val="dk1"/>
                          </a:solidFill>
                          <a:effectLst/>
                          <a:latin typeface="+mn-lt"/>
                          <a:ea typeface="+mn-ea"/>
                          <a:cs typeface="+mn-cs"/>
                        </a:rPr>
                        <a:t>College</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91160">
                <a:tc vMerge="1">
                  <a:txBody>
                    <a:bodyPr/>
                    <a:lstStyle/>
                    <a:p>
                      <a:endParaRPr lang="ru-RU"/>
                    </a:p>
                  </a:txBody>
                  <a:tcPr/>
                </a:tc>
                <a:tc vMerge="1">
                  <a:txBody>
                    <a:bodyPr/>
                    <a:lstStyle/>
                    <a:p>
                      <a:endParaRPr lang="ru-RU"/>
                    </a:p>
                  </a:txBody>
                  <a:tcPr/>
                </a:tc>
                <a:tc>
                  <a:txBody>
                    <a:bodyPr/>
                    <a:lstStyle/>
                    <a:p>
                      <a:pPr marL="0" algn="l" defTabSz="457200" rtl="0" eaLnBrk="1" latinLnBrk="0" hangingPunct="1"/>
                      <a:r>
                        <a:rPr lang="en-US" sz="1800" kern="1200" dirty="0">
                          <a:solidFill>
                            <a:schemeClr val="dk1"/>
                          </a:solidFill>
                          <a:effectLst/>
                          <a:latin typeface="+mn-lt"/>
                          <a:ea typeface="+mn-ea"/>
                          <a:cs typeface="+mn-cs"/>
                        </a:rPr>
                        <a:t>Nan </a:t>
                      </a:r>
                      <a:r>
                        <a:rPr lang="en-US" sz="1800" kern="1200" dirty="0" err="1">
                          <a:solidFill>
                            <a:schemeClr val="dk1"/>
                          </a:solidFill>
                          <a:effectLst/>
                          <a:latin typeface="+mn-lt"/>
                          <a:ea typeface="+mn-ea"/>
                          <a:cs typeface="+mn-cs"/>
                        </a:rPr>
                        <a:t>Jia</a:t>
                      </a:r>
                      <a:endParaRPr lang="ru-RU" sz="18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algn="l" defTabSz="457200" rtl="0" eaLnBrk="1" latinLnBrk="0" hangingPunct="1"/>
                      <a:r>
                        <a:rPr lang="en-US" sz="1800" b="1" i="0" kern="1200" dirty="0">
                          <a:solidFill>
                            <a:schemeClr val="dk1"/>
                          </a:solidFill>
                          <a:effectLst/>
                          <a:latin typeface="+mn-lt"/>
                          <a:ea typeface="+mn-ea"/>
                          <a:cs typeface="+mn-cs"/>
                        </a:rPr>
                        <a:t>University of Southern California</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309880">
                <a:tc vMerge="1">
                  <a:txBody>
                    <a:bodyPr/>
                    <a:lstStyle/>
                    <a:p>
                      <a:endParaRPr lang="ru-RU" sz="1400" dirty="0">
                        <a:solidFill>
                          <a:schemeClr val="tx2"/>
                        </a:solidFill>
                        <a:latin typeface="Myriad Pro" pitchFamily="34" charset="0"/>
                      </a:endParaRPr>
                    </a:p>
                  </a:txBody>
                  <a:tcPr/>
                </a:tc>
                <a:tc vMerge="1">
                  <a:txBody>
                    <a:bodyPr/>
                    <a:lstStyle/>
                    <a:p>
                      <a:pPr algn="ctr"/>
                      <a:endParaRPr lang="ru-RU" sz="1600" dirty="0">
                        <a:solidFill>
                          <a:schemeClr val="tx2"/>
                        </a:solidFill>
                      </a:endParaRPr>
                    </a:p>
                  </a:txBody>
                  <a:tcPr/>
                </a:tc>
                <a:tc>
                  <a:txBody>
                    <a:bodyPr/>
                    <a:lstStyle/>
                    <a:p>
                      <a:r>
                        <a:rPr lang="en-US" sz="1800" kern="1200" dirty="0">
                          <a:solidFill>
                            <a:schemeClr val="dk1"/>
                          </a:solidFill>
                          <a:effectLst/>
                          <a:latin typeface="+mn-lt"/>
                          <a:ea typeface="+mn-ea"/>
                          <a:cs typeface="+mn-cs"/>
                        </a:rPr>
                        <a:t>Hillary Appel</a:t>
                      </a:r>
                      <a:endParaRPr lang="ru-RU"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800" b="1" i="0" kern="1200" dirty="0">
                          <a:solidFill>
                            <a:schemeClr val="dk1"/>
                          </a:solidFill>
                          <a:effectLst/>
                          <a:latin typeface="+mn-lt"/>
                          <a:ea typeface="+mn-ea"/>
                          <a:cs typeface="+mn-cs"/>
                        </a:rPr>
                        <a:t>Claremont McKenna College</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86080">
                <a:tc rowSpan="2">
                  <a:txBody>
                    <a:bodyPr/>
                    <a:lstStyle/>
                    <a:p>
                      <a:r>
                        <a:rPr lang="en-US" sz="1800" dirty="0">
                          <a:solidFill>
                            <a:schemeClr val="tx1"/>
                          </a:solidFill>
                          <a:latin typeface="Myriad Pro" pitchFamily="34" charset="0"/>
                        </a:rPr>
                        <a:t>2019</a:t>
                      </a:r>
                      <a:endParaRPr lang="ru-RU" sz="1800" dirty="0">
                        <a:solidFill>
                          <a:schemeClr val="tx1"/>
                        </a:solidFill>
                        <a:latin typeface="Myriad Pro"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r>
                        <a:rPr lang="en-US" sz="1800" b="1" i="1" kern="1200" dirty="0">
                          <a:solidFill>
                            <a:schemeClr val="dk1"/>
                          </a:solidFill>
                          <a:effectLst/>
                          <a:latin typeface="+mn-lt"/>
                          <a:ea typeface="+mn-ea"/>
                          <a:cs typeface="+mn-cs"/>
                        </a:rPr>
                        <a:t>The Political Economy of Redistribution and Institutional Change</a:t>
                      </a:r>
                      <a:endParaRPr lang="ru-RU" sz="180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algn="l" defTabSz="457200" rtl="0" eaLnBrk="1" latinLnBrk="0" hangingPunct="1"/>
                      <a:r>
                        <a:rPr lang="en-US" sz="1800" b="0" i="0" kern="1200" dirty="0">
                          <a:solidFill>
                            <a:schemeClr val="dk1"/>
                          </a:solidFill>
                          <a:effectLst/>
                          <a:latin typeface="+mn-lt"/>
                          <a:ea typeface="+mn-ea"/>
                          <a:cs typeface="+mn-cs"/>
                        </a:rPr>
                        <a:t>Marko </a:t>
                      </a:r>
                      <a:r>
                        <a:rPr lang="en-US" sz="1800" b="0" i="0" kern="1200" dirty="0" err="1">
                          <a:solidFill>
                            <a:schemeClr val="dk1"/>
                          </a:solidFill>
                          <a:effectLst/>
                          <a:latin typeface="+mn-lt"/>
                          <a:ea typeface="+mn-ea"/>
                          <a:cs typeface="+mn-cs"/>
                        </a:rPr>
                        <a:t>Klasnja</a:t>
                      </a:r>
                      <a:r>
                        <a:rPr lang="en-US" sz="1800" b="0" i="0" kern="1200" dirty="0">
                          <a:solidFill>
                            <a:schemeClr val="dk1"/>
                          </a:solidFill>
                          <a:effectLst/>
                          <a:latin typeface="+mn-lt"/>
                          <a:ea typeface="+mn-ea"/>
                          <a:cs typeface="+mn-cs"/>
                        </a:rPr>
                        <a:t> </a:t>
                      </a:r>
                      <a:endParaRPr lang="ru-RU" sz="18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i="0" kern="1200" dirty="0">
                          <a:solidFill>
                            <a:schemeClr val="dk1"/>
                          </a:solidFill>
                          <a:effectLst/>
                          <a:latin typeface="+mn-lt"/>
                          <a:ea typeface="+mn-ea"/>
                          <a:cs typeface="+mn-cs"/>
                        </a:rPr>
                        <a:t>Georgetown University</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677545">
                <a:tc vMerge="1">
                  <a:txBody>
                    <a:bodyPr/>
                    <a:lstStyle/>
                    <a:p>
                      <a:endParaRPr lang="ru-RU"/>
                    </a:p>
                  </a:txBody>
                  <a:tcPr/>
                </a:tc>
                <a:tc vMerge="1">
                  <a:txBody>
                    <a:bodyPr/>
                    <a:lstStyle/>
                    <a:p>
                      <a:endParaRPr lang="ru-RU"/>
                    </a:p>
                  </a:txBody>
                  <a:tcPr/>
                </a:tc>
                <a:tc>
                  <a:txBody>
                    <a:bodyPr/>
                    <a:lstStyle/>
                    <a:p>
                      <a:pPr marL="0" algn="l" defTabSz="457200" rtl="0" eaLnBrk="1" latinLnBrk="0" hangingPunct="1"/>
                      <a:r>
                        <a:rPr lang="en-US" sz="1800" b="0" i="0" kern="1200" dirty="0" err="1">
                          <a:solidFill>
                            <a:schemeClr val="dk1"/>
                          </a:solidFill>
                          <a:effectLst/>
                          <a:latin typeface="+mn-lt"/>
                          <a:ea typeface="+mn-ea"/>
                          <a:cs typeface="+mn-cs"/>
                        </a:rPr>
                        <a:t>Volha</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Charnysh</a:t>
                      </a:r>
                      <a:endParaRPr lang="ru-RU" sz="18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algn="l" defTabSz="457200" rtl="0" eaLnBrk="1" latinLnBrk="0" hangingPunct="1"/>
                      <a:r>
                        <a:rPr lang="en-US" sz="1800" b="1" i="0" kern="1200" dirty="0">
                          <a:solidFill>
                            <a:schemeClr val="dk1"/>
                          </a:solidFill>
                          <a:effectLst/>
                          <a:latin typeface="+mn-lt"/>
                          <a:ea typeface="+mn-ea"/>
                          <a:cs typeface="+mn-cs"/>
                        </a:rPr>
                        <a:t>Massachusetts Institute of Technology</a:t>
                      </a:r>
                      <a:endParaRPr lang="ru-RU" sz="1800" b="1"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49805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5"/>
            <a:ext cx="7319010" cy="412750"/>
          </a:xfrm>
          <a:prstGeom prst="rect">
            <a:avLst/>
          </a:prstGeom>
          <a:noFill/>
          <a:ln w="9525">
            <a:noFill/>
            <a:miter lim="800000"/>
            <a:headEnd/>
            <a:tailEnd/>
          </a:ln>
        </p:spPr>
        <p:txBody>
          <a:bodyPr anchor="ctr"/>
          <a:lstStyle/>
          <a:p>
            <a:pPr algn="ctr"/>
            <a:r>
              <a:rPr lang="en-US" sz="2800" b="1" dirty="0">
                <a:solidFill>
                  <a:prstClr val="white"/>
                </a:solidFill>
                <a:latin typeface="Myriad Pro"/>
              </a:rPr>
              <a:t>EACES-HSE </a:t>
            </a:r>
            <a:r>
              <a:rPr lang="en-US" sz="2800" b="1" dirty="0" smtClean="0">
                <a:solidFill>
                  <a:prstClr val="white"/>
                </a:solidFill>
                <a:latin typeface="Myriad Pro"/>
              </a:rPr>
              <a:t>workshops</a:t>
            </a:r>
            <a:endParaRPr lang="en-US" sz="2800" b="1" dirty="0">
              <a:solidFill>
                <a:prstClr val="white"/>
              </a:solidFill>
              <a:latin typeface="Myriad Pro"/>
            </a:endParaRP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255588" y="1858009"/>
            <a:ext cx="8749030" cy="553998"/>
          </a:xfrm>
          <a:prstGeom prst="rect">
            <a:avLst/>
          </a:prstGeom>
          <a:noFill/>
          <a:ln w="9525">
            <a:noFill/>
            <a:miter lim="800000"/>
            <a:headEnd/>
            <a:tailEnd/>
          </a:ln>
        </p:spPr>
        <p:txBody>
          <a:bodyPr wrap="square">
            <a:spAutoFit/>
          </a:bodyPr>
          <a:lstStyle/>
          <a:p>
            <a:endParaRPr lang="en-US" dirty="0">
              <a:solidFill>
                <a:srgbClr val="003F82"/>
              </a:solidFill>
              <a:latin typeface="Myriad Pro"/>
            </a:endParaRPr>
          </a:p>
          <a:p>
            <a:endParaRPr lang="ru-RU" sz="1200" dirty="0">
              <a:solidFill>
                <a:srgbClr val="003F82"/>
              </a:solidFill>
              <a:latin typeface="Myriad Pro"/>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575946501"/>
              </p:ext>
            </p:extLst>
          </p:nvPr>
        </p:nvGraphicFramePr>
        <p:xfrm>
          <a:off x="447260" y="3098924"/>
          <a:ext cx="8300500" cy="2931375"/>
        </p:xfrm>
        <a:graphic>
          <a:graphicData uri="http://schemas.openxmlformats.org/drawingml/2006/table">
            <a:tbl>
              <a:tblPr firstRow="1" bandRow="1">
                <a:tableStyleId>{5C22544A-7EE6-4342-B048-85BDC9FD1C3A}</a:tableStyleId>
              </a:tblPr>
              <a:tblGrid>
                <a:gridCol w="1160159">
                  <a:extLst>
                    <a:ext uri="{9D8B030D-6E8A-4147-A177-3AD203B41FA5}">
                      <a16:colId xmlns:a16="http://schemas.microsoft.com/office/drawing/2014/main" val="20000"/>
                    </a:ext>
                  </a:extLst>
                </a:gridCol>
                <a:gridCol w="1953608">
                  <a:extLst>
                    <a:ext uri="{9D8B030D-6E8A-4147-A177-3AD203B41FA5}">
                      <a16:colId xmlns:a16="http://schemas.microsoft.com/office/drawing/2014/main" val="20001"/>
                    </a:ext>
                  </a:extLst>
                </a:gridCol>
                <a:gridCol w="2231757">
                  <a:extLst>
                    <a:ext uri="{9D8B030D-6E8A-4147-A177-3AD203B41FA5}">
                      <a16:colId xmlns:a16="http://schemas.microsoft.com/office/drawing/2014/main" val="20002"/>
                    </a:ext>
                  </a:extLst>
                </a:gridCol>
                <a:gridCol w="2954976">
                  <a:extLst>
                    <a:ext uri="{9D8B030D-6E8A-4147-A177-3AD203B41FA5}">
                      <a16:colId xmlns:a16="http://schemas.microsoft.com/office/drawing/2014/main" val="20003"/>
                    </a:ext>
                  </a:extLst>
                </a:gridCol>
              </a:tblGrid>
              <a:tr h="518159">
                <a:tc>
                  <a:txBody>
                    <a:bodyPr/>
                    <a:lstStyle/>
                    <a:p>
                      <a:pPr algn="ctr"/>
                      <a:r>
                        <a:rPr lang="en-US" sz="2000" dirty="0">
                          <a:solidFill>
                            <a:schemeClr val="bg1"/>
                          </a:solidFill>
                          <a:latin typeface="Arial" panose="020B0604020202020204" pitchFamily="34" charset="0"/>
                          <a:cs typeface="Arial" panose="020B0604020202020204" pitchFamily="34" charset="0"/>
                        </a:rPr>
                        <a:t>Year</a:t>
                      </a:r>
                      <a:endParaRPr lang="ru-RU" sz="2000" dirty="0">
                        <a:solidFill>
                          <a:schemeClr val="bg1"/>
                        </a:solidFill>
                        <a:latin typeface="Arial" panose="020B0604020202020204" pitchFamily="34" charset="0"/>
                        <a:cs typeface="Arial" panose="020B0604020202020204" pitchFamily="34" charset="0"/>
                      </a:endParaRPr>
                    </a:p>
                  </a:txBody>
                  <a:tcPr anchor="ctr">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US" sz="2000" dirty="0" smtClean="0">
                          <a:solidFill>
                            <a:schemeClr val="bg1"/>
                          </a:solidFill>
                          <a:latin typeface="Arial" panose="020B0604020202020204" pitchFamily="34" charset="0"/>
                          <a:cs typeface="Arial" panose="020B0604020202020204" pitchFamily="34" charset="0"/>
                        </a:rPr>
                        <a:t>Number of applications</a:t>
                      </a:r>
                      <a:endParaRPr lang="ru-RU" sz="20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tcPr>
                </a:tc>
                <a:tc>
                  <a:txBody>
                    <a:bodyPr/>
                    <a:lstStyle/>
                    <a:p>
                      <a:pPr algn="ctr"/>
                      <a:r>
                        <a:rPr lang="en-US" sz="2000" dirty="0" smtClean="0">
                          <a:solidFill>
                            <a:schemeClr val="bg1"/>
                          </a:solidFill>
                          <a:latin typeface="Arial" panose="020B0604020202020204" pitchFamily="34" charset="0"/>
                          <a:cs typeface="Arial" panose="020B0604020202020204" pitchFamily="34" charset="0"/>
                        </a:rPr>
                        <a:t>Accepted Participants</a:t>
                      </a:r>
                      <a:endParaRPr lang="ru-RU" sz="20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US" sz="2000" dirty="0">
                          <a:solidFill>
                            <a:schemeClr val="bg1"/>
                          </a:solidFill>
                          <a:latin typeface="Arial" panose="020B0604020202020204" pitchFamily="34" charset="0"/>
                          <a:cs typeface="Arial" panose="020B0604020202020204" pitchFamily="34" charset="0"/>
                        </a:rPr>
                        <a:t>Countries </a:t>
                      </a:r>
                      <a:endParaRPr lang="ru-RU" sz="20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743445">
                <a:tc>
                  <a:txBody>
                    <a:bodyPr/>
                    <a:lstStyle/>
                    <a:p>
                      <a:r>
                        <a:rPr lang="en-US" sz="2000" dirty="0" smtClean="0">
                          <a:solidFill>
                            <a:schemeClr val="tx2"/>
                          </a:solidFill>
                          <a:latin typeface="Arial" panose="020B0604020202020204" pitchFamily="34" charset="0"/>
                          <a:cs typeface="Arial" panose="020B0604020202020204" pitchFamily="34" charset="0"/>
                        </a:rPr>
                        <a:t>2017</a:t>
                      </a:r>
                      <a:endParaRPr lang="ru-RU" sz="2000" dirty="0">
                        <a:solidFill>
                          <a:schemeClr val="tx2"/>
                        </a:solidFill>
                        <a:latin typeface="Arial" panose="020B0604020202020204" pitchFamily="34" charset="0"/>
                        <a:cs typeface="Arial" panose="020B0604020202020204" pitchFamily="34" charset="0"/>
                      </a:endParaRPr>
                    </a:p>
                  </a:txBody>
                  <a:tcPr anchor="ctr">
                    <a:lnL w="12700" cmpd="sng">
                      <a:noFill/>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u="none" dirty="0" smtClean="0">
                          <a:solidFill>
                            <a:schemeClr val="tx2"/>
                          </a:solidFill>
                          <a:latin typeface="Arial" panose="020B0604020202020204" pitchFamily="34" charset="0"/>
                          <a:cs typeface="Arial" panose="020B0604020202020204" pitchFamily="34" charset="0"/>
                        </a:rPr>
                        <a:t>44</a:t>
                      </a:r>
                      <a:endParaRPr lang="ru-RU" sz="2000" b="1" u="none" dirty="0">
                        <a:solidFill>
                          <a:schemeClr val="tx2"/>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tcPr>
                </a:tc>
                <a:tc>
                  <a:txBody>
                    <a:bodyPr/>
                    <a:lstStyle/>
                    <a:p>
                      <a:pPr algn="ctr"/>
                      <a:r>
                        <a:rPr lang="en-US" sz="2000" b="1" dirty="0" smtClean="0">
                          <a:solidFill>
                            <a:schemeClr val="tx2"/>
                          </a:solidFill>
                          <a:latin typeface="Arial" panose="020B0604020202020204" pitchFamily="34" charset="0"/>
                          <a:cs typeface="Arial" panose="020B0604020202020204" pitchFamily="34" charset="0"/>
                        </a:rPr>
                        <a:t>25</a:t>
                      </a:r>
                      <a:endParaRPr lang="ru-RU" sz="2000" b="1" dirty="0">
                        <a:solidFill>
                          <a:schemeClr val="tx2"/>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a:solidFill>
                            <a:schemeClr val="tx2"/>
                          </a:solidFill>
                          <a:latin typeface="Arial" panose="020B0604020202020204" pitchFamily="34" charset="0"/>
                          <a:cs typeface="Arial" panose="020B0604020202020204" pitchFamily="34" charset="0"/>
                        </a:rPr>
                        <a:t>Germany, USA, Russia, Belgium, UK,</a:t>
                      </a:r>
                      <a:r>
                        <a:rPr lang="en-US" sz="2000" baseline="0" dirty="0">
                          <a:solidFill>
                            <a:schemeClr val="tx2"/>
                          </a:solidFill>
                          <a:latin typeface="Arial" panose="020B0604020202020204" pitchFamily="34" charset="0"/>
                          <a:cs typeface="Arial" panose="020B0604020202020204" pitchFamily="34" charset="0"/>
                        </a:rPr>
                        <a:t> </a:t>
                      </a:r>
                      <a:r>
                        <a:rPr lang="en-US" sz="2000" baseline="0" dirty="0" smtClean="0">
                          <a:solidFill>
                            <a:schemeClr val="tx2"/>
                          </a:solidFill>
                          <a:latin typeface="Arial" panose="020B0604020202020204" pitchFamily="34" charset="0"/>
                          <a:cs typeface="Arial" panose="020B0604020202020204" pitchFamily="34" charset="0"/>
                        </a:rPr>
                        <a:t>Italy</a:t>
                      </a:r>
                      <a:endParaRPr lang="ru-RU" sz="20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43445">
                <a:tc>
                  <a:txBody>
                    <a:bodyPr/>
                    <a:lstStyle/>
                    <a:p>
                      <a:r>
                        <a:rPr lang="en-US" sz="2000" dirty="0">
                          <a:solidFill>
                            <a:schemeClr val="tx2"/>
                          </a:solidFill>
                          <a:latin typeface="Arial" panose="020B0604020202020204" pitchFamily="34" charset="0"/>
                          <a:cs typeface="Arial" panose="020B0604020202020204" pitchFamily="34" charset="0"/>
                        </a:rPr>
                        <a:t>2018</a:t>
                      </a:r>
                      <a:endParaRPr lang="ru-RU" sz="2000" dirty="0">
                        <a:solidFill>
                          <a:schemeClr val="tx2"/>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u="none" dirty="0" smtClean="0">
                          <a:solidFill>
                            <a:schemeClr val="tx2"/>
                          </a:solidFill>
                          <a:latin typeface="Arial" panose="020B0604020202020204" pitchFamily="34" charset="0"/>
                          <a:cs typeface="Arial" panose="020B0604020202020204" pitchFamily="34" charset="0"/>
                        </a:rPr>
                        <a:t>49</a:t>
                      </a:r>
                      <a:endParaRPr lang="ru-RU" sz="2000" b="1" u="none" dirty="0">
                        <a:solidFill>
                          <a:schemeClr val="tx2"/>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solidFill>
                            <a:schemeClr val="tx2"/>
                          </a:solidFill>
                          <a:latin typeface="Arial" panose="020B0604020202020204" pitchFamily="34" charset="0"/>
                          <a:cs typeface="Arial" panose="020B0604020202020204" pitchFamily="34" charset="0"/>
                        </a:rPr>
                        <a:t>23</a:t>
                      </a:r>
                      <a:endParaRPr lang="ru-RU" sz="2000" b="1" dirty="0">
                        <a:solidFill>
                          <a:schemeClr val="tx2"/>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smtClean="0">
                          <a:solidFill>
                            <a:schemeClr val="tx2"/>
                          </a:solidFill>
                          <a:latin typeface="Arial" panose="020B0604020202020204" pitchFamily="34" charset="0"/>
                          <a:cs typeface="Arial" panose="020B0604020202020204" pitchFamily="34" charset="0"/>
                        </a:rPr>
                        <a:t>USA</a:t>
                      </a:r>
                      <a:r>
                        <a:rPr lang="en-US" sz="2000" dirty="0">
                          <a:solidFill>
                            <a:schemeClr val="tx2"/>
                          </a:solidFill>
                          <a:latin typeface="Arial" panose="020B0604020202020204" pitchFamily="34" charset="0"/>
                          <a:cs typeface="Arial" panose="020B0604020202020204" pitchFamily="34" charset="0"/>
                        </a:rPr>
                        <a:t>, Germany,</a:t>
                      </a:r>
                      <a:r>
                        <a:rPr lang="en-US" sz="2000" baseline="0" dirty="0">
                          <a:solidFill>
                            <a:schemeClr val="tx2"/>
                          </a:solidFill>
                          <a:latin typeface="Arial" panose="020B0604020202020204" pitchFamily="34" charset="0"/>
                          <a:cs typeface="Arial" panose="020B0604020202020204" pitchFamily="34" charset="0"/>
                        </a:rPr>
                        <a:t> Hungary, </a:t>
                      </a:r>
                      <a:r>
                        <a:rPr lang="en-US" sz="2000" baseline="0" dirty="0" smtClean="0">
                          <a:solidFill>
                            <a:schemeClr val="tx2"/>
                          </a:solidFill>
                          <a:latin typeface="Arial" panose="020B0604020202020204" pitchFamily="34" charset="0"/>
                          <a:cs typeface="Arial" panose="020B0604020202020204" pitchFamily="34" charset="0"/>
                        </a:rPr>
                        <a:t>Russia</a:t>
                      </a:r>
                      <a:endParaRPr lang="ru-RU" sz="20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43445">
                <a:tc>
                  <a:txBody>
                    <a:bodyPr/>
                    <a:lstStyle/>
                    <a:p>
                      <a:r>
                        <a:rPr lang="en-US" sz="2000" dirty="0">
                          <a:solidFill>
                            <a:schemeClr val="tx2"/>
                          </a:solidFill>
                          <a:latin typeface="Arial" panose="020B0604020202020204" pitchFamily="34" charset="0"/>
                          <a:cs typeface="Arial" panose="020B0604020202020204" pitchFamily="34" charset="0"/>
                        </a:rPr>
                        <a:t>2019</a:t>
                      </a:r>
                      <a:endParaRPr lang="ru-RU" sz="2000" dirty="0">
                        <a:solidFill>
                          <a:schemeClr val="tx2"/>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000" b="1" i="0" dirty="0" smtClean="0">
                          <a:solidFill>
                            <a:schemeClr val="tx2"/>
                          </a:solidFill>
                          <a:latin typeface="Arial" panose="020B0604020202020204" pitchFamily="34" charset="0"/>
                          <a:cs typeface="Arial" panose="020B0604020202020204" pitchFamily="34" charset="0"/>
                        </a:rPr>
                        <a:t>46</a:t>
                      </a:r>
                      <a:endParaRPr lang="ru-RU" sz="2000" b="1" i="0" dirty="0">
                        <a:solidFill>
                          <a:schemeClr val="tx2"/>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000" b="1" dirty="0" smtClean="0">
                          <a:solidFill>
                            <a:schemeClr val="tx2"/>
                          </a:solidFill>
                          <a:latin typeface="Arial" panose="020B0604020202020204" pitchFamily="34" charset="0"/>
                          <a:cs typeface="Arial" panose="020B0604020202020204" pitchFamily="34" charset="0"/>
                        </a:rPr>
                        <a:t>26</a:t>
                      </a:r>
                      <a:endParaRPr lang="ru-RU" sz="2000" b="1" dirty="0">
                        <a:solidFill>
                          <a:schemeClr val="tx2"/>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smtClean="0">
                          <a:solidFill>
                            <a:schemeClr val="tx2"/>
                          </a:solidFill>
                          <a:latin typeface="Arial" panose="020B0604020202020204" pitchFamily="34" charset="0"/>
                          <a:cs typeface="Arial" panose="020B0604020202020204" pitchFamily="34" charset="0"/>
                        </a:rPr>
                        <a:t>Germany</a:t>
                      </a:r>
                      <a:r>
                        <a:rPr lang="en-US" sz="2000" dirty="0">
                          <a:solidFill>
                            <a:schemeClr val="tx2"/>
                          </a:solidFill>
                          <a:latin typeface="Arial" panose="020B0604020202020204" pitchFamily="34" charset="0"/>
                          <a:cs typeface="Arial" panose="020B0604020202020204" pitchFamily="34" charset="0"/>
                        </a:rPr>
                        <a:t>, USA, Russia, Belgium, UK,</a:t>
                      </a:r>
                      <a:r>
                        <a:rPr lang="en-US" sz="2000" baseline="0" dirty="0">
                          <a:solidFill>
                            <a:schemeClr val="tx2"/>
                          </a:solidFill>
                          <a:latin typeface="Arial" panose="020B0604020202020204" pitchFamily="34" charset="0"/>
                          <a:cs typeface="Arial" panose="020B0604020202020204" pitchFamily="34" charset="0"/>
                        </a:rPr>
                        <a:t> </a:t>
                      </a:r>
                      <a:r>
                        <a:rPr lang="en-US" sz="2000" baseline="0" dirty="0" smtClean="0">
                          <a:solidFill>
                            <a:schemeClr val="tx2"/>
                          </a:solidFill>
                          <a:latin typeface="Arial" panose="020B0604020202020204" pitchFamily="34" charset="0"/>
                          <a:cs typeface="Arial" panose="020B0604020202020204" pitchFamily="34" charset="0"/>
                        </a:rPr>
                        <a:t>Hungary</a:t>
                      </a:r>
                      <a:endParaRPr lang="ru-RU" sz="20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4234700771"/>
              </p:ext>
            </p:extLst>
          </p:nvPr>
        </p:nvGraphicFramePr>
        <p:xfrm>
          <a:off x="2487492" y="1632709"/>
          <a:ext cx="5923522" cy="944880"/>
        </p:xfrm>
        <a:graphic>
          <a:graphicData uri="http://schemas.openxmlformats.org/drawingml/2006/table">
            <a:tbl>
              <a:tblPr/>
              <a:tblGrid>
                <a:gridCol w="5923522">
                  <a:extLst>
                    <a:ext uri="{9D8B030D-6E8A-4147-A177-3AD203B41FA5}">
                      <a16:colId xmlns:a16="http://schemas.microsoft.com/office/drawing/2014/main" val="20000"/>
                    </a:ext>
                  </a:extLst>
                </a:gridCol>
              </a:tblGrid>
              <a:tr h="388418">
                <a:tc>
                  <a:txBody>
                    <a:bodyPr/>
                    <a:lstStyle/>
                    <a:p>
                      <a:pPr algn="ctr"/>
                      <a:r>
                        <a:rPr lang="en-US" sz="2800" dirty="0" smtClean="0"/>
                        <a:t>European Association for Comparative</a:t>
                      </a:r>
                      <a:r>
                        <a:rPr lang="en-US" sz="2800" baseline="0" dirty="0" smtClean="0"/>
                        <a:t> </a:t>
                      </a:r>
                    </a:p>
                    <a:p>
                      <a:pPr algn="ctr"/>
                      <a:r>
                        <a:rPr lang="en-US" sz="2800" baseline="0" dirty="0" smtClean="0"/>
                        <a:t>Economic Studies as ICSID partner</a:t>
                      </a:r>
                      <a:endParaRPr lang="ru-RU" sz="28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pic>
        <p:nvPicPr>
          <p:cNvPr id="1026" name="Picture 2" descr="EACES | European Association for Comparative Economic Studies">
            <a:hlinkClick r:id="rId3" tooltip="EACES | European Association for Comparative Economic Studies"/>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362870"/>
            <a:ext cx="1638300" cy="1581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202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333216" y="136478"/>
            <a:ext cx="7810784" cy="982638"/>
          </a:xfrm>
          <a:prstGeom prst="rect">
            <a:avLst/>
          </a:prstGeom>
          <a:noFill/>
          <a:ln w="9525">
            <a:noFill/>
            <a:miter lim="800000"/>
            <a:headEnd/>
            <a:tailEnd/>
          </a:ln>
        </p:spPr>
        <p:txBody>
          <a:bodyPr anchor="ctr"/>
          <a:lstStyle/>
          <a:p>
            <a:pPr algn="ctr"/>
            <a:r>
              <a:rPr lang="en-US" sz="3200" b="1" dirty="0" smtClean="0">
                <a:solidFill>
                  <a:schemeClr val="bg1"/>
                </a:solidFill>
              </a:rPr>
              <a:t>ICSID seminars abroad </a:t>
            </a:r>
            <a:endParaRPr lang="en-US" sz="3200" b="1" dirty="0">
              <a:solidFill>
                <a:schemeClr val="bg1"/>
              </a:solidFill>
              <a:latin typeface="Myriad Pro"/>
            </a:endParaRP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196216" y="1502409"/>
            <a:ext cx="8749030" cy="646331"/>
          </a:xfrm>
          <a:prstGeom prst="rect">
            <a:avLst/>
          </a:prstGeom>
          <a:noFill/>
          <a:ln w="9525">
            <a:noFill/>
            <a:miter lim="800000"/>
            <a:headEnd/>
            <a:tailEnd/>
          </a:ln>
        </p:spPr>
        <p:txBody>
          <a:bodyPr wrap="square">
            <a:spAutoFit/>
          </a:bodyPr>
          <a:lstStyle/>
          <a:p>
            <a:pPr>
              <a:lnSpc>
                <a:spcPct val="150000"/>
              </a:lnSpc>
            </a:pPr>
            <a:endParaRPr lang="en-US" sz="1600" b="1" dirty="0">
              <a:solidFill>
                <a:srgbClr val="003F82"/>
              </a:solidFill>
              <a:latin typeface="Myriad Pro"/>
            </a:endParaRPr>
          </a:p>
          <a:p>
            <a:pPr marL="228600" indent="-228600">
              <a:buFont typeface="+mj-lt"/>
              <a:buAutoNum type="arabicPeriod"/>
            </a:pPr>
            <a:endParaRPr lang="ru-RU" sz="1200" dirty="0">
              <a:solidFill>
                <a:srgbClr val="003F82"/>
              </a:solidFill>
              <a:latin typeface="Myriad Pro"/>
            </a:endParaRPr>
          </a:p>
        </p:txBody>
      </p:sp>
      <p:pic>
        <p:nvPicPr>
          <p:cNvPr id="10" name="Объект 9"/>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867314" y="5156188"/>
            <a:ext cx="2269030" cy="1701812"/>
          </a:xfrm>
        </p:spPr>
      </p:pic>
      <p:pic>
        <p:nvPicPr>
          <p:cNvPr id="8" name="Объект 7"/>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265018" y="1372598"/>
            <a:ext cx="3594775" cy="2506254"/>
          </a:xfrm>
        </p:spPr>
      </p:pic>
      <p:sp>
        <p:nvSpPr>
          <p:cNvPr id="11" name="Прямоугольник 10"/>
          <p:cNvSpPr/>
          <p:nvPr/>
        </p:nvSpPr>
        <p:spPr>
          <a:xfrm>
            <a:off x="113287" y="1563618"/>
            <a:ext cx="5066277" cy="1200329"/>
          </a:xfrm>
          <a:prstGeom prst="rect">
            <a:avLst/>
          </a:prstGeom>
          <a:ln>
            <a:solidFill>
              <a:srgbClr val="002060"/>
            </a:solidFill>
          </a:ln>
        </p:spPr>
        <p:txBody>
          <a:bodyPr wrap="square">
            <a:spAutoFit/>
          </a:bodyPr>
          <a:lstStyle/>
          <a:p>
            <a:pPr marL="342900" indent="-342900" algn="ctr">
              <a:buAutoNum type="arabicPlain" startAt="2017"/>
            </a:pPr>
            <a:r>
              <a:rPr lang="en-US" b="1" dirty="0" smtClean="0">
                <a:solidFill>
                  <a:schemeClr val="tx2"/>
                </a:solidFill>
              </a:rPr>
              <a:t>-  </a:t>
            </a:r>
            <a:r>
              <a:rPr lang="en-US" b="1" dirty="0">
                <a:solidFill>
                  <a:schemeClr val="tx2"/>
                </a:solidFill>
              </a:rPr>
              <a:t>Growth and Redistribution in Limited Access Orders: The Post-Soviet </a:t>
            </a:r>
            <a:r>
              <a:rPr lang="en-US" b="1" dirty="0" smtClean="0">
                <a:solidFill>
                  <a:schemeClr val="tx2"/>
                </a:solidFill>
              </a:rPr>
              <a:t>Case</a:t>
            </a:r>
          </a:p>
          <a:p>
            <a:pPr algn="ctr"/>
            <a:endParaRPr lang="en-US" b="1" dirty="0" smtClean="0">
              <a:solidFill>
                <a:schemeClr val="tx2"/>
              </a:solidFill>
            </a:endParaRPr>
          </a:p>
          <a:p>
            <a:pPr algn="ctr"/>
            <a:r>
              <a:rPr lang="en-US" b="1" dirty="0" smtClean="0">
                <a:solidFill>
                  <a:schemeClr val="tx2"/>
                </a:solidFill>
              </a:rPr>
              <a:t>Munich University, Germany</a:t>
            </a:r>
            <a:endParaRPr lang="en-US" b="1" dirty="0">
              <a:solidFill>
                <a:schemeClr val="tx2"/>
              </a:solidFill>
            </a:endParaRPr>
          </a:p>
        </p:txBody>
      </p:sp>
      <p:sp>
        <p:nvSpPr>
          <p:cNvPr id="12" name="Прямоугольник 11"/>
          <p:cNvSpPr/>
          <p:nvPr/>
        </p:nvSpPr>
        <p:spPr>
          <a:xfrm>
            <a:off x="113288" y="3143803"/>
            <a:ext cx="5066276" cy="1200329"/>
          </a:xfrm>
          <a:prstGeom prst="rect">
            <a:avLst/>
          </a:prstGeom>
          <a:ln>
            <a:solidFill>
              <a:srgbClr val="002060"/>
            </a:solidFill>
          </a:ln>
        </p:spPr>
        <p:txBody>
          <a:bodyPr wrap="square">
            <a:spAutoFit/>
          </a:bodyPr>
          <a:lstStyle/>
          <a:p>
            <a:pPr algn="ctr"/>
            <a:r>
              <a:rPr lang="en-US" b="1" dirty="0" smtClean="0">
                <a:solidFill>
                  <a:schemeClr val="tx2"/>
                </a:solidFill>
              </a:rPr>
              <a:t>2018  - Political Economy of Development: Challenges and Perspectives</a:t>
            </a:r>
            <a:br>
              <a:rPr lang="en-US" b="1" dirty="0" smtClean="0">
                <a:solidFill>
                  <a:schemeClr val="tx2"/>
                </a:solidFill>
              </a:rPr>
            </a:br>
            <a:r>
              <a:rPr lang="en-US" b="1" dirty="0" smtClean="0">
                <a:solidFill>
                  <a:schemeClr val="tx2"/>
                </a:solidFill>
              </a:rPr>
              <a:t> </a:t>
            </a:r>
            <a:br>
              <a:rPr lang="en-US" b="1" dirty="0" smtClean="0">
                <a:solidFill>
                  <a:schemeClr val="tx2"/>
                </a:solidFill>
              </a:rPr>
            </a:br>
            <a:r>
              <a:rPr lang="en-US" b="1" dirty="0" smtClean="0">
                <a:solidFill>
                  <a:schemeClr val="tx2"/>
                </a:solidFill>
              </a:rPr>
              <a:t>UAE University + NYU Abu Dhabi, UAE</a:t>
            </a:r>
            <a:endParaRPr lang="ru-RU" b="1" dirty="0">
              <a:solidFill>
                <a:schemeClr val="tx2"/>
              </a:solidFill>
            </a:endParaRPr>
          </a:p>
        </p:txBody>
      </p:sp>
      <p:sp>
        <p:nvSpPr>
          <p:cNvPr id="13" name="Прямоугольник 12"/>
          <p:cNvSpPr/>
          <p:nvPr/>
        </p:nvSpPr>
        <p:spPr>
          <a:xfrm>
            <a:off x="113287" y="4686729"/>
            <a:ext cx="5066277" cy="1200329"/>
          </a:xfrm>
          <a:prstGeom prst="rect">
            <a:avLst/>
          </a:prstGeom>
          <a:ln>
            <a:solidFill>
              <a:srgbClr val="002060"/>
            </a:solidFill>
          </a:ln>
        </p:spPr>
        <p:txBody>
          <a:bodyPr wrap="square">
            <a:spAutoFit/>
          </a:bodyPr>
          <a:lstStyle/>
          <a:p>
            <a:pPr algn="ctr"/>
            <a:r>
              <a:rPr lang="en-US" b="1" dirty="0" smtClean="0">
                <a:solidFill>
                  <a:schemeClr val="tx2"/>
                </a:solidFill>
              </a:rPr>
              <a:t>2019 - Quality </a:t>
            </a:r>
            <a:r>
              <a:rPr lang="en-US" b="1" dirty="0">
                <a:solidFill>
                  <a:schemeClr val="tx2"/>
                </a:solidFill>
              </a:rPr>
              <a:t>of Governance and </a:t>
            </a:r>
            <a:endParaRPr lang="en-US" b="1" dirty="0" smtClean="0">
              <a:solidFill>
                <a:schemeClr val="tx2"/>
              </a:solidFill>
            </a:endParaRPr>
          </a:p>
          <a:p>
            <a:pPr algn="ctr"/>
            <a:r>
              <a:rPr lang="en-US" b="1" dirty="0" smtClean="0">
                <a:solidFill>
                  <a:schemeClr val="tx2"/>
                </a:solidFill>
              </a:rPr>
              <a:t>the </a:t>
            </a:r>
            <a:r>
              <a:rPr lang="en-US" b="1" dirty="0">
                <a:solidFill>
                  <a:schemeClr val="tx2"/>
                </a:solidFill>
              </a:rPr>
              <a:t>Legacy of </a:t>
            </a:r>
            <a:r>
              <a:rPr lang="en-US" b="1" dirty="0" smtClean="0">
                <a:solidFill>
                  <a:schemeClr val="tx2"/>
                </a:solidFill>
              </a:rPr>
              <a:t>Socialism, </a:t>
            </a:r>
            <a:br>
              <a:rPr lang="en-US" b="1" dirty="0" smtClean="0">
                <a:solidFill>
                  <a:schemeClr val="tx2"/>
                </a:solidFill>
              </a:rPr>
            </a:br>
            <a:endParaRPr lang="en-US" b="1" dirty="0" smtClean="0">
              <a:solidFill>
                <a:schemeClr val="tx2"/>
              </a:solidFill>
            </a:endParaRPr>
          </a:p>
          <a:p>
            <a:pPr algn="ctr"/>
            <a:r>
              <a:rPr lang="en-US" b="1" dirty="0" smtClean="0">
                <a:solidFill>
                  <a:schemeClr val="tx2"/>
                </a:solidFill>
              </a:rPr>
              <a:t>University of Bremen, Germany </a:t>
            </a:r>
            <a:endParaRPr lang="ru-RU" b="1" dirty="0">
              <a:solidFill>
                <a:schemeClr val="tx2"/>
              </a:solidFill>
            </a:endParaRPr>
          </a:p>
        </p:txBody>
      </p:sp>
      <p:pic>
        <p:nvPicPr>
          <p:cNvPr id="14" name="Рисунок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60971" y="4015007"/>
            <a:ext cx="1146007" cy="1140914"/>
          </a:xfrm>
          <a:prstGeom prst="rect">
            <a:avLst/>
          </a:prstGeom>
        </p:spPr>
      </p:pic>
      <p:pic>
        <p:nvPicPr>
          <p:cNvPr id="2" name="Рисунок 1"/>
          <p:cNvPicPr>
            <a:picLocks noChangeAspect="1"/>
          </p:cNvPicPr>
          <p:nvPr/>
        </p:nvPicPr>
        <p:blipFill>
          <a:blip r:embed="rId6"/>
          <a:stretch>
            <a:fillRect/>
          </a:stretch>
        </p:blipFill>
        <p:spPr>
          <a:xfrm>
            <a:off x="7001829" y="3967163"/>
            <a:ext cx="1864007" cy="1279355"/>
          </a:xfrm>
          <a:prstGeom prst="rect">
            <a:avLst/>
          </a:prstGeom>
        </p:spPr>
      </p:pic>
    </p:spTree>
    <p:extLst>
      <p:ext uri="{BB962C8B-B14F-4D97-AF65-F5344CB8AC3E}">
        <p14:creationId xmlns:p14="http://schemas.microsoft.com/office/powerpoint/2010/main" val="2660985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4"/>
            <a:ext cx="7379970" cy="516255"/>
          </a:xfrm>
          <a:prstGeom prst="rect">
            <a:avLst/>
          </a:prstGeom>
          <a:noFill/>
          <a:ln w="9525">
            <a:noFill/>
            <a:miter lim="800000"/>
            <a:headEnd/>
            <a:tailEnd/>
          </a:ln>
        </p:spPr>
        <p:txBody>
          <a:bodyPr anchor="ctr"/>
          <a:lstStyle/>
          <a:p>
            <a:pPr algn="ctr">
              <a:buNone/>
            </a:pPr>
            <a:r>
              <a:rPr lang="en-US" sz="3200" b="1" dirty="0">
                <a:solidFill>
                  <a:schemeClr val="bg1"/>
                </a:solidFill>
              </a:rPr>
              <a:t>Developing </a:t>
            </a:r>
            <a:r>
              <a:rPr lang="en-US" sz="3200" b="1" dirty="0" smtClean="0">
                <a:solidFill>
                  <a:schemeClr val="bg1"/>
                </a:solidFill>
              </a:rPr>
              <a:t>external cooperation </a:t>
            </a:r>
            <a:endParaRPr lang="en-US" sz="3200" b="1" dirty="0">
              <a:solidFill>
                <a:schemeClr val="bg1"/>
              </a:solidFill>
            </a:endParaRP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265214" y="1386816"/>
            <a:ext cx="8635465" cy="4809009"/>
          </a:xfrm>
          <a:prstGeom prst="rect">
            <a:avLst/>
          </a:prstGeom>
          <a:noFill/>
          <a:ln w="9525">
            <a:noFill/>
            <a:miter lim="800000"/>
            <a:headEnd/>
            <a:tailEnd/>
          </a:ln>
        </p:spPr>
        <p:txBody>
          <a:bodyPr wrap="square">
            <a:spAutoFit/>
          </a:bodyPr>
          <a:lstStyle/>
          <a:p>
            <a:pPr marL="457200" indent="-457200">
              <a:spcAft>
                <a:spcPts val="300"/>
              </a:spcAft>
              <a:buFontTx/>
              <a:buChar char="-"/>
            </a:pPr>
            <a:r>
              <a:rPr lang="en-US" sz="2300" dirty="0">
                <a:solidFill>
                  <a:schemeClr val="tx2"/>
                </a:solidFill>
              </a:rPr>
              <a:t>Harriman Institute at Columbia University as </a:t>
            </a:r>
            <a:r>
              <a:rPr lang="en-US" sz="2300" dirty="0" smtClean="0">
                <a:solidFill>
                  <a:schemeClr val="tx2"/>
                </a:solidFill>
              </a:rPr>
              <a:t>the main </a:t>
            </a:r>
            <a:r>
              <a:rPr lang="en-US" sz="2300" dirty="0">
                <a:solidFill>
                  <a:schemeClr val="tx2"/>
                </a:solidFill>
              </a:rPr>
              <a:t>partner</a:t>
            </a:r>
          </a:p>
          <a:p>
            <a:pPr marL="457200" indent="-457200">
              <a:spcAft>
                <a:spcPts val="300"/>
              </a:spcAft>
              <a:buFontTx/>
              <a:buChar char="-"/>
            </a:pPr>
            <a:r>
              <a:rPr lang="en-US" sz="2300" dirty="0" smtClean="0">
                <a:solidFill>
                  <a:schemeClr val="tx2"/>
                </a:solidFill>
              </a:rPr>
              <a:t>NES </a:t>
            </a:r>
            <a:r>
              <a:rPr lang="en-US" sz="2300" dirty="0">
                <a:solidFill>
                  <a:schemeClr val="tx2"/>
                </a:solidFill>
              </a:rPr>
              <a:t>Center for the Study of Diversity and Social Interactions and group of Alexei Zakharov at HSE Economic Faculty: regular joint research </a:t>
            </a:r>
            <a:r>
              <a:rPr lang="en-US" sz="2300" dirty="0" smtClean="0">
                <a:solidFill>
                  <a:schemeClr val="tx2"/>
                </a:solidFill>
              </a:rPr>
              <a:t>seminars</a:t>
            </a:r>
            <a:endParaRPr lang="en-US" sz="2300" dirty="0">
              <a:solidFill>
                <a:schemeClr val="tx2"/>
              </a:solidFill>
            </a:endParaRPr>
          </a:p>
          <a:p>
            <a:pPr marL="457200" indent="-457200">
              <a:spcAft>
                <a:spcPts val="300"/>
              </a:spcAft>
              <a:buFontTx/>
              <a:buChar char="-"/>
            </a:pPr>
            <a:r>
              <a:rPr lang="en-US" sz="2300" dirty="0" smtClean="0">
                <a:solidFill>
                  <a:schemeClr val="tx2"/>
                </a:solidFill>
              </a:rPr>
              <a:t>ICSID annual conferences + ICSID seminars abroad </a:t>
            </a:r>
            <a:r>
              <a:rPr lang="en-US" sz="2300" dirty="0" smtClean="0">
                <a:solidFill>
                  <a:schemeClr val="tx2"/>
                </a:solidFill>
                <a:sym typeface="Wingdings" panose="05000000000000000000" pitchFamily="2" charset="2"/>
              </a:rPr>
              <a:t> search for new ideas and new </a:t>
            </a:r>
            <a:r>
              <a:rPr lang="en-US" sz="2300" dirty="0">
                <a:solidFill>
                  <a:schemeClr val="tx2"/>
                </a:solidFill>
                <a:sym typeface="Wingdings" panose="05000000000000000000" pitchFamily="2" charset="2"/>
              </a:rPr>
              <a:t>partners </a:t>
            </a:r>
            <a:r>
              <a:rPr lang="en-US" sz="2300" dirty="0" smtClean="0">
                <a:solidFill>
                  <a:schemeClr val="tx2"/>
                </a:solidFill>
                <a:sym typeface="Wingdings" panose="05000000000000000000" pitchFamily="2" charset="2"/>
              </a:rPr>
              <a:t>(</a:t>
            </a:r>
            <a:r>
              <a:rPr lang="en-US" sz="2300" dirty="0">
                <a:solidFill>
                  <a:schemeClr val="tx2"/>
                </a:solidFill>
              </a:rPr>
              <a:t>Jordan </a:t>
            </a:r>
            <a:r>
              <a:rPr lang="en-US" sz="2300" dirty="0" err="1">
                <a:solidFill>
                  <a:schemeClr val="tx2"/>
                </a:solidFill>
              </a:rPr>
              <a:t>Gans</a:t>
            </a:r>
            <a:r>
              <a:rPr lang="en-US" sz="2300" dirty="0">
                <a:solidFill>
                  <a:schemeClr val="tx2"/>
                </a:solidFill>
              </a:rPr>
              <a:t>-Morse </a:t>
            </a:r>
            <a:r>
              <a:rPr lang="en-US" sz="2300" dirty="0" smtClean="0">
                <a:solidFill>
                  <a:schemeClr val="tx2"/>
                </a:solidFill>
              </a:rPr>
              <a:t>from NWU, Koen </a:t>
            </a:r>
            <a:r>
              <a:rPr lang="en-US" sz="2300" dirty="0" err="1">
                <a:solidFill>
                  <a:schemeClr val="tx2"/>
                </a:solidFill>
              </a:rPr>
              <a:t>Schoors</a:t>
            </a:r>
            <a:r>
              <a:rPr lang="en-US" sz="2300" dirty="0">
                <a:solidFill>
                  <a:schemeClr val="tx2"/>
                </a:solidFill>
              </a:rPr>
              <a:t> from U-Ghent, Nan </a:t>
            </a:r>
            <a:r>
              <a:rPr lang="en-US" sz="2300" dirty="0" err="1">
                <a:solidFill>
                  <a:schemeClr val="tx2"/>
                </a:solidFill>
              </a:rPr>
              <a:t>Jia</a:t>
            </a:r>
            <a:r>
              <a:rPr lang="en-US" sz="2300" dirty="0">
                <a:solidFill>
                  <a:schemeClr val="tx2"/>
                </a:solidFill>
              </a:rPr>
              <a:t> from </a:t>
            </a:r>
            <a:r>
              <a:rPr lang="en-US" sz="2300" dirty="0" smtClean="0">
                <a:solidFill>
                  <a:schemeClr val="tx2"/>
                </a:solidFill>
              </a:rPr>
              <a:t>USC, </a:t>
            </a:r>
            <a:r>
              <a:rPr lang="en-US" sz="2300" dirty="0" smtClean="0">
                <a:solidFill>
                  <a:schemeClr val="tx2"/>
                </a:solidFill>
                <a:sym typeface="Wingdings" panose="05000000000000000000" pitchFamily="2" charset="2"/>
              </a:rPr>
              <a:t>Marina </a:t>
            </a:r>
            <a:r>
              <a:rPr lang="en-US" sz="2300" dirty="0" err="1" smtClean="0">
                <a:solidFill>
                  <a:schemeClr val="tx2"/>
                </a:solidFill>
                <a:sym typeface="Wingdings" panose="05000000000000000000" pitchFamily="2" charset="2"/>
              </a:rPr>
              <a:t>Nistotskaya</a:t>
            </a:r>
            <a:r>
              <a:rPr lang="en-US" sz="2300" dirty="0" smtClean="0">
                <a:solidFill>
                  <a:schemeClr val="tx2"/>
                </a:solidFill>
                <a:sym typeface="Wingdings" panose="05000000000000000000" pitchFamily="2" charset="2"/>
              </a:rPr>
              <a:t> from </a:t>
            </a:r>
            <a:r>
              <a:rPr lang="en-US" sz="2300" dirty="0" err="1" smtClean="0">
                <a:solidFill>
                  <a:schemeClr val="tx2"/>
                </a:solidFill>
                <a:sym typeface="Wingdings" panose="05000000000000000000" pitchFamily="2" charset="2"/>
              </a:rPr>
              <a:t>QoG</a:t>
            </a:r>
            <a:r>
              <a:rPr lang="en-US" sz="2300" dirty="0" smtClean="0">
                <a:solidFill>
                  <a:schemeClr val="tx2"/>
                </a:solidFill>
                <a:sym typeface="Wingdings" panose="05000000000000000000" pitchFamily="2" charset="2"/>
              </a:rPr>
              <a:t> Institute, </a:t>
            </a:r>
            <a:r>
              <a:rPr lang="en-US" sz="2300" dirty="0" err="1" smtClean="0">
                <a:solidFill>
                  <a:schemeClr val="tx2"/>
                </a:solidFill>
                <a:sym typeface="Wingdings" panose="05000000000000000000" pitchFamily="2" charset="2"/>
              </a:rPr>
              <a:t>Jiwai</a:t>
            </a:r>
            <a:r>
              <a:rPr lang="en-US" sz="2300" dirty="0" smtClean="0">
                <a:solidFill>
                  <a:schemeClr val="tx2"/>
                </a:solidFill>
                <a:sym typeface="Wingdings" panose="05000000000000000000" pitchFamily="2" charset="2"/>
              </a:rPr>
              <a:t> Chen from Singapore Uni...)  </a:t>
            </a:r>
            <a:endParaRPr lang="en-US" sz="2300" dirty="0">
              <a:solidFill>
                <a:schemeClr val="tx2"/>
              </a:solidFill>
            </a:endParaRPr>
          </a:p>
          <a:p>
            <a:pPr marL="457200" indent="-457200">
              <a:spcAft>
                <a:spcPts val="300"/>
              </a:spcAft>
              <a:buFontTx/>
              <a:buChar char="-"/>
            </a:pPr>
            <a:r>
              <a:rPr lang="en-US" sz="2300" dirty="0">
                <a:solidFill>
                  <a:schemeClr val="tx2"/>
                </a:solidFill>
              </a:rPr>
              <a:t>Project with Regina </a:t>
            </a:r>
            <a:r>
              <a:rPr lang="en-US" sz="2300" dirty="0" smtClean="0">
                <a:solidFill>
                  <a:schemeClr val="tx2"/>
                </a:solidFill>
              </a:rPr>
              <a:t>Smyth, Indiana University on </a:t>
            </a:r>
            <a:r>
              <a:rPr lang="en-US" sz="2300" dirty="0">
                <a:solidFill>
                  <a:schemeClr val="tx2"/>
                </a:solidFill>
              </a:rPr>
              <a:t>the housing renovations in </a:t>
            </a:r>
            <a:r>
              <a:rPr lang="en-US" sz="2300" dirty="0" smtClean="0">
                <a:solidFill>
                  <a:schemeClr val="tx2"/>
                </a:solidFill>
              </a:rPr>
              <a:t>Moscow; </a:t>
            </a:r>
            <a:r>
              <a:rPr lang="en-US" sz="2300" dirty="0">
                <a:solidFill>
                  <a:schemeClr val="tx2"/>
                </a:solidFill>
              </a:rPr>
              <a:t>Jordan </a:t>
            </a:r>
            <a:r>
              <a:rPr lang="en-US" sz="2300" dirty="0" err="1" smtClean="0">
                <a:solidFill>
                  <a:schemeClr val="tx2"/>
                </a:solidFill>
              </a:rPr>
              <a:t>Gans</a:t>
            </a:r>
            <a:r>
              <a:rPr lang="en-US" sz="2300" dirty="0" smtClean="0">
                <a:solidFill>
                  <a:schemeClr val="tx2"/>
                </a:solidFill>
              </a:rPr>
              <a:t>-Morse – survey on PA students motivation; </a:t>
            </a:r>
            <a:r>
              <a:rPr lang="en-US" sz="2300" dirty="0">
                <a:solidFill>
                  <a:schemeClr val="tx2"/>
                </a:solidFill>
              </a:rPr>
              <a:t>Koen </a:t>
            </a:r>
            <a:r>
              <a:rPr lang="en-US" sz="2300" dirty="0" err="1" smtClean="0">
                <a:solidFill>
                  <a:schemeClr val="tx2"/>
                </a:solidFill>
              </a:rPr>
              <a:t>Schoors</a:t>
            </a:r>
            <a:r>
              <a:rPr lang="en-US" sz="2300" dirty="0" smtClean="0">
                <a:solidFill>
                  <a:schemeClr val="tx2"/>
                </a:solidFill>
              </a:rPr>
              <a:t> – political economy of public procurement… </a:t>
            </a:r>
            <a:endParaRPr lang="ru-RU" sz="2300" dirty="0">
              <a:solidFill>
                <a:schemeClr val="tx2"/>
              </a:solidFill>
            </a:endParaRPr>
          </a:p>
        </p:txBody>
      </p:sp>
    </p:spTree>
    <p:extLst>
      <p:ext uri="{BB962C8B-B14F-4D97-AF65-F5344CB8AC3E}">
        <p14:creationId xmlns:p14="http://schemas.microsoft.com/office/powerpoint/2010/main" val="2607662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prstClr val="white"/>
                </a:solidFill>
              </a:rPr>
              <a:t>Higher</a:t>
            </a:r>
            <a:r>
              <a:rPr lang="ru-RU" sz="800" dirty="0">
                <a:solidFill>
                  <a:prstClr val="white"/>
                </a:solidFill>
              </a:rPr>
              <a:t> </a:t>
            </a:r>
            <a:r>
              <a:rPr lang="ru-RU" sz="800" dirty="0" err="1">
                <a:solidFill>
                  <a:prstClr val="white"/>
                </a:solidFill>
              </a:rPr>
              <a:t>School</a:t>
            </a:r>
            <a:r>
              <a:rPr lang="ru-RU" sz="800" dirty="0">
                <a:solidFill>
                  <a:prstClr val="white"/>
                </a:solidFill>
              </a:rPr>
              <a:t> </a:t>
            </a:r>
            <a:r>
              <a:rPr lang="ru-RU" sz="800" dirty="0" err="1">
                <a:solidFill>
                  <a:prstClr val="white"/>
                </a:solidFill>
              </a:rPr>
              <a:t>of</a:t>
            </a:r>
            <a:r>
              <a:rPr lang="ru-RU" sz="800" dirty="0">
                <a:solidFill>
                  <a:prstClr val="white"/>
                </a:solidFill>
              </a:rPr>
              <a:t> </a:t>
            </a:r>
            <a:r>
              <a:rPr lang="ru-RU" sz="800" dirty="0" err="1">
                <a:solidFill>
                  <a:prstClr val="white"/>
                </a:solidFill>
              </a:rPr>
              <a:t>Economics</a:t>
            </a:r>
            <a:r>
              <a:rPr lang="ru-RU" sz="800" dirty="0">
                <a:solidFill>
                  <a:prstClr val="white"/>
                </a:solidFill>
              </a:rPr>
              <a:t> , </a:t>
            </a:r>
            <a:r>
              <a:rPr lang="en-US" sz="800" dirty="0">
                <a:solidFill>
                  <a:prstClr val="white"/>
                </a:solidFill>
              </a:rPr>
              <a:t>Moscow</a:t>
            </a:r>
            <a:r>
              <a:rPr lang="ru-RU" sz="800" dirty="0">
                <a:solidFill>
                  <a:prstClr val="white"/>
                </a:solidFill>
              </a:rPr>
              <a:t>, 201</a:t>
            </a:r>
            <a:r>
              <a:rPr lang="en-US" sz="800" dirty="0">
                <a:solidFill>
                  <a:prstClr val="white"/>
                </a:solidFill>
              </a:rPr>
              <a:t>9</a:t>
            </a:r>
            <a:endParaRPr lang="ru-RU" sz="800" dirty="0">
              <a:solidFill>
                <a:prstClr val="white"/>
              </a:solidFill>
            </a:endParaRPr>
          </a:p>
        </p:txBody>
      </p:sp>
      <p:sp>
        <p:nvSpPr>
          <p:cNvPr id="14339" name="Title 1"/>
          <p:cNvSpPr txBox="1">
            <a:spLocks/>
          </p:cNvSpPr>
          <p:nvPr/>
        </p:nvSpPr>
        <p:spPr bwMode="auto">
          <a:xfrm>
            <a:off x="1428750" y="428624"/>
            <a:ext cx="7379970" cy="516255"/>
          </a:xfrm>
          <a:prstGeom prst="rect">
            <a:avLst/>
          </a:prstGeom>
          <a:noFill/>
          <a:ln w="9525">
            <a:noFill/>
            <a:miter lim="800000"/>
            <a:headEnd/>
            <a:tailEnd/>
          </a:ln>
        </p:spPr>
        <p:txBody>
          <a:bodyPr anchor="ctr"/>
          <a:lstStyle/>
          <a:p>
            <a:pPr algn="ctr">
              <a:buNone/>
            </a:pPr>
            <a:r>
              <a:rPr lang="en-US" sz="3200" b="1" dirty="0" smtClean="0">
                <a:solidFill>
                  <a:schemeClr val="bg1"/>
                </a:solidFill>
              </a:rPr>
              <a:t>Developing internal cooperation</a:t>
            </a:r>
            <a:endParaRPr lang="en-US" sz="3200" b="1" dirty="0">
              <a:solidFill>
                <a:schemeClr val="bg1"/>
              </a:solidFill>
            </a:endParaRPr>
          </a:p>
        </p:txBody>
      </p:sp>
      <p:sp>
        <p:nvSpPr>
          <p:cNvPr id="14343" name="Rectangle 9"/>
          <p:cNvSpPr>
            <a:spLocks noChangeArrowheads="1"/>
          </p:cNvSpPr>
          <p:nvPr/>
        </p:nvSpPr>
        <p:spPr bwMode="auto">
          <a:xfrm>
            <a:off x="7300913" y="2255838"/>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4" name="Rectangle 10"/>
          <p:cNvSpPr>
            <a:spLocks noChangeArrowheads="1"/>
          </p:cNvSpPr>
          <p:nvPr/>
        </p:nvSpPr>
        <p:spPr bwMode="auto">
          <a:xfrm>
            <a:off x="7300913" y="3967163"/>
            <a:ext cx="773112" cy="369887"/>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5" name="Rectangle 11"/>
          <p:cNvSpPr>
            <a:spLocks noChangeArrowheads="1"/>
          </p:cNvSpPr>
          <p:nvPr/>
        </p:nvSpPr>
        <p:spPr bwMode="auto">
          <a:xfrm>
            <a:off x="7300913" y="5591175"/>
            <a:ext cx="773112" cy="369888"/>
          </a:xfrm>
          <a:prstGeom prst="rect">
            <a:avLst/>
          </a:prstGeom>
          <a:noFill/>
          <a:ln w="9525">
            <a:noFill/>
            <a:miter lim="800000"/>
            <a:headEnd/>
            <a:tailEnd/>
          </a:ln>
        </p:spPr>
        <p:txBody>
          <a:bodyPr wrap="none">
            <a:spAutoFit/>
          </a:bodyPr>
          <a:lstStyle/>
          <a:p>
            <a:r>
              <a:rPr lang="en-US">
                <a:solidFill>
                  <a:srgbClr val="FFFFFF"/>
                </a:solidFill>
                <a:latin typeface="Myriad Pro"/>
              </a:rPr>
              <a:t>photo</a:t>
            </a:r>
            <a:endParaRPr lang="en-US">
              <a:solidFill>
                <a:srgbClr val="FFFFFF"/>
              </a:solidFill>
            </a:endParaRPr>
          </a:p>
        </p:txBody>
      </p:sp>
      <p:sp>
        <p:nvSpPr>
          <p:cNvPr id="14346" name="Rectangle 12"/>
          <p:cNvSpPr>
            <a:spLocks noChangeArrowheads="1"/>
          </p:cNvSpPr>
          <p:nvPr/>
        </p:nvSpPr>
        <p:spPr bwMode="auto">
          <a:xfrm>
            <a:off x="109182" y="1396442"/>
            <a:ext cx="8830102" cy="4924425"/>
          </a:xfrm>
          <a:prstGeom prst="rect">
            <a:avLst/>
          </a:prstGeom>
          <a:noFill/>
          <a:ln w="9525">
            <a:noFill/>
            <a:miter lim="800000"/>
            <a:headEnd/>
            <a:tailEnd/>
          </a:ln>
        </p:spPr>
        <p:txBody>
          <a:bodyPr wrap="square">
            <a:spAutoFit/>
          </a:bodyPr>
          <a:lstStyle/>
          <a:p>
            <a:pPr marL="0" indent="0">
              <a:spcBef>
                <a:spcPts val="0"/>
              </a:spcBef>
              <a:spcAft>
                <a:spcPts val="300"/>
              </a:spcAft>
              <a:buNone/>
            </a:pPr>
            <a:r>
              <a:rPr lang="en-US" sz="2300" dirty="0">
                <a:solidFill>
                  <a:schemeClr val="tx2"/>
                </a:solidFill>
              </a:rPr>
              <a:t>Broader cooperation with HSE departments in </a:t>
            </a:r>
            <a:r>
              <a:rPr lang="en-US" sz="2300" dirty="0" smtClean="0">
                <a:solidFill>
                  <a:schemeClr val="tx2"/>
                </a:solidFill>
              </a:rPr>
              <a:t>2017-2019:</a:t>
            </a:r>
            <a:endParaRPr lang="en-US" sz="2300" dirty="0">
              <a:solidFill>
                <a:schemeClr val="tx2"/>
              </a:solidFill>
            </a:endParaRPr>
          </a:p>
          <a:p>
            <a:pPr marL="457200" indent="-457200">
              <a:spcBef>
                <a:spcPts val="0"/>
              </a:spcBef>
              <a:spcAft>
                <a:spcPts val="300"/>
              </a:spcAft>
              <a:buFontTx/>
              <a:buChar char="-"/>
            </a:pPr>
            <a:r>
              <a:rPr lang="en-US" sz="2300" dirty="0" smtClean="0">
                <a:solidFill>
                  <a:schemeClr val="tx2"/>
                </a:solidFill>
              </a:rPr>
              <a:t>Faculty of Economic Sciences: joint seminar with NES and Alexei </a:t>
            </a:r>
            <a:r>
              <a:rPr lang="en-US" sz="2300" dirty="0" err="1" smtClean="0">
                <a:solidFill>
                  <a:schemeClr val="tx2"/>
                </a:solidFill>
              </a:rPr>
              <a:t>Zakharov</a:t>
            </a:r>
            <a:r>
              <a:rPr lang="en-US" sz="2300" dirty="0" smtClean="0">
                <a:solidFill>
                  <a:schemeClr val="tx2"/>
                </a:solidFill>
              </a:rPr>
              <a:t> group</a:t>
            </a:r>
            <a:r>
              <a:rPr lang="en-US" sz="2300" dirty="0">
                <a:solidFill>
                  <a:schemeClr val="tx2"/>
                </a:solidFill>
              </a:rPr>
              <a:t>; housing </a:t>
            </a:r>
            <a:r>
              <a:rPr lang="en-US" sz="2300" dirty="0" smtClean="0">
                <a:solidFill>
                  <a:schemeClr val="tx2"/>
                </a:solidFill>
              </a:rPr>
              <a:t>renovations project; joint application to RSF grant with Elena </a:t>
            </a:r>
            <a:r>
              <a:rPr lang="en-US" sz="2300" dirty="0" err="1" smtClean="0">
                <a:solidFill>
                  <a:schemeClr val="tx2"/>
                </a:solidFill>
              </a:rPr>
              <a:t>Podkolzina</a:t>
            </a:r>
            <a:r>
              <a:rPr lang="en-US" sz="2300" dirty="0" smtClean="0">
                <a:solidFill>
                  <a:schemeClr val="tx2"/>
                </a:solidFill>
              </a:rPr>
              <a:t> group  </a:t>
            </a:r>
          </a:p>
          <a:p>
            <a:pPr marL="457200" indent="-457200">
              <a:spcBef>
                <a:spcPts val="0"/>
              </a:spcBef>
              <a:spcAft>
                <a:spcPts val="300"/>
              </a:spcAft>
              <a:buFontTx/>
              <a:buChar char="-"/>
            </a:pPr>
            <a:r>
              <a:rPr lang="en-US" sz="2300" dirty="0" smtClean="0">
                <a:solidFill>
                  <a:schemeClr val="tx2"/>
                </a:solidFill>
              </a:rPr>
              <a:t>Department </a:t>
            </a:r>
            <a:r>
              <a:rPr lang="en-US" sz="2300" dirty="0">
                <a:solidFill>
                  <a:schemeClr val="tx2"/>
                </a:solidFill>
              </a:rPr>
              <a:t>of Political Science: ICSID courses at PEP and P&amp;D master programs, list of leading journals in PS, joint appointment of Kyle Marquardt </a:t>
            </a:r>
          </a:p>
          <a:p>
            <a:pPr marL="457200" indent="-457200">
              <a:spcBef>
                <a:spcPts val="0"/>
              </a:spcBef>
              <a:spcAft>
                <a:spcPts val="300"/>
              </a:spcAft>
              <a:buFontTx/>
              <a:buChar char="-"/>
            </a:pPr>
            <a:r>
              <a:rPr lang="en-US" sz="2300" dirty="0">
                <a:solidFill>
                  <a:schemeClr val="tx2"/>
                </a:solidFill>
              </a:rPr>
              <a:t>Department of Public Administration (</a:t>
            </a:r>
            <a:r>
              <a:rPr lang="en-US" sz="2300" dirty="0" smtClean="0">
                <a:solidFill>
                  <a:schemeClr val="tx2"/>
                </a:solidFill>
              </a:rPr>
              <a:t>Alexander </a:t>
            </a:r>
            <a:r>
              <a:rPr lang="en-US" sz="2300" dirty="0" err="1" smtClean="0">
                <a:solidFill>
                  <a:schemeClr val="tx2"/>
                </a:solidFill>
              </a:rPr>
              <a:t>Kalgin</a:t>
            </a:r>
            <a:r>
              <a:rPr lang="en-US" sz="2300" dirty="0" smtClean="0">
                <a:solidFill>
                  <a:schemeClr val="tx2"/>
                </a:solidFill>
              </a:rPr>
              <a:t>): </a:t>
            </a:r>
            <a:r>
              <a:rPr lang="en-US" sz="2300" dirty="0">
                <a:solidFill>
                  <a:schemeClr val="tx2"/>
                </a:solidFill>
              </a:rPr>
              <a:t>joint </a:t>
            </a:r>
            <a:r>
              <a:rPr lang="en-US" sz="2300" dirty="0" smtClean="0">
                <a:solidFill>
                  <a:schemeClr val="tx2"/>
                </a:solidFill>
              </a:rPr>
              <a:t>survey on students motivation with </a:t>
            </a:r>
            <a:r>
              <a:rPr lang="en-US" sz="2300" dirty="0">
                <a:solidFill>
                  <a:schemeClr val="tx2"/>
                </a:solidFill>
              </a:rPr>
              <a:t>Jordan </a:t>
            </a:r>
            <a:r>
              <a:rPr lang="en-US" sz="2300" dirty="0" err="1" smtClean="0">
                <a:solidFill>
                  <a:schemeClr val="tx2"/>
                </a:solidFill>
              </a:rPr>
              <a:t>Gans</a:t>
            </a:r>
            <a:r>
              <a:rPr lang="en-US" sz="2300" dirty="0" smtClean="0">
                <a:solidFill>
                  <a:schemeClr val="tx2"/>
                </a:solidFill>
              </a:rPr>
              <a:t>-Morse and </a:t>
            </a:r>
            <a:r>
              <a:rPr lang="en-US" sz="2300" dirty="0" err="1" smtClean="0">
                <a:solidFill>
                  <a:schemeClr val="tx2"/>
                </a:solidFill>
              </a:rPr>
              <a:t>UrFU</a:t>
            </a:r>
            <a:r>
              <a:rPr lang="en-US" sz="2300" dirty="0" smtClean="0">
                <a:solidFill>
                  <a:schemeClr val="tx2"/>
                </a:solidFill>
              </a:rPr>
              <a:t>, large-scale survey </a:t>
            </a:r>
            <a:r>
              <a:rPr lang="en-US" sz="2300" dirty="0">
                <a:solidFill>
                  <a:schemeClr val="tx2"/>
                </a:solidFill>
              </a:rPr>
              <a:t>of public officials in </a:t>
            </a:r>
            <a:r>
              <a:rPr lang="en-US" sz="2300" dirty="0" smtClean="0">
                <a:solidFill>
                  <a:schemeClr val="tx2"/>
                </a:solidFill>
              </a:rPr>
              <a:t>Novgorod</a:t>
            </a:r>
            <a:endParaRPr lang="en-US" sz="2300" dirty="0">
              <a:solidFill>
                <a:schemeClr val="tx2"/>
              </a:solidFill>
            </a:endParaRPr>
          </a:p>
          <a:p>
            <a:pPr marL="457200" indent="-457200">
              <a:spcBef>
                <a:spcPts val="0"/>
              </a:spcBef>
              <a:spcAft>
                <a:spcPts val="300"/>
              </a:spcAft>
              <a:buFontTx/>
              <a:buChar char="-"/>
            </a:pPr>
            <a:r>
              <a:rPr lang="en-US" sz="2300" dirty="0">
                <a:solidFill>
                  <a:schemeClr val="tx2"/>
                </a:solidFill>
              </a:rPr>
              <a:t>Participation </a:t>
            </a:r>
            <a:r>
              <a:rPr lang="en-US" sz="2300" dirty="0" smtClean="0">
                <a:solidFill>
                  <a:schemeClr val="tx2"/>
                </a:solidFill>
              </a:rPr>
              <a:t>in </a:t>
            </a:r>
            <a:r>
              <a:rPr lang="en-US" sz="2300" dirty="0">
                <a:solidFill>
                  <a:schemeClr val="tx2"/>
                </a:solidFill>
              </a:rPr>
              <a:t>new </a:t>
            </a:r>
            <a:r>
              <a:rPr lang="en-US" sz="2300" dirty="0" smtClean="0">
                <a:solidFill>
                  <a:schemeClr val="tx2"/>
                </a:solidFill>
              </a:rPr>
              <a:t>PhD councils in PS and PA at HSE</a:t>
            </a:r>
          </a:p>
          <a:p>
            <a:pPr marL="457200" indent="-457200">
              <a:spcBef>
                <a:spcPts val="0"/>
              </a:spcBef>
              <a:spcAft>
                <a:spcPts val="300"/>
              </a:spcAft>
              <a:buFontTx/>
              <a:buChar char="-"/>
            </a:pPr>
            <a:r>
              <a:rPr lang="en-US" sz="2300" dirty="0" smtClean="0">
                <a:solidFill>
                  <a:schemeClr val="tx2"/>
                </a:solidFill>
              </a:rPr>
              <a:t>RSF project </a:t>
            </a:r>
            <a:r>
              <a:rPr lang="en-US" sz="2300" dirty="0">
                <a:solidFill>
                  <a:schemeClr val="tx2"/>
                </a:solidFill>
              </a:rPr>
              <a:t>on </a:t>
            </a:r>
            <a:r>
              <a:rPr lang="en-US" sz="2300" dirty="0" smtClean="0">
                <a:solidFill>
                  <a:schemeClr val="tx2"/>
                </a:solidFill>
              </a:rPr>
              <a:t>vocational education with Institute </a:t>
            </a:r>
            <a:r>
              <a:rPr lang="en-US" sz="2300" dirty="0">
                <a:solidFill>
                  <a:schemeClr val="tx2"/>
                </a:solidFill>
              </a:rPr>
              <a:t>of </a:t>
            </a:r>
            <a:r>
              <a:rPr lang="en-US" sz="2300" dirty="0" smtClean="0">
                <a:solidFill>
                  <a:schemeClr val="tx2"/>
                </a:solidFill>
              </a:rPr>
              <a:t>Education</a:t>
            </a:r>
            <a:endParaRPr lang="en-US" sz="2300" dirty="0">
              <a:solidFill>
                <a:schemeClr val="tx2"/>
              </a:solidFill>
            </a:endParaRPr>
          </a:p>
          <a:p>
            <a:pPr marL="457200" indent="-457200">
              <a:spcBef>
                <a:spcPts val="0"/>
              </a:spcBef>
              <a:spcAft>
                <a:spcPts val="300"/>
              </a:spcAft>
              <a:buFontTx/>
              <a:buChar char="-"/>
            </a:pPr>
            <a:r>
              <a:rPr lang="en-US" sz="2300" dirty="0">
                <a:solidFill>
                  <a:schemeClr val="tx2"/>
                </a:solidFill>
              </a:rPr>
              <a:t>A</a:t>
            </a:r>
            <a:r>
              <a:rPr lang="en-US" sz="2300" dirty="0" smtClean="0">
                <a:solidFill>
                  <a:schemeClr val="tx2"/>
                </a:solidFill>
              </a:rPr>
              <a:t>ttempts </a:t>
            </a:r>
            <a:r>
              <a:rPr lang="en-US" sz="2300" dirty="0">
                <a:solidFill>
                  <a:schemeClr val="tx2"/>
                </a:solidFill>
              </a:rPr>
              <a:t>to </a:t>
            </a:r>
            <a:r>
              <a:rPr lang="en-US" sz="2300" dirty="0" smtClean="0">
                <a:solidFill>
                  <a:schemeClr val="tx2"/>
                </a:solidFill>
              </a:rPr>
              <a:t>establish collaboration </a:t>
            </a:r>
            <a:r>
              <a:rPr lang="en-US" sz="2300" dirty="0">
                <a:solidFill>
                  <a:schemeClr val="tx2"/>
                </a:solidFill>
              </a:rPr>
              <a:t>with FCS </a:t>
            </a:r>
            <a:r>
              <a:rPr lang="en-US" sz="2300" dirty="0" smtClean="0">
                <a:solidFill>
                  <a:schemeClr val="tx2"/>
                </a:solidFill>
              </a:rPr>
              <a:t>(Prof. </a:t>
            </a:r>
            <a:r>
              <a:rPr lang="en-US" sz="2300" dirty="0" err="1" smtClean="0">
                <a:solidFill>
                  <a:schemeClr val="tx2"/>
                </a:solidFill>
              </a:rPr>
              <a:t>Shapoval</a:t>
            </a:r>
            <a:r>
              <a:rPr lang="en-US" sz="2300" dirty="0" smtClean="0">
                <a:solidFill>
                  <a:schemeClr val="tx2"/>
                </a:solidFill>
              </a:rPr>
              <a:t>)</a:t>
            </a:r>
            <a:endParaRPr lang="en-US" sz="2300" dirty="0">
              <a:solidFill>
                <a:schemeClr val="tx2"/>
              </a:solidFill>
            </a:endParaRPr>
          </a:p>
        </p:txBody>
      </p:sp>
    </p:spTree>
    <p:extLst>
      <p:ext uri="{BB962C8B-B14F-4D97-AF65-F5344CB8AC3E}">
        <p14:creationId xmlns:p14="http://schemas.microsoft.com/office/powerpoint/2010/main" val="2847095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950</TotalTime>
  <Words>1485</Words>
  <Application>Microsoft Office PowerPoint</Application>
  <PresentationFormat>Экран (4:3)</PresentationFormat>
  <Paragraphs>230</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ＭＳ Ｐゴシック</vt:lpstr>
      <vt:lpstr>Arial</vt:lpstr>
      <vt:lpstr>Calibri</vt:lpstr>
      <vt:lpstr>Myriad Pro</vt:lpstr>
      <vt:lpstr>Myriad Pro Semibold</vt:lpstr>
      <vt:lpstr>Wingdings</vt:lpstr>
      <vt:lpstr>Office Theme</vt:lpstr>
      <vt:lpstr>International Center for the Study of Institutions and Development: Progress and Future Plans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vkremlev</dc:creator>
  <cp:lastModifiedBy>Valerie</cp:lastModifiedBy>
  <cp:revision>155</cp:revision>
  <dcterms:created xsi:type="dcterms:W3CDTF">2010-09-30T07:07:58Z</dcterms:created>
  <dcterms:modified xsi:type="dcterms:W3CDTF">2020-05-27T12:11:23Z</dcterms:modified>
</cp:coreProperties>
</file>