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8" r:id="rId5"/>
    <p:sldMasterId id="2147483676" r:id="rId6"/>
  </p:sldMasterIdLst>
  <p:notesMasterIdLst>
    <p:notesMasterId r:id="rId40"/>
  </p:notesMasterIdLst>
  <p:sldIdLst>
    <p:sldId id="342" r:id="rId7"/>
    <p:sldId id="305" r:id="rId8"/>
    <p:sldId id="313" r:id="rId9"/>
    <p:sldId id="306" r:id="rId10"/>
    <p:sldId id="328" r:id="rId11"/>
    <p:sldId id="304" r:id="rId12"/>
    <p:sldId id="321" r:id="rId13"/>
    <p:sldId id="296" r:id="rId14"/>
    <p:sldId id="291" r:id="rId15"/>
    <p:sldId id="295" r:id="rId16"/>
    <p:sldId id="323" r:id="rId17"/>
    <p:sldId id="297" r:id="rId18"/>
    <p:sldId id="298" r:id="rId19"/>
    <p:sldId id="300" r:id="rId20"/>
    <p:sldId id="301" r:id="rId21"/>
    <p:sldId id="329" r:id="rId22"/>
    <p:sldId id="299" r:id="rId23"/>
    <p:sldId id="308" r:id="rId24"/>
    <p:sldId id="309" r:id="rId25"/>
    <p:sldId id="302" r:id="rId26"/>
    <p:sldId id="314" r:id="rId27"/>
    <p:sldId id="335" r:id="rId28"/>
    <p:sldId id="346" r:id="rId29"/>
    <p:sldId id="337" r:id="rId30"/>
    <p:sldId id="338" r:id="rId31"/>
    <p:sldId id="339" r:id="rId32"/>
    <p:sldId id="340" r:id="rId33"/>
    <p:sldId id="334" r:id="rId34"/>
    <p:sldId id="345" r:id="rId35"/>
    <p:sldId id="343" r:id="rId36"/>
    <p:sldId id="341" r:id="rId37"/>
    <p:sldId id="332" r:id="rId38"/>
    <p:sldId id="333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6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5656"/>
    <a:srgbClr val="FF7372"/>
    <a:srgbClr val="F9A98E"/>
    <a:srgbClr val="C26763"/>
    <a:srgbClr val="A4769A"/>
    <a:srgbClr val="80B8BC"/>
    <a:srgbClr val="93CDDD"/>
    <a:srgbClr val="869978"/>
    <a:srgbClr val="008878"/>
    <a:srgbClr val="B512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8" autoAdjust="0"/>
    <p:restoredTop sz="72970" autoAdjust="0"/>
  </p:normalViewPr>
  <p:slideViewPr>
    <p:cSldViewPr>
      <p:cViewPr varScale="1">
        <p:scale>
          <a:sx n="67" d="100"/>
          <a:sy n="67" d="100"/>
        </p:scale>
        <p:origin x="1536" y="78"/>
      </p:cViewPr>
      <p:guideLst>
        <p:guide orient="horz" pos="2160"/>
        <p:guide pos="6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21" d="100"/>
          <a:sy n="121" d="100"/>
        </p:scale>
        <p:origin x="493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EA3312-2F84-46A1-A86A-48A49D269F0D}" type="doc">
      <dgm:prSet loTypeId="urn:microsoft.com/office/officeart/2005/8/layout/vList2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GB"/>
        </a:p>
      </dgm:t>
    </dgm:pt>
    <dgm:pt modelId="{B5890FF6-1CC0-4115-BF8F-A8D7C1FBB894}">
      <dgm:prSet phldrT="[Text]" custT="1"/>
      <dgm:spPr>
        <a:solidFill>
          <a:srgbClr val="EDEDED"/>
        </a:solidFill>
      </dgm:spPr>
      <dgm:t>
        <a:bodyPr/>
        <a:lstStyle/>
        <a:p>
          <a:pPr algn="ctr"/>
          <a:r>
            <a:rPr lang="en-GB" sz="2000" b="0" dirty="0">
              <a:solidFill>
                <a:schemeClr val="tx1"/>
              </a:solidFill>
              <a:latin typeface="+mj-lt"/>
            </a:rPr>
            <a:t>Self-catering or catered accommodation available</a:t>
          </a:r>
        </a:p>
      </dgm:t>
    </dgm:pt>
    <dgm:pt modelId="{32D244DC-E2A7-46CD-92FC-7655C735206A}" type="parTrans" cxnId="{2D85075E-0A6D-477C-ABA7-3A067A6B243B}">
      <dgm:prSet/>
      <dgm:spPr/>
      <dgm:t>
        <a:bodyPr/>
        <a:lstStyle/>
        <a:p>
          <a:endParaRPr lang="en-GB"/>
        </a:p>
      </dgm:t>
    </dgm:pt>
    <dgm:pt modelId="{6E37D17D-1817-4952-8D98-D0777BAEBB33}" type="sibTrans" cxnId="{2D85075E-0A6D-477C-ABA7-3A067A6B243B}">
      <dgm:prSet/>
      <dgm:spPr/>
      <dgm:t>
        <a:bodyPr/>
        <a:lstStyle/>
        <a:p>
          <a:endParaRPr lang="en-GB"/>
        </a:p>
      </dgm:t>
    </dgm:pt>
    <dgm:pt modelId="{DF347250-E60A-4A51-ABA3-C7BF883C3F63}">
      <dgm:prSet custT="1"/>
      <dgm:spPr>
        <a:solidFill>
          <a:srgbClr val="BAB6A2"/>
        </a:solidFill>
      </dgm:spPr>
      <dgm:t>
        <a:bodyPr/>
        <a:lstStyle/>
        <a:p>
          <a:pPr algn="ctr"/>
          <a:r>
            <a:rPr lang="en-GB" sz="2000" dirty="0">
              <a:latin typeface="+mj-lt"/>
            </a:rPr>
            <a:t>National Student Housing Awards 2019: Winner (Best University Halls)</a:t>
          </a:r>
        </a:p>
      </dgm:t>
    </dgm:pt>
    <dgm:pt modelId="{0EB504F8-0836-4BB9-B32B-4174AC4EF1B3}" type="parTrans" cxnId="{F54CA3F7-0838-49D6-89F2-48B6F78FD687}">
      <dgm:prSet/>
      <dgm:spPr/>
      <dgm:t>
        <a:bodyPr/>
        <a:lstStyle/>
        <a:p>
          <a:endParaRPr lang="en-GB"/>
        </a:p>
      </dgm:t>
    </dgm:pt>
    <dgm:pt modelId="{276AB4A4-FD42-4E9A-954D-D7309BE8C4AA}" type="sibTrans" cxnId="{F54CA3F7-0838-49D6-89F2-48B6F78FD687}">
      <dgm:prSet/>
      <dgm:spPr/>
      <dgm:t>
        <a:bodyPr/>
        <a:lstStyle/>
        <a:p>
          <a:endParaRPr lang="en-GB"/>
        </a:p>
      </dgm:t>
    </dgm:pt>
    <dgm:pt modelId="{18DCCDFA-EC24-4ACA-B015-F1FD38CA533B}">
      <dgm:prSet custT="1"/>
      <dgm:spPr>
        <a:solidFill>
          <a:srgbClr val="EDEDED"/>
        </a:solidFill>
      </dgm:spPr>
      <dgm:t>
        <a:bodyPr/>
        <a:lstStyle/>
        <a:p>
          <a:pPr algn="ctr"/>
          <a:r>
            <a:rPr lang="en-GB" sz="2000" b="0" dirty="0">
              <a:solidFill>
                <a:schemeClr val="tx1"/>
              </a:solidFill>
              <a:latin typeface="+mj-lt"/>
            </a:rPr>
            <a:t>Safe and secure environment</a:t>
          </a:r>
        </a:p>
      </dgm:t>
    </dgm:pt>
    <dgm:pt modelId="{47898A62-15FB-435B-A223-8E1C7E89664D}" type="parTrans" cxnId="{EC8795A5-5A57-4FEC-9D7D-439B9682B2FD}">
      <dgm:prSet/>
      <dgm:spPr/>
      <dgm:t>
        <a:bodyPr/>
        <a:lstStyle/>
        <a:p>
          <a:endParaRPr lang="en-GB"/>
        </a:p>
      </dgm:t>
    </dgm:pt>
    <dgm:pt modelId="{C192538C-AE5B-49D1-8D74-406E87E08658}" type="sibTrans" cxnId="{EC8795A5-5A57-4FEC-9D7D-439B9682B2FD}">
      <dgm:prSet/>
      <dgm:spPr/>
      <dgm:t>
        <a:bodyPr/>
        <a:lstStyle/>
        <a:p>
          <a:endParaRPr lang="en-GB"/>
        </a:p>
      </dgm:t>
    </dgm:pt>
    <dgm:pt modelId="{9B996751-4603-4628-8EC5-D8124AECAA25}">
      <dgm:prSet custT="1"/>
      <dgm:spPr>
        <a:solidFill>
          <a:srgbClr val="BAB6A2"/>
        </a:solidFill>
      </dgm:spPr>
      <dgm:t>
        <a:bodyPr/>
        <a:lstStyle/>
        <a:p>
          <a:pPr algn="ctr"/>
          <a:r>
            <a:rPr lang="en-GB" sz="2000" dirty="0">
              <a:latin typeface="+mj-lt"/>
            </a:rPr>
            <a:t>Low cost: From £107.03pw</a:t>
          </a:r>
        </a:p>
      </dgm:t>
    </dgm:pt>
    <dgm:pt modelId="{2FA21D39-5833-4840-A038-C4817B53F5EC}" type="parTrans" cxnId="{7B95BC2F-6538-4423-B116-97B3C40941D1}">
      <dgm:prSet/>
      <dgm:spPr/>
      <dgm:t>
        <a:bodyPr/>
        <a:lstStyle/>
        <a:p>
          <a:endParaRPr lang="en-GB"/>
        </a:p>
      </dgm:t>
    </dgm:pt>
    <dgm:pt modelId="{14BF0034-FAE9-4780-9238-1947EA26A758}" type="sibTrans" cxnId="{7B95BC2F-6538-4423-B116-97B3C40941D1}">
      <dgm:prSet/>
      <dgm:spPr/>
      <dgm:t>
        <a:bodyPr/>
        <a:lstStyle/>
        <a:p>
          <a:endParaRPr lang="en-GB"/>
        </a:p>
      </dgm:t>
    </dgm:pt>
    <dgm:pt modelId="{70C471B4-359F-4195-A2E6-BD8E86A6563F}" type="pres">
      <dgm:prSet presAssocID="{D4EA3312-2F84-46A1-A86A-48A49D269F0D}" presName="linear" presStyleCnt="0">
        <dgm:presLayoutVars>
          <dgm:animLvl val="lvl"/>
          <dgm:resizeHandles val="exact"/>
        </dgm:presLayoutVars>
      </dgm:prSet>
      <dgm:spPr/>
    </dgm:pt>
    <dgm:pt modelId="{93CE1E82-177C-4021-9C6F-5AAC1F8AAC0C}" type="pres">
      <dgm:prSet presAssocID="{B5890FF6-1CC0-4115-BF8F-A8D7C1FBB894}" presName="parentText" presStyleLbl="node1" presStyleIdx="0" presStyleCnt="4" custScaleY="91871" custLinFactY="59220" custLinFactNeighborY="100000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5A823344-9B74-425D-947D-7E20239A27DA}" type="pres">
      <dgm:prSet presAssocID="{6E37D17D-1817-4952-8D98-D0777BAEBB33}" presName="spacer" presStyleCnt="0"/>
      <dgm:spPr/>
    </dgm:pt>
    <dgm:pt modelId="{0D76B351-F704-4E89-AE15-E66C91A6418A}" type="pres">
      <dgm:prSet presAssocID="{DF347250-E60A-4A51-ABA3-C7BF883C3F63}" presName="parentText" presStyleLbl="node1" presStyleIdx="1" presStyleCnt="4" custScaleY="88867" custLinFactY="38382" custLinFactNeighborY="100000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AFC55375-0290-45C7-8DAF-EBBB5C50C472}" type="pres">
      <dgm:prSet presAssocID="{276AB4A4-FD42-4E9A-954D-D7309BE8C4AA}" presName="spacer" presStyleCnt="0"/>
      <dgm:spPr/>
    </dgm:pt>
    <dgm:pt modelId="{C8BBD7AC-F17F-4BA3-A181-AA0F7AA38292}" type="pres">
      <dgm:prSet presAssocID="{18DCCDFA-EC24-4ACA-B015-F1FD38CA533B}" presName="parentText" presStyleLbl="node1" presStyleIdx="2" presStyleCnt="4" custScaleY="88611" custLinFactY="22898" custLinFactNeighborY="100000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38DD1C31-A88F-4B72-8BEA-85E3A7F2FCD7}" type="pres">
      <dgm:prSet presAssocID="{C192538C-AE5B-49D1-8D74-406E87E08658}" presName="spacer" presStyleCnt="0"/>
      <dgm:spPr/>
    </dgm:pt>
    <dgm:pt modelId="{D166D881-B7B2-4144-9659-73DDF9566050}" type="pres">
      <dgm:prSet presAssocID="{9B996751-4603-4628-8EC5-D8124AECAA25}" presName="parentText" presStyleLbl="node1" presStyleIdx="3" presStyleCnt="4" custScaleY="89680" custLinFactY="7669" custLinFactNeighborY="100000">
        <dgm:presLayoutVars>
          <dgm:chMax val="0"/>
          <dgm:bulletEnabled val="1"/>
        </dgm:presLayoutVars>
      </dgm:prSet>
      <dgm:spPr>
        <a:prstGeom prst="rect">
          <a:avLst/>
        </a:prstGeom>
      </dgm:spPr>
    </dgm:pt>
  </dgm:ptLst>
  <dgm:cxnLst>
    <dgm:cxn modelId="{0108D303-D2A1-484A-AE3C-81B17FEE0EFC}" type="presOf" srcId="{DF347250-E60A-4A51-ABA3-C7BF883C3F63}" destId="{0D76B351-F704-4E89-AE15-E66C91A6418A}" srcOrd="0" destOrd="0" presId="urn:microsoft.com/office/officeart/2005/8/layout/vList2"/>
    <dgm:cxn modelId="{90BFAD14-4FB9-4437-9FC6-3F24241A904B}" type="presOf" srcId="{18DCCDFA-EC24-4ACA-B015-F1FD38CA533B}" destId="{C8BBD7AC-F17F-4BA3-A181-AA0F7AA38292}" srcOrd="0" destOrd="0" presId="urn:microsoft.com/office/officeart/2005/8/layout/vList2"/>
    <dgm:cxn modelId="{7B95BC2F-6538-4423-B116-97B3C40941D1}" srcId="{D4EA3312-2F84-46A1-A86A-48A49D269F0D}" destId="{9B996751-4603-4628-8EC5-D8124AECAA25}" srcOrd="3" destOrd="0" parTransId="{2FA21D39-5833-4840-A038-C4817B53F5EC}" sibTransId="{14BF0034-FAE9-4780-9238-1947EA26A758}"/>
    <dgm:cxn modelId="{2D85075E-0A6D-477C-ABA7-3A067A6B243B}" srcId="{D4EA3312-2F84-46A1-A86A-48A49D269F0D}" destId="{B5890FF6-1CC0-4115-BF8F-A8D7C1FBB894}" srcOrd="0" destOrd="0" parTransId="{32D244DC-E2A7-46CD-92FC-7655C735206A}" sibTransId="{6E37D17D-1817-4952-8D98-D0777BAEBB33}"/>
    <dgm:cxn modelId="{FA45798A-8E59-4C89-851D-44F3C2839134}" type="presOf" srcId="{9B996751-4603-4628-8EC5-D8124AECAA25}" destId="{D166D881-B7B2-4144-9659-73DDF9566050}" srcOrd="0" destOrd="0" presId="urn:microsoft.com/office/officeart/2005/8/layout/vList2"/>
    <dgm:cxn modelId="{EC8795A5-5A57-4FEC-9D7D-439B9682B2FD}" srcId="{D4EA3312-2F84-46A1-A86A-48A49D269F0D}" destId="{18DCCDFA-EC24-4ACA-B015-F1FD38CA533B}" srcOrd="2" destOrd="0" parTransId="{47898A62-15FB-435B-A223-8E1C7E89664D}" sibTransId="{C192538C-AE5B-49D1-8D74-406E87E08658}"/>
    <dgm:cxn modelId="{E2E194C6-E936-4C37-BA46-795A618CB6B8}" type="presOf" srcId="{D4EA3312-2F84-46A1-A86A-48A49D269F0D}" destId="{70C471B4-359F-4195-A2E6-BD8E86A6563F}" srcOrd="0" destOrd="0" presId="urn:microsoft.com/office/officeart/2005/8/layout/vList2"/>
    <dgm:cxn modelId="{CCE559E9-DC90-4D6F-9791-225E2EEF4B24}" type="presOf" srcId="{B5890FF6-1CC0-4115-BF8F-A8D7C1FBB894}" destId="{93CE1E82-177C-4021-9C6F-5AAC1F8AAC0C}" srcOrd="0" destOrd="0" presId="urn:microsoft.com/office/officeart/2005/8/layout/vList2"/>
    <dgm:cxn modelId="{F54CA3F7-0838-49D6-89F2-48B6F78FD687}" srcId="{D4EA3312-2F84-46A1-A86A-48A49D269F0D}" destId="{DF347250-E60A-4A51-ABA3-C7BF883C3F63}" srcOrd="1" destOrd="0" parTransId="{0EB504F8-0836-4BB9-B32B-4174AC4EF1B3}" sibTransId="{276AB4A4-FD42-4E9A-954D-D7309BE8C4AA}"/>
    <dgm:cxn modelId="{1755AF1F-ADFE-40A4-9405-11138CAD6029}" type="presParOf" srcId="{70C471B4-359F-4195-A2E6-BD8E86A6563F}" destId="{93CE1E82-177C-4021-9C6F-5AAC1F8AAC0C}" srcOrd="0" destOrd="0" presId="urn:microsoft.com/office/officeart/2005/8/layout/vList2"/>
    <dgm:cxn modelId="{1B4AAD22-FE8C-4078-BD8A-9A1B582AE2CD}" type="presParOf" srcId="{70C471B4-359F-4195-A2E6-BD8E86A6563F}" destId="{5A823344-9B74-425D-947D-7E20239A27DA}" srcOrd="1" destOrd="0" presId="urn:microsoft.com/office/officeart/2005/8/layout/vList2"/>
    <dgm:cxn modelId="{9082B9A8-E320-4DFA-8B00-FBD503E9FCD0}" type="presParOf" srcId="{70C471B4-359F-4195-A2E6-BD8E86A6563F}" destId="{0D76B351-F704-4E89-AE15-E66C91A6418A}" srcOrd="2" destOrd="0" presId="urn:microsoft.com/office/officeart/2005/8/layout/vList2"/>
    <dgm:cxn modelId="{3C25F85B-A7C2-48F5-BF30-5B27EF1D8ABE}" type="presParOf" srcId="{70C471B4-359F-4195-A2E6-BD8E86A6563F}" destId="{AFC55375-0290-45C7-8DAF-EBBB5C50C472}" srcOrd="3" destOrd="0" presId="urn:microsoft.com/office/officeart/2005/8/layout/vList2"/>
    <dgm:cxn modelId="{104C25D4-F036-4B0F-AFF6-A5486BDF8A5B}" type="presParOf" srcId="{70C471B4-359F-4195-A2E6-BD8E86A6563F}" destId="{C8BBD7AC-F17F-4BA3-A181-AA0F7AA38292}" srcOrd="4" destOrd="0" presId="urn:microsoft.com/office/officeart/2005/8/layout/vList2"/>
    <dgm:cxn modelId="{9C994437-32EC-4B57-8282-623846A09A89}" type="presParOf" srcId="{70C471B4-359F-4195-A2E6-BD8E86A6563F}" destId="{38DD1C31-A88F-4B72-8BEA-85E3A7F2FCD7}" srcOrd="5" destOrd="0" presId="urn:microsoft.com/office/officeart/2005/8/layout/vList2"/>
    <dgm:cxn modelId="{CA3C5368-17BA-434A-863C-EBFCDEA11E8C}" type="presParOf" srcId="{70C471B4-359F-4195-A2E6-BD8E86A6563F}" destId="{D166D881-B7B2-4144-9659-73DDF956605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EA3312-2F84-46A1-A86A-48A49D269F0D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17027906-98B9-446D-A1C8-64B0E3508264}">
      <dgm:prSet custT="1"/>
      <dgm:spPr>
        <a:solidFill>
          <a:srgbClr val="C26763"/>
        </a:solidFill>
      </dgm:spPr>
      <dgm:t>
        <a:bodyPr/>
        <a:lstStyle/>
        <a:p>
          <a:pPr algn="ctr"/>
          <a:r>
            <a:rPr lang="en-GB" sz="1800" dirty="0">
              <a:solidFill>
                <a:schemeClr val="bg1"/>
              </a:solidFill>
              <a:latin typeface="+mj-lt"/>
              <a:ea typeface="ＭＳ Ｐゴシック" pitchFamily="34" charset="-128"/>
            </a:rPr>
            <a:t>Sports Centre with 25m swimming pool, climbing wall, sports hall, playing fields, sports courts, and 100-station gym</a:t>
          </a:r>
        </a:p>
      </dgm:t>
    </dgm:pt>
    <dgm:pt modelId="{165A3D32-0CFB-4B1F-AD73-3BBDDD71BBA2}" type="parTrans" cxnId="{D7E812A9-B0F4-45DB-8B54-874385576B8D}">
      <dgm:prSet/>
      <dgm:spPr/>
      <dgm:t>
        <a:bodyPr/>
        <a:lstStyle/>
        <a:p>
          <a:endParaRPr lang="en-GB"/>
        </a:p>
      </dgm:t>
    </dgm:pt>
    <dgm:pt modelId="{E4829E59-78E0-4DFC-B8C7-6796ED2D0915}" type="sibTrans" cxnId="{D7E812A9-B0F4-45DB-8B54-874385576B8D}">
      <dgm:prSet/>
      <dgm:spPr/>
      <dgm:t>
        <a:bodyPr/>
        <a:lstStyle/>
        <a:p>
          <a:endParaRPr lang="en-GB"/>
        </a:p>
      </dgm:t>
    </dgm:pt>
    <dgm:pt modelId="{9D76051C-3567-44B4-9790-38C5B5D78E17}">
      <dgm:prSet custT="1"/>
      <dgm:spPr>
        <a:solidFill>
          <a:srgbClr val="C26763"/>
        </a:solidFill>
      </dgm:spPr>
      <dgm:t>
        <a:bodyPr/>
        <a:lstStyle/>
        <a:p>
          <a:pPr algn="ctr"/>
          <a:r>
            <a:rPr lang="en-GB" sz="1800" dirty="0">
              <a:solidFill>
                <a:schemeClr val="bg1"/>
              </a:solidFill>
              <a:latin typeface="+mj-lt"/>
              <a:ea typeface="ＭＳ Ｐゴシック" pitchFamily="34" charset="-128"/>
            </a:rPr>
            <a:t>Multi-faith Chaplaincy Centre, Prayer Rooms, Health Centre, Dentist, Pharmacy, and Pre-School Centre</a:t>
          </a:r>
        </a:p>
      </dgm:t>
    </dgm:pt>
    <dgm:pt modelId="{4D67F458-4A4F-4FF3-998E-93D9AF685E1B}" type="parTrans" cxnId="{E6520C6E-A11B-400A-A063-DAE06C27EE6A}">
      <dgm:prSet/>
      <dgm:spPr/>
      <dgm:t>
        <a:bodyPr/>
        <a:lstStyle/>
        <a:p>
          <a:endParaRPr lang="en-GB"/>
        </a:p>
      </dgm:t>
    </dgm:pt>
    <dgm:pt modelId="{2DF1A7E8-00C0-403A-BD68-5B3818CA41CE}" type="sibTrans" cxnId="{E6520C6E-A11B-400A-A063-DAE06C27EE6A}">
      <dgm:prSet/>
      <dgm:spPr/>
      <dgm:t>
        <a:bodyPr/>
        <a:lstStyle/>
        <a:p>
          <a:endParaRPr lang="en-GB"/>
        </a:p>
      </dgm:t>
    </dgm:pt>
    <dgm:pt modelId="{3E90D7D0-4100-42DB-A106-2489373EA137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en-GB" sz="1800" dirty="0">
              <a:solidFill>
                <a:schemeClr val="tx1"/>
              </a:solidFill>
              <a:latin typeface="+mj-lt"/>
              <a:ea typeface="ＭＳ Ｐゴシック" pitchFamily="34" charset="-128"/>
            </a:rPr>
            <a:t>Theatre, cinema and art gallery</a:t>
          </a:r>
        </a:p>
      </dgm:t>
    </dgm:pt>
    <dgm:pt modelId="{B70B6E26-5371-4C29-9D29-D338CD296794}" type="parTrans" cxnId="{253DFEB7-6526-4625-9A8F-A5BF8EDEF3F1}">
      <dgm:prSet/>
      <dgm:spPr/>
      <dgm:t>
        <a:bodyPr/>
        <a:lstStyle/>
        <a:p>
          <a:endParaRPr lang="en-GB"/>
        </a:p>
      </dgm:t>
    </dgm:pt>
    <dgm:pt modelId="{10F7ECCA-D12F-4360-9773-E5F4B3872425}" type="sibTrans" cxnId="{253DFEB7-6526-4625-9A8F-A5BF8EDEF3F1}">
      <dgm:prSet/>
      <dgm:spPr/>
      <dgm:t>
        <a:bodyPr/>
        <a:lstStyle/>
        <a:p>
          <a:endParaRPr lang="en-GB"/>
        </a:p>
      </dgm:t>
    </dgm:pt>
    <dgm:pt modelId="{06ADAF2C-FD73-433C-9BEE-F686560DD897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en-GB" sz="1800" dirty="0">
              <a:solidFill>
                <a:schemeClr val="tx1"/>
              </a:solidFill>
              <a:latin typeface="+mj-lt"/>
              <a:ea typeface="ＭＳ Ｐゴシック" pitchFamily="34" charset="-128"/>
            </a:rPr>
            <a:t>Post Office, banks, supermarkets, bookshop, hairdresser, plus many restaurants, caf</a:t>
          </a:r>
          <a:r>
            <a:rPr lang="en-GB" sz="1800" dirty="0">
              <a:solidFill>
                <a:schemeClr val="tx1"/>
              </a:solidFill>
              <a:ea typeface="ＭＳ Ｐゴシック" pitchFamily="34" charset="-128"/>
            </a:rPr>
            <a:t>é</a:t>
          </a:r>
          <a:r>
            <a:rPr lang="en-GB" sz="1800" dirty="0">
              <a:solidFill>
                <a:schemeClr val="tx1"/>
              </a:solidFill>
              <a:latin typeface="+mj-lt"/>
              <a:ea typeface="ＭＳ Ｐゴシック" pitchFamily="34" charset="-128"/>
            </a:rPr>
            <a:t>s and bars</a:t>
          </a:r>
        </a:p>
      </dgm:t>
    </dgm:pt>
    <dgm:pt modelId="{5C133B1C-F897-4307-990E-DA870CA1F279}" type="sibTrans" cxnId="{21FA9D76-6DF3-4990-AA0E-92328B5D2361}">
      <dgm:prSet/>
      <dgm:spPr/>
      <dgm:t>
        <a:bodyPr/>
        <a:lstStyle/>
        <a:p>
          <a:endParaRPr lang="en-GB"/>
        </a:p>
      </dgm:t>
    </dgm:pt>
    <dgm:pt modelId="{EAD6D014-8498-4DA5-8595-2E22BFCF853B}" type="parTrans" cxnId="{21FA9D76-6DF3-4990-AA0E-92328B5D2361}">
      <dgm:prSet/>
      <dgm:spPr/>
      <dgm:t>
        <a:bodyPr/>
        <a:lstStyle/>
        <a:p>
          <a:endParaRPr lang="en-GB"/>
        </a:p>
      </dgm:t>
    </dgm:pt>
    <dgm:pt modelId="{70C471B4-359F-4195-A2E6-BD8E86A6563F}" type="pres">
      <dgm:prSet presAssocID="{D4EA3312-2F84-46A1-A86A-48A49D269F0D}" presName="linear" presStyleCnt="0">
        <dgm:presLayoutVars>
          <dgm:animLvl val="lvl"/>
          <dgm:resizeHandles val="exact"/>
        </dgm:presLayoutVars>
      </dgm:prSet>
      <dgm:spPr/>
    </dgm:pt>
    <dgm:pt modelId="{B636B79D-570D-43AB-9623-B7D2300A85C9}" type="pres">
      <dgm:prSet presAssocID="{17027906-98B9-446D-A1C8-64B0E3508264}" presName="parentText" presStyleLbl="node1" presStyleIdx="0" presStyleCnt="4" custScaleY="106934" custLinFactY="20066" custLinFactNeighborY="100000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1C498DEE-FF64-47AF-B738-2F21364AFA48}" type="pres">
      <dgm:prSet presAssocID="{E4829E59-78E0-4DFC-B8C7-6796ED2D0915}" presName="spacer" presStyleCnt="0"/>
      <dgm:spPr/>
    </dgm:pt>
    <dgm:pt modelId="{F8DF4111-C865-4DDE-9C0B-C23349036FD5}" type="pres">
      <dgm:prSet presAssocID="{06ADAF2C-FD73-433C-9BEE-F686560DD897}" presName="parentText" presStyleLbl="node1" presStyleIdx="1" presStyleCnt="4" custScaleY="92731" custLinFactY="3875" custLinFactNeighborX="249" custLinFactNeighborY="100000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B86C8198-B08F-48A5-A3D0-C871AA3FBEA8}" type="pres">
      <dgm:prSet presAssocID="{5C133B1C-F897-4307-990E-DA870CA1F279}" presName="spacer" presStyleCnt="0"/>
      <dgm:spPr/>
    </dgm:pt>
    <dgm:pt modelId="{30D1A5D1-D8EF-4E8F-81DA-F6FDC73055A4}" type="pres">
      <dgm:prSet presAssocID="{9D76051C-3567-44B4-9790-38C5B5D78E17}" presName="parentText" presStyleLbl="node1" presStyleIdx="2" presStyleCnt="4" custScaleY="98340" custLinFactNeighborY="32043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7410BF1B-CE7D-4AF1-8A30-2FF888A3E1C7}" type="pres">
      <dgm:prSet presAssocID="{2DF1A7E8-00C0-403A-BD68-5B3818CA41CE}" presName="spacer" presStyleCnt="0"/>
      <dgm:spPr/>
    </dgm:pt>
    <dgm:pt modelId="{7BB9BBFF-1354-41A5-A460-B2689FA1291B}" type="pres">
      <dgm:prSet presAssocID="{3E90D7D0-4100-42DB-A106-2489373EA137}" presName="parentText" presStyleLbl="node1" presStyleIdx="3" presStyleCnt="4" custScaleY="85886" custLinFactNeighborY="-91714">
        <dgm:presLayoutVars>
          <dgm:chMax val="0"/>
          <dgm:bulletEnabled val="1"/>
        </dgm:presLayoutVars>
      </dgm:prSet>
      <dgm:spPr>
        <a:prstGeom prst="rect">
          <a:avLst/>
        </a:prstGeom>
      </dgm:spPr>
    </dgm:pt>
  </dgm:ptLst>
  <dgm:cxnLst>
    <dgm:cxn modelId="{BE4F8304-DB58-4BB7-B3E3-FAA3636A1B3A}" type="presOf" srcId="{D4EA3312-2F84-46A1-A86A-48A49D269F0D}" destId="{70C471B4-359F-4195-A2E6-BD8E86A6563F}" srcOrd="0" destOrd="0" presId="urn:microsoft.com/office/officeart/2005/8/layout/vList2"/>
    <dgm:cxn modelId="{8FD58021-7490-4ABA-B889-7DF12108AF13}" type="presOf" srcId="{06ADAF2C-FD73-433C-9BEE-F686560DD897}" destId="{F8DF4111-C865-4DDE-9C0B-C23349036FD5}" srcOrd="0" destOrd="0" presId="urn:microsoft.com/office/officeart/2005/8/layout/vList2"/>
    <dgm:cxn modelId="{EE3D0E42-734F-455C-87B1-EC3ACE3DA613}" type="presOf" srcId="{3E90D7D0-4100-42DB-A106-2489373EA137}" destId="{7BB9BBFF-1354-41A5-A460-B2689FA1291B}" srcOrd="0" destOrd="0" presId="urn:microsoft.com/office/officeart/2005/8/layout/vList2"/>
    <dgm:cxn modelId="{E6520C6E-A11B-400A-A063-DAE06C27EE6A}" srcId="{D4EA3312-2F84-46A1-A86A-48A49D269F0D}" destId="{9D76051C-3567-44B4-9790-38C5B5D78E17}" srcOrd="2" destOrd="0" parTransId="{4D67F458-4A4F-4FF3-998E-93D9AF685E1B}" sibTransId="{2DF1A7E8-00C0-403A-BD68-5B3818CA41CE}"/>
    <dgm:cxn modelId="{4294224E-6D75-416C-BB32-D5588EFA7F5A}" type="presOf" srcId="{9D76051C-3567-44B4-9790-38C5B5D78E17}" destId="{30D1A5D1-D8EF-4E8F-81DA-F6FDC73055A4}" srcOrd="0" destOrd="0" presId="urn:microsoft.com/office/officeart/2005/8/layout/vList2"/>
    <dgm:cxn modelId="{21FA9D76-6DF3-4990-AA0E-92328B5D2361}" srcId="{D4EA3312-2F84-46A1-A86A-48A49D269F0D}" destId="{06ADAF2C-FD73-433C-9BEE-F686560DD897}" srcOrd="1" destOrd="0" parTransId="{EAD6D014-8498-4DA5-8595-2E22BFCF853B}" sibTransId="{5C133B1C-F897-4307-990E-DA870CA1F279}"/>
    <dgm:cxn modelId="{931951A3-2F9E-4F36-B447-2047933D166B}" type="presOf" srcId="{17027906-98B9-446D-A1C8-64B0E3508264}" destId="{B636B79D-570D-43AB-9623-B7D2300A85C9}" srcOrd="0" destOrd="0" presId="urn:microsoft.com/office/officeart/2005/8/layout/vList2"/>
    <dgm:cxn modelId="{D7E812A9-B0F4-45DB-8B54-874385576B8D}" srcId="{D4EA3312-2F84-46A1-A86A-48A49D269F0D}" destId="{17027906-98B9-446D-A1C8-64B0E3508264}" srcOrd="0" destOrd="0" parTransId="{165A3D32-0CFB-4B1F-AD73-3BBDDD71BBA2}" sibTransId="{E4829E59-78E0-4DFC-B8C7-6796ED2D0915}"/>
    <dgm:cxn modelId="{253DFEB7-6526-4625-9A8F-A5BF8EDEF3F1}" srcId="{D4EA3312-2F84-46A1-A86A-48A49D269F0D}" destId="{3E90D7D0-4100-42DB-A106-2489373EA137}" srcOrd="3" destOrd="0" parTransId="{B70B6E26-5371-4C29-9D29-D338CD296794}" sibTransId="{10F7ECCA-D12F-4360-9773-E5F4B3872425}"/>
    <dgm:cxn modelId="{A89CFF2C-57E2-4E1E-BCF5-5F71BA2B9CC5}" type="presParOf" srcId="{70C471B4-359F-4195-A2E6-BD8E86A6563F}" destId="{B636B79D-570D-43AB-9623-B7D2300A85C9}" srcOrd="0" destOrd="0" presId="urn:microsoft.com/office/officeart/2005/8/layout/vList2"/>
    <dgm:cxn modelId="{C0A5CCBA-A2C4-4F77-B40F-46168B59A0E5}" type="presParOf" srcId="{70C471B4-359F-4195-A2E6-BD8E86A6563F}" destId="{1C498DEE-FF64-47AF-B738-2F21364AFA48}" srcOrd="1" destOrd="0" presId="urn:microsoft.com/office/officeart/2005/8/layout/vList2"/>
    <dgm:cxn modelId="{6B82011C-6B60-49B9-8048-F761D257AFF5}" type="presParOf" srcId="{70C471B4-359F-4195-A2E6-BD8E86A6563F}" destId="{F8DF4111-C865-4DDE-9C0B-C23349036FD5}" srcOrd="2" destOrd="0" presId="urn:microsoft.com/office/officeart/2005/8/layout/vList2"/>
    <dgm:cxn modelId="{26983B2A-692D-4F32-9344-7489616610F9}" type="presParOf" srcId="{70C471B4-359F-4195-A2E6-BD8E86A6563F}" destId="{B86C8198-B08F-48A5-A3D0-C871AA3FBEA8}" srcOrd="3" destOrd="0" presId="urn:microsoft.com/office/officeart/2005/8/layout/vList2"/>
    <dgm:cxn modelId="{B747A712-D792-4383-85A7-0971DB935731}" type="presParOf" srcId="{70C471B4-359F-4195-A2E6-BD8E86A6563F}" destId="{30D1A5D1-D8EF-4E8F-81DA-F6FDC73055A4}" srcOrd="4" destOrd="0" presId="urn:microsoft.com/office/officeart/2005/8/layout/vList2"/>
    <dgm:cxn modelId="{3DCC6A9E-2654-477F-B884-DB8F62B12598}" type="presParOf" srcId="{70C471B4-359F-4195-A2E6-BD8E86A6563F}" destId="{7410BF1B-CE7D-4AF1-8A30-2FF888A3E1C7}" srcOrd="5" destOrd="0" presId="urn:microsoft.com/office/officeart/2005/8/layout/vList2"/>
    <dgm:cxn modelId="{257E585C-17B4-4DC5-AC4B-64A2D6D956BF}" type="presParOf" srcId="{70C471B4-359F-4195-A2E6-BD8E86A6563F}" destId="{7BB9BBFF-1354-41A5-A460-B2689FA1291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23EBCB-620E-4E44-AC12-870F06C83DCF}" type="doc">
      <dgm:prSet loTypeId="urn:microsoft.com/office/officeart/2005/8/layout/hierarchy3" loCatId="relationship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F8C6CBB9-BBDC-40AF-91EF-8CDEF375CB35}">
      <dgm:prSet phldrT="[Text]"/>
      <dgm:spPr/>
      <dgm:t>
        <a:bodyPr/>
        <a:lstStyle/>
        <a:p>
          <a:r>
            <a:rPr lang="en-GB" b="1" dirty="0"/>
            <a:t>Project Management</a:t>
          </a:r>
        </a:p>
      </dgm:t>
    </dgm:pt>
    <dgm:pt modelId="{656CAD86-C998-467A-92B0-EC2315AD2996}" type="parTrans" cxnId="{1E3F37D9-9B05-4CBC-9C23-2F62E52B9BFB}">
      <dgm:prSet/>
      <dgm:spPr/>
      <dgm:t>
        <a:bodyPr/>
        <a:lstStyle/>
        <a:p>
          <a:endParaRPr lang="en-GB"/>
        </a:p>
      </dgm:t>
    </dgm:pt>
    <dgm:pt modelId="{CA53DCFF-AE8D-46D1-91B1-916FE14EB1BF}" type="sibTrans" cxnId="{1E3F37D9-9B05-4CBC-9C23-2F62E52B9BFB}">
      <dgm:prSet/>
      <dgm:spPr/>
      <dgm:t>
        <a:bodyPr/>
        <a:lstStyle/>
        <a:p>
          <a:endParaRPr lang="en-GB"/>
        </a:p>
      </dgm:t>
    </dgm:pt>
    <dgm:pt modelId="{B84E6676-DBBA-4A9F-8F22-E16A1AB531BF}">
      <dgm:prSet phldrT="[Text]"/>
      <dgm:spPr/>
      <dgm:t>
        <a:bodyPr/>
        <a:lstStyle/>
        <a:p>
          <a:r>
            <a:rPr lang="en-GB" dirty="0"/>
            <a:t>MSc Project Management</a:t>
          </a:r>
        </a:p>
      </dgm:t>
    </dgm:pt>
    <dgm:pt modelId="{D23F1BD8-312B-47D5-831A-FC87DA6C4101}" type="parTrans" cxnId="{A538E9EA-99A5-41F1-BAD2-57A609EBFF71}">
      <dgm:prSet/>
      <dgm:spPr/>
      <dgm:t>
        <a:bodyPr/>
        <a:lstStyle/>
        <a:p>
          <a:endParaRPr lang="en-GB"/>
        </a:p>
      </dgm:t>
    </dgm:pt>
    <dgm:pt modelId="{1D1E1964-43CD-49CC-B674-554020AA13C2}" type="sibTrans" cxnId="{A538E9EA-99A5-41F1-BAD2-57A609EBFF71}">
      <dgm:prSet/>
      <dgm:spPr/>
      <dgm:t>
        <a:bodyPr/>
        <a:lstStyle/>
        <a:p>
          <a:endParaRPr lang="en-GB"/>
        </a:p>
      </dgm:t>
    </dgm:pt>
    <dgm:pt modelId="{FBEDDA41-ECF9-4B9A-BD41-CC8833AA5EB1}">
      <dgm:prSet/>
      <dgm:spPr/>
      <dgm:t>
        <a:bodyPr/>
        <a:lstStyle/>
        <a:p>
          <a:r>
            <a:rPr lang="en-GB" b="1" dirty="0"/>
            <a:t>HR Analytics</a:t>
          </a:r>
        </a:p>
      </dgm:t>
    </dgm:pt>
    <dgm:pt modelId="{CF8356F7-5C5E-41D5-9E56-7C07E8749384}" type="parTrans" cxnId="{59B7362E-8C18-424E-ADE5-979A6039A1CA}">
      <dgm:prSet/>
      <dgm:spPr/>
      <dgm:t>
        <a:bodyPr/>
        <a:lstStyle/>
        <a:p>
          <a:endParaRPr lang="en-GB"/>
        </a:p>
      </dgm:t>
    </dgm:pt>
    <dgm:pt modelId="{D8AC06EB-02B2-4ACB-A9EC-03D5B3B88D2F}" type="sibTrans" cxnId="{59B7362E-8C18-424E-ADE5-979A6039A1CA}">
      <dgm:prSet/>
      <dgm:spPr/>
      <dgm:t>
        <a:bodyPr/>
        <a:lstStyle/>
        <a:p>
          <a:endParaRPr lang="en-GB"/>
        </a:p>
      </dgm:t>
    </dgm:pt>
    <dgm:pt modelId="{C5ED77CD-0189-484C-B3ED-E8D610C3FC66}">
      <dgm:prSet/>
      <dgm:spPr/>
      <dgm:t>
        <a:bodyPr/>
        <a:lstStyle/>
        <a:p>
          <a:r>
            <a:rPr lang="en-GB" dirty="0"/>
            <a:t>MSc Human Resource Management</a:t>
          </a:r>
        </a:p>
      </dgm:t>
    </dgm:pt>
    <dgm:pt modelId="{A057A277-AEBD-4E18-8ACB-916BAF8CD351}" type="parTrans" cxnId="{8CB85E04-6D55-47A9-86A7-B4A8EE2A37EE}">
      <dgm:prSet/>
      <dgm:spPr/>
      <dgm:t>
        <a:bodyPr/>
        <a:lstStyle/>
        <a:p>
          <a:endParaRPr lang="en-GB"/>
        </a:p>
      </dgm:t>
    </dgm:pt>
    <dgm:pt modelId="{5F07E390-6910-4F9D-8C8B-6ECB5F190CE4}" type="sibTrans" cxnId="{8CB85E04-6D55-47A9-86A7-B4A8EE2A37EE}">
      <dgm:prSet/>
      <dgm:spPr/>
      <dgm:t>
        <a:bodyPr/>
        <a:lstStyle/>
        <a:p>
          <a:endParaRPr lang="en-GB"/>
        </a:p>
      </dgm:t>
    </dgm:pt>
    <dgm:pt modelId="{DEA43823-4776-4086-B63B-4BC635DB3D9D}">
      <dgm:prSet phldrT="[Text]"/>
      <dgm:spPr/>
      <dgm:t>
        <a:bodyPr/>
        <a:lstStyle/>
        <a:p>
          <a:r>
            <a:rPr lang="en-GB" dirty="0"/>
            <a:t>MSc Advanced Marketing Management</a:t>
          </a:r>
        </a:p>
      </dgm:t>
    </dgm:pt>
    <dgm:pt modelId="{F6774E8A-43BF-49D1-9AA2-087562F790CE}" type="sibTrans" cxnId="{98B3E505-A200-4A90-B5F4-B3D0A957EB6C}">
      <dgm:prSet/>
      <dgm:spPr/>
      <dgm:t>
        <a:bodyPr/>
        <a:lstStyle/>
        <a:p>
          <a:endParaRPr lang="en-GB"/>
        </a:p>
      </dgm:t>
    </dgm:pt>
    <dgm:pt modelId="{5093312A-BC28-4202-91DB-AB0644DD375F}" type="parTrans" cxnId="{98B3E505-A200-4A90-B5F4-B3D0A957EB6C}">
      <dgm:prSet/>
      <dgm:spPr/>
      <dgm:t>
        <a:bodyPr/>
        <a:lstStyle/>
        <a:p>
          <a:endParaRPr lang="en-GB"/>
        </a:p>
      </dgm:t>
    </dgm:pt>
    <dgm:pt modelId="{3B02DD4E-066B-4B62-9DD5-EC2361BA23CC}">
      <dgm:prSet phldrT="[Text]"/>
      <dgm:spPr/>
      <dgm:t>
        <a:bodyPr/>
        <a:lstStyle/>
        <a:p>
          <a:r>
            <a:rPr lang="en-GB" b="1" dirty="0"/>
            <a:t>Marketing Communications and Advertising</a:t>
          </a:r>
        </a:p>
      </dgm:t>
    </dgm:pt>
    <dgm:pt modelId="{6EE0FEE6-043D-4607-9F3F-AA7931B3811A}" type="sibTrans" cxnId="{4770A810-0FD0-4AE0-A33B-0636B9ADFC41}">
      <dgm:prSet/>
      <dgm:spPr/>
      <dgm:t>
        <a:bodyPr/>
        <a:lstStyle/>
        <a:p>
          <a:endParaRPr lang="en-GB"/>
        </a:p>
      </dgm:t>
    </dgm:pt>
    <dgm:pt modelId="{78D35A3D-AFFA-4429-9332-C26CC5C714C6}" type="parTrans" cxnId="{4770A810-0FD0-4AE0-A33B-0636B9ADFC41}">
      <dgm:prSet/>
      <dgm:spPr/>
      <dgm:t>
        <a:bodyPr/>
        <a:lstStyle/>
        <a:p>
          <a:endParaRPr lang="en-GB"/>
        </a:p>
      </dgm:t>
    </dgm:pt>
    <dgm:pt modelId="{0F4B5A1B-3317-4E15-809A-B11582BC5570}" type="pres">
      <dgm:prSet presAssocID="{FD23EBCB-620E-4E44-AC12-870F06C83DC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FCEB126-06C9-4F11-8C12-9035C3786323}" type="pres">
      <dgm:prSet presAssocID="{F8C6CBB9-BBDC-40AF-91EF-8CDEF375CB35}" presName="root" presStyleCnt="0"/>
      <dgm:spPr/>
    </dgm:pt>
    <dgm:pt modelId="{C5A23D8B-68DE-4572-82F9-475EE01B8C39}" type="pres">
      <dgm:prSet presAssocID="{F8C6CBB9-BBDC-40AF-91EF-8CDEF375CB35}" presName="rootComposite" presStyleCnt="0"/>
      <dgm:spPr/>
    </dgm:pt>
    <dgm:pt modelId="{F17514A1-58F4-4297-94D6-914B38FC864A}" type="pres">
      <dgm:prSet presAssocID="{F8C6CBB9-BBDC-40AF-91EF-8CDEF375CB35}" presName="rootText" presStyleLbl="node1" presStyleIdx="0" presStyleCnt="3"/>
      <dgm:spPr/>
    </dgm:pt>
    <dgm:pt modelId="{FE0ED7D7-EB7A-42A7-9EA5-F7867B31DD94}" type="pres">
      <dgm:prSet presAssocID="{F8C6CBB9-BBDC-40AF-91EF-8CDEF375CB35}" presName="rootConnector" presStyleLbl="node1" presStyleIdx="0" presStyleCnt="3"/>
      <dgm:spPr/>
    </dgm:pt>
    <dgm:pt modelId="{F9D5BE23-90CD-47EE-9A51-B51CF77A98E1}" type="pres">
      <dgm:prSet presAssocID="{F8C6CBB9-BBDC-40AF-91EF-8CDEF375CB35}" presName="childShape" presStyleCnt="0"/>
      <dgm:spPr/>
    </dgm:pt>
    <dgm:pt modelId="{BB8FFD63-3268-4B2C-9D59-1BC2055AE989}" type="pres">
      <dgm:prSet presAssocID="{D23F1BD8-312B-47D5-831A-FC87DA6C4101}" presName="Name13" presStyleLbl="parChTrans1D2" presStyleIdx="0" presStyleCnt="3"/>
      <dgm:spPr/>
    </dgm:pt>
    <dgm:pt modelId="{3546D985-B8FB-4CEE-B86B-E0D71FAC3716}" type="pres">
      <dgm:prSet presAssocID="{B84E6676-DBBA-4A9F-8F22-E16A1AB531BF}" presName="childText" presStyleLbl="bgAcc1" presStyleIdx="0" presStyleCnt="3">
        <dgm:presLayoutVars>
          <dgm:bulletEnabled val="1"/>
        </dgm:presLayoutVars>
      </dgm:prSet>
      <dgm:spPr/>
    </dgm:pt>
    <dgm:pt modelId="{54F68F15-7CC5-4430-A8F3-B7BC5C9DBEDF}" type="pres">
      <dgm:prSet presAssocID="{3B02DD4E-066B-4B62-9DD5-EC2361BA23CC}" presName="root" presStyleCnt="0"/>
      <dgm:spPr/>
    </dgm:pt>
    <dgm:pt modelId="{7DC9AC13-EE54-4C27-BE60-2DE59B992642}" type="pres">
      <dgm:prSet presAssocID="{3B02DD4E-066B-4B62-9DD5-EC2361BA23CC}" presName="rootComposite" presStyleCnt="0"/>
      <dgm:spPr/>
    </dgm:pt>
    <dgm:pt modelId="{41C062DB-3E5C-4614-B4D7-1ED725C1DBE9}" type="pres">
      <dgm:prSet presAssocID="{3B02DD4E-066B-4B62-9DD5-EC2361BA23CC}" presName="rootText" presStyleLbl="node1" presStyleIdx="1" presStyleCnt="3"/>
      <dgm:spPr/>
    </dgm:pt>
    <dgm:pt modelId="{828FF9A1-A028-4A15-8026-D3203A413E87}" type="pres">
      <dgm:prSet presAssocID="{3B02DD4E-066B-4B62-9DD5-EC2361BA23CC}" presName="rootConnector" presStyleLbl="node1" presStyleIdx="1" presStyleCnt="3"/>
      <dgm:spPr/>
    </dgm:pt>
    <dgm:pt modelId="{93736ED4-AFF3-4B87-B226-5477C769E52D}" type="pres">
      <dgm:prSet presAssocID="{3B02DD4E-066B-4B62-9DD5-EC2361BA23CC}" presName="childShape" presStyleCnt="0"/>
      <dgm:spPr/>
    </dgm:pt>
    <dgm:pt modelId="{F63FE315-2A00-4E0C-BE81-8343DB7BCF07}" type="pres">
      <dgm:prSet presAssocID="{5093312A-BC28-4202-91DB-AB0644DD375F}" presName="Name13" presStyleLbl="parChTrans1D2" presStyleIdx="1" presStyleCnt="3"/>
      <dgm:spPr/>
    </dgm:pt>
    <dgm:pt modelId="{02B7F8EE-7787-4F27-9826-1C800A8390D3}" type="pres">
      <dgm:prSet presAssocID="{DEA43823-4776-4086-B63B-4BC635DB3D9D}" presName="childText" presStyleLbl="bgAcc1" presStyleIdx="1" presStyleCnt="3">
        <dgm:presLayoutVars>
          <dgm:bulletEnabled val="1"/>
        </dgm:presLayoutVars>
      </dgm:prSet>
      <dgm:spPr/>
    </dgm:pt>
    <dgm:pt modelId="{A5596F58-6237-4A85-A103-89D489599E17}" type="pres">
      <dgm:prSet presAssocID="{FBEDDA41-ECF9-4B9A-BD41-CC8833AA5EB1}" presName="root" presStyleCnt="0"/>
      <dgm:spPr/>
    </dgm:pt>
    <dgm:pt modelId="{81260511-8129-4BC8-A98D-AEA49926D6F7}" type="pres">
      <dgm:prSet presAssocID="{FBEDDA41-ECF9-4B9A-BD41-CC8833AA5EB1}" presName="rootComposite" presStyleCnt="0"/>
      <dgm:spPr/>
    </dgm:pt>
    <dgm:pt modelId="{58A46904-AD66-4B6E-8620-E05F6C5A7398}" type="pres">
      <dgm:prSet presAssocID="{FBEDDA41-ECF9-4B9A-BD41-CC8833AA5EB1}" presName="rootText" presStyleLbl="node1" presStyleIdx="2" presStyleCnt="3"/>
      <dgm:spPr/>
    </dgm:pt>
    <dgm:pt modelId="{82E2139B-7A31-4161-B46C-37AAC6C4D2B7}" type="pres">
      <dgm:prSet presAssocID="{FBEDDA41-ECF9-4B9A-BD41-CC8833AA5EB1}" presName="rootConnector" presStyleLbl="node1" presStyleIdx="2" presStyleCnt="3"/>
      <dgm:spPr/>
    </dgm:pt>
    <dgm:pt modelId="{2FDCA625-AC47-4C76-84C1-C3FEFDAAB9DF}" type="pres">
      <dgm:prSet presAssocID="{FBEDDA41-ECF9-4B9A-BD41-CC8833AA5EB1}" presName="childShape" presStyleCnt="0"/>
      <dgm:spPr/>
    </dgm:pt>
    <dgm:pt modelId="{23298649-990C-424D-B30B-1B47FA925091}" type="pres">
      <dgm:prSet presAssocID="{A057A277-AEBD-4E18-8ACB-916BAF8CD351}" presName="Name13" presStyleLbl="parChTrans1D2" presStyleIdx="2" presStyleCnt="3"/>
      <dgm:spPr/>
    </dgm:pt>
    <dgm:pt modelId="{11729B69-6C63-422E-B025-5FB7D3E186FB}" type="pres">
      <dgm:prSet presAssocID="{C5ED77CD-0189-484C-B3ED-E8D610C3FC66}" presName="childText" presStyleLbl="bgAcc1" presStyleIdx="2" presStyleCnt="3" custLinFactNeighborX="-755" custLinFactNeighborY="1986">
        <dgm:presLayoutVars>
          <dgm:bulletEnabled val="1"/>
        </dgm:presLayoutVars>
      </dgm:prSet>
      <dgm:spPr/>
    </dgm:pt>
  </dgm:ptLst>
  <dgm:cxnLst>
    <dgm:cxn modelId="{8A910303-A516-41ED-BC41-F05C8C20FCFE}" type="presOf" srcId="{3B02DD4E-066B-4B62-9DD5-EC2361BA23CC}" destId="{41C062DB-3E5C-4614-B4D7-1ED725C1DBE9}" srcOrd="0" destOrd="0" presId="urn:microsoft.com/office/officeart/2005/8/layout/hierarchy3"/>
    <dgm:cxn modelId="{8CB85E04-6D55-47A9-86A7-B4A8EE2A37EE}" srcId="{FBEDDA41-ECF9-4B9A-BD41-CC8833AA5EB1}" destId="{C5ED77CD-0189-484C-B3ED-E8D610C3FC66}" srcOrd="0" destOrd="0" parTransId="{A057A277-AEBD-4E18-8ACB-916BAF8CD351}" sibTransId="{5F07E390-6910-4F9D-8C8B-6ECB5F190CE4}"/>
    <dgm:cxn modelId="{98B3E505-A200-4A90-B5F4-B3D0A957EB6C}" srcId="{3B02DD4E-066B-4B62-9DD5-EC2361BA23CC}" destId="{DEA43823-4776-4086-B63B-4BC635DB3D9D}" srcOrd="0" destOrd="0" parTransId="{5093312A-BC28-4202-91DB-AB0644DD375F}" sibTransId="{F6774E8A-43BF-49D1-9AA2-087562F790CE}"/>
    <dgm:cxn modelId="{67221B06-5669-41F2-AB15-7FA18BB13524}" type="presOf" srcId="{FD23EBCB-620E-4E44-AC12-870F06C83DCF}" destId="{0F4B5A1B-3317-4E15-809A-B11582BC5570}" srcOrd="0" destOrd="0" presId="urn:microsoft.com/office/officeart/2005/8/layout/hierarchy3"/>
    <dgm:cxn modelId="{4770A810-0FD0-4AE0-A33B-0636B9ADFC41}" srcId="{FD23EBCB-620E-4E44-AC12-870F06C83DCF}" destId="{3B02DD4E-066B-4B62-9DD5-EC2361BA23CC}" srcOrd="1" destOrd="0" parTransId="{78D35A3D-AFFA-4429-9332-C26CC5C714C6}" sibTransId="{6EE0FEE6-043D-4607-9F3F-AA7931B3811A}"/>
    <dgm:cxn modelId="{59B7362E-8C18-424E-ADE5-979A6039A1CA}" srcId="{FD23EBCB-620E-4E44-AC12-870F06C83DCF}" destId="{FBEDDA41-ECF9-4B9A-BD41-CC8833AA5EB1}" srcOrd="2" destOrd="0" parTransId="{CF8356F7-5C5E-41D5-9E56-7C07E8749384}" sibTransId="{D8AC06EB-02B2-4ACB-A9EC-03D5B3B88D2F}"/>
    <dgm:cxn modelId="{37BC8830-CA0E-47AB-8F3B-DA669AD4B51D}" type="presOf" srcId="{3B02DD4E-066B-4B62-9DD5-EC2361BA23CC}" destId="{828FF9A1-A028-4A15-8026-D3203A413E87}" srcOrd="1" destOrd="0" presId="urn:microsoft.com/office/officeart/2005/8/layout/hierarchy3"/>
    <dgm:cxn modelId="{1FF27031-0C32-4C8A-A23F-BAC73A0757F1}" type="presOf" srcId="{FBEDDA41-ECF9-4B9A-BD41-CC8833AA5EB1}" destId="{58A46904-AD66-4B6E-8620-E05F6C5A7398}" srcOrd="0" destOrd="0" presId="urn:microsoft.com/office/officeart/2005/8/layout/hierarchy3"/>
    <dgm:cxn modelId="{F83CD635-683E-4444-A799-E29F994A285F}" type="presOf" srcId="{D23F1BD8-312B-47D5-831A-FC87DA6C4101}" destId="{BB8FFD63-3268-4B2C-9D59-1BC2055AE989}" srcOrd="0" destOrd="0" presId="urn:microsoft.com/office/officeart/2005/8/layout/hierarchy3"/>
    <dgm:cxn modelId="{68B4F83D-0F93-49A0-866E-FA5ED4D4973B}" type="presOf" srcId="{DEA43823-4776-4086-B63B-4BC635DB3D9D}" destId="{02B7F8EE-7787-4F27-9826-1C800A8390D3}" srcOrd="0" destOrd="0" presId="urn:microsoft.com/office/officeart/2005/8/layout/hierarchy3"/>
    <dgm:cxn modelId="{9571763E-C657-410C-B6C8-91E2EA92A011}" type="presOf" srcId="{5093312A-BC28-4202-91DB-AB0644DD375F}" destId="{F63FE315-2A00-4E0C-BE81-8343DB7BCF07}" srcOrd="0" destOrd="0" presId="urn:microsoft.com/office/officeart/2005/8/layout/hierarchy3"/>
    <dgm:cxn modelId="{5D29705F-7A9D-498C-AB5C-B491A5AF9E49}" type="presOf" srcId="{F8C6CBB9-BBDC-40AF-91EF-8CDEF375CB35}" destId="{F17514A1-58F4-4297-94D6-914B38FC864A}" srcOrd="0" destOrd="0" presId="urn:microsoft.com/office/officeart/2005/8/layout/hierarchy3"/>
    <dgm:cxn modelId="{33A3566C-CEDE-4616-BDFA-AFEE89C85A1A}" type="presOf" srcId="{C5ED77CD-0189-484C-B3ED-E8D610C3FC66}" destId="{11729B69-6C63-422E-B025-5FB7D3E186FB}" srcOrd="0" destOrd="0" presId="urn:microsoft.com/office/officeart/2005/8/layout/hierarchy3"/>
    <dgm:cxn modelId="{02D1C66E-105D-483B-A296-4FE33D4958C5}" type="presOf" srcId="{A057A277-AEBD-4E18-8ACB-916BAF8CD351}" destId="{23298649-990C-424D-B30B-1B47FA925091}" srcOrd="0" destOrd="0" presId="urn:microsoft.com/office/officeart/2005/8/layout/hierarchy3"/>
    <dgm:cxn modelId="{AB9BA6B8-5CE0-4C5C-BDC1-33A7D35A6B1C}" type="presOf" srcId="{B84E6676-DBBA-4A9F-8F22-E16A1AB531BF}" destId="{3546D985-B8FB-4CEE-B86B-E0D71FAC3716}" srcOrd="0" destOrd="0" presId="urn:microsoft.com/office/officeart/2005/8/layout/hierarchy3"/>
    <dgm:cxn modelId="{1E3F37D9-9B05-4CBC-9C23-2F62E52B9BFB}" srcId="{FD23EBCB-620E-4E44-AC12-870F06C83DCF}" destId="{F8C6CBB9-BBDC-40AF-91EF-8CDEF375CB35}" srcOrd="0" destOrd="0" parTransId="{656CAD86-C998-467A-92B0-EC2315AD2996}" sibTransId="{CA53DCFF-AE8D-46D1-91B1-916FE14EB1BF}"/>
    <dgm:cxn modelId="{148BA0DA-B6F1-480A-9947-B79CC3062C2D}" type="presOf" srcId="{F8C6CBB9-BBDC-40AF-91EF-8CDEF375CB35}" destId="{FE0ED7D7-EB7A-42A7-9EA5-F7867B31DD94}" srcOrd="1" destOrd="0" presId="urn:microsoft.com/office/officeart/2005/8/layout/hierarchy3"/>
    <dgm:cxn modelId="{685973E3-744D-40E8-B583-F43742A22D7C}" type="presOf" srcId="{FBEDDA41-ECF9-4B9A-BD41-CC8833AA5EB1}" destId="{82E2139B-7A31-4161-B46C-37AAC6C4D2B7}" srcOrd="1" destOrd="0" presId="urn:microsoft.com/office/officeart/2005/8/layout/hierarchy3"/>
    <dgm:cxn modelId="{A538E9EA-99A5-41F1-BAD2-57A609EBFF71}" srcId="{F8C6CBB9-BBDC-40AF-91EF-8CDEF375CB35}" destId="{B84E6676-DBBA-4A9F-8F22-E16A1AB531BF}" srcOrd="0" destOrd="0" parTransId="{D23F1BD8-312B-47D5-831A-FC87DA6C4101}" sibTransId="{1D1E1964-43CD-49CC-B674-554020AA13C2}"/>
    <dgm:cxn modelId="{9E043D93-C68F-454B-8B1B-E9B7A3ACB075}" type="presParOf" srcId="{0F4B5A1B-3317-4E15-809A-B11582BC5570}" destId="{4FCEB126-06C9-4F11-8C12-9035C3786323}" srcOrd="0" destOrd="0" presId="urn:microsoft.com/office/officeart/2005/8/layout/hierarchy3"/>
    <dgm:cxn modelId="{1DBB2BDE-D067-435C-B600-BC43A63C8231}" type="presParOf" srcId="{4FCEB126-06C9-4F11-8C12-9035C3786323}" destId="{C5A23D8B-68DE-4572-82F9-475EE01B8C39}" srcOrd="0" destOrd="0" presId="urn:microsoft.com/office/officeart/2005/8/layout/hierarchy3"/>
    <dgm:cxn modelId="{04E354F0-7F21-4E3C-8221-578E9F466AA0}" type="presParOf" srcId="{C5A23D8B-68DE-4572-82F9-475EE01B8C39}" destId="{F17514A1-58F4-4297-94D6-914B38FC864A}" srcOrd="0" destOrd="0" presId="urn:microsoft.com/office/officeart/2005/8/layout/hierarchy3"/>
    <dgm:cxn modelId="{E97F9D45-59F7-4FD9-881D-F8D655F325BB}" type="presParOf" srcId="{C5A23D8B-68DE-4572-82F9-475EE01B8C39}" destId="{FE0ED7D7-EB7A-42A7-9EA5-F7867B31DD94}" srcOrd="1" destOrd="0" presId="urn:microsoft.com/office/officeart/2005/8/layout/hierarchy3"/>
    <dgm:cxn modelId="{8AFD3830-F452-4367-B7EB-B1CADA1514BF}" type="presParOf" srcId="{4FCEB126-06C9-4F11-8C12-9035C3786323}" destId="{F9D5BE23-90CD-47EE-9A51-B51CF77A98E1}" srcOrd="1" destOrd="0" presId="urn:microsoft.com/office/officeart/2005/8/layout/hierarchy3"/>
    <dgm:cxn modelId="{04A2052C-8EBF-4ACE-9F5C-439D133B501E}" type="presParOf" srcId="{F9D5BE23-90CD-47EE-9A51-B51CF77A98E1}" destId="{BB8FFD63-3268-4B2C-9D59-1BC2055AE989}" srcOrd="0" destOrd="0" presId="urn:microsoft.com/office/officeart/2005/8/layout/hierarchy3"/>
    <dgm:cxn modelId="{C8B9A2F4-A3AA-49BC-B27E-846A834BD580}" type="presParOf" srcId="{F9D5BE23-90CD-47EE-9A51-B51CF77A98E1}" destId="{3546D985-B8FB-4CEE-B86B-E0D71FAC3716}" srcOrd="1" destOrd="0" presId="urn:microsoft.com/office/officeart/2005/8/layout/hierarchy3"/>
    <dgm:cxn modelId="{6DAAA73A-6C74-405E-A238-1FD1859AE88E}" type="presParOf" srcId="{0F4B5A1B-3317-4E15-809A-B11582BC5570}" destId="{54F68F15-7CC5-4430-A8F3-B7BC5C9DBEDF}" srcOrd="1" destOrd="0" presId="urn:microsoft.com/office/officeart/2005/8/layout/hierarchy3"/>
    <dgm:cxn modelId="{8975D024-3563-4FB8-AE3F-89341346AACB}" type="presParOf" srcId="{54F68F15-7CC5-4430-A8F3-B7BC5C9DBEDF}" destId="{7DC9AC13-EE54-4C27-BE60-2DE59B992642}" srcOrd="0" destOrd="0" presId="urn:microsoft.com/office/officeart/2005/8/layout/hierarchy3"/>
    <dgm:cxn modelId="{34A1534B-978C-4583-B7E4-EA5F971A1E8E}" type="presParOf" srcId="{7DC9AC13-EE54-4C27-BE60-2DE59B992642}" destId="{41C062DB-3E5C-4614-B4D7-1ED725C1DBE9}" srcOrd="0" destOrd="0" presId="urn:microsoft.com/office/officeart/2005/8/layout/hierarchy3"/>
    <dgm:cxn modelId="{B7ADB5C5-C950-4EFE-B4F1-D78365DF29AE}" type="presParOf" srcId="{7DC9AC13-EE54-4C27-BE60-2DE59B992642}" destId="{828FF9A1-A028-4A15-8026-D3203A413E87}" srcOrd="1" destOrd="0" presId="urn:microsoft.com/office/officeart/2005/8/layout/hierarchy3"/>
    <dgm:cxn modelId="{34243DB3-53AF-4D03-9F72-A23FBB594BEC}" type="presParOf" srcId="{54F68F15-7CC5-4430-A8F3-B7BC5C9DBEDF}" destId="{93736ED4-AFF3-4B87-B226-5477C769E52D}" srcOrd="1" destOrd="0" presId="urn:microsoft.com/office/officeart/2005/8/layout/hierarchy3"/>
    <dgm:cxn modelId="{A5146AFF-5409-487B-86E1-3A855AA58B08}" type="presParOf" srcId="{93736ED4-AFF3-4B87-B226-5477C769E52D}" destId="{F63FE315-2A00-4E0C-BE81-8343DB7BCF07}" srcOrd="0" destOrd="0" presId="urn:microsoft.com/office/officeart/2005/8/layout/hierarchy3"/>
    <dgm:cxn modelId="{8BA17BA3-CC4B-4740-8954-6D2C4298FC4D}" type="presParOf" srcId="{93736ED4-AFF3-4B87-B226-5477C769E52D}" destId="{02B7F8EE-7787-4F27-9826-1C800A8390D3}" srcOrd="1" destOrd="0" presId="urn:microsoft.com/office/officeart/2005/8/layout/hierarchy3"/>
    <dgm:cxn modelId="{80ACF71F-959F-45C3-A2D1-9475CB664379}" type="presParOf" srcId="{0F4B5A1B-3317-4E15-809A-B11582BC5570}" destId="{A5596F58-6237-4A85-A103-89D489599E17}" srcOrd="2" destOrd="0" presId="urn:microsoft.com/office/officeart/2005/8/layout/hierarchy3"/>
    <dgm:cxn modelId="{1ADCEE60-A9F4-4557-9DA1-AC87D107F9BB}" type="presParOf" srcId="{A5596F58-6237-4A85-A103-89D489599E17}" destId="{81260511-8129-4BC8-A98D-AEA49926D6F7}" srcOrd="0" destOrd="0" presId="urn:microsoft.com/office/officeart/2005/8/layout/hierarchy3"/>
    <dgm:cxn modelId="{52B02E13-0351-4243-B9FC-9422ABA532E5}" type="presParOf" srcId="{81260511-8129-4BC8-A98D-AEA49926D6F7}" destId="{58A46904-AD66-4B6E-8620-E05F6C5A7398}" srcOrd="0" destOrd="0" presId="urn:microsoft.com/office/officeart/2005/8/layout/hierarchy3"/>
    <dgm:cxn modelId="{AEEC1468-AF0C-4857-A8D3-D3A3F5D247E5}" type="presParOf" srcId="{81260511-8129-4BC8-A98D-AEA49926D6F7}" destId="{82E2139B-7A31-4161-B46C-37AAC6C4D2B7}" srcOrd="1" destOrd="0" presId="urn:microsoft.com/office/officeart/2005/8/layout/hierarchy3"/>
    <dgm:cxn modelId="{D3AB1DDF-938F-47ED-BD40-5AB8671A6B40}" type="presParOf" srcId="{A5596F58-6237-4A85-A103-89D489599E17}" destId="{2FDCA625-AC47-4C76-84C1-C3FEFDAAB9DF}" srcOrd="1" destOrd="0" presId="urn:microsoft.com/office/officeart/2005/8/layout/hierarchy3"/>
    <dgm:cxn modelId="{21394414-BB06-4A9E-B66D-257A6312433D}" type="presParOf" srcId="{2FDCA625-AC47-4C76-84C1-C3FEFDAAB9DF}" destId="{23298649-990C-424D-B30B-1B47FA925091}" srcOrd="0" destOrd="0" presId="urn:microsoft.com/office/officeart/2005/8/layout/hierarchy3"/>
    <dgm:cxn modelId="{13EB10E5-41EC-4ED5-AF1A-98005771C5F1}" type="presParOf" srcId="{2FDCA625-AC47-4C76-84C1-C3FEFDAAB9DF}" destId="{11729B69-6C63-422E-B025-5FB7D3E186FB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23EBCB-620E-4E44-AC12-870F06C83DCF}" type="doc">
      <dgm:prSet loTypeId="urn:microsoft.com/office/officeart/2005/8/layout/hierarchy3" loCatId="relationship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F8C6CBB9-BBDC-40AF-91EF-8CDEF375CB35}">
      <dgm:prSet phldrT="[Text]"/>
      <dgm:spPr/>
      <dgm:t>
        <a:bodyPr/>
        <a:lstStyle/>
        <a:p>
          <a:r>
            <a:rPr lang="en-GB" b="1" dirty="0"/>
            <a:t>Marketing</a:t>
          </a:r>
        </a:p>
      </dgm:t>
    </dgm:pt>
    <dgm:pt modelId="{656CAD86-C998-467A-92B0-EC2315AD2996}" type="parTrans" cxnId="{1E3F37D9-9B05-4CBC-9C23-2F62E52B9BFB}">
      <dgm:prSet/>
      <dgm:spPr/>
      <dgm:t>
        <a:bodyPr/>
        <a:lstStyle/>
        <a:p>
          <a:endParaRPr lang="en-GB"/>
        </a:p>
      </dgm:t>
    </dgm:pt>
    <dgm:pt modelId="{CA53DCFF-AE8D-46D1-91B1-916FE14EB1BF}" type="sibTrans" cxnId="{1E3F37D9-9B05-4CBC-9C23-2F62E52B9BFB}">
      <dgm:prSet/>
      <dgm:spPr/>
      <dgm:t>
        <a:bodyPr/>
        <a:lstStyle/>
        <a:p>
          <a:endParaRPr lang="en-GB"/>
        </a:p>
      </dgm:t>
    </dgm:pt>
    <dgm:pt modelId="{B84E6676-DBBA-4A9F-8F22-E16A1AB531BF}">
      <dgm:prSet phldrT="[Text]"/>
      <dgm:spPr/>
      <dgm:t>
        <a:bodyPr/>
        <a:lstStyle/>
        <a:p>
          <a:r>
            <a:rPr lang="en-US" dirty="0"/>
            <a:t>MSc Management Science and Marketing Analytics</a:t>
          </a:r>
          <a:endParaRPr lang="en-GB" dirty="0"/>
        </a:p>
      </dgm:t>
    </dgm:pt>
    <dgm:pt modelId="{D23F1BD8-312B-47D5-831A-FC87DA6C4101}" type="parTrans" cxnId="{A538E9EA-99A5-41F1-BAD2-57A609EBFF71}">
      <dgm:prSet/>
      <dgm:spPr/>
      <dgm:t>
        <a:bodyPr/>
        <a:lstStyle/>
        <a:p>
          <a:endParaRPr lang="en-GB"/>
        </a:p>
      </dgm:t>
    </dgm:pt>
    <dgm:pt modelId="{1D1E1964-43CD-49CC-B674-554020AA13C2}" type="sibTrans" cxnId="{A538E9EA-99A5-41F1-BAD2-57A609EBFF71}">
      <dgm:prSet/>
      <dgm:spPr/>
      <dgm:t>
        <a:bodyPr/>
        <a:lstStyle/>
        <a:p>
          <a:endParaRPr lang="en-GB"/>
        </a:p>
      </dgm:t>
    </dgm:pt>
    <dgm:pt modelId="{FBEDDA41-ECF9-4B9A-BD41-CC8833AA5EB1}">
      <dgm:prSet/>
      <dgm:spPr/>
      <dgm:t>
        <a:bodyPr/>
        <a:lstStyle/>
        <a:p>
          <a:r>
            <a:rPr lang="en-GB" b="1" dirty="0"/>
            <a:t>E-Business</a:t>
          </a:r>
        </a:p>
      </dgm:t>
    </dgm:pt>
    <dgm:pt modelId="{CF8356F7-5C5E-41D5-9E56-7C07E8749384}" type="parTrans" cxnId="{59B7362E-8C18-424E-ADE5-979A6039A1CA}">
      <dgm:prSet/>
      <dgm:spPr/>
      <dgm:t>
        <a:bodyPr/>
        <a:lstStyle/>
        <a:p>
          <a:endParaRPr lang="en-GB"/>
        </a:p>
      </dgm:t>
    </dgm:pt>
    <dgm:pt modelId="{D8AC06EB-02B2-4ACB-A9EC-03D5B3B88D2F}" type="sibTrans" cxnId="{59B7362E-8C18-424E-ADE5-979A6039A1CA}">
      <dgm:prSet/>
      <dgm:spPr/>
      <dgm:t>
        <a:bodyPr/>
        <a:lstStyle/>
        <a:p>
          <a:endParaRPr lang="en-GB"/>
        </a:p>
      </dgm:t>
    </dgm:pt>
    <dgm:pt modelId="{C5ED77CD-0189-484C-B3ED-E8D610C3FC66}">
      <dgm:prSet/>
      <dgm:spPr/>
      <dgm:t>
        <a:bodyPr/>
        <a:lstStyle/>
        <a:p>
          <a:r>
            <a:rPr lang="en-GB" dirty="0"/>
            <a:t>MSc Digital Business, Innovation and Management</a:t>
          </a:r>
        </a:p>
      </dgm:t>
    </dgm:pt>
    <dgm:pt modelId="{A057A277-AEBD-4E18-8ACB-916BAF8CD351}" type="parTrans" cxnId="{8CB85E04-6D55-47A9-86A7-B4A8EE2A37EE}">
      <dgm:prSet/>
      <dgm:spPr/>
      <dgm:t>
        <a:bodyPr/>
        <a:lstStyle/>
        <a:p>
          <a:endParaRPr lang="en-GB"/>
        </a:p>
      </dgm:t>
    </dgm:pt>
    <dgm:pt modelId="{5F07E390-6910-4F9D-8C8B-6ECB5F190CE4}" type="sibTrans" cxnId="{8CB85E04-6D55-47A9-86A7-B4A8EE2A37EE}">
      <dgm:prSet/>
      <dgm:spPr/>
      <dgm:t>
        <a:bodyPr/>
        <a:lstStyle/>
        <a:p>
          <a:endParaRPr lang="en-GB"/>
        </a:p>
      </dgm:t>
    </dgm:pt>
    <dgm:pt modelId="{DEA43823-4776-4086-B63B-4BC635DB3D9D}">
      <dgm:prSet phldrT="[Text]"/>
      <dgm:spPr/>
      <dgm:t>
        <a:bodyPr/>
        <a:lstStyle/>
        <a:p>
          <a:r>
            <a:rPr lang="en-GB" dirty="0"/>
            <a:t>MSc International Business and Strategy</a:t>
          </a:r>
        </a:p>
      </dgm:t>
    </dgm:pt>
    <dgm:pt modelId="{F6774E8A-43BF-49D1-9AA2-087562F790CE}" type="sibTrans" cxnId="{98B3E505-A200-4A90-B5F4-B3D0A957EB6C}">
      <dgm:prSet/>
      <dgm:spPr/>
      <dgm:t>
        <a:bodyPr/>
        <a:lstStyle/>
        <a:p>
          <a:endParaRPr lang="en-GB"/>
        </a:p>
      </dgm:t>
    </dgm:pt>
    <dgm:pt modelId="{5093312A-BC28-4202-91DB-AB0644DD375F}" type="parTrans" cxnId="{98B3E505-A200-4A90-B5F4-B3D0A957EB6C}">
      <dgm:prSet/>
      <dgm:spPr/>
      <dgm:t>
        <a:bodyPr/>
        <a:lstStyle/>
        <a:p>
          <a:endParaRPr lang="en-GB"/>
        </a:p>
      </dgm:t>
    </dgm:pt>
    <dgm:pt modelId="{3B02DD4E-066B-4B62-9DD5-EC2361BA23CC}">
      <dgm:prSet phldrT="[Text]"/>
      <dgm:spPr/>
      <dgm:t>
        <a:bodyPr/>
        <a:lstStyle/>
        <a:p>
          <a:r>
            <a:rPr lang="en-GB" b="1" dirty="0"/>
            <a:t>International Management</a:t>
          </a:r>
        </a:p>
      </dgm:t>
    </dgm:pt>
    <dgm:pt modelId="{6EE0FEE6-043D-4607-9F3F-AA7931B3811A}" type="sibTrans" cxnId="{4770A810-0FD0-4AE0-A33B-0636B9ADFC41}">
      <dgm:prSet/>
      <dgm:spPr/>
      <dgm:t>
        <a:bodyPr/>
        <a:lstStyle/>
        <a:p>
          <a:endParaRPr lang="en-GB"/>
        </a:p>
      </dgm:t>
    </dgm:pt>
    <dgm:pt modelId="{78D35A3D-AFFA-4429-9332-C26CC5C714C6}" type="parTrans" cxnId="{4770A810-0FD0-4AE0-A33B-0636B9ADFC41}">
      <dgm:prSet/>
      <dgm:spPr/>
      <dgm:t>
        <a:bodyPr/>
        <a:lstStyle/>
        <a:p>
          <a:endParaRPr lang="en-GB"/>
        </a:p>
      </dgm:t>
    </dgm:pt>
    <dgm:pt modelId="{0F4B5A1B-3317-4E15-809A-B11582BC5570}" type="pres">
      <dgm:prSet presAssocID="{FD23EBCB-620E-4E44-AC12-870F06C83DC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FCEB126-06C9-4F11-8C12-9035C3786323}" type="pres">
      <dgm:prSet presAssocID="{F8C6CBB9-BBDC-40AF-91EF-8CDEF375CB35}" presName="root" presStyleCnt="0"/>
      <dgm:spPr/>
    </dgm:pt>
    <dgm:pt modelId="{C5A23D8B-68DE-4572-82F9-475EE01B8C39}" type="pres">
      <dgm:prSet presAssocID="{F8C6CBB9-BBDC-40AF-91EF-8CDEF375CB35}" presName="rootComposite" presStyleCnt="0"/>
      <dgm:spPr/>
    </dgm:pt>
    <dgm:pt modelId="{F17514A1-58F4-4297-94D6-914B38FC864A}" type="pres">
      <dgm:prSet presAssocID="{F8C6CBB9-BBDC-40AF-91EF-8CDEF375CB35}" presName="rootText" presStyleLbl="node1" presStyleIdx="0" presStyleCnt="3"/>
      <dgm:spPr/>
    </dgm:pt>
    <dgm:pt modelId="{FE0ED7D7-EB7A-42A7-9EA5-F7867B31DD94}" type="pres">
      <dgm:prSet presAssocID="{F8C6CBB9-BBDC-40AF-91EF-8CDEF375CB35}" presName="rootConnector" presStyleLbl="node1" presStyleIdx="0" presStyleCnt="3"/>
      <dgm:spPr/>
    </dgm:pt>
    <dgm:pt modelId="{F9D5BE23-90CD-47EE-9A51-B51CF77A98E1}" type="pres">
      <dgm:prSet presAssocID="{F8C6CBB9-BBDC-40AF-91EF-8CDEF375CB35}" presName="childShape" presStyleCnt="0"/>
      <dgm:spPr/>
    </dgm:pt>
    <dgm:pt modelId="{BB8FFD63-3268-4B2C-9D59-1BC2055AE989}" type="pres">
      <dgm:prSet presAssocID="{D23F1BD8-312B-47D5-831A-FC87DA6C4101}" presName="Name13" presStyleLbl="parChTrans1D2" presStyleIdx="0" presStyleCnt="3"/>
      <dgm:spPr/>
    </dgm:pt>
    <dgm:pt modelId="{3546D985-B8FB-4CEE-B86B-E0D71FAC3716}" type="pres">
      <dgm:prSet presAssocID="{B84E6676-DBBA-4A9F-8F22-E16A1AB531BF}" presName="childText" presStyleLbl="bgAcc1" presStyleIdx="0" presStyleCnt="3">
        <dgm:presLayoutVars>
          <dgm:bulletEnabled val="1"/>
        </dgm:presLayoutVars>
      </dgm:prSet>
      <dgm:spPr/>
    </dgm:pt>
    <dgm:pt modelId="{54F68F15-7CC5-4430-A8F3-B7BC5C9DBEDF}" type="pres">
      <dgm:prSet presAssocID="{3B02DD4E-066B-4B62-9DD5-EC2361BA23CC}" presName="root" presStyleCnt="0"/>
      <dgm:spPr/>
    </dgm:pt>
    <dgm:pt modelId="{7DC9AC13-EE54-4C27-BE60-2DE59B992642}" type="pres">
      <dgm:prSet presAssocID="{3B02DD4E-066B-4B62-9DD5-EC2361BA23CC}" presName="rootComposite" presStyleCnt="0"/>
      <dgm:spPr/>
    </dgm:pt>
    <dgm:pt modelId="{41C062DB-3E5C-4614-B4D7-1ED725C1DBE9}" type="pres">
      <dgm:prSet presAssocID="{3B02DD4E-066B-4B62-9DD5-EC2361BA23CC}" presName="rootText" presStyleLbl="node1" presStyleIdx="1" presStyleCnt="3"/>
      <dgm:spPr/>
    </dgm:pt>
    <dgm:pt modelId="{828FF9A1-A028-4A15-8026-D3203A413E87}" type="pres">
      <dgm:prSet presAssocID="{3B02DD4E-066B-4B62-9DD5-EC2361BA23CC}" presName="rootConnector" presStyleLbl="node1" presStyleIdx="1" presStyleCnt="3"/>
      <dgm:spPr/>
    </dgm:pt>
    <dgm:pt modelId="{93736ED4-AFF3-4B87-B226-5477C769E52D}" type="pres">
      <dgm:prSet presAssocID="{3B02DD4E-066B-4B62-9DD5-EC2361BA23CC}" presName="childShape" presStyleCnt="0"/>
      <dgm:spPr/>
    </dgm:pt>
    <dgm:pt modelId="{F63FE315-2A00-4E0C-BE81-8343DB7BCF07}" type="pres">
      <dgm:prSet presAssocID="{5093312A-BC28-4202-91DB-AB0644DD375F}" presName="Name13" presStyleLbl="parChTrans1D2" presStyleIdx="1" presStyleCnt="3"/>
      <dgm:spPr/>
    </dgm:pt>
    <dgm:pt modelId="{02B7F8EE-7787-4F27-9826-1C800A8390D3}" type="pres">
      <dgm:prSet presAssocID="{DEA43823-4776-4086-B63B-4BC635DB3D9D}" presName="childText" presStyleLbl="bgAcc1" presStyleIdx="1" presStyleCnt="3">
        <dgm:presLayoutVars>
          <dgm:bulletEnabled val="1"/>
        </dgm:presLayoutVars>
      </dgm:prSet>
      <dgm:spPr/>
    </dgm:pt>
    <dgm:pt modelId="{A5596F58-6237-4A85-A103-89D489599E17}" type="pres">
      <dgm:prSet presAssocID="{FBEDDA41-ECF9-4B9A-BD41-CC8833AA5EB1}" presName="root" presStyleCnt="0"/>
      <dgm:spPr/>
    </dgm:pt>
    <dgm:pt modelId="{81260511-8129-4BC8-A98D-AEA49926D6F7}" type="pres">
      <dgm:prSet presAssocID="{FBEDDA41-ECF9-4B9A-BD41-CC8833AA5EB1}" presName="rootComposite" presStyleCnt="0"/>
      <dgm:spPr/>
    </dgm:pt>
    <dgm:pt modelId="{58A46904-AD66-4B6E-8620-E05F6C5A7398}" type="pres">
      <dgm:prSet presAssocID="{FBEDDA41-ECF9-4B9A-BD41-CC8833AA5EB1}" presName="rootText" presStyleLbl="node1" presStyleIdx="2" presStyleCnt="3"/>
      <dgm:spPr/>
    </dgm:pt>
    <dgm:pt modelId="{82E2139B-7A31-4161-B46C-37AAC6C4D2B7}" type="pres">
      <dgm:prSet presAssocID="{FBEDDA41-ECF9-4B9A-BD41-CC8833AA5EB1}" presName="rootConnector" presStyleLbl="node1" presStyleIdx="2" presStyleCnt="3"/>
      <dgm:spPr/>
    </dgm:pt>
    <dgm:pt modelId="{2FDCA625-AC47-4C76-84C1-C3FEFDAAB9DF}" type="pres">
      <dgm:prSet presAssocID="{FBEDDA41-ECF9-4B9A-BD41-CC8833AA5EB1}" presName="childShape" presStyleCnt="0"/>
      <dgm:spPr/>
    </dgm:pt>
    <dgm:pt modelId="{23298649-990C-424D-B30B-1B47FA925091}" type="pres">
      <dgm:prSet presAssocID="{A057A277-AEBD-4E18-8ACB-916BAF8CD351}" presName="Name13" presStyleLbl="parChTrans1D2" presStyleIdx="2" presStyleCnt="3"/>
      <dgm:spPr/>
    </dgm:pt>
    <dgm:pt modelId="{11729B69-6C63-422E-B025-5FB7D3E186FB}" type="pres">
      <dgm:prSet presAssocID="{C5ED77CD-0189-484C-B3ED-E8D610C3FC66}" presName="childText" presStyleLbl="bgAcc1" presStyleIdx="2" presStyleCnt="3" custLinFactNeighborX="-755" custLinFactNeighborY="1986">
        <dgm:presLayoutVars>
          <dgm:bulletEnabled val="1"/>
        </dgm:presLayoutVars>
      </dgm:prSet>
      <dgm:spPr/>
    </dgm:pt>
  </dgm:ptLst>
  <dgm:cxnLst>
    <dgm:cxn modelId="{8A910303-A516-41ED-BC41-F05C8C20FCFE}" type="presOf" srcId="{3B02DD4E-066B-4B62-9DD5-EC2361BA23CC}" destId="{41C062DB-3E5C-4614-B4D7-1ED725C1DBE9}" srcOrd="0" destOrd="0" presId="urn:microsoft.com/office/officeart/2005/8/layout/hierarchy3"/>
    <dgm:cxn modelId="{8CB85E04-6D55-47A9-86A7-B4A8EE2A37EE}" srcId="{FBEDDA41-ECF9-4B9A-BD41-CC8833AA5EB1}" destId="{C5ED77CD-0189-484C-B3ED-E8D610C3FC66}" srcOrd="0" destOrd="0" parTransId="{A057A277-AEBD-4E18-8ACB-916BAF8CD351}" sibTransId="{5F07E390-6910-4F9D-8C8B-6ECB5F190CE4}"/>
    <dgm:cxn modelId="{98B3E505-A200-4A90-B5F4-B3D0A957EB6C}" srcId="{3B02DD4E-066B-4B62-9DD5-EC2361BA23CC}" destId="{DEA43823-4776-4086-B63B-4BC635DB3D9D}" srcOrd="0" destOrd="0" parTransId="{5093312A-BC28-4202-91DB-AB0644DD375F}" sibTransId="{F6774E8A-43BF-49D1-9AA2-087562F790CE}"/>
    <dgm:cxn modelId="{67221B06-5669-41F2-AB15-7FA18BB13524}" type="presOf" srcId="{FD23EBCB-620E-4E44-AC12-870F06C83DCF}" destId="{0F4B5A1B-3317-4E15-809A-B11582BC5570}" srcOrd="0" destOrd="0" presId="urn:microsoft.com/office/officeart/2005/8/layout/hierarchy3"/>
    <dgm:cxn modelId="{4770A810-0FD0-4AE0-A33B-0636B9ADFC41}" srcId="{FD23EBCB-620E-4E44-AC12-870F06C83DCF}" destId="{3B02DD4E-066B-4B62-9DD5-EC2361BA23CC}" srcOrd="1" destOrd="0" parTransId="{78D35A3D-AFFA-4429-9332-C26CC5C714C6}" sibTransId="{6EE0FEE6-043D-4607-9F3F-AA7931B3811A}"/>
    <dgm:cxn modelId="{59B7362E-8C18-424E-ADE5-979A6039A1CA}" srcId="{FD23EBCB-620E-4E44-AC12-870F06C83DCF}" destId="{FBEDDA41-ECF9-4B9A-BD41-CC8833AA5EB1}" srcOrd="2" destOrd="0" parTransId="{CF8356F7-5C5E-41D5-9E56-7C07E8749384}" sibTransId="{D8AC06EB-02B2-4ACB-A9EC-03D5B3B88D2F}"/>
    <dgm:cxn modelId="{37BC8830-CA0E-47AB-8F3B-DA669AD4B51D}" type="presOf" srcId="{3B02DD4E-066B-4B62-9DD5-EC2361BA23CC}" destId="{828FF9A1-A028-4A15-8026-D3203A413E87}" srcOrd="1" destOrd="0" presId="urn:microsoft.com/office/officeart/2005/8/layout/hierarchy3"/>
    <dgm:cxn modelId="{1FF27031-0C32-4C8A-A23F-BAC73A0757F1}" type="presOf" srcId="{FBEDDA41-ECF9-4B9A-BD41-CC8833AA5EB1}" destId="{58A46904-AD66-4B6E-8620-E05F6C5A7398}" srcOrd="0" destOrd="0" presId="urn:microsoft.com/office/officeart/2005/8/layout/hierarchy3"/>
    <dgm:cxn modelId="{F83CD635-683E-4444-A799-E29F994A285F}" type="presOf" srcId="{D23F1BD8-312B-47D5-831A-FC87DA6C4101}" destId="{BB8FFD63-3268-4B2C-9D59-1BC2055AE989}" srcOrd="0" destOrd="0" presId="urn:microsoft.com/office/officeart/2005/8/layout/hierarchy3"/>
    <dgm:cxn modelId="{68B4F83D-0F93-49A0-866E-FA5ED4D4973B}" type="presOf" srcId="{DEA43823-4776-4086-B63B-4BC635DB3D9D}" destId="{02B7F8EE-7787-4F27-9826-1C800A8390D3}" srcOrd="0" destOrd="0" presId="urn:microsoft.com/office/officeart/2005/8/layout/hierarchy3"/>
    <dgm:cxn modelId="{9571763E-C657-410C-B6C8-91E2EA92A011}" type="presOf" srcId="{5093312A-BC28-4202-91DB-AB0644DD375F}" destId="{F63FE315-2A00-4E0C-BE81-8343DB7BCF07}" srcOrd="0" destOrd="0" presId="urn:microsoft.com/office/officeart/2005/8/layout/hierarchy3"/>
    <dgm:cxn modelId="{5D29705F-7A9D-498C-AB5C-B491A5AF9E49}" type="presOf" srcId="{F8C6CBB9-BBDC-40AF-91EF-8CDEF375CB35}" destId="{F17514A1-58F4-4297-94D6-914B38FC864A}" srcOrd="0" destOrd="0" presId="urn:microsoft.com/office/officeart/2005/8/layout/hierarchy3"/>
    <dgm:cxn modelId="{33A3566C-CEDE-4616-BDFA-AFEE89C85A1A}" type="presOf" srcId="{C5ED77CD-0189-484C-B3ED-E8D610C3FC66}" destId="{11729B69-6C63-422E-B025-5FB7D3E186FB}" srcOrd="0" destOrd="0" presId="urn:microsoft.com/office/officeart/2005/8/layout/hierarchy3"/>
    <dgm:cxn modelId="{02D1C66E-105D-483B-A296-4FE33D4958C5}" type="presOf" srcId="{A057A277-AEBD-4E18-8ACB-916BAF8CD351}" destId="{23298649-990C-424D-B30B-1B47FA925091}" srcOrd="0" destOrd="0" presId="urn:microsoft.com/office/officeart/2005/8/layout/hierarchy3"/>
    <dgm:cxn modelId="{AB9BA6B8-5CE0-4C5C-BDC1-33A7D35A6B1C}" type="presOf" srcId="{B84E6676-DBBA-4A9F-8F22-E16A1AB531BF}" destId="{3546D985-B8FB-4CEE-B86B-E0D71FAC3716}" srcOrd="0" destOrd="0" presId="urn:microsoft.com/office/officeart/2005/8/layout/hierarchy3"/>
    <dgm:cxn modelId="{1E3F37D9-9B05-4CBC-9C23-2F62E52B9BFB}" srcId="{FD23EBCB-620E-4E44-AC12-870F06C83DCF}" destId="{F8C6CBB9-BBDC-40AF-91EF-8CDEF375CB35}" srcOrd="0" destOrd="0" parTransId="{656CAD86-C998-467A-92B0-EC2315AD2996}" sibTransId="{CA53DCFF-AE8D-46D1-91B1-916FE14EB1BF}"/>
    <dgm:cxn modelId="{148BA0DA-B6F1-480A-9947-B79CC3062C2D}" type="presOf" srcId="{F8C6CBB9-BBDC-40AF-91EF-8CDEF375CB35}" destId="{FE0ED7D7-EB7A-42A7-9EA5-F7867B31DD94}" srcOrd="1" destOrd="0" presId="urn:microsoft.com/office/officeart/2005/8/layout/hierarchy3"/>
    <dgm:cxn modelId="{685973E3-744D-40E8-B583-F43742A22D7C}" type="presOf" srcId="{FBEDDA41-ECF9-4B9A-BD41-CC8833AA5EB1}" destId="{82E2139B-7A31-4161-B46C-37AAC6C4D2B7}" srcOrd="1" destOrd="0" presId="urn:microsoft.com/office/officeart/2005/8/layout/hierarchy3"/>
    <dgm:cxn modelId="{A538E9EA-99A5-41F1-BAD2-57A609EBFF71}" srcId="{F8C6CBB9-BBDC-40AF-91EF-8CDEF375CB35}" destId="{B84E6676-DBBA-4A9F-8F22-E16A1AB531BF}" srcOrd="0" destOrd="0" parTransId="{D23F1BD8-312B-47D5-831A-FC87DA6C4101}" sibTransId="{1D1E1964-43CD-49CC-B674-554020AA13C2}"/>
    <dgm:cxn modelId="{9E043D93-C68F-454B-8B1B-E9B7A3ACB075}" type="presParOf" srcId="{0F4B5A1B-3317-4E15-809A-B11582BC5570}" destId="{4FCEB126-06C9-4F11-8C12-9035C3786323}" srcOrd="0" destOrd="0" presId="urn:microsoft.com/office/officeart/2005/8/layout/hierarchy3"/>
    <dgm:cxn modelId="{1DBB2BDE-D067-435C-B600-BC43A63C8231}" type="presParOf" srcId="{4FCEB126-06C9-4F11-8C12-9035C3786323}" destId="{C5A23D8B-68DE-4572-82F9-475EE01B8C39}" srcOrd="0" destOrd="0" presId="urn:microsoft.com/office/officeart/2005/8/layout/hierarchy3"/>
    <dgm:cxn modelId="{04E354F0-7F21-4E3C-8221-578E9F466AA0}" type="presParOf" srcId="{C5A23D8B-68DE-4572-82F9-475EE01B8C39}" destId="{F17514A1-58F4-4297-94D6-914B38FC864A}" srcOrd="0" destOrd="0" presId="urn:microsoft.com/office/officeart/2005/8/layout/hierarchy3"/>
    <dgm:cxn modelId="{E97F9D45-59F7-4FD9-881D-F8D655F325BB}" type="presParOf" srcId="{C5A23D8B-68DE-4572-82F9-475EE01B8C39}" destId="{FE0ED7D7-EB7A-42A7-9EA5-F7867B31DD94}" srcOrd="1" destOrd="0" presId="urn:microsoft.com/office/officeart/2005/8/layout/hierarchy3"/>
    <dgm:cxn modelId="{8AFD3830-F452-4367-B7EB-B1CADA1514BF}" type="presParOf" srcId="{4FCEB126-06C9-4F11-8C12-9035C3786323}" destId="{F9D5BE23-90CD-47EE-9A51-B51CF77A98E1}" srcOrd="1" destOrd="0" presId="urn:microsoft.com/office/officeart/2005/8/layout/hierarchy3"/>
    <dgm:cxn modelId="{04A2052C-8EBF-4ACE-9F5C-439D133B501E}" type="presParOf" srcId="{F9D5BE23-90CD-47EE-9A51-B51CF77A98E1}" destId="{BB8FFD63-3268-4B2C-9D59-1BC2055AE989}" srcOrd="0" destOrd="0" presId="urn:microsoft.com/office/officeart/2005/8/layout/hierarchy3"/>
    <dgm:cxn modelId="{C8B9A2F4-A3AA-49BC-B27E-846A834BD580}" type="presParOf" srcId="{F9D5BE23-90CD-47EE-9A51-B51CF77A98E1}" destId="{3546D985-B8FB-4CEE-B86B-E0D71FAC3716}" srcOrd="1" destOrd="0" presId="urn:microsoft.com/office/officeart/2005/8/layout/hierarchy3"/>
    <dgm:cxn modelId="{6DAAA73A-6C74-405E-A238-1FD1859AE88E}" type="presParOf" srcId="{0F4B5A1B-3317-4E15-809A-B11582BC5570}" destId="{54F68F15-7CC5-4430-A8F3-B7BC5C9DBEDF}" srcOrd="1" destOrd="0" presId="urn:microsoft.com/office/officeart/2005/8/layout/hierarchy3"/>
    <dgm:cxn modelId="{8975D024-3563-4FB8-AE3F-89341346AACB}" type="presParOf" srcId="{54F68F15-7CC5-4430-A8F3-B7BC5C9DBEDF}" destId="{7DC9AC13-EE54-4C27-BE60-2DE59B992642}" srcOrd="0" destOrd="0" presId="urn:microsoft.com/office/officeart/2005/8/layout/hierarchy3"/>
    <dgm:cxn modelId="{34A1534B-978C-4583-B7E4-EA5F971A1E8E}" type="presParOf" srcId="{7DC9AC13-EE54-4C27-BE60-2DE59B992642}" destId="{41C062DB-3E5C-4614-B4D7-1ED725C1DBE9}" srcOrd="0" destOrd="0" presId="urn:microsoft.com/office/officeart/2005/8/layout/hierarchy3"/>
    <dgm:cxn modelId="{B7ADB5C5-C950-4EFE-B4F1-D78365DF29AE}" type="presParOf" srcId="{7DC9AC13-EE54-4C27-BE60-2DE59B992642}" destId="{828FF9A1-A028-4A15-8026-D3203A413E87}" srcOrd="1" destOrd="0" presId="urn:microsoft.com/office/officeart/2005/8/layout/hierarchy3"/>
    <dgm:cxn modelId="{34243DB3-53AF-4D03-9F72-A23FBB594BEC}" type="presParOf" srcId="{54F68F15-7CC5-4430-A8F3-B7BC5C9DBEDF}" destId="{93736ED4-AFF3-4B87-B226-5477C769E52D}" srcOrd="1" destOrd="0" presId="urn:microsoft.com/office/officeart/2005/8/layout/hierarchy3"/>
    <dgm:cxn modelId="{A5146AFF-5409-487B-86E1-3A855AA58B08}" type="presParOf" srcId="{93736ED4-AFF3-4B87-B226-5477C769E52D}" destId="{F63FE315-2A00-4E0C-BE81-8343DB7BCF07}" srcOrd="0" destOrd="0" presId="urn:microsoft.com/office/officeart/2005/8/layout/hierarchy3"/>
    <dgm:cxn modelId="{8BA17BA3-CC4B-4740-8954-6D2C4298FC4D}" type="presParOf" srcId="{93736ED4-AFF3-4B87-B226-5477C769E52D}" destId="{02B7F8EE-7787-4F27-9826-1C800A8390D3}" srcOrd="1" destOrd="0" presId="urn:microsoft.com/office/officeart/2005/8/layout/hierarchy3"/>
    <dgm:cxn modelId="{80ACF71F-959F-45C3-A2D1-9475CB664379}" type="presParOf" srcId="{0F4B5A1B-3317-4E15-809A-B11582BC5570}" destId="{A5596F58-6237-4A85-A103-89D489599E17}" srcOrd="2" destOrd="0" presId="urn:microsoft.com/office/officeart/2005/8/layout/hierarchy3"/>
    <dgm:cxn modelId="{1ADCEE60-A9F4-4557-9DA1-AC87D107F9BB}" type="presParOf" srcId="{A5596F58-6237-4A85-A103-89D489599E17}" destId="{81260511-8129-4BC8-A98D-AEA49926D6F7}" srcOrd="0" destOrd="0" presId="urn:microsoft.com/office/officeart/2005/8/layout/hierarchy3"/>
    <dgm:cxn modelId="{52B02E13-0351-4243-B9FC-9422ABA532E5}" type="presParOf" srcId="{81260511-8129-4BC8-A98D-AEA49926D6F7}" destId="{58A46904-AD66-4B6E-8620-E05F6C5A7398}" srcOrd="0" destOrd="0" presId="urn:microsoft.com/office/officeart/2005/8/layout/hierarchy3"/>
    <dgm:cxn modelId="{AEEC1468-AF0C-4857-A8D3-D3A3F5D247E5}" type="presParOf" srcId="{81260511-8129-4BC8-A98D-AEA49926D6F7}" destId="{82E2139B-7A31-4161-B46C-37AAC6C4D2B7}" srcOrd="1" destOrd="0" presId="urn:microsoft.com/office/officeart/2005/8/layout/hierarchy3"/>
    <dgm:cxn modelId="{D3AB1DDF-938F-47ED-BD40-5AB8671A6B40}" type="presParOf" srcId="{A5596F58-6237-4A85-A103-89D489599E17}" destId="{2FDCA625-AC47-4C76-84C1-C3FEFDAAB9DF}" srcOrd="1" destOrd="0" presId="urn:microsoft.com/office/officeart/2005/8/layout/hierarchy3"/>
    <dgm:cxn modelId="{21394414-BB06-4A9E-B66D-257A6312433D}" type="presParOf" srcId="{2FDCA625-AC47-4C76-84C1-C3FEFDAAB9DF}" destId="{23298649-990C-424D-B30B-1B47FA925091}" srcOrd="0" destOrd="0" presId="urn:microsoft.com/office/officeart/2005/8/layout/hierarchy3"/>
    <dgm:cxn modelId="{13EB10E5-41EC-4ED5-AF1A-98005771C5F1}" type="presParOf" srcId="{2FDCA625-AC47-4C76-84C1-C3FEFDAAB9DF}" destId="{11729B69-6C63-422E-B025-5FB7D3E186FB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D23EBCB-620E-4E44-AC12-870F06C83DCF}" type="doc">
      <dgm:prSet loTypeId="urn:microsoft.com/office/officeart/2005/8/layout/hierarchy3" loCatId="relationship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F8C6CBB9-BBDC-40AF-91EF-8CDEF375CB35}">
      <dgm:prSet phldrT="[Text]"/>
      <dgm:spPr/>
      <dgm:t>
        <a:bodyPr/>
        <a:lstStyle/>
        <a:p>
          <a:r>
            <a:rPr lang="en-GB" b="1" dirty="0"/>
            <a:t>Financial Analyst</a:t>
          </a:r>
        </a:p>
      </dgm:t>
    </dgm:pt>
    <dgm:pt modelId="{656CAD86-C998-467A-92B0-EC2315AD2996}" type="parTrans" cxnId="{1E3F37D9-9B05-4CBC-9C23-2F62E52B9BFB}">
      <dgm:prSet/>
      <dgm:spPr/>
      <dgm:t>
        <a:bodyPr/>
        <a:lstStyle/>
        <a:p>
          <a:endParaRPr lang="en-GB"/>
        </a:p>
      </dgm:t>
    </dgm:pt>
    <dgm:pt modelId="{CA53DCFF-AE8D-46D1-91B1-916FE14EB1BF}" type="sibTrans" cxnId="{1E3F37D9-9B05-4CBC-9C23-2F62E52B9BFB}">
      <dgm:prSet/>
      <dgm:spPr/>
      <dgm:t>
        <a:bodyPr/>
        <a:lstStyle/>
        <a:p>
          <a:endParaRPr lang="en-GB"/>
        </a:p>
      </dgm:t>
    </dgm:pt>
    <dgm:pt modelId="{3B02DD4E-066B-4B62-9DD5-EC2361BA23CC}">
      <dgm:prSet phldrT="[Text]"/>
      <dgm:spPr/>
      <dgm:t>
        <a:bodyPr/>
        <a:lstStyle/>
        <a:p>
          <a:r>
            <a:rPr lang="en-GB" b="1" dirty="0"/>
            <a:t>Financial Markets and Financial Institutions</a:t>
          </a:r>
        </a:p>
      </dgm:t>
    </dgm:pt>
    <dgm:pt modelId="{78D35A3D-AFFA-4429-9332-C26CC5C714C6}" type="parTrans" cxnId="{4770A810-0FD0-4AE0-A33B-0636B9ADFC41}">
      <dgm:prSet/>
      <dgm:spPr/>
      <dgm:t>
        <a:bodyPr/>
        <a:lstStyle/>
        <a:p>
          <a:endParaRPr lang="en-GB"/>
        </a:p>
      </dgm:t>
    </dgm:pt>
    <dgm:pt modelId="{6EE0FEE6-043D-4607-9F3F-AA7931B3811A}" type="sibTrans" cxnId="{4770A810-0FD0-4AE0-A33B-0636B9ADFC41}">
      <dgm:prSet/>
      <dgm:spPr/>
      <dgm:t>
        <a:bodyPr/>
        <a:lstStyle/>
        <a:p>
          <a:endParaRPr lang="en-GB"/>
        </a:p>
      </dgm:t>
    </dgm:pt>
    <dgm:pt modelId="{FBEDDA41-ECF9-4B9A-BD41-CC8833AA5EB1}">
      <dgm:prSet/>
      <dgm:spPr/>
      <dgm:t>
        <a:bodyPr/>
        <a:lstStyle/>
        <a:p>
          <a:r>
            <a:rPr lang="en-GB" b="1" dirty="0"/>
            <a:t>Strategic</a:t>
          </a:r>
          <a:r>
            <a:rPr lang="en-GB" b="1" baseline="0" dirty="0"/>
            <a:t> Corporate Finance</a:t>
          </a:r>
          <a:endParaRPr lang="en-GB" b="1" dirty="0"/>
        </a:p>
      </dgm:t>
    </dgm:pt>
    <dgm:pt modelId="{CF8356F7-5C5E-41D5-9E56-7C07E8749384}" type="parTrans" cxnId="{59B7362E-8C18-424E-ADE5-979A6039A1CA}">
      <dgm:prSet/>
      <dgm:spPr/>
      <dgm:t>
        <a:bodyPr/>
        <a:lstStyle/>
        <a:p>
          <a:endParaRPr lang="en-GB"/>
        </a:p>
      </dgm:t>
    </dgm:pt>
    <dgm:pt modelId="{D8AC06EB-02B2-4ACB-A9EC-03D5B3B88D2F}" type="sibTrans" cxnId="{59B7362E-8C18-424E-ADE5-979A6039A1CA}">
      <dgm:prSet/>
      <dgm:spPr/>
      <dgm:t>
        <a:bodyPr/>
        <a:lstStyle/>
        <a:p>
          <a:endParaRPr lang="en-GB"/>
        </a:p>
      </dgm:t>
    </dgm:pt>
    <dgm:pt modelId="{4E270765-93F8-4E34-806E-D6CAE7B0FCCB}">
      <dgm:prSet/>
      <dgm:spPr/>
      <dgm:t>
        <a:bodyPr/>
        <a:lstStyle/>
        <a:p>
          <a:r>
            <a:rPr lang="en-US" b="1" dirty="0"/>
            <a:t>Financial Engineering</a:t>
          </a:r>
        </a:p>
      </dgm:t>
    </dgm:pt>
    <dgm:pt modelId="{5E3B0489-62AA-4AE8-BA13-20CA199A83A6}" type="parTrans" cxnId="{4A444ACE-3B7A-47B0-9FC7-E1664C55A84B}">
      <dgm:prSet/>
      <dgm:spPr/>
      <dgm:t>
        <a:bodyPr/>
        <a:lstStyle/>
        <a:p>
          <a:endParaRPr lang="en-US"/>
        </a:p>
      </dgm:t>
    </dgm:pt>
    <dgm:pt modelId="{F6C8CAA2-0C63-431F-B11F-FB95ECA82ECE}" type="sibTrans" cxnId="{4A444ACE-3B7A-47B0-9FC7-E1664C55A84B}">
      <dgm:prSet/>
      <dgm:spPr/>
      <dgm:t>
        <a:bodyPr/>
        <a:lstStyle/>
        <a:p>
          <a:endParaRPr lang="en-US"/>
        </a:p>
      </dgm:t>
    </dgm:pt>
    <dgm:pt modelId="{0F4B5A1B-3317-4E15-809A-B11582BC5570}" type="pres">
      <dgm:prSet presAssocID="{FD23EBCB-620E-4E44-AC12-870F06C83DC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FCEB126-06C9-4F11-8C12-9035C3786323}" type="pres">
      <dgm:prSet presAssocID="{F8C6CBB9-BBDC-40AF-91EF-8CDEF375CB35}" presName="root" presStyleCnt="0"/>
      <dgm:spPr/>
    </dgm:pt>
    <dgm:pt modelId="{C5A23D8B-68DE-4572-82F9-475EE01B8C39}" type="pres">
      <dgm:prSet presAssocID="{F8C6CBB9-BBDC-40AF-91EF-8CDEF375CB35}" presName="rootComposite" presStyleCnt="0"/>
      <dgm:spPr/>
    </dgm:pt>
    <dgm:pt modelId="{F17514A1-58F4-4297-94D6-914B38FC864A}" type="pres">
      <dgm:prSet presAssocID="{F8C6CBB9-BBDC-40AF-91EF-8CDEF375CB35}" presName="rootText" presStyleLbl="node1" presStyleIdx="0" presStyleCnt="4" custScaleX="94630"/>
      <dgm:spPr/>
    </dgm:pt>
    <dgm:pt modelId="{FE0ED7D7-EB7A-42A7-9EA5-F7867B31DD94}" type="pres">
      <dgm:prSet presAssocID="{F8C6CBB9-BBDC-40AF-91EF-8CDEF375CB35}" presName="rootConnector" presStyleLbl="node1" presStyleIdx="0" presStyleCnt="4"/>
      <dgm:spPr/>
    </dgm:pt>
    <dgm:pt modelId="{F9D5BE23-90CD-47EE-9A51-B51CF77A98E1}" type="pres">
      <dgm:prSet presAssocID="{F8C6CBB9-BBDC-40AF-91EF-8CDEF375CB35}" presName="childShape" presStyleCnt="0"/>
      <dgm:spPr/>
    </dgm:pt>
    <dgm:pt modelId="{54F68F15-7CC5-4430-A8F3-B7BC5C9DBEDF}" type="pres">
      <dgm:prSet presAssocID="{3B02DD4E-066B-4B62-9DD5-EC2361BA23CC}" presName="root" presStyleCnt="0"/>
      <dgm:spPr/>
    </dgm:pt>
    <dgm:pt modelId="{7DC9AC13-EE54-4C27-BE60-2DE59B992642}" type="pres">
      <dgm:prSet presAssocID="{3B02DD4E-066B-4B62-9DD5-EC2361BA23CC}" presName="rootComposite" presStyleCnt="0"/>
      <dgm:spPr/>
    </dgm:pt>
    <dgm:pt modelId="{41C062DB-3E5C-4614-B4D7-1ED725C1DBE9}" type="pres">
      <dgm:prSet presAssocID="{3B02DD4E-066B-4B62-9DD5-EC2361BA23CC}" presName="rootText" presStyleLbl="node1" presStyleIdx="1" presStyleCnt="4"/>
      <dgm:spPr/>
    </dgm:pt>
    <dgm:pt modelId="{828FF9A1-A028-4A15-8026-D3203A413E87}" type="pres">
      <dgm:prSet presAssocID="{3B02DD4E-066B-4B62-9DD5-EC2361BA23CC}" presName="rootConnector" presStyleLbl="node1" presStyleIdx="1" presStyleCnt="4"/>
      <dgm:spPr/>
    </dgm:pt>
    <dgm:pt modelId="{93736ED4-AFF3-4B87-B226-5477C769E52D}" type="pres">
      <dgm:prSet presAssocID="{3B02DD4E-066B-4B62-9DD5-EC2361BA23CC}" presName="childShape" presStyleCnt="0"/>
      <dgm:spPr/>
    </dgm:pt>
    <dgm:pt modelId="{A5596F58-6237-4A85-A103-89D489599E17}" type="pres">
      <dgm:prSet presAssocID="{FBEDDA41-ECF9-4B9A-BD41-CC8833AA5EB1}" presName="root" presStyleCnt="0"/>
      <dgm:spPr/>
    </dgm:pt>
    <dgm:pt modelId="{81260511-8129-4BC8-A98D-AEA49926D6F7}" type="pres">
      <dgm:prSet presAssocID="{FBEDDA41-ECF9-4B9A-BD41-CC8833AA5EB1}" presName="rootComposite" presStyleCnt="0"/>
      <dgm:spPr/>
    </dgm:pt>
    <dgm:pt modelId="{58A46904-AD66-4B6E-8620-E05F6C5A7398}" type="pres">
      <dgm:prSet presAssocID="{FBEDDA41-ECF9-4B9A-BD41-CC8833AA5EB1}" presName="rootText" presStyleLbl="node1" presStyleIdx="2" presStyleCnt="4"/>
      <dgm:spPr/>
    </dgm:pt>
    <dgm:pt modelId="{82E2139B-7A31-4161-B46C-37AAC6C4D2B7}" type="pres">
      <dgm:prSet presAssocID="{FBEDDA41-ECF9-4B9A-BD41-CC8833AA5EB1}" presName="rootConnector" presStyleLbl="node1" presStyleIdx="2" presStyleCnt="4"/>
      <dgm:spPr/>
    </dgm:pt>
    <dgm:pt modelId="{2FDCA625-AC47-4C76-84C1-C3FEFDAAB9DF}" type="pres">
      <dgm:prSet presAssocID="{FBEDDA41-ECF9-4B9A-BD41-CC8833AA5EB1}" presName="childShape" presStyleCnt="0"/>
      <dgm:spPr/>
    </dgm:pt>
    <dgm:pt modelId="{49BD4D7E-848D-4261-A5DB-C9E2AB939542}" type="pres">
      <dgm:prSet presAssocID="{4E270765-93F8-4E34-806E-D6CAE7B0FCCB}" presName="root" presStyleCnt="0"/>
      <dgm:spPr/>
    </dgm:pt>
    <dgm:pt modelId="{A298E021-33B1-41E5-9749-B1AD165D137A}" type="pres">
      <dgm:prSet presAssocID="{4E270765-93F8-4E34-806E-D6CAE7B0FCCB}" presName="rootComposite" presStyleCnt="0"/>
      <dgm:spPr/>
    </dgm:pt>
    <dgm:pt modelId="{B3045C17-CC68-434C-ABB6-EF4B73DD2639}" type="pres">
      <dgm:prSet presAssocID="{4E270765-93F8-4E34-806E-D6CAE7B0FCCB}" presName="rootText" presStyleLbl="node1" presStyleIdx="3" presStyleCnt="4"/>
      <dgm:spPr/>
    </dgm:pt>
    <dgm:pt modelId="{B2E24120-FC88-4C81-9876-88FAC24DCAEF}" type="pres">
      <dgm:prSet presAssocID="{4E270765-93F8-4E34-806E-D6CAE7B0FCCB}" presName="rootConnector" presStyleLbl="node1" presStyleIdx="3" presStyleCnt="4"/>
      <dgm:spPr/>
    </dgm:pt>
    <dgm:pt modelId="{E18896A5-C775-4FE4-9E73-FC45C04ACF53}" type="pres">
      <dgm:prSet presAssocID="{4E270765-93F8-4E34-806E-D6CAE7B0FCCB}" presName="childShape" presStyleCnt="0"/>
      <dgm:spPr/>
    </dgm:pt>
  </dgm:ptLst>
  <dgm:cxnLst>
    <dgm:cxn modelId="{8A910303-A516-41ED-BC41-F05C8C20FCFE}" type="presOf" srcId="{3B02DD4E-066B-4B62-9DD5-EC2361BA23CC}" destId="{41C062DB-3E5C-4614-B4D7-1ED725C1DBE9}" srcOrd="0" destOrd="0" presId="urn:microsoft.com/office/officeart/2005/8/layout/hierarchy3"/>
    <dgm:cxn modelId="{67221B06-5669-41F2-AB15-7FA18BB13524}" type="presOf" srcId="{FD23EBCB-620E-4E44-AC12-870F06C83DCF}" destId="{0F4B5A1B-3317-4E15-809A-B11582BC5570}" srcOrd="0" destOrd="0" presId="urn:microsoft.com/office/officeart/2005/8/layout/hierarchy3"/>
    <dgm:cxn modelId="{4770A810-0FD0-4AE0-A33B-0636B9ADFC41}" srcId="{FD23EBCB-620E-4E44-AC12-870F06C83DCF}" destId="{3B02DD4E-066B-4B62-9DD5-EC2361BA23CC}" srcOrd="1" destOrd="0" parTransId="{78D35A3D-AFFA-4429-9332-C26CC5C714C6}" sibTransId="{6EE0FEE6-043D-4607-9F3F-AA7931B3811A}"/>
    <dgm:cxn modelId="{59B7362E-8C18-424E-ADE5-979A6039A1CA}" srcId="{FD23EBCB-620E-4E44-AC12-870F06C83DCF}" destId="{FBEDDA41-ECF9-4B9A-BD41-CC8833AA5EB1}" srcOrd="2" destOrd="0" parTransId="{CF8356F7-5C5E-41D5-9E56-7C07E8749384}" sibTransId="{D8AC06EB-02B2-4ACB-A9EC-03D5B3B88D2F}"/>
    <dgm:cxn modelId="{37BC8830-CA0E-47AB-8F3B-DA669AD4B51D}" type="presOf" srcId="{3B02DD4E-066B-4B62-9DD5-EC2361BA23CC}" destId="{828FF9A1-A028-4A15-8026-D3203A413E87}" srcOrd="1" destOrd="0" presId="urn:microsoft.com/office/officeart/2005/8/layout/hierarchy3"/>
    <dgm:cxn modelId="{1FF27031-0C32-4C8A-A23F-BAC73A0757F1}" type="presOf" srcId="{FBEDDA41-ECF9-4B9A-BD41-CC8833AA5EB1}" destId="{58A46904-AD66-4B6E-8620-E05F6C5A7398}" srcOrd="0" destOrd="0" presId="urn:microsoft.com/office/officeart/2005/8/layout/hierarchy3"/>
    <dgm:cxn modelId="{5D29705F-7A9D-498C-AB5C-B491A5AF9E49}" type="presOf" srcId="{F8C6CBB9-BBDC-40AF-91EF-8CDEF375CB35}" destId="{F17514A1-58F4-4297-94D6-914B38FC864A}" srcOrd="0" destOrd="0" presId="urn:microsoft.com/office/officeart/2005/8/layout/hierarchy3"/>
    <dgm:cxn modelId="{C69C7C7C-CBD2-43A7-9FF7-DCBAC9FC8F85}" type="presOf" srcId="{4E270765-93F8-4E34-806E-D6CAE7B0FCCB}" destId="{B2E24120-FC88-4C81-9876-88FAC24DCAEF}" srcOrd="1" destOrd="0" presId="urn:microsoft.com/office/officeart/2005/8/layout/hierarchy3"/>
    <dgm:cxn modelId="{4A444ACE-3B7A-47B0-9FC7-E1664C55A84B}" srcId="{FD23EBCB-620E-4E44-AC12-870F06C83DCF}" destId="{4E270765-93F8-4E34-806E-D6CAE7B0FCCB}" srcOrd="3" destOrd="0" parTransId="{5E3B0489-62AA-4AE8-BA13-20CA199A83A6}" sibTransId="{F6C8CAA2-0C63-431F-B11F-FB95ECA82ECE}"/>
    <dgm:cxn modelId="{1E3F37D9-9B05-4CBC-9C23-2F62E52B9BFB}" srcId="{FD23EBCB-620E-4E44-AC12-870F06C83DCF}" destId="{F8C6CBB9-BBDC-40AF-91EF-8CDEF375CB35}" srcOrd="0" destOrd="0" parTransId="{656CAD86-C998-467A-92B0-EC2315AD2996}" sibTransId="{CA53DCFF-AE8D-46D1-91B1-916FE14EB1BF}"/>
    <dgm:cxn modelId="{148BA0DA-B6F1-480A-9947-B79CC3062C2D}" type="presOf" srcId="{F8C6CBB9-BBDC-40AF-91EF-8CDEF375CB35}" destId="{FE0ED7D7-EB7A-42A7-9EA5-F7867B31DD94}" srcOrd="1" destOrd="0" presId="urn:microsoft.com/office/officeart/2005/8/layout/hierarchy3"/>
    <dgm:cxn modelId="{685973E3-744D-40E8-B583-F43742A22D7C}" type="presOf" srcId="{FBEDDA41-ECF9-4B9A-BD41-CC8833AA5EB1}" destId="{82E2139B-7A31-4161-B46C-37AAC6C4D2B7}" srcOrd="1" destOrd="0" presId="urn:microsoft.com/office/officeart/2005/8/layout/hierarchy3"/>
    <dgm:cxn modelId="{2004D8FB-9BCA-4A74-A15D-04327F6E25FD}" type="presOf" srcId="{4E270765-93F8-4E34-806E-D6CAE7B0FCCB}" destId="{B3045C17-CC68-434C-ABB6-EF4B73DD2639}" srcOrd="0" destOrd="0" presId="urn:microsoft.com/office/officeart/2005/8/layout/hierarchy3"/>
    <dgm:cxn modelId="{9E043D93-C68F-454B-8B1B-E9B7A3ACB075}" type="presParOf" srcId="{0F4B5A1B-3317-4E15-809A-B11582BC5570}" destId="{4FCEB126-06C9-4F11-8C12-9035C3786323}" srcOrd="0" destOrd="0" presId="urn:microsoft.com/office/officeart/2005/8/layout/hierarchy3"/>
    <dgm:cxn modelId="{1DBB2BDE-D067-435C-B600-BC43A63C8231}" type="presParOf" srcId="{4FCEB126-06C9-4F11-8C12-9035C3786323}" destId="{C5A23D8B-68DE-4572-82F9-475EE01B8C39}" srcOrd="0" destOrd="0" presId="urn:microsoft.com/office/officeart/2005/8/layout/hierarchy3"/>
    <dgm:cxn modelId="{04E354F0-7F21-4E3C-8221-578E9F466AA0}" type="presParOf" srcId="{C5A23D8B-68DE-4572-82F9-475EE01B8C39}" destId="{F17514A1-58F4-4297-94D6-914B38FC864A}" srcOrd="0" destOrd="0" presId="urn:microsoft.com/office/officeart/2005/8/layout/hierarchy3"/>
    <dgm:cxn modelId="{E97F9D45-59F7-4FD9-881D-F8D655F325BB}" type="presParOf" srcId="{C5A23D8B-68DE-4572-82F9-475EE01B8C39}" destId="{FE0ED7D7-EB7A-42A7-9EA5-F7867B31DD94}" srcOrd="1" destOrd="0" presId="urn:microsoft.com/office/officeart/2005/8/layout/hierarchy3"/>
    <dgm:cxn modelId="{8AFD3830-F452-4367-B7EB-B1CADA1514BF}" type="presParOf" srcId="{4FCEB126-06C9-4F11-8C12-9035C3786323}" destId="{F9D5BE23-90CD-47EE-9A51-B51CF77A98E1}" srcOrd="1" destOrd="0" presId="urn:microsoft.com/office/officeart/2005/8/layout/hierarchy3"/>
    <dgm:cxn modelId="{6DAAA73A-6C74-405E-A238-1FD1859AE88E}" type="presParOf" srcId="{0F4B5A1B-3317-4E15-809A-B11582BC5570}" destId="{54F68F15-7CC5-4430-A8F3-B7BC5C9DBEDF}" srcOrd="1" destOrd="0" presId="urn:microsoft.com/office/officeart/2005/8/layout/hierarchy3"/>
    <dgm:cxn modelId="{8975D024-3563-4FB8-AE3F-89341346AACB}" type="presParOf" srcId="{54F68F15-7CC5-4430-A8F3-B7BC5C9DBEDF}" destId="{7DC9AC13-EE54-4C27-BE60-2DE59B992642}" srcOrd="0" destOrd="0" presId="urn:microsoft.com/office/officeart/2005/8/layout/hierarchy3"/>
    <dgm:cxn modelId="{34A1534B-978C-4583-B7E4-EA5F971A1E8E}" type="presParOf" srcId="{7DC9AC13-EE54-4C27-BE60-2DE59B992642}" destId="{41C062DB-3E5C-4614-B4D7-1ED725C1DBE9}" srcOrd="0" destOrd="0" presId="urn:microsoft.com/office/officeart/2005/8/layout/hierarchy3"/>
    <dgm:cxn modelId="{B7ADB5C5-C950-4EFE-B4F1-D78365DF29AE}" type="presParOf" srcId="{7DC9AC13-EE54-4C27-BE60-2DE59B992642}" destId="{828FF9A1-A028-4A15-8026-D3203A413E87}" srcOrd="1" destOrd="0" presId="urn:microsoft.com/office/officeart/2005/8/layout/hierarchy3"/>
    <dgm:cxn modelId="{34243DB3-53AF-4D03-9F72-A23FBB594BEC}" type="presParOf" srcId="{54F68F15-7CC5-4430-A8F3-B7BC5C9DBEDF}" destId="{93736ED4-AFF3-4B87-B226-5477C769E52D}" srcOrd="1" destOrd="0" presId="urn:microsoft.com/office/officeart/2005/8/layout/hierarchy3"/>
    <dgm:cxn modelId="{80ACF71F-959F-45C3-A2D1-9475CB664379}" type="presParOf" srcId="{0F4B5A1B-3317-4E15-809A-B11582BC5570}" destId="{A5596F58-6237-4A85-A103-89D489599E17}" srcOrd="2" destOrd="0" presId="urn:microsoft.com/office/officeart/2005/8/layout/hierarchy3"/>
    <dgm:cxn modelId="{1ADCEE60-A9F4-4557-9DA1-AC87D107F9BB}" type="presParOf" srcId="{A5596F58-6237-4A85-A103-89D489599E17}" destId="{81260511-8129-4BC8-A98D-AEA49926D6F7}" srcOrd="0" destOrd="0" presId="urn:microsoft.com/office/officeart/2005/8/layout/hierarchy3"/>
    <dgm:cxn modelId="{52B02E13-0351-4243-B9FC-9422ABA532E5}" type="presParOf" srcId="{81260511-8129-4BC8-A98D-AEA49926D6F7}" destId="{58A46904-AD66-4B6E-8620-E05F6C5A7398}" srcOrd="0" destOrd="0" presId="urn:microsoft.com/office/officeart/2005/8/layout/hierarchy3"/>
    <dgm:cxn modelId="{AEEC1468-AF0C-4857-A8D3-D3A3F5D247E5}" type="presParOf" srcId="{81260511-8129-4BC8-A98D-AEA49926D6F7}" destId="{82E2139B-7A31-4161-B46C-37AAC6C4D2B7}" srcOrd="1" destOrd="0" presId="urn:microsoft.com/office/officeart/2005/8/layout/hierarchy3"/>
    <dgm:cxn modelId="{D3AB1DDF-938F-47ED-BD40-5AB8671A6B40}" type="presParOf" srcId="{A5596F58-6237-4A85-A103-89D489599E17}" destId="{2FDCA625-AC47-4C76-84C1-C3FEFDAAB9DF}" srcOrd="1" destOrd="0" presId="urn:microsoft.com/office/officeart/2005/8/layout/hierarchy3"/>
    <dgm:cxn modelId="{78AA7D55-A5F8-49C8-B408-B512AC9FDB85}" type="presParOf" srcId="{0F4B5A1B-3317-4E15-809A-B11582BC5570}" destId="{49BD4D7E-848D-4261-A5DB-C9E2AB939542}" srcOrd="3" destOrd="0" presId="urn:microsoft.com/office/officeart/2005/8/layout/hierarchy3"/>
    <dgm:cxn modelId="{66079BEE-05EC-4FA8-B1DE-BD5377C4C9DD}" type="presParOf" srcId="{49BD4D7E-848D-4261-A5DB-C9E2AB939542}" destId="{A298E021-33B1-41E5-9749-B1AD165D137A}" srcOrd="0" destOrd="0" presId="urn:microsoft.com/office/officeart/2005/8/layout/hierarchy3"/>
    <dgm:cxn modelId="{3E355CA6-464F-4C89-B8F5-1832D48128B6}" type="presParOf" srcId="{A298E021-33B1-41E5-9749-B1AD165D137A}" destId="{B3045C17-CC68-434C-ABB6-EF4B73DD2639}" srcOrd="0" destOrd="0" presId="urn:microsoft.com/office/officeart/2005/8/layout/hierarchy3"/>
    <dgm:cxn modelId="{754AA8DB-C50C-43C2-B013-3B87FBAE55C2}" type="presParOf" srcId="{A298E021-33B1-41E5-9749-B1AD165D137A}" destId="{B2E24120-FC88-4C81-9876-88FAC24DCAEF}" srcOrd="1" destOrd="0" presId="urn:microsoft.com/office/officeart/2005/8/layout/hierarchy3"/>
    <dgm:cxn modelId="{313B09BB-2714-45F5-B6A6-BDB641D6A5DD}" type="presParOf" srcId="{49BD4D7E-848D-4261-A5DB-C9E2AB939542}" destId="{E18896A5-C775-4FE4-9E73-FC45C04ACF53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D23EBCB-620E-4E44-AC12-870F06C83DCF}" type="doc">
      <dgm:prSet loTypeId="urn:microsoft.com/office/officeart/2005/8/layout/hierarchy3" loCatId="relationship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F8C6CBB9-BBDC-40AF-91EF-8CDEF375CB35}">
      <dgm:prSet phldrT="[Text]" custT="1"/>
      <dgm:spPr/>
      <dgm:t>
        <a:bodyPr/>
        <a:lstStyle/>
        <a:p>
          <a:r>
            <a:rPr lang="en-GB" sz="2800" b="1" dirty="0"/>
            <a:t>Corporate Finance</a:t>
          </a:r>
        </a:p>
      </dgm:t>
    </dgm:pt>
    <dgm:pt modelId="{656CAD86-C998-467A-92B0-EC2315AD2996}" type="parTrans" cxnId="{1E3F37D9-9B05-4CBC-9C23-2F62E52B9BFB}">
      <dgm:prSet/>
      <dgm:spPr/>
      <dgm:t>
        <a:bodyPr/>
        <a:lstStyle/>
        <a:p>
          <a:endParaRPr lang="en-GB"/>
        </a:p>
      </dgm:t>
    </dgm:pt>
    <dgm:pt modelId="{CA53DCFF-AE8D-46D1-91B1-916FE14EB1BF}" type="sibTrans" cxnId="{1E3F37D9-9B05-4CBC-9C23-2F62E52B9BFB}">
      <dgm:prSet/>
      <dgm:spPr/>
      <dgm:t>
        <a:bodyPr/>
        <a:lstStyle/>
        <a:p>
          <a:endParaRPr lang="en-GB"/>
        </a:p>
      </dgm:t>
    </dgm:pt>
    <dgm:pt modelId="{B84E6676-DBBA-4A9F-8F22-E16A1AB531BF}">
      <dgm:prSet phldrT="[Text]" custT="1"/>
      <dgm:spPr/>
      <dgm:t>
        <a:bodyPr/>
        <a:lstStyle/>
        <a:p>
          <a:r>
            <a:rPr lang="en-GB" sz="2400" dirty="0"/>
            <a:t>MSc Finance</a:t>
          </a:r>
        </a:p>
      </dgm:t>
    </dgm:pt>
    <dgm:pt modelId="{D23F1BD8-312B-47D5-831A-FC87DA6C4101}" type="parTrans" cxnId="{A538E9EA-99A5-41F1-BAD2-57A609EBFF71}">
      <dgm:prSet/>
      <dgm:spPr/>
      <dgm:t>
        <a:bodyPr/>
        <a:lstStyle/>
        <a:p>
          <a:endParaRPr lang="en-GB"/>
        </a:p>
      </dgm:t>
    </dgm:pt>
    <dgm:pt modelId="{1D1E1964-43CD-49CC-B674-554020AA13C2}" type="sibTrans" cxnId="{A538E9EA-99A5-41F1-BAD2-57A609EBFF71}">
      <dgm:prSet/>
      <dgm:spPr/>
      <dgm:t>
        <a:bodyPr/>
        <a:lstStyle/>
        <a:p>
          <a:endParaRPr lang="en-GB"/>
        </a:p>
      </dgm:t>
    </dgm:pt>
    <dgm:pt modelId="{92940C0B-3033-4A55-A8B2-39BEC7E71A9A}">
      <dgm:prSet/>
      <dgm:spPr/>
      <dgm:t>
        <a:bodyPr/>
        <a:lstStyle/>
        <a:p>
          <a:r>
            <a:rPr lang="en-US" dirty="0"/>
            <a:t>MSc Money, Banking and Finance</a:t>
          </a:r>
        </a:p>
      </dgm:t>
    </dgm:pt>
    <dgm:pt modelId="{9FE1EE81-0E8F-4AEA-B779-AED18EDCB30D}" type="parTrans" cxnId="{537FBBBD-361B-4175-AC48-585B20091583}">
      <dgm:prSet/>
      <dgm:spPr/>
      <dgm:t>
        <a:bodyPr/>
        <a:lstStyle/>
        <a:p>
          <a:endParaRPr lang="en-US"/>
        </a:p>
      </dgm:t>
    </dgm:pt>
    <dgm:pt modelId="{42600F09-E857-4107-B3C6-0415AD65E677}" type="sibTrans" cxnId="{537FBBBD-361B-4175-AC48-585B20091583}">
      <dgm:prSet/>
      <dgm:spPr/>
      <dgm:t>
        <a:bodyPr/>
        <a:lstStyle/>
        <a:p>
          <a:endParaRPr lang="en-US"/>
        </a:p>
      </dgm:t>
    </dgm:pt>
    <dgm:pt modelId="{0F4B5A1B-3317-4E15-809A-B11582BC5570}" type="pres">
      <dgm:prSet presAssocID="{FD23EBCB-620E-4E44-AC12-870F06C83DC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FCEB126-06C9-4F11-8C12-9035C3786323}" type="pres">
      <dgm:prSet presAssocID="{F8C6CBB9-BBDC-40AF-91EF-8CDEF375CB35}" presName="root" presStyleCnt="0"/>
      <dgm:spPr/>
    </dgm:pt>
    <dgm:pt modelId="{C5A23D8B-68DE-4572-82F9-475EE01B8C39}" type="pres">
      <dgm:prSet presAssocID="{F8C6CBB9-BBDC-40AF-91EF-8CDEF375CB35}" presName="rootComposite" presStyleCnt="0"/>
      <dgm:spPr/>
    </dgm:pt>
    <dgm:pt modelId="{F17514A1-58F4-4297-94D6-914B38FC864A}" type="pres">
      <dgm:prSet presAssocID="{F8C6CBB9-BBDC-40AF-91EF-8CDEF375CB35}" presName="rootText" presStyleLbl="node1" presStyleIdx="0" presStyleCnt="1" custLinFactNeighborX="31359"/>
      <dgm:spPr/>
    </dgm:pt>
    <dgm:pt modelId="{FE0ED7D7-EB7A-42A7-9EA5-F7867B31DD94}" type="pres">
      <dgm:prSet presAssocID="{F8C6CBB9-BBDC-40AF-91EF-8CDEF375CB35}" presName="rootConnector" presStyleLbl="node1" presStyleIdx="0" presStyleCnt="1"/>
      <dgm:spPr/>
    </dgm:pt>
    <dgm:pt modelId="{F9D5BE23-90CD-47EE-9A51-B51CF77A98E1}" type="pres">
      <dgm:prSet presAssocID="{F8C6CBB9-BBDC-40AF-91EF-8CDEF375CB35}" presName="childShape" presStyleCnt="0"/>
      <dgm:spPr/>
    </dgm:pt>
    <dgm:pt modelId="{BB8FFD63-3268-4B2C-9D59-1BC2055AE989}" type="pres">
      <dgm:prSet presAssocID="{D23F1BD8-312B-47D5-831A-FC87DA6C4101}" presName="Name13" presStyleLbl="parChTrans1D2" presStyleIdx="0" presStyleCnt="2"/>
      <dgm:spPr/>
    </dgm:pt>
    <dgm:pt modelId="{3546D985-B8FB-4CEE-B86B-E0D71FAC3716}" type="pres">
      <dgm:prSet presAssocID="{B84E6676-DBBA-4A9F-8F22-E16A1AB531BF}" presName="childText" presStyleLbl="bgAcc1" presStyleIdx="0" presStyleCnt="2" custLinFactNeighborX="39199">
        <dgm:presLayoutVars>
          <dgm:bulletEnabled val="1"/>
        </dgm:presLayoutVars>
      </dgm:prSet>
      <dgm:spPr/>
    </dgm:pt>
    <dgm:pt modelId="{C08805DA-B8CB-4C4C-9A10-A293681117BF}" type="pres">
      <dgm:prSet presAssocID="{9FE1EE81-0E8F-4AEA-B779-AED18EDCB30D}" presName="Name13" presStyleLbl="parChTrans1D2" presStyleIdx="1" presStyleCnt="2"/>
      <dgm:spPr/>
    </dgm:pt>
    <dgm:pt modelId="{D77B1447-970C-43CF-916F-5FCB0EF04BC1}" type="pres">
      <dgm:prSet presAssocID="{92940C0B-3033-4A55-A8B2-39BEC7E71A9A}" presName="childText" presStyleLbl="bgAcc1" presStyleIdx="1" presStyleCnt="2" custLinFactNeighborX="35977" custLinFactNeighborY="41592">
        <dgm:presLayoutVars>
          <dgm:bulletEnabled val="1"/>
        </dgm:presLayoutVars>
      </dgm:prSet>
      <dgm:spPr/>
    </dgm:pt>
  </dgm:ptLst>
  <dgm:cxnLst>
    <dgm:cxn modelId="{67221B06-5669-41F2-AB15-7FA18BB13524}" type="presOf" srcId="{FD23EBCB-620E-4E44-AC12-870F06C83DCF}" destId="{0F4B5A1B-3317-4E15-809A-B11582BC5570}" srcOrd="0" destOrd="0" presId="urn:microsoft.com/office/officeart/2005/8/layout/hierarchy3"/>
    <dgm:cxn modelId="{F83CD635-683E-4444-A799-E29F994A285F}" type="presOf" srcId="{D23F1BD8-312B-47D5-831A-FC87DA6C4101}" destId="{BB8FFD63-3268-4B2C-9D59-1BC2055AE989}" srcOrd="0" destOrd="0" presId="urn:microsoft.com/office/officeart/2005/8/layout/hierarchy3"/>
    <dgm:cxn modelId="{5D29705F-7A9D-498C-AB5C-B491A5AF9E49}" type="presOf" srcId="{F8C6CBB9-BBDC-40AF-91EF-8CDEF375CB35}" destId="{F17514A1-58F4-4297-94D6-914B38FC864A}" srcOrd="0" destOrd="0" presId="urn:microsoft.com/office/officeart/2005/8/layout/hierarchy3"/>
    <dgm:cxn modelId="{E9D27645-5B55-4F2E-BF82-FC65B0FE93C6}" type="presOf" srcId="{92940C0B-3033-4A55-A8B2-39BEC7E71A9A}" destId="{D77B1447-970C-43CF-916F-5FCB0EF04BC1}" srcOrd="0" destOrd="0" presId="urn:microsoft.com/office/officeart/2005/8/layout/hierarchy3"/>
    <dgm:cxn modelId="{AB9BA6B8-5CE0-4C5C-BDC1-33A7D35A6B1C}" type="presOf" srcId="{B84E6676-DBBA-4A9F-8F22-E16A1AB531BF}" destId="{3546D985-B8FB-4CEE-B86B-E0D71FAC3716}" srcOrd="0" destOrd="0" presId="urn:microsoft.com/office/officeart/2005/8/layout/hierarchy3"/>
    <dgm:cxn modelId="{537FBBBD-361B-4175-AC48-585B20091583}" srcId="{F8C6CBB9-BBDC-40AF-91EF-8CDEF375CB35}" destId="{92940C0B-3033-4A55-A8B2-39BEC7E71A9A}" srcOrd="1" destOrd="0" parTransId="{9FE1EE81-0E8F-4AEA-B779-AED18EDCB30D}" sibTransId="{42600F09-E857-4107-B3C6-0415AD65E677}"/>
    <dgm:cxn modelId="{1E3F37D9-9B05-4CBC-9C23-2F62E52B9BFB}" srcId="{FD23EBCB-620E-4E44-AC12-870F06C83DCF}" destId="{F8C6CBB9-BBDC-40AF-91EF-8CDEF375CB35}" srcOrd="0" destOrd="0" parTransId="{656CAD86-C998-467A-92B0-EC2315AD2996}" sibTransId="{CA53DCFF-AE8D-46D1-91B1-916FE14EB1BF}"/>
    <dgm:cxn modelId="{148BA0DA-B6F1-480A-9947-B79CC3062C2D}" type="presOf" srcId="{F8C6CBB9-BBDC-40AF-91EF-8CDEF375CB35}" destId="{FE0ED7D7-EB7A-42A7-9EA5-F7867B31DD94}" srcOrd="1" destOrd="0" presId="urn:microsoft.com/office/officeart/2005/8/layout/hierarchy3"/>
    <dgm:cxn modelId="{13B749E4-F3D4-4A07-BDCB-5E594D6236E0}" type="presOf" srcId="{9FE1EE81-0E8F-4AEA-B779-AED18EDCB30D}" destId="{C08805DA-B8CB-4C4C-9A10-A293681117BF}" srcOrd="0" destOrd="0" presId="urn:microsoft.com/office/officeart/2005/8/layout/hierarchy3"/>
    <dgm:cxn modelId="{A538E9EA-99A5-41F1-BAD2-57A609EBFF71}" srcId="{F8C6CBB9-BBDC-40AF-91EF-8CDEF375CB35}" destId="{B84E6676-DBBA-4A9F-8F22-E16A1AB531BF}" srcOrd="0" destOrd="0" parTransId="{D23F1BD8-312B-47D5-831A-FC87DA6C4101}" sibTransId="{1D1E1964-43CD-49CC-B674-554020AA13C2}"/>
    <dgm:cxn modelId="{9E043D93-C68F-454B-8B1B-E9B7A3ACB075}" type="presParOf" srcId="{0F4B5A1B-3317-4E15-809A-B11582BC5570}" destId="{4FCEB126-06C9-4F11-8C12-9035C3786323}" srcOrd="0" destOrd="0" presId="urn:microsoft.com/office/officeart/2005/8/layout/hierarchy3"/>
    <dgm:cxn modelId="{1DBB2BDE-D067-435C-B600-BC43A63C8231}" type="presParOf" srcId="{4FCEB126-06C9-4F11-8C12-9035C3786323}" destId="{C5A23D8B-68DE-4572-82F9-475EE01B8C39}" srcOrd="0" destOrd="0" presId="urn:microsoft.com/office/officeart/2005/8/layout/hierarchy3"/>
    <dgm:cxn modelId="{04E354F0-7F21-4E3C-8221-578E9F466AA0}" type="presParOf" srcId="{C5A23D8B-68DE-4572-82F9-475EE01B8C39}" destId="{F17514A1-58F4-4297-94D6-914B38FC864A}" srcOrd="0" destOrd="0" presId="urn:microsoft.com/office/officeart/2005/8/layout/hierarchy3"/>
    <dgm:cxn modelId="{E97F9D45-59F7-4FD9-881D-F8D655F325BB}" type="presParOf" srcId="{C5A23D8B-68DE-4572-82F9-475EE01B8C39}" destId="{FE0ED7D7-EB7A-42A7-9EA5-F7867B31DD94}" srcOrd="1" destOrd="0" presId="urn:microsoft.com/office/officeart/2005/8/layout/hierarchy3"/>
    <dgm:cxn modelId="{8AFD3830-F452-4367-B7EB-B1CADA1514BF}" type="presParOf" srcId="{4FCEB126-06C9-4F11-8C12-9035C3786323}" destId="{F9D5BE23-90CD-47EE-9A51-B51CF77A98E1}" srcOrd="1" destOrd="0" presId="urn:microsoft.com/office/officeart/2005/8/layout/hierarchy3"/>
    <dgm:cxn modelId="{04A2052C-8EBF-4ACE-9F5C-439D133B501E}" type="presParOf" srcId="{F9D5BE23-90CD-47EE-9A51-B51CF77A98E1}" destId="{BB8FFD63-3268-4B2C-9D59-1BC2055AE989}" srcOrd="0" destOrd="0" presId="urn:microsoft.com/office/officeart/2005/8/layout/hierarchy3"/>
    <dgm:cxn modelId="{C8B9A2F4-A3AA-49BC-B27E-846A834BD580}" type="presParOf" srcId="{F9D5BE23-90CD-47EE-9A51-B51CF77A98E1}" destId="{3546D985-B8FB-4CEE-B86B-E0D71FAC3716}" srcOrd="1" destOrd="0" presId="urn:microsoft.com/office/officeart/2005/8/layout/hierarchy3"/>
    <dgm:cxn modelId="{283FD739-183C-455B-9AFF-F3D353A4CDA8}" type="presParOf" srcId="{F9D5BE23-90CD-47EE-9A51-B51CF77A98E1}" destId="{C08805DA-B8CB-4C4C-9A10-A293681117BF}" srcOrd="2" destOrd="0" presId="urn:microsoft.com/office/officeart/2005/8/layout/hierarchy3"/>
    <dgm:cxn modelId="{C2AF4E89-5A53-47A1-A74E-25C5DF27BACB}" type="presParOf" srcId="{F9D5BE23-90CD-47EE-9A51-B51CF77A98E1}" destId="{D77B1447-970C-43CF-916F-5FCB0EF04BC1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23EBCB-620E-4E44-AC12-870F06C83DCF}" type="doc">
      <dgm:prSet loTypeId="urn:microsoft.com/office/officeart/2005/8/layout/hierarchy3" loCatId="relationship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F8C6CBB9-BBDC-40AF-91EF-8CDEF375CB35}">
      <dgm:prSet phldrT="[Text]" custT="1"/>
      <dgm:spPr/>
      <dgm:t>
        <a:bodyPr/>
        <a:lstStyle/>
        <a:p>
          <a:r>
            <a:rPr lang="en-GB" sz="2400" b="1" dirty="0"/>
            <a:t>Applied Economics</a:t>
          </a:r>
        </a:p>
      </dgm:t>
    </dgm:pt>
    <dgm:pt modelId="{656CAD86-C998-467A-92B0-EC2315AD2996}" type="parTrans" cxnId="{1E3F37D9-9B05-4CBC-9C23-2F62E52B9BFB}">
      <dgm:prSet/>
      <dgm:spPr/>
      <dgm:t>
        <a:bodyPr/>
        <a:lstStyle/>
        <a:p>
          <a:endParaRPr lang="en-GB"/>
        </a:p>
      </dgm:t>
    </dgm:pt>
    <dgm:pt modelId="{CA53DCFF-AE8D-46D1-91B1-916FE14EB1BF}" type="sibTrans" cxnId="{1E3F37D9-9B05-4CBC-9C23-2F62E52B9BFB}">
      <dgm:prSet/>
      <dgm:spPr/>
      <dgm:t>
        <a:bodyPr/>
        <a:lstStyle/>
        <a:p>
          <a:endParaRPr lang="en-GB"/>
        </a:p>
      </dgm:t>
    </dgm:pt>
    <dgm:pt modelId="{B84E6676-DBBA-4A9F-8F22-E16A1AB531BF}">
      <dgm:prSet phldrT="[Text]"/>
      <dgm:spPr/>
      <dgm:t>
        <a:bodyPr/>
        <a:lstStyle/>
        <a:p>
          <a:r>
            <a:rPr lang="en-GB" dirty="0"/>
            <a:t>MSc Money, Banking and Finance</a:t>
          </a:r>
        </a:p>
      </dgm:t>
    </dgm:pt>
    <dgm:pt modelId="{D23F1BD8-312B-47D5-831A-FC87DA6C4101}" type="parTrans" cxnId="{A538E9EA-99A5-41F1-BAD2-57A609EBFF71}">
      <dgm:prSet/>
      <dgm:spPr/>
      <dgm:t>
        <a:bodyPr/>
        <a:lstStyle/>
        <a:p>
          <a:endParaRPr lang="en-GB"/>
        </a:p>
      </dgm:t>
    </dgm:pt>
    <dgm:pt modelId="{1D1E1964-43CD-49CC-B674-554020AA13C2}" type="sibTrans" cxnId="{A538E9EA-99A5-41F1-BAD2-57A609EBFF71}">
      <dgm:prSet/>
      <dgm:spPr/>
      <dgm:t>
        <a:bodyPr/>
        <a:lstStyle/>
        <a:p>
          <a:endParaRPr lang="en-GB"/>
        </a:p>
      </dgm:t>
    </dgm:pt>
    <dgm:pt modelId="{0F4B5A1B-3317-4E15-809A-B11582BC5570}" type="pres">
      <dgm:prSet presAssocID="{FD23EBCB-620E-4E44-AC12-870F06C83DC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FCEB126-06C9-4F11-8C12-9035C3786323}" type="pres">
      <dgm:prSet presAssocID="{F8C6CBB9-BBDC-40AF-91EF-8CDEF375CB35}" presName="root" presStyleCnt="0"/>
      <dgm:spPr/>
    </dgm:pt>
    <dgm:pt modelId="{C5A23D8B-68DE-4572-82F9-475EE01B8C39}" type="pres">
      <dgm:prSet presAssocID="{F8C6CBB9-BBDC-40AF-91EF-8CDEF375CB35}" presName="rootComposite" presStyleCnt="0"/>
      <dgm:spPr/>
    </dgm:pt>
    <dgm:pt modelId="{F17514A1-58F4-4297-94D6-914B38FC864A}" type="pres">
      <dgm:prSet presAssocID="{F8C6CBB9-BBDC-40AF-91EF-8CDEF375CB35}" presName="rootText" presStyleLbl="node1" presStyleIdx="0" presStyleCnt="1"/>
      <dgm:spPr/>
    </dgm:pt>
    <dgm:pt modelId="{FE0ED7D7-EB7A-42A7-9EA5-F7867B31DD94}" type="pres">
      <dgm:prSet presAssocID="{F8C6CBB9-BBDC-40AF-91EF-8CDEF375CB35}" presName="rootConnector" presStyleLbl="node1" presStyleIdx="0" presStyleCnt="1"/>
      <dgm:spPr/>
    </dgm:pt>
    <dgm:pt modelId="{F9D5BE23-90CD-47EE-9A51-B51CF77A98E1}" type="pres">
      <dgm:prSet presAssocID="{F8C6CBB9-BBDC-40AF-91EF-8CDEF375CB35}" presName="childShape" presStyleCnt="0"/>
      <dgm:spPr/>
    </dgm:pt>
    <dgm:pt modelId="{BB8FFD63-3268-4B2C-9D59-1BC2055AE989}" type="pres">
      <dgm:prSet presAssocID="{D23F1BD8-312B-47D5-831A-FC87DA6C4101}" presName="Name13" presStyleLbl="parChTrans1D2" presStyleIdx="0" presStyleCnt="1"/>
      <dgm:spPr/>
    </dgm:pt>
    <dgm:pt modelId="{3546D985-B8FB-4CEE-B86B-E0D71FAC3716}" type="pres">
      <dgm:prSet presAssocID="{B84E6676-DBBA-4A9F-8F22-E16A1AB531BF}" presName="childText" presStyleLbl="bgAcc1" presStyleIdx="0" presStyleCnt="1">
        <dgm:presLayoutVars>
          <dgm:bulletEnabled val="1"/>
        </dgm:presLayoutVars>
      </dgm:prSet>
      <dgm:spPr/>
    </dgm:pt>
  </dgm:ptLst>
  <dgm:cxnLst>
    <dgm:cxn modelId="{67221B06-5669-41F2-AB15-7FA18BB13524}" type="presOf" srcId="{FD23EBCB-620E-4E44-AC12-870F06C83DCF}" destId="{0F4B5A1B-3317-4E15-809A-B11582BC5570}" srcOrd="0" destOrd="0" presId="urn:microsoft.com/office/officeart/2005/8/layout/hierarchy3"/>
    <dgm:cxn modelId="{F83CD635-683E-4444-A799-E29F994A285F}" type="presOf" srcId="{D23F1BD8-312B-47D5-831A-FC87DA6C4101}" destId="{BB8FFD63-3268-4B2C-9D59-1BC2055AE989}" srcOrd="0" destOrd="0" presId="urn:microsoft.com/office/officeart/2005/8/layout/hierarchy3"/>
    <dgm:cxn modelId="{5D29705F-7A9D-498C-AB5C-B491A5AF9E49}" type="presOf" srcId="{F8C6CBB9-BBDC-40AF-91EF-8CDEF375CB35}" destId="{F17514A1-58F4-4297-94D6-914B38FC864A}" srcOrd="0" destOrd="0" presId="urn:microsoft.com/office/officeart/2005/8/layout/hierarchy3"/>
    <dgm:cxn modelId="{AB9BA6B8-5CE0-4C5C-BDC1-33A7D35A6B1C}" type="presOf" srcId="{B84E6676-DBBA-4A9F-8F22-E16A1AB531BF}" destId="{3546D985-B8FB-4CEE-B86B-E0D71FAC3716}" srcOrd="0" destOrd="0" presId="urn:microsoft.com/office/officeart/2005/8/layout/hierarchy3"/>
    <dgm:cxn modelId="{1E3F37D9-9B05-4CBC-9C23-2F62E52B9BFB}" srcId="{FD23EBCB-620E-4E44-AC12-870F06C83DCF}" destId="{F8C6CBB9-BBDC-40AF-91EF-8CDEF375CB35}" srcOrd="0" destOrd="0" parTransId="{656CAD86-C998-467A-92B0-EC2315AD2996}" sibTransId="{CA53DCFF-AE8D-46D1-91B1-916FE14EB1BF}"/>
    <dgm:cxn modelId="{148BA0DA-B6F1-480A-9947-B79CC3062C2D}" type="presOf" srcId="{F8C6CBB9-BBDC-40AF-91EF-8CDEF375CB35}" destId="{FE0ED7D7-EB7A-42A7-9EA5-F7867B31DD94}" srcOrd="1" destOrd="0" presId="urn:microsoft.com/office/officeart/2005/8/layout/hierarchy3"/>
    <dgm:cxn modelId="{A538E9EA-99A5-41F1-BAD2-57A609EBFF71}" srcId="{F8C6CBB9-BBDC-40AF-91EF-8CDEF375CB35}" destId="{B84E6676-DBBA-4A9F-8F22-E16A1AB531BF}" srcOrd="0" destOrd="0" parTransId="{D23F1BD8-312B-47D5-831A-FC87DA6C4101}" sibTransId="{1D1E1964-43CD-49CC-B674-554020AA13C2}"/>
    <dgm:cxn modelId="{9E043D93-C68F-454B-8B1B-E9B7A3ACB075}" type="presParOf" srcId="{0F4B5A1B-3317-4E15-809A-B11582BC5570}" destId="{4FCEB126-06C9-4F11-8C12-9035C3786323}" srcOrd="0" destOrd="0" presId="urn:microsoft.com/office/officeart/2005/8/layout/hierarchy3"/>
    <dgm:cxn modelId="{1DBB2BDE-D067-435C-B600-BC43A63C8231}" type="presParOf" srcId="{4FCEB126-06C9-4F11-8C12-9035C3786323}" destId="{C5A23D8B-68DE-4572-82F9-475EE01B8C39}" srcOrd="0" destOrd="0" presId="urn:microsoft.com/office/officeart/2005/8/layout/hierarchy3"/>
    <dgm:cxn modelId="{04E354F0-7F21-4E3C-8221-578E9F466AA0}" type="presParOf" srcId="{C5A23D8B-68DE-4572-82F9-475EE01B8C39}" destId="{F17514A1-58F4-4297-94D6-914B38FC864A}" srcOrd="0" destOrd="0" presId="urn:microsoft.com/office/officeart/2005/8/layout/hierarchy3"/>
    <dgm:cxn modelId="{E97F9D45-59F7-4FD9-881D-F8D655F325BB}" type="presParOf" srcId="{C5A23D8B-68DE-4572-82F9-475EE01B8C39}" destId="{FE0ED7D7-EB7A-42A7-9EA5-F7867B31DD94}" srcOrd="1" destOrd="0" presId="urn:microsoft.com/office/officeart/2005/8/layout/hierarchy3"/>
    <dgm:cxn modelId="{8AFD3830-F452-4367-B7EB-B1CADA1514BF}" type="presParOf" srcId="{4FCEB126-06C9-4F11-8C12-9035C3786323}" destId="{F9D5BE23-90CD-47EE-9A51-B51CF77A98E1}" srcOrd="1" destOrd="0" presId="urn:microsoft.com/office/officeart/2005/8/layout/hierarchy3"/>
    <dgm:cxn modelId="{04A2052C-8EBF-4ACE-9F5C-439D133B501E}" type="presParOf" srcId="{F9D5BE23-90CD-47EE-9A51-B51CF77A98E1}" destId="{BB8FFD63-3268-4B2C-9D59-1BC2055AE989}" srcOrd="0" destOrd="0" presId="urn:microsoft.com/office/officeart/2005/8/layout/hierarchy3"/>
    <dgm:cxn modelId="{C8B9A2F4-A3AA-49BC-B27E-846A834BD580}" type="presParOf" srcId="{F9D5BE23-90CD-47EE-9A51-B51CF77A98E1}" destId="{3546D985-B8FB-4CEE-B86B-E0D71FAC371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CE1E82-177C-4021-9C6F-5AAC1F8AAC0C}">
      <dsp:nvSpPr>
        <dsp:cNvPr id="0" name=""/>
        <dsp:cNvSpPr/>
      </dsp:nvSpPr>
      <dsp:spPr>
        <a:xfrm>
          <a:off x="0" y="1172635"/>
          <a:ext cx="4350230" cy="1117886"/>
        </a:xfrm>
        <a:prstGeom prst="rect">
          <a:avLst/>
        </a:prstGeom>
        <a:solidFill>
          <a:srgbClr val="EDEDE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kern="1200" dirty="0">
              <a:solidFill>
                <a:schemeClr val="tx1"/>
              </a:solidFill>
              <a:latin typeface="+mj-lt"/>
            </a:rPr>
            <a:t>Self-catering or catered accommodation available</a:t>
          </a:r>
        </a:p>
      </dsp:txBody>
      <dsp:txXfrm>
        <a:off x="0" y="1172635"/>
        <a:ext cx="4350230" cy="1117886"/>
      </dsp:txXfrm>
    </dsp:sp>
    <dsp:sp modelId="{0D76B351-F704-4E89-AE15-E66C91A6418A}">
      <dsp:nvSpPr>
        <dsp:cNvPr id="0" name=""/>
        <dsp:cNvSpPr/>
      </dsp:nvSpPr>
      <dsp:spPr>
        <a:xfrm>
          <a:off x="0" y="2224164"/>
          <a:ext cx="4350230" cy="1081333"/>
        </a:xfrm>
        <a:prstGeom prst="rect">
          <a:avLst/>
        </a:prstGeom>
        <a:solidFill>
          <a:srgbClr val="BAB6A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+mj-lt"/>
            </a:rPr>
            <a:t>National Student Housing Awards 2019: Winner (Best University Halls)</a:t>
          </a:r>
        </a:p>
      </dsp:txBody>
      <dsp:txXfrm>
        <a:off x="0" y="2224164"/>
        <a:ext cx="4350230" cy="1081333"/>
      </dsp:txXfrm>
    </dsp:sp>
    <dsp:sp modelId="{C8BBD7AC-F17F-4BA3-A181-AA0F7AA38292}">
      <dsp:nvSpPr>
        <dsp:cNvPr id="0" name=""/>
        <dsp:cNvSpPr/>
      </dsp:nvSpPr>
      <dsp:spPr>
        <a:xfrm>
          <a:off x="0" y="3304288"/>
          <a:ext cx="4350230" cy="1078218"/>
        </a:xfrm>
        <a:prstGeom prst="rect">
          <a:avLst/>
        </a:prstGeom>
        <a:solidFill>
          <a:srgbClr val="EDEDE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kern="1200" dirty="0">
              <a:solidFill>
                <a:schemeClr val="tx1"/>
              </a:solidFill>
              <a:latin typeface="+mj-lt"/>
            </a:rPr>
            <a:t>Safe and secure environment</a:t>
          </a:r>
        </a:p>
      </dsp:txBody>
      <dsp:txXfrm>
        <a:off x="0" y="3304288"/>
        <a:ext cx="4350230" cy="1078218"/>
      </dsp:txXfrm>
    </dsp:sp>
    <dsp:sp modelId="{D166D881-B7B2-4144-9659-73DDF9566050}">
      <dsp:nvSpPr>
        <dsp:cNvPr id="0" name=""/>
        <dsp:cNvSpPr/>
      </dsp:nvSpPr>
      <dsp:spPr>
        <a:xfrm>
          <a:off x="0" y="4368730"/>
          <a:ext cx="4350230" cy="1091226"/>
        </a:xfrm>
        <a:prstGeom prst="rect">
          <a:avLst/>
        </a:prstGeom>
        <a:solidFill>
          <a:srgbClr val="BAB6A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+mj-lt"/>
            </a:rPr>
            <a:t>Low cost: From £107.03pw</a:t>
          </a:r>
        </a:p>
      </dsp:txBody>
      <dsp:txXfrm>
        <a:off x="0" y="4368730"/>
        <a:ext cx="4350230" cy="10912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6B79D-570D-43AB-9623-B7D2300A85C9}">
      <dsp:nvSpPr>
        <dsp:cNvPr id="0" name=""/>
        <dsp:cNvSpPr/>
      </dsp:nvSpPr>
      <dsp:spPr>
        <a:xfrm>
          <a:off x="0" y="441639"/>
          <a:ext cx="4597638" cy="1301172"/>
        </a:xfrm>
        <a:prstGeom prst="rect">
          <a:avLst/>
        </a:prstGeom>
        <a:solidFill>
          <a:srgbClr val="C2676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bg1"/>
              </a:solidFill>
              <a:latin typeface="+mj-lt"/>
              <a:ea typeface="ＭＳ Ｐゴシック" pitchFamily="34" charset="-128"/>
            </a:rPr>
            <a:t>Sports Centre with 25m swimming pool, climbing wall, sports hall, playing fields, sports courts, and 100-station gym</a:t>
          </a:r>
        </a:p>
      </dsp:txBody>
      <dsp:txXfrm>
        <a:off x="0" y="441639"/>
        <a:ext cx="4597638" cy="1301172"/>
      </dsp:txXfrm>
    </dsp:sp>
    <dsp:sp modelId="{F8DF4111-C865-4DDE-9C0B-C23349036FD5}">
      <dsp:nvSpPr>
        <dsp:cNvPr id="0" name=""/>
        <dsp:cNvSpPr/>
      </dsp:nvSpPr>
      <dsp:spPr>
        <a:xfrm>
          <a:off x="0" y="1733000"/>
          <a:ext cx="4597638" cy="1128350"/>
        </a:xfrm>
        <a:prstGeom prst="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/>
              </a:solidFill>
              <a:latin typeface="+mj-lt"/>
              <a:ea typeface="ＭＳ Ｐゴシック" pitchFamily="34" charset="-128"/>
            </a:rPr>
            <a:t>Post Office, banks, supermarkets, bookshop, hairdresser, plus many restaurants, caf</a:t>
          </a:r>
          <a:r>
            <a:rPr lang="en-GB" sz="1800" kern="1200" dirty="0">
              <a:solidFill>
                <a:schemeClr val="tx1"/>
              </a:solidFill>
              <a:ea typeface="ＭＳ Ｐゴシック" pitchFamily="34" charset="-128"/>
            </a:rPr>
            <a:t>é</a:t>
          </a:r>
          <a:r>
            <a:rPr lang="en-GB" sz="1800" kern="1200" dirty="0">
              <a:solidFill>
                <a:schemeClr val="tx1"/>
              </a:solidFill>
              <a:latin typeface="+mj-lt"/>
              <a:ea typeface="ＭＳ Ｐゴシック" pitchFamily="34" charset="-128"/>
            </a:rPr>
            <a:t>s and bars</a:t>
          </a:r>
        </a:p>
      </dsp:txBody>
      <dsp:txXfrm>
        <a:off x="0" y="1733000"/>
        <a:ext cx="4597638" cy="1128350"/>
      </dsp:txXfrm>
    </dsp:sp>
    <dsp:sp modelId="{30D1A5D1-D8EF-4E8F-81DA-F6FDC73055A4}">
      <dsp:nvSpPr>
        <dsp:cNvPr id="0" name=""/>
        <dsp:cNvSpPr/>
      </dsp:nvSpPr>
      <dsp:spPr>
        <a:xfrm>
          <a:off x="0" y="2874184"/>
          <a:ext cx="4597638" cy="1196601"/>
        </a:xfrm>
        <a:prstGeom prst="rect">
          <a:avLst/>
        </a:prstGeom>
        <a:solidFill>
          <a:srgbClr val="C2676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bg1"/>
              </a:solidFill>
              <a:latin typeface="+mj-lt"/>
              <a:ea typeface="ＭＳ Ｐゴシック" pitchFamily="34" charset="-128"/>
            </a:rPr>
            <a:t>Multi-faith Chaplaincy Centre, Prayer Rooms, Health Centre, Dentist, Pharmacy, and Pre-School Centre</a:t>
          </a:r>
        </a:p>
      </dsp:txBody>
      <dsp:txXfrm>
        <a:off x="0" y="2874184"/>
        <a:ext cx="4597638" cy="1196601"/>
      </dsp:txXfrm>
    </dsp:sp>
    <dsp:sp modelId="{7BB9BBFF-1354-41A5-A460-B2689FA1291B}">
      <dsp:nvSpPr>
        <dsp:cNvPr id="0" name=""/>
        <dsp:cNvSpPr/>
      </dsp:nvSpPr>
      <dsp:spPr>
        <a:xfrm>
          <a:off x="0" y="4026312"/>
          <a:ext cx="4597638" cy="1045060"/>
        </a:xfrm>
        <a:prstGeom prst="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/>
              </a:solidFill>
              <a:latin typeface="+mj-lt"/>
              <a:ea typeface="ＭＳ Ｐゴシック" pitchFamily="34" charset="-128"/>
            </a:rPr>
            <a:t>Theatre, cinema and art gallery</a:t>
          </a:r>
        </a:p>
      </dsp:txBody>
      <dsp:txXfrm>
        <a:off x="0" y="4026312"/>
        <a:ext cx="4597638" cy="10450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7514A1-58F4-4297-94D6-914B38FC864A}">
      <dsp:nvSpPr>
        <dsp:cNvPr id="0" name=""/>
        <dsp:cNvSpPr/>
      </dsp:nvSpPr>
      <dsp:spPr>
        <a:xfrm>
          <a:off x="1062" y="1302238"/>
          <a:ext cx="2485442" cy="12427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kern="1200" dirty="0"/>
            <a:t>Project Management</a:t>
          </a:r>
        </a:p>
      </dsp:txBody>
      <dsp:txXfrm>
        <a:off x="37460" y="1338636"/>
        <a:ext cx="2412646" cy="1169925"/>
      </dsp:txXfrm>
    </dsp:sp>
    <dsp:sp modelId="{BB8FFD63-3268-4B2C-9D59-1BC2055AE989}">
      <dsp:nvSpPr>
        <dsp:cNvPr id="0" name=""/>
        <dsp:cNvSpPr/>
      </dsp:nvSpPr>
      <dsp:spPr>
        <a:xfrm>
          <a:off x="249606" y="2544959"/>
          <a:ext cx="248544" cy="932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2040"/>
              </a:lnTo>
              <a:lnTo>
                <a:pt x="248544" y="93204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46D985-B8FB-4CEE-B86B-E0D71FAC3716}">
      <dsp:nvSpPr>
        <dsp:cNvPr id="0" name=""/>
        <dsp:cNvSpPr/>
      </dsp:nvSpPr>
      <dsp:spPr>
        <a:xfrm>
          <a:off x="498150" y="2855640"/>
          <a:ext cx="1988353" cy="12427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MSc Project Management</a:t>
          </a:r>
        </a:p>
      </dsp:txBody>
      <dsp:txXfrm>
        <a:off x="534548" y="2892038"/>
        <a:ext cx="1915557" cy="1169925"/>
      </dsp:txXfrm>
    </dsp:sp>
    <dsp:sp modelId="{41C062DB-3E5C-4614-B4D7-1ED725C1DBE9}">
      <dsp:nvSpPr>
        <dsp:cNvPr id="0" name=""/>
        <dsp:cNvSpPr/>
      </dsp:nvSpPr>
      <dsp:spPr>
        <a:xfrm>
          <a:off x="3107864" y="1302238"/>
          <a:ext cx="2485442" cy="12427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kern="1200" dirty="0"/>
            <a:t>Marketing Communications and Advertising</a:t>
          </a:r>
        </a:p>
      </dsp:txBody>
      <dsp:txXfrm>
        <a:off x="3144262" y="1338636"/>
        <a:ext cx="2412646" cy="1169925"/>
      </dsp:txXfrm>
    </dsp:sp>
    <dsp:sp modelId="{F63FE315-2A00-4E0C-BE81-8343DB7BCF07}">
      <dsp:nvSpPr>
        <dsp:cNvPr id="0" name=""/>
        <dsp:cNvSpPr/>
      </dsp:nvSpPr>
      <dsp:spPr>
        <a:xfrm>
          <a:off x="3356409" y="2544959"/>
          <a:ext cx="248544" cy="932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2040"/>
              </a:lnTo>
              <a:lnTo>
                <a:pt x="248544" y="93204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B7F8EE-7787-4F27-9826-1C800A8390D3}">
      <dsp:nvSpPr>
        <dsp:cNvPr id="0" name=""/>
        <dsp:cNvSpPr/>
      </dsp:nvSpPr>
      <dsp:spPr>
        <a:xfrm>
          <a:off x="3604953" y="2855640"/>
          <a:ext cx="1988353" cy="12427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MSc Advanced Marketing Management</a:t>
          </a:r>
        </a:p>
      </dsp:txBody>
      <dsp:txXfrm>
        <a:off x="3641351" y="2892038"/>
        <a:ext cx="1915557" cy="1169925"/>
      </dsp:txXfrm>
    </dsp:sp>
    <dsp:sp modelId="{58A46904-AD66-4B6E-8620-E05F6C5A7398}">
      <dsp:nvSpPr>
        <dsp:cNvPr id="0" name=""/>
        <dsp:cNvSpPr/>
      </dsp:nvSpPr>
      <dsp:spPr>
        <a:xfrm>
          <a:off x="6214667" y="1302238"/>
          <a:ext cx="2485442" cy="12427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kern="1200" dirty="0"/>
            <a:t>HR Analytics</a:t>
          </a:r>
        </a:p>
      </dsp:txBody>
      <dsp:txXfrm>
        <a:off x="6251065" y="1338636"/>
        <a:ext cx="2412646" cy="1169925"/>
      </dsp:txXfrm>
    </dsp:sp>
    <dsp:sp modelId="{23298649-990C-424D-B30B-1B47FA925091}">
      <dsp:nvSpPr>
        <dsp:cNvPr id="0" name=""/>
        <dsp:cNvSpPr/>
      </dsp:nvSpPr>
      <dsp:spPr>
        <a:xfrm>
          <a:off x="6463211" y="2544959"/>
          <a:ext cx="233532" cy="9567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6721"/>
              </a:lnTo>
              <a:lnTo>
                <a:pt x="233532" y="956721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729B69-6C63-422E-B025-5FB7D3E186FB}">
      <dsp:nvSpPr>
        <dsp:cNvPr id="0" name=""/>
        <dsp:cNvSpPr/>
      </dsp:nvSpPr>
      <dsp:spPr>
        <a:xfrm>
          <a:off x="6696744" y="2880320"/>
          <a:ext cx="1988353" cy="12427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MSc Human Resource Management</a:t>
          </a:r>
        </a:p>
      </dsp:txBody>
      <dsp:txXfrm>
        <a:off x="6733142" y="2916718"/>
        <a:ext cx="1915557" cy="11699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7514A1-58F4-4297-94D6-914B38FC864A}">
      <dsp:nvSpPr>
        <dsp:cNvPr id="0" name=""/>
        <dsp:cNvSpPr/>
      </dsp:nvSpPr>
      <dsp:spPr>
        <a:xfrm>
          <a:off x="1062" y="1302238"/>
          <a:ext cx="2485442" cy="12427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/>
            <a:t>Marketing</a:t>
          </a:r>
        </a:p>
      </dsp:txBody>
      <dsp:txXfrm>
        <a:off x="37460" y="1338636"/>
        <a:ext cx="2412646" cy="1169925"/>
      </dsp:txXfrm>
    </dsp:sp>
    <dsp:sp modelId="{BB8FFD63-3268-4B2C-9D59-1BC2055AE989}">
      <dsp:nvSpPr>
        <dsp:cNvPr id="0" name=""/>
        <dsp:cNvSpPr/>
      </dsp:nvSpPr>
      <dsp:spPr>
        <a:xfrm>
          <a:off x="249606" y="2544959"/>
          <a:ext cx="248544" cy="932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2040"/>
              </a:lnTo>
              <a:lnTo>
                <a:pt x="248544" y="93204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46D985-B8FB-4CEE-B86B-E0D71FAC3716}">
      <dsp:nvSpPr>
        <dsp:cNvPr id="0" name=""/>
        <dsp:cNvSpPr/>
      </dsp:nvSpPr>
      <dsp:spPr>
        <a:xfrm>
          <a:off x="498150" y="2855640"/>
          <a:ext cx="1988353" cy="12427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MSc Management Science and Marketing Analytics</a:t>
          </a:r>
          <a:endParaRPr lang="en-GB" sz="1900" kern="1200" dirty="0"/>
        </a:p>
      </dsp:txBody>
      <dsp:txXfrm>
        <a:off x="534548" y="2892038"/>
        <a:ext cx="1915557" cy="1169925"/>
      </dsp:txXfrm>
    </dsp:sp>
    <dsp:sp modelId="{41C062DB-3E5C-4614-B4D7-1ED725C1DBE9}">
      <dsp:nvSpPr>
        <dsp:cNvPr id="0" name=""/>
        <dsp:cNvSpPr/>
      </dsp:nvSpPr>
      <dsp:spPr>
        <a:xfrm>
          <a:off x="3107864" y="1302238"/>
          <a:ext cx="2485442" cy="12427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/>
            <a:t>International Management</a:t>
          </a:r>
        </a:p>
      </dsp:txBody>
      <dsp:txXfrm>
        <a:off x="3144262" y="1338636"/>
        <a:ext cx="2412646" cy="1169925"/>
      </dsp:txXfrm>
    </dsp:sp>
    <dsp:sp modelId="{F63FE315-2A00-4E0C-BE81-8343DB7BCF07}">
      <dsp:nvSpPr>
        <dsp:cNvPr id="0" name=""/>
        <dsp:cNvSpPr/>
      </dsp:nvSpPr>
      <dsp:spPr>
        <a:xfrm>
          <a:off x="3356409" y="2544959"/>
          <a:ext cx="248544" cy="932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2040"/>
              </a:lnTo>
              <a:lnTo>
                <a:pt x="248544" y="93204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B7F8EE-7787-4F27-9826-1C800A8390D3}">
      <dsp:nvSpPr>
        <dsp:cNvPr id="0" name=""/>
        <dsp:cNvSpPr/>
      </dsp:nvSpPr>
      <dsp:spPr>
        <a:xfrm>
          <a:off x="3604953" y="2855640"/>
          <a:ext cx="1988353" cy="12427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MSc International Business and Strategy</a:t>
          </a:r>
        </a:p>
      </dsp:txBody>
      <dsp:txXfrm>
        <a:off x="3641351" y="2892038"/>
        <a:ext cx="1915557" cy="1169925"/>
      </dsp:txXfrm>
    </dsp:sp>
    <dsp:sp modelId="{58A46904-AD66-4B6E-8620-E05F6C5A7398}">
      <dsp:nvSpPr>
        <dsp:cNvPr id="0" name=""/>
        <dsp:cNvSpPr/>
      </dsp:nvSpPr>
      <dsp:spPr>
        <a:xfrm>
          <a:off x="6214667" y="1302238"/>
          <a:ext cx="2485442" cy="12427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/>
            <a:t>E-Business</a:t>
          </a:r>
        </a:p>
      </dsp:txBody>
      <dsp:txXfrm>
        <a:off x="6251065" y="1338636"/>
        <a:ext cx="2412646" cy="1169925"/>
      </dsp:txXfrm>
    </dsp:sp>
    <dsp:sp modelId="{23298649-990C-424D-B30B-1B47FA925091}">
      <dsp:nvSpPr>
        <dsp:cNvPr id="0" name=""/>
        <dsp:cNvSpPr/>
      </dsp:nvSpPr>
      <dsp:spPr>
        <a:xfrm>
          <a:off x="6463211" y="2544959"/>
          <a:ext cx="233532" cy="9567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6721"/>
              </a:lnTo>
              <a:lnTo>
                <a:pt x="233532" y="956721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729B69-6C63-422E-B025-5FB7D3E186FB}">
      <dsp:nvSpPr>
        <dsp:cNvPr id="0" name=""/>
        <dsp:cNvSpPr/>
      </dsp:nvSpPr>
      <dsp:spPr>
        <a:xfrm>
          <a:off x="6696744" y="2880320"/>
          <a:ext cx="1988353" cy="12427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MSc Digital Business, Innovation and Management</a:t>
          </a:r>
        </a:p>
      </dsp:txBody>
      <dsp:txXfrm>
        <a:off x="6733142" y="2916718"/>
        <a:ext cx="1915557" cy="116992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7514A1-58F4-4297-94D6-914B38FC864A}">
      <dsp:nvSpPr>
        <dsp:cNvPr id="0" name=""/>
        <dsp:cNvSpPr/>
      </dsp:nvSpPr>
      <dsp:spPr>
        <a:xfrm>
          <a:off x="877" y="1265092"/>
          <a:ext cx="1752924" cy="9261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Financial Analyst</a:t>
          </a:r>
        </a:p>
      </dsp:txBody>
      <dsp:txXfrm>
        <a:off x="28004" y="1292219"/>
        <a:ext cx="1698670" cy="871944"/>
      </dsp:txXfrm>
    </dsp:sp>
    <dsp:sp modelId="{41C062DB-3E5C-4614-B4D7-1ED725C1DBE9}">
      <dsp:nvSpPr>
        <dsp:cNvPr id="0" name=""/>
        <dsp:cNvSpPr/>
      </dsp:nvSpPr>
      <dsp:spPr>
        <a:xfrm>
          <a:off x="2216901" y="1265092"/>
          <a:ext cx="1852397" cy="9261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Financial Markets and Financial Institutions</a:t>
          </a:r>
        </a:p>
      </dsp:txBody>
      <dsp:txXfrm>
        <a:off x="2244028" y="1292219"/>
        <a:ext cx="1798143" cy="871944"/>
      </dsp:txXfrm>
    </dsp:sp>
    <dsp:sp modelId="{58A46904-AD66-4B6E-8620-E05F6C5A7398}">
      <dsp:nvSpPr>
        <dsp:cNvPr id="0" name=""/>
        <dsp:cNvSpPr/>
      </dsp:nvSpPr>
      <dsp:spPr>
        <a:xfrm>
          <a:off x="4532398" y="1265092"/>
          <a:ext cx="1852397" cy="9261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Strategic</a:t>
          </a:r>
          <a:r>
            <a:rPr lang="en-GB" sz="1800" b="1" kern="1200" baseline="0" dirty="0"/>
            <a:t> Corporate Finance</a:t>
          </a:r>
          <a:endParaRPr lang="en-GB" sz="1800" b="1" kern="1200" dirty="0"/>
        </a:p>
      </dsp:txBody>
      <dsp:txXfrm>
        <a:off x="4559525" y="1292219"/>
        <a:ext cx="1798143" cy="871944"/>
      </dsp:txXfrm>
    </dsp:sp>
    <dsp:sp modelId="{B3045C17-CC68-434C-ABB6-EF4B73DD2639}">
      <dsp:nvSpPr>
        <dsp:cNvPr id="0" name=""/>
        <dsp:cNvSpPr/>
      </dsp:nvSpPr>
      <dsp:spPr>
        <a:xfrm>
          <a:off x="6847896" y="1265092"/>
          <a:ext cx="1852397" cy="9261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Financial Engineering</a:t>
          </a:r>
        </a:p>
      </dsp:txBody>
      <dsp:txXfrm>
        <a:off x="6875023" y="1292219"/>
        <a:ext cx="1798143" cy="87194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7514A1-58F4-4297-94D6-914B38FC864A}">
      <dsp:nvSpPr>
        <dsp:cNvPr id="0" name=""/>
        <dsp:cNvSpPr/>
      </dsp:nvSpPr>
      <dsp:spPr>
        <a:xfrm>
          <a:off x="2424891" y="438"/>
          <a:ext cx="2056869" cy="10284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/>
            <a:t>Corporate Finance</a:t>
          </a:r>
        </a:p>
      </dsp:txBody>
      <dsp:txXfrm>
        <a:off x="2455013" y="30560"/>
        <a:ext cx="1996625" cy="968190"/>
      </dsp:txXfrm>
    </dsp:sp>
    <dsp:sp modelId="{BB8FFD63-3268-4B2C-9D59-1BC2055AE989}">
      <dsp:nvSpPr>
        <dsp:cNvPr id="0" name=""/>
        <dsp:cNvSpPr/>
      </dsp:nvSpPr>
      <dsp:spPr>
        <a:xfrm>
          <a:off x="2630577" y="1028873"/>
          <a:ext cx="205691" cy="7713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1325"/>
              </a:lnTo>
              <a:lnTo>
                <a:pt x="205691" y="771325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46D985-B8FB-4CEE-B86B-E0D71FAC3716}">
      <dsp:nvSpPr>
        <dsp:cNvPr id="0" name=""/>
        <dsp:cNvSpPr/>
      </dsp:nvSpPr>
      <dsp:spPr>
        <a:xfrm>
          <a:off x="2836268" y="1285981"/>
          <a:ext cx="1645495" cy="10284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MSc Finance</a:t>
          </a:r>
        </a:p>
      </dsp:txBody>
      <dsp:txXfrm>
        <a:off x="2866390" y="1316103"/>
        <a:ext cx="1585251" cy="968190"/>
      </dsp:txXfrm>
    </dsp:sp>
    <dsp:sp modelId="{C08805DA-B8CB-4C4C-9A10-A293681117BF}">
      <dsp:nvSpPr>
        <dsp:cNvPr id="0" name=""/>
        <dsp:cNvSpPr/>
      </dsp:nvSpPr>
      <dsp:spPr>
        <a:xfrm>
          <a:off x="2630577" y="1028873"/>
          <a:ext cx="152673" cy="20573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7307"/>
              </a:lnTo>
              <a:lnTo>
                <a:pt x="152673" y="2057307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7B1447-970C-43CF-916F-5FCB0EF04BC1}">
      <dsp:nvSpPr>
        <dsp:cNvPr id="0" name=""/>
        <dsp:cNvSpPr/>
      </dsp:nvSpPr>
      <dsp:spPr>
        <a:xfrm>
          <a:off x="2783251" y="2571963"/>
          <a:ext cx="1645495" cy="10284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MSc Money, Banking and Finance</a:t>
          </a:r>
        </a:p>
      </dsp:txBody>
      <dsp:txXfrm>
        <a:off x="2813373" y="2602085"/>
        <a:ext cx="1585251" cy="96819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7514A1-58F4-4297-94D6-914B38FC864A}">
      <dsp:nvSpPr>
        <dsp:cNvPr id="0" name=""/>
        <dsp:cNvSpPr/>
      </dsp:nvSpPr>
      <dsp:spPr>
        <a:xfrm>
          <a:off x="667621" y="1740"/>
          <a:ext cx="2301161" cy="11505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Applied Economics</a:t>
          </a:r>
        </a:p>
      </dsp:txBody>
      <dsp:txXfrm>
        <a:off x="701320" y="35439"/>
        <a:ext cx="2233763" cy="1083182"/>
      </dsp:txXfrm>
    </dsp:sp>
    <dsp:sp modelId="{BB8FFD63-3268-4B2C-9D59-1BC2055AE989}">
      <dsp:nvSpPr>
        <dsp:cNvPr id="0" name=""/>
        <dsp:cNvSpPr/>
      </dsp:nvSpPr>
      <dsp:spPr>
        <a:xfrm>
          <a:off x="897737" y="1152321"/>
          <a:ext cx="230116" cy="8629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2935"/>
              </a:lnTo>
              <a:lnTo>
                <a:pt x="230116" y="862935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46D985-B8FB-4CEE-B86B-E0D71FAC3716}">
      <dsp:nvSpPr>
        <dsp:cNvPr id="0" name=""/>
        <dsp:cNvSpPr/>
      </dsp:nvSpPr>
      <dsp:spPr>
        <a:xfrm>
          <a:off x="1127853" y="1439966"/>
          <a:ext cx="1840929" cy="11505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MSc Money, Banking and Finance</a:t>
          </a:r>
        </a:p>
      </dsp:txBody>
      <dsp:txXfrm>
        <a:off x="1161552" y="1473665"/>
        <a:ext cx="1773531" cy="10831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CDB6F-9360-4AC5-A1A4-B746F8B27D7E}" type="datetimeFigureOut">
              <a:rPr lang="en-GB" smtClean="0"/>
              <a:pPr/>
              <a:t>25/11/2020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8AF62-0413-459D-A055-9BD345497D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165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8AF62-0413-459D-A055-9BD345497D1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879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Number of our degrees</a:t>
            </a:r>
            <a:r>
              <a:rPr lang="en-GB" baseline="0" dirty="0"/>
              <a:t> professionally recognised by various bodies. E.g., Accounting &amp; Finance offers exemptions to ACCA papers; MSc Advanced Financial Analysis help to achieve CFA Level II.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118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Entrepreneurs in residence</a:t>
            </a:r>
            <a:r>
              <a:rPr lang="en-GB" baseline="0" dirty="0"/>
              <a:t> scheme- link up with local entrepreneurs.</a:t>
            </a:r>
          </a:p>
          <a:p>
            <a:endParaRPr lang="en-GB" baseline="0" dirty="0"/>
          </a:p>
          <a:p>
            <a:r>
              <a:rPr lang="en-GB" dirty="0"/>
              <a:t>Lancaster University is 3rd in the UK for employment prospects – The Times and Sunday Times 2019.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Multiple award-winning: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80" charset="0"/>
              </a:rPr>
              <a:t>won</a:t>
            </a:r>
            <a:r>
              <a:rPr lang="en-GB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80" charset="0"/>
              </a:rPr>
              <a:t> the </a:t>
            </a:r>
            <a:r>
              <a:rPr lang="en-GB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80" charset="0"/>
              </a:rPr>
              <a:t>Abintegro</a:t>
            </a:r>
            <a:r>
              <a:rPr lang="en-GB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80" charset="0"/>
              </a:rPr>
              <a:t> 2019 overall award for developing digital employability skills,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80" charset="0"/>
              </a:rPr>
              <a:t>recognising the work undertaken by the Careers Team in developing bespoke digital employability resources.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119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154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Extra</a:t>
            </a:r>
            <a:r>
              <a:rPr lang="en-GB" baseline="0" dirty="0"/>
              <a:t> term is at the end of your degree- i.e., Michaelmas 2021.</a:t>
            </a:r>
          </a:p>
          <a:p>
            <a:endParaRPr lang="en-GB" baseline="0" dirty="0"/>
          </a:p>
          <a:p>
            <a:r>
              <a:rPr lang="en-GB" baseline="0" dirty="0"/>
              <a:t>No additional tuition fees- £500 admin fee, will need to cover accommodation, visa, living expenses, travel etc.</a:t>
            </a:r>
          </a:p>
          <a:p>
            <a:endParaRPr lang="en-GB" baseline="0" dirty="0"/>
          </a:p>
          <a:p>
            <a:r>
              <a:rPr lang="en-GB" baseline="0" dirty="0"/>
              <a:t>Range of partner destinations- a number in Europe (St </a:t>
            </a:r>
            <a:r>
              <a:rPr lang="en-GB" baseline="0" dirty="0" err="1"/>
              <a:t>Gallen</a:t>
            </a:r>
            <a:r>
              <a:rPr lang="en-GB" baseline="0" dirty="0"/>
              <a:t>, NHH, ESCP…) but further afield- Taiwan, </a:t>
            </a:r>
            <a:r>
              <a:rPr lang="en-GB" baseline="0" dirty="0" err="1"/>
              <a:t>Renmin</a:t>
            </a:r>
            <a:r>
              <a:rPr lang="en-GB" baseline="0" dirty="0"/>
              <a:t>, etc.</a:t>
            </a:r>
          </a:p>
          <a:p>
            <a:endParaRPr lang="en-GB" baseline="0" dirty="0"/>
          </a:p>
          <a:p>
            <a:r>
              <a:rPr lang="en-GB" baseline="0" dirty="0"/>
              <a:t>Can’t go to country you hold a passport for!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21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Lancaster has a collegiate system. All students are members of a college- a kind of university within the university. As postgrads, you will all be in Grad College. Physical space- the grad bar is renowned for its events!- but also a community. Regular events, coffee mornings, etc. What does it mean? You’ll be with like-mind, more mature students. Gets you away from the noisy undergraduates!</a:t>
            </a:r>
          </a:p>
          <a:p>
            <a:endParaRPr lang="en-GB" baseline="0" dirty="0"/>
          </a:p>
          <a:p>
            <a:r>
              <a:rPr lang="en-GB" baseline="0" dirty="0"/>
              <a:t>Those visiting for a term- can’t guarantee accommodation on campus, but we can provide support securing accommodation in the city.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5708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305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Management School-specific/careers</a:t>
            </a:r>
            <a:r>
              <a:rPr lang="en-GB" baseline="0" dirty="0"/>
              <a:t> focused societies: Advertising Society, Finance society, Consulting.</a:t>
            </a:r>
          </a:p>
          <a:p>
            <a:endParaRPr lang="en-GB" baseline="0" dirty="0"/>
          </a:p>
          <a:p>
            <a:r>
              <a:rPr lang="en-GB" baseline="0" dirty="0"/>
              <a:t>Wide range of sports related societies, covering pretty much every sport you can name- from archery to yoga! We also have a dedicated Harry Potter Society, and I’ve included something close to my heart- student radio!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8198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Sports</a:t>
            </a:r>
            <a:r>
              <a:rPr lang="en-GB" baseline="0" dirty="0"/>
              <a:t> Centre is currently having an extension built-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1347m</a:t>
            </a:r>
            <a:r>
              <a:rPr lang="en-GB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Recently completed. Adds basketball court, eight badminton courts.</a:t>
            </a:r>
            <a:endParaRPr lang="en-GB" dirty="0"/>
          </a:p>
          <a:p>
            <a:endParaRPr lang="en-GB" dirty="0"/>
          </a:p>
          <a:p>
            <a:r>
              <a:rPr lang="en-GB" dirty="0"/>
              <a:t>My favourite</a:t>
            </a:r>
            <a:r>
              <a:rPr lang="en-GB" baseline="0" dirty="0"/>
              <a:t> restaurant- Sultan’s. Amazing curry, and also great halloumi wraps. Best place on campus for coffee is Pizzetta- it’s a pizza restaurant that has amazing coffee!</a:t>
            </a:r>
          </a:p>
          <a:p>
            <a:endParaRPr lang="en-GB" baseline="0" dirty="0"/>
          </a:p>
          <a:p>
            <a:r>
              <a:rPr lang="en-GB" baseline="0" dirty="0"/>
              <a:t>HAND OVER TO CLAIRE- hopefully this has sold you on coming to Lancaster; Claire will talk in a bit more detail about the programme offering, scholarships and how to apply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4864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you are interested in any other masters that LUMS offer,</a:t>
            </a:r>
            <a:r>
              <a:rPr lang="en-GB" baseline="0" dirty="0"/>
              <a:t> </a:t>
            </a:r>
            <a:r>
              <a:rPr lang="en-GB" dirty="0"/>
              <a:t>then please speak to</a:t>
            </a:r>
            <a:r>
              <a:rPr lang="en-GB" baseline="0" dirty="0"/>
              <a:t> HSE</a:t>
            </a:r>
            <a:r>
              <a:rPr lang="en-GB" dirty="0"/>
              <a:t> about</a:t>
            </a:r>
            <a:r>
              <a:rPr lang="en-GB" baseline="0" dirty="0"/>
              <a:t> this in the first instance</a:t>
            </a:r>
            <a:r>
              <a:rPr lang="en-GB" dirty="0"/>
              <a:t>. We can consider other degree programmes</a:t>
            </a:r>
            <a:r>
              <a:rPr lang="en-GB" baseline="0" dirty="0"/>
              <a:t> on a case by case </a:t>
            </a:r>
            <a:r>
              <a:rPr lang="en-GB" dirty="0"/>
              <a:t>basis.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353006-3975-415E-91A8-9BA8E32CC27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9313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you are interested in any other masters that LUMS offer,</a:t>
            </a:r>
            <a:r>
              <a:rPr lang="en-GB" baseline="0" dirty="0"/>
              <a:t> </a:t>
            </a:r>
            <a:r>
              <a:rPr lang="en-GB" dirty="0"/>
              <a:t>then please speak to</a:t>
            </a:r>
            <a:r>
              <a:rPr lang="en-GB" baseline="0" dirty="0"/>
              <a:t> HSE</a:t>
            </a:r>
            <a:r>
              <a:rPr lang="en-GB" dirty="0"/>
              <a:t> about</a:t>
            </a:r>
            <a:r>
              <a:rPr lang="en-GB" baseline="0" dirty="0"/>
              <a:t> this in the first instance</a:t>
            </a:r>
            <a:r>
              <a:rPr lang="en-GB" dirty="0"/>
              <a:t>. We can consider other degree programmes</a:t>
            </a:r>
            <a:r>
              <a:rPr lang="en-GB" baseline="0" dirty="0"/>
              <a:t> on a case by case </a:t>
            </a:r>
            <a:r>
              <a:rPr lang="en-GB" dirty="0"/>
              <a:t>basis.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353006-3975-415E-91A8-9BA8E32CC27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622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3138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Need to add: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Applied Economics  - to – Money, Banking and Finance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Engineering – to the range of LUMS Finance programmes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Corporate Finance – to – MSc Finance and MSc Money, Banking and Finance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353006-3975-415E-91A8-9BA8E32CC27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90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you are interested in any other masters that LUMS offer,</a:t>
            </a:r>
            <a:r>
              <a:rPr lang="en-GB" baseline="0" dirty="0"/>
              <a:t> </a:t>
            </a:r>
            <a:r>
              <a:rPr lang="en-GB" dirty="0"/>
              <a:t>then please speak to</a:t>
            </a:r>
            <a:r>
              <a:rPr lang="en-GB" baseline="0" dirty="0"/>
              <a:t> HSE</a:t>
            </a:r>
            <a:r>
              <a:rPr lang="en-GB" dirty="0"/>
              <a:t> about</a:t>
            </a:r>
            <a:r>
              <a:rPr lang="en-GB" baseline="0" dirty="0"/>
              <a:t> this in the first instance</a:t>
            </a:r>
            <a:r>
              <a:rPr lang="en-GB" dirty="0"/>
              <a:t>. We can consider other degree programmes</a:t>
            </a:r>
            <a:r>
              <a:rPr lang="en-GB" baseline="0" dirty="0"/>
              <a:t> on a case by case </a:t>
            </a:r>
            <a:r>
              <a:rPr lang="en-GB" dirty="0"/>
              <a:t>basis.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353006-3975-415E-91A8-9BA8E32CC27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5930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D9019-4CB4-4310-A912-A7493F14B78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You will receive a </a:t>
            </a:r>
            <a:r>
              <a:rPr lang="en-US" dirty="0"/>
              <a:t>10% fee discount.</a:t>
            </a:r>
            <a:r>
              <a:rPr lang="en-US" baseline="0" dirty="0"/>
              <a:t> </a:t>
            </a:r>
            <a:r>
              <a:rPr lang="en-US" dirty="0"/>
              <a:t>Double degree students will also receive a £10,000</a:t>
            </a:r>
            <a:r>
              <a:rPr lang="en-US" baseline="0" dirty="0"/>
              <a:t> partnership scholarship, as you are joining us on our </a:t>
            </a:r>
            <a:r>
              <a:rPr lang="en-US" baseline="0" dirty="0" err="1"/>
              <a:t>programme</a:t>
            </a:r>
            <a:r>
              <a:rPr lang="en-US" baseline="0" dirty="0"/>
              <a:t> with HSE. Departments may also top this up with an academic excellence scholarship. </a:t>
            </a:r>
            <a:endParaRPr lang="en-US" dirty="0"/>
          </a:p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810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D9019-4CB4-4310-A912-A7493F14B78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6168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4109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Double degree</a:t>
            </a:r>
            <a:r>
              <a:rPr lang="en-GB" baseline="0" dirty="0"/>
              <a:t> students- summer is spent doing dissertation. Hand in August/September depending on department.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2060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1D9019-4CB4-4310-A912-A7493F14B78B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GPA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4.0/5.0 or 7.0/10.0</a:t>
            </a:r>
          </a:p>
          <a:p>
            <a:pPr eaLnBrk="1" hangingPunct="1">
              <a:spcBef>
                <a:spcPct val="0"/>
              </a:spcBef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r>
              <a:rPr lang="en-US" baseline="0" dirty="0"/>
              <a:t>Double degree students do pay fees to Lancaster (but not to HSE).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1019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8AF62-0413-459D-A055-9BD345497D1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1875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B2AA"/>
              </a:buClr>
              <a:buSzPct val="88000"/>
              <a:defRPr/>
            </a:pPr>
            <a:endParaRPr kumimoji="0" lang="en-GB" sz="1200" b="0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Calibri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5396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B2AA"/>
              </a:buClr>
              <a:buSzPct val="88000"/>
              <a:defRPr/>
            </a:pPr>
            <a:endParaRPr kumimoji="0" lang="en-GB" sz="1200" b="0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Calibri" pitchFamily="34" charset="0"/>
              <a:cs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B2AA"/>
              </a:buClr>
              <a:buSzPct val="88000"/>
              <a:defRPr/>
            </a:pPr>
            <a:r>
              <a:rPr kumimoji="0" lang="en-GB" sz="12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 pitchFamily="34" charset="0"/>
                <a:cs typeface="Arial" panose="020B0604020202020204" pitchFamily="34" charset="0"/>
              </a:rPr>
              <a:t>In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 pitchFamily="34" charset="0"/>
                <a:cs typeface="Arial" panose="020B0604020202020204" pitchFamily="34" charset="0"/>
              </a:rPr>
              <a:t> order to apply initially, all you need is the transcript and motivation statement. The rest can come later on.</a:t>
            </a:r>
            <a:endParaRPr kumimoji="0" lang="en-GB" sz="1200" b="0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Calibri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166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Worth mentioning that</a:t>
            </a:r>
            <a:r>
              <a:rPr lang="en-GB" baseline="0" dirty="0"/>
              <a:t> the cost of living in Lancaster is generally cheaper than most other cities- I’ll cover this in more detail later!</a:t>
            </a:r>
          </a:p>
          <a:p>
            <a:endParaRPr lang="en-GB" baseline="0" dirty="0"/>
          </a:p>
          <a:p>
            <a:r>
              <a:rPr lang="en-GB" baseline="0" dirty="0"/>
              <a:t>What does it all mean?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896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few of my </a:t>
            </a:r>
            <a:r>
              <a:rPr lang="en-US" dirty="0" err="1"/>
              <a:t>favourite</a:t>
            </a:r>
            <a:r>
              <a:rPr lang="en-US" dirty="0"/>
              <a:t> things in Lancaster. Clockwise top left: Atkinson’s coffee shop; the White Cross on the canal; The Dukes</a:t>
            </a:r>
            <a:r>
              <a:rPr lang="en-US" baseline="0" dirty="0"/>
              <a:t> independent cinema &amp; theatre</a:t>
            </a:r>
            <a:r>
              <a:rPr lang="en-US" dirty="0"/>
              <a:t>; Ashton memorial in Williamson Park.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484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Founded in 1964.</a:t>
            </a:r>
          </a:p>
          <a:p>
            <a:r>
              <a:rPr lang="en-GB" dirty="0"/>
              <a:t>13,700 students- 70% UG, 30%</a:t>
            </a:r>
            <a:r>
              <a:rPr lang="en-GB" baseline="0" dirty="0"/>
              <a:t> PG </a:t>
            </a:r>
          </a:p>
          <a:p>
            <a:r>
              <a:rPr lang="en-GB" baseline="0" dirty="0"/>
              <a:t>Bachelors, Masters and PhD programmes. Taught and research Masters.</a:t>
            </a:r>
            <a:endParaRPr lang="en-GB" dirty="0"/>
          </a:p>
          <a:p>
            <a:r>
              <a:rPr lang="en-GB" dirty="0"/>
              <a:t>280 undergraduate</a:t>
            </a:r>
            <a:r>
              <a:rPr lang="en-GB" baseline="0" dirty="0"/>
              <a:t> programmes</a:t>
            </a:r>
          </a:p>
          <a:p>
            <a:r>
              <a:rPr lang="en-GB" baseline="0" dirty="0"/>
              <a:t>222 postgraduate taught programmes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610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560</a:t>
            </a:r>
            <a:r>
              <a:rPr lang="en-GB" baseline="0" dirty="0"/>
              <a:t> acre campus. Fifteen minute bus journey from the centre of town. My commute is 20 minutes- leave the house at 7.55 and be in work at 8.15!</a:t>
            </a:r>
          </a:p>
          <a:p>
            <a:endParaRPr lang="en-GB" baseline="0" dirty="0"/>
          </a:p>
          <a:p>
            <a:r>
              <a:rPr lang="en-GB" baseline="0" dirty="0"/>
              <a:t>Morecambe Bay, south Lake District at the top.</a:t>
            </a:r>
          </a:p>
          <a:p>
            <a:endParaRPr lang="en-GB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602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Four faculties- obviously, we’re most interested in the top left, but you’ll be in a community of students across departments. We’re not just a management school! Visit seminars, research symposia,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254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-West wing of the new building. Due to complete 2020. Entirely new facilities- just</a:t>
            </a:r>
            <a:r>
              <a:rPr lang="en-GB" baseline="0" dirty="0"/>
              <a:t> for you! New lecture theatres, new social spaces, new café!</a:t>
            </a:r>
          </a:p>
          <a:p>
            <a:r>
              <a:rPr lang="en-GB" baseline="0" dirty="0"/>
              <a:t>- Consistently ranked in top 10 in UK league tables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304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AACSB - The leading American business school accreditation body, becoming global in its reach, which has accredited all of the USA's top business schools such as Harvard, Stanford and Wharton among others.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EQUIS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leading European business school accreditation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kitemark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managed by the European Foundation for Management Development (EFMD). The key focus includes internationalisation and strong organisational relationships.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AMBA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association of MBAs, although UK-based in its origins, is the only accreditation body to focus on MBA programmes around the world. Our MBA, Executive MBA and MSc Management are all AMBA accredited.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business charter -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SBC is an award for the UK’s world-class business schools, celebrating those that play an effective role in supporting small businesses, local economies and student entrepreneurship and the impact they make.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846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: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6768752" cy="115212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95288" y="1844675"/>
            <a:ext cx="8425184" cy="47529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666666"/>
                </a:solidFill>
              </a:defRPr>
            </a:lvl1pPr>
            <a:lvl2pPr>
              <a:defRPr sz="2200">
                <a:solidFill>
                  <a:srgbClr val="666666"/>
                </a:solidFill>
              </a:defRPr>
            </a:lvl2pPr>
            <a:lvl3pPr>
              <a:defRPr sz="20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6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: text using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6768752" cy="115212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95288" y="1844675"/>
            <a:ext cx="8425184" cy="47529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666666"/>
                </a:solidFill>
              </a:defRPr>
            </a:lvl1pPr>
            <a:lvl2pPr>
              <a:defRPr sz="2200">
                <a:solidFill>
                  <a:srgbClr val="666666"/>
                </a:solidFill>
              </a:defRPr>
            </a:lvl2pPr>
            <a:lvl3pPr>
              <a:defRPr sz="20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6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084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: smaller text using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6768752" cy="115212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95288" y="1844675"/>
            <a:ext cx="8425184" cy="47529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666666"/>
                </a:solidFill>
              </a:defRPr>
            </a:lvl1pPr>
            <a:lvl2pPr>
              <a:defRPr sz="2200">
                <a:solidFill>
                  <a:srgbClr val="666666"/>
                </a:solidFill>
              </a:defRPr>
            </a:lvl2pPr>
            <a:lvl3pPr>
              <a:defRPr sz="20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6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024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: text with bullet points &amp;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6768752" cy="115212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95289" y="1844675"/>
            <a:ext cx="5400847" cy="47529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666666"/>
                </a:solidFill>
              </a:defRPr>
            </a:lvl1pPr>
            <a:lvl2pPr>
              <a:defRPr sz="2200">
                <a:solidFill>
                  <a:srgbClr val="666666"/>
                </a:solidFill>
              </a:defRPr>
            </a:lvl2pPr>
            <a:lvl3pPr>
              <a:defRPr sz="20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6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3234022" y="36602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350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: text with bullet points &amp;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6768752" cy="115212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95289" y="1844675"/>
            <a:ext cx="5400847" cy="47529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666666"/>
                </a:solidFill>
              </a:defRPr>
            </a:lvl1pPr>
            <a:lvl2pPr>
              <a:defRPr sz="2200">
                <a:solidFill>
                  <a:srgbClr val="666666"/>
                </a:solidFill>
              </a:defRPr>
            </a:lvl2pPr>
            <a:lvl3pPr>
              <a:defRPr sz="20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6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923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: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6768752" cy="115212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6218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8: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6768752" cy="115212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2699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: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6768752" cy="115212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95288" y="1844675"/>
            <a:ext cx="8425184" cy="47529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666666"/>
                </a:solidFill>
              </a:defRPr>
            </a:lvl1pPr>
            <a:lvl2pPr>
              <a:defRPr sz="2200">
                <a:solidFill>
                  <a:srgbClr val="666666"/>
                </a:solidFill>
              </a:defRPr>
            </a:lvl2pPr>
            <a:lvl3pPr>
              <a:defRPr sz="20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6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915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: text using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6768752" cy="115212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95288" y="1844675"/>
            <a:ext cx="8425184" cy="47529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666666"/>
                </a:solidFill>
              </a:defRPr>
            </a:lvl1pPr>
            <a:lvl2pPr>
              <a:defRPr sz="2200">
                <a:solidFill>
                  <a:srgbClr val="666666"/>
                </a:solidFill>
              </a:defRPr>
            </a:lvl2pPr>
            <a:lvl3pPr>
              <a:defRPr sz="20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6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41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: smaller text using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6768752" cy="115212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95288" y="1844675"/>
            <a:ext cx="8425184" cy="47529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666666"/>
                </a:solidFill>
              </a:defRPr>
            </a:lvl1pPr>
            <a:lvl2pPr>
              <a:defRPr sz="2200">
                <a:solidFill>
                  <a:srgbClr val="666666"/>
                </a:solidFill>
              </a:defRPr>
            </a:lvl2pPr>
            <a:lvl3pPr>
              <a:defRPr sz="20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6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026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: text with bullet points &amp;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6768752" cy="115212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95289" y="1844675"/>
            <a:ext cx="5400847" cy="47529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666666"/>
                </a:solidFill>
              </a:defRPr>
            </a:lvl1pPr>
            <a:lvl2pPr>
              <a:defRPr sz="2200">
                <a:solidFill>
                  <a:srgbClr val="666666"/>
                </a:solidFill>
              </a:defRPr>
            </a:lvl2pPr>
            <a:lvl3pPr>
              <a:defRPr sz="20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6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3234022" y="36602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986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: text using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6768752" cy="115212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95288" y="1844675"/>
            <a:ext cx="8425184" cy="47529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666666"/>
                </a:solidFill>
              </a:defRPr>
            </a:lvl1pPr>
            <a:lvl2pPr>
              <a:defRPr sz="2200">
                <a:solidFill>
                  <a:srgbClr val="666666"/>
                </a:solidFill>
              </a:defRPr>
            </a:lvl2pPr>
            <a:lvl3pPr>
              <a:defRPr sz="20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6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: text with bullet points &amp;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6768752" cy="115212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95289" y="1844675"/>
            <a:ext cx="5400847" cy="47529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666666"/>
                </a:solidFill>
              </a:defRPr>
            </a:lvl1pPr>
            <a:lvl2pPr>
              <a:defRPr sz="2200">
                <a:solidFill>
                  <a:srgbClr val="666666"/>
                </a:solidFill>
              </a:defRPr>
            </a:lvl2pPr>
            <a:lvl3pPr>
              <a:defRPr sz="20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6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485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: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6768752" cy="115212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7955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8: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6768752" cy="115212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97047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ECC137-1692-4AFB-AD66-73275A917BDE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0DE80B-8BBA-49DE-8E1C-4F3C1C03D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606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7"/>
            <a:ext cx="8229600" cy="850107"/>
          </a:xfrm>
          <a:prstGeom prst="rect">
            <a:avLst/>
          </a:prstGeom>
        </p:spPr>
        <p:txBody>
          <a:bodyPr anchor="t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35283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5E6A71"/>
                </a:solidFill>
              </a:defRPr>
            </a:lvl1pPr>
            <a:lvl2pPr>
              <a:defRPr sz="1600">
                <a:solidFill>
                  <a:srgbClr val="5E6A71"/>
                </a:solidFill>
              </a:defRPr>
            </a:lvl2pPr>
            <a:lvl3pPr>
              <a:defRPr sz="1400">
                <a:solidFill>
                  <a:srgbClr val="5E6A71"/>
                </a:solidFill>
              </a:defRPr>
            </a:lvl3pPr>
            <a:lvl4pPr>
              <a:defRPr sz="1200">
                <a:solidFill>
                  <a:srgbClr val="5E6A71"/>
                </a:solidFill>
              </a:defRPr>
            </a:lvl4pPr>
            <a:lvl5pPr>
              <a:defRPr sz="1200">
                <a:solidFill>
                  <a:srgbClr val="5E6A7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81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: smaller text using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6768752" cy="115212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95288" y="1844675"/>
            <a:ext cx="8425184" cy="47529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666666"/>
                </a:solidFill>
              </a:defRPr>
            </a:lvl1pPr>
            <a:lvl2pPr>
              <a:defRPr sz="2200">
                <a:solidFill>
                  <a:srgbClr val="666666"/>
                </a:solidFill>
              </a:defRPr>
            </a:lvl2pPr>
            <a:lvl3pPr>
              <a:defRPr sz="20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6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: text with bullet points &amp;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6768752" cy="115212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95289" y="1844675"/>
            <a:ext cx="5400847" cy="47529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666666"/>
                </a:solidFill>
              </a:defRPr>
            </a:lvl1pPr>
            <a:lvl2pPr>
              <a:defRPr sz="2200">
                <a:solidFill>
                  <a:srgbClr val="666666"/>
                </a:solidFill>
              </a:defRPr>
            </a:lvl2pPr>
            <a:lvl3pPr>
              <a:defRPr sz="20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6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3234022" y="36602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: text with bullet points &amp;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6768752" cy="115212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95289" y="1844675"/>
            <a:ext cx="5400847" cy="47529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666666"/>
                </a:solidFill>
              </a:defRPr>
            </a:lvl1pPr>
            <a:lvl2pPr>
              <a:defRPr sz="2200">
                <a:solidFill>
                  <a:srgbClr val="666666"/>
                </a:solidFill>
              </a:defRPr>
            </a:lvl2pPr>
            <a:lvl3pPr>
              <a:defRPr sz="20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6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: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6768752" cy="115212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8: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6768752" cy="115212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ECC137-1692-4AFB-AD66-73275A917BDE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0DE80B-8BBA-49DE-8E1C-4F3C1C03D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608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: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6768752" cy="1152128"/>
          </a:xfrm>
          <a:prstGeom prst="rect">
            <a:avLst/>
          </a:prstGeom>
        </p:spPr>
        <p:txBody>
          <a:bodyPr/>
          <a:lstStyle>
            <a:lvl1pPr algn="l">
              <a:lnSpc>
                <a:spcPts val="3500"/>
              </a:lnSpc>
              <a:defRPr sz="3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95288" y="1844675"/>
            <a:ext cx="8425184" cy="47529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666666"/>
                </a:solidFill>
              </a:defRPr>
            </a:lvl1pPr>
            <a:lvl2pPr>
              <a:defRPr sz="2200">
                <a:solidFill>
                  <a:srgbClr val="666666"/>
                </a:solidFill>
              </a:defRPr>
            </a:lvl2pPr>
            <a:lvl3pPr>
              <a:defRPr sz="20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6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6094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2" y="3879"/>
            <a:ext cx="9132955" cy="686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86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2" y="3879"/>
            <a:ext cx="9132955" cy="686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322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2" y="3879"/>
            <a:ext cx="9132955" cy="686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584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ncaster.ac.uk/askLUM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3.jpe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ing.com/images/search?q=ey+logo&amp;view=detailv2&amp;&amp;id=5BADA0902F6947C0FB438CA8B16BC4D0CE099DA2&amp;selectedIndex=6&amp;ccid=vI0g%2bFXq&amp;simid=607987698939137412&amp;thid=OIP.Mbc8d20f855eab045cfc340419884538dH0" TargetMode="External"/><Relationship Id="rId13" Type="http://schemas.openxmlformats.org/officeDocument/2006/relationships/image" Target="../media/image37.jpeg"/><Relationship Id="rId3" Type="http://schemas.openxmlformats.org/officeDocument/2006/relationships/image" Target="../media/image3.jpeg"/><Relationship Id="rId7" Type="http://schemas.openxmlformats.org/officeDocument/2006/relationships/image" Target="../media/image33.jpe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bing.com/images/search?q=unilever+logo&amp;view=detailv2&amp;&amp;id=D5A0DE223EEAA0F930784B5B8DF224D3C628F8B6&amp;selectedIndex=0&amp;ccid=nennvUcd&amp;simid=608025039381465987&amp;thid=OIP.M9de9e7bd471d052a03bee641aa84b2cco0" TargetMode="External"/><Relationship Id="rId11" Type="http://schemas.openxmlformats.org/officeDocument/2006/relationships/image" Target="../media/image35.jpeg"/><Relationship Id="rId5" Type="http://schemas.openxmlformats.org/officeDocument/2006/relationships/image" Target="../media/image32.jpeg"/><Relationship Id="rId10" Type="http://schemas.openxmlformats.org/officeDocument/2006/relationships/hyperlink" Target="http://www.bing.com/images/search?q=johnson+%26+johnson+logo&amp;view=detailv2&amp;&amp;id=DE896542FDCCD652ED8AF11A5F341990735F789C&amp;selectedIndex=1&amp;ccid=CKqsmfvG&amp;simid=608031675105217307&amp;thid=OIP.M08aaac99fbc6d0def50e286acb60ec3dH0" TargetMode="External"/><Relationship Id="rId4" Type="http://schemas.openxmlformats.org/officeDocument/2006/relationships/image" Target="../media/image31.png"/><Relationship Id="rId9" Type="http://schemas.openxmlformats.org/officeDocument/2006/relationships/image" Target="../media/image34.jpeg"/><Relationship Id="rId1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48.png"/><Relationship Id="rId3" Type="http://schemas.openxmlformats.org/officeDocument/2006/relationships/image" Target="../media/image3.jpeg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11" Type="http://schemas.openxmlformats.org/officeDocument/2006/relationships/image" Target="../media/image46.gif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hyperlink" Target="http://en.wikipedia.org/wiki/ESCP_Europe" TargetMode="External"/><Relationship Id="rId9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51.png"/><Relationship Id="rId5" Type="http://schemas.openxmlformats.org/officeDocument/2006/relationships/diagramData" Target="../diagrams/data1.xml"/><Relationship Id="rId10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microsoft.com/office/2007/relationships/diagramDrawing" Target="../diagrams/drawing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png"/><Relationship Id="rId3" Type="http://schemas.openxmlformats.org/officeDocument/2006/relationships/image" Target="../media/image3.jpe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pn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hyperlink" Target="https://www.lancaster.ac.uk/student-and-education-services/money/budgeting/living-costs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stgraduate-applications.lancaster.ac.uk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hyperlink" Target="https://www.youtube.com/watch?v=9xze9vf0xp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51520" y="1196752"/>
            <a:ext cx="871296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95938" y="2204864"/>
            <a:ext cx="4824535" cy="1360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55656"/>
                </a:solidFill>
                <a:effectLst/>
                <a:uLnTx/>
                <a:uFillTx/>
                <a:latin typeface="Calibri"/>
                <a:ea typeface="+mn-ea"/>
                <a:cs typeface="Lexia"/>
              </a:rPr>
              <a:t>Lancaster University Management School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51920" y="5189130"/>
            <a:ext cx="52904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555656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www.lancaster.ac.uk/askLUMS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5556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 rot="18900000">
            <a:off x="1159738" y="2870888"/>
            <a:ext cx="252874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NOTE: IMAGE TO GO HERE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355" y="6075021"/>
            <a:ext cx="2439705" cy="4501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32080"/>
            <a:ext cx="2376264" cy="4816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32" y="813701"/>
            <a:ext cx="3743369" cy="56246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39952" y="4006805"/>
            <a:ext cx="446449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Mat Pitts</a:t>
            </a:r>
            <a:r>
              <a:rPr lang="en-GB" dirty="0">
                <a:latin typeface="Calibri"/>
              </a:rPr>
              <a:t> and Claire Astle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Experience and Partnership Team</a:t>
            </a:r>
          </a:p>
        </p:txBody>
      </p:sp>
    </p:spTree>
    <p:extLst>
      <p:ext uri="{BB962C8B-B14F-4D97-AF65-F5344CB8AC3E}">
        <p14:creationId xmlns:p14="http://schemas.microsoft.com/office/powerpoint/2010/main" val="287209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1196752"/>
            <a:ext cx="871296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 rot="18900000">
            <a:off x="1866538" y="3013930"/>
            <a:ext cx="151110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NOTE: IMAGE TO GO HERE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8" y="330305"/>
            <a:ext cx="2376264" cy="4816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9698" y="911170"/>
            <a:ext cx="8584863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400"/>
              </a:lnSpc>
            </a:pPr>
            <a:r>
              <a:rPr lang="en-US" sz="3600" dirty="0">
                <a:solidFill>
                  <a:srgbClr val="555656"/>
                </a:solidFill>
                <a:latin typeface="Lexia"/>
                <a:cs typeface="Lexia"/>
              </a:rPr>
              <a:t>Lancaster University Management School</a:t>
            </a:r>
            <a:endParaRPr lang="en-US" sz="5400" dirty="0">
              <a:solidFill>
                <a:srgbClr val="555656"/>
              </a:solidFill>
              <a:latin typeface="Lexia"/>
              <a:cs typeface="Lexia"/>
            </a:endParaRPr>
          </a:p>
        </p:txBody>
      </p:sp>
      <p:pic>
        <p:nvPicPr>
          <p:cNvPr id="1028" name="Picture 4" descr="Image result for lancaster university management schoo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4" b="4097"/>
          <a:stretch/>
        </p:blipFill>
        <p:spPr bwMode="auto">
          <a:xfrm>
            <a:off x="389698" y="1982999"/>
            <a:ext cx="8286758" cy="418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715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1196752"/>
            <a:ext cx="871296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 rot="18900000">
            <a:off x="1866538" y="3013930"/>
            <a:ext cx="151110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NOTE: IMAGE TO GO HERE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72129" y="2452279"/>
            <a:ext cx="23125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rgbClr val="555656"/>
                </a:solidFill>
                <a:latin typeface="Lexia"/>
                <a:cs typeface="Lexia"/>
              </a:rPr>
              <a:t>A mark of quality</a:t>
            </a:r>
            <a:endParaRPr lang="en-US" sz="1400" dirty="0">
              <a:solidFill>
                <a:srgbClr val="555656"/>
              </a:solidFill>
              <a:latin typeface="Lexia"/>
              <a:cs typeface="Lexia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050564" y="2350726"/>
            <a:ext cx="638657" cy="0"/>
          </a:xfrm>
          <a:prstGeom prst="line">
            <a:avLst/>
          </a:prstGeom>
          <a:ln w="12700">
            <a:solidFill>
              <a:srgbClr val="55565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09729" y="2452279"/>
            <a:ext cx="23125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rgbClr val="555656"/>
                </a:solidFill>
                <a:latin typeface="Lexia"/>
                <a:cs typeface="Lexia"/>
              </a:rPr>
              <a:t>International outlook</a:t>
            </a:r>
            <a:endParaRPr lang="en-US" sz="1400" dirty="0">
              <a:solidFill>
                <a:srgbClr val="555656"/>
              </a:solidFill>
              <a:latin typeface="Lexia"/>
              <a:cs typeface="Lexia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288164" y="2350726"/>
            <a:ext cx="638657" cy="0"/>
          </a:xfrm>
          <a:prstGeom prst="line">
            <a:avLst/>
          </a:prstGeom>
          <a:ln w="12700">
            <a:solidFill>
              <a:srgbClr val="55565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72129" y="4105116"/>
            <a:ext cx="23125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rgbClr val="555656"/>
                </a:solidFill>
                <a:latin typeface="Lexia"/>
                <a:cs typeface="Lexia"/>
              </a:rPr>
              <a:t>Collaboration partners</a:t>
            </a:r>
            <a:endParaRPr lang="en-US" sz="1400" dirty="0">
              <a:solidFill>
                <a:srgbClr val="555656"/>
              </a:solidFill>
              <a:latin typeface="Lexia"/>
              <a:cs typeface="Lexia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050564" y="4003563"/>
            <a:ext cx="638657" cy="0"/>
          </a:xfrm>
          <a:prstGeom prst="line">
            <a:avLst/>
          </a:prstGeom>
          <a:ln w="12700">
            <a:solidFill>
              <a:srgbClr val="55565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86241" y="4105116"/>
            <a:ext cx="23125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rgbClr val="555656"/>
                </a:solidFill>
                <a:latin typeface="Lexia"/>
                <a:cs typeface="Lexia"/>
              </a:rPr>
              <a:t>Student support</a:t>
            </a:r>
            <a:endParaRPr lang="en-US" sz="1400" dirty="0">
              <a:solidFill>
                <a:srgbClr val="555656"/>
              </a:solidFill>
              <a:latin typeface="Lexia"/>
              <a:cs typeface="Lexia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364676" y="4003563"/>
            <a:ext cx="638657" cy="0"/>
          </a:xfrm>
          <a:prstGeom prst="line">
            <a:avLst/>
          </a:prstGeom>
          <a:ln w="12700">
            <a:solidFill>
              <a:srgbClr val="55565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8" y="330305"/>
            <a:ext cx="2376264" cy="4816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31840" y="1520342"/>
            <a:ext cx="484580" cy="6057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410" y="1521120"/>
            <a:ext cx="579088" cy="5790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7293" y="3194037"/>
            <a:ext cx="613421" cy="6134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3852" y="3210723"/>
            <a:ext cx="446925" cy="580051"/>
          </a:xfrm>
          <a:prstGeom prst="rect">
            <a:avLst/>
          </a:prstGeom>
        </p:spPr>
      </p:pic>
      <p:pic>
        <p:nvPicPr>
          <p:cNvPr id="25" name="Picture 3" descr="I:\Logos\QuadrupleAccredited-Lockup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096" y="4539011"/>
            <a:ext cx="5935238" cy="172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445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980728"/>
            <a:ext cx="871296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TextBox 80"/>
          <p:cNvSpPr txBox="1"/>
          <p:nvPr/>
        </p:nvSpPr>
        <p:spPr>
          <a:xfrm>
            <a:off x="611560" y="1214409"/>
            <a:ext cx="3543808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400"/>
              </a:lnSpc>
            </a:pPr>
            <a:r>
              <a:rPr lang="en-US" sz="4800" dirty="0">
                <a:solidFill>
                  <a:srgbClr val="555656"/>
                </a:solidFill>
                <a:latin typeface="Lexia"/>
                <a:cs typeface="Lexia"/>
              </a:rPr>
              <a:t>Professional recognition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8" y="330305"/>
            <a:ext cx="2376264" cy="481621"/>
          </a:xfrm>
          <a:prstGeom prst="rect">
            <a:avLst/>
          </a:prstGeom>
        </p:spPr>
      </p:pic>
      <p:pic>
        <p:nvPicPr>
          <p:cNvPr id="16" name="Picture 2" descr="Image result for cim graduate gatew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52" y="2998358"/>
            <a:ext cx="2232248" cy="149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ee the source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71953"/>
            <a:ext cx="2592288" cy="55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Image result for cip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262219"/>
            <a:ext cx="1368375" cy="139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Image result for cil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90" y="3588317"/>
            <a:ext cx="2073858" cy="99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Image result for acc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254" y="5262219"/>
            <a:ext cx="1605917" cy="112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604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980728"/>
            <a:ext cx="871296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1546373" y="2956302"/>
            <a:ext cx="231258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>
                <a:solidFill>
                  <a:srgbClr val="C26763"/>
                </a:solidFill>
                <a:latin typeface="Lexia"/>
                <a:cs typeface="Lexia"/>
              </a:rPr>
              <a:t>University	</a:t>
            </a:r>
            <a:endParaRPr lang="en-US" sz="1600" dirty="0">
              <a:solidFill>
                <a:srgbClr val="C26763"/>
              </a:solidFill>
              <a:latin typeface="Lexia"/>
              <a:cs typeface="Lexi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46372" y="3211790"/>
            <a:ext cx="2737595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rgbClr val="555656"/>
                </a:solidFill>
              </a:rPr>
              <a:t>We have been named International University of the Year by The Times and The Sunday Times Good University Guide 2020. </a:t>
            </a:r>
          </a:p>
          <a:p>
            <a:endParaRPr lang="en-GB" sz="1400" dirty="0">
              <a:solidFill>
                <a:srgbClr val="555656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491768" y="4373878"/>
            <a:ext cx="231258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>
                <a:solidFill>
                  <a:srgbClr val="C26763"/>
                </a:solidFill>
                <a:latin typeface="Lexia"/>
                <a:cs typeface="Lexia"/>
              </a:rPr>
              <a:t>Students</a:t>
            </a:r>
            <a:endParaRPr lang="en-US" sz="1600" dirty="0">
              <a:solidFill>
                <a:srgbClr val="C26763"/>
              </a:solidFill>
              <a:latin typeface="Lexia"/>
              <a:cs typeface="Lexia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491768" y="4629366"/>
            <a:ext cx="273759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rgbClr val="555656"/>
                </a:solidFill>
              </a:rPr>
              <a:t>85% of LUMS’ Masters students are from outside of the UK (2018/19). We have alumni in over 160 countries.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11560" y="1214409"/>
            <a:ext cx="3543808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400"/>
              </a:lnSpc>
            </a:pPr>
            <a:r>
              <a:rPr lang="en-US" sz="4800" dirty="0">
                <a:solidFill>
                  <a:srgbClr val="555656"/>
                </a:solidFill>
                <a:latin typeface="Lexia"/>
                <a:cs typeface="Lexia"/>
              </a:rPr>
              <a:t>International community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8" y="330305"/>
            <a:ext cx="2376264" cy="48162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486869" y="5611084"/>
            <a:ext cx="231258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>
                <a:solidFill>
                  <a:srgbClr val="C26763"/>
                </a:solidFill>
                <a:latin typeface="Lexia"/>
                <a:cs typeface="Lexia"/>
              </a:rPr>
              <a:t>Study abroad</a:t>
            </a:r>
            <a:endParaRPr lang="en-US" sz="1600" dirty="0">
              <a:solidFill>
                <a:srgbClr val="C26763"/>
              </a:solidFill>
              <a:latin typeface="Lexia"/>
              <a:cs typeface="Lexi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86869" y="5866572"/>
            <a:ext cx="273759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b="1" u="sng" dirty="0">
                <a:solidFill>
                  <a:srgbClr val="555656"/>
                </a:solidFill>
              </a:rPr>
              <a:t>All </a:t>
            </a:r>
            <a:r>
              <a:rPr lang="en-GB" sz="1400" dirty="0">
                <a:solidFill>
                  <a:srgbClr val="555656"/>
                </a:solidFill>
              </a:rPr>
              <a:t>postgraduate students can choose to study abroad.</a:t>
            </a:r>
            <a:r>
              <a:rPr lang="en-GB" sz="1400" b="1" u="sng" dirty="0">
                <a:solidFill>
                  <a:srgbClr val="555656"/>
                </a:solidFill>
              </a:rPr>
              <a:t> </a:t>
            </a:r>
            <a:endParaRPr lang="en-US" sz="1400" b="1" u="sng" dirty="0">
              <a:solidFill>
                <a:srgbClr val="555656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742" y="2973872"/>
            <a:ext cx="579088" cy="579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31" y="4300976"/>
            <a:ext cx="579088" cy="5790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32" y="5567761"/>
            <a:ext cx="579088" cy="5790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004" y="3263416"/>
            <a:ext cx="4035902" cy="2950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5408" y="356471"/>
            <a:ext cx="1981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85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1196752"/>
            <a:ext cx="871296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11560" y="1214409"/>
            <a:ext cx="3291118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400"/>
              </a:lnSpc>
            </a:pPr>
            <a:r>
              <a:rPr lang="en-US" sz="4800" dirty="0">
                <a:solidFill>
                  <a:srgbClr val="555656"/>
                </a:solidFill>
                <a:latin typeface="Lexia"/>
                <a:cs typeface="Lexia"/>
              </a:rPr>
              <a:t>Careers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2559" y="3024812"/>
            <a:ext cx="3816424" cy="36317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>
                <a:solidFill>
                  <a:srgbClr val="555656"/>
                </a:solidFill>
              </a:rPr>
              <a:t>Alistair McCall, </a:t>
            </a:r>
            <a:r>
              <a:rPr lang="en-US" sz="1600" dirty="0">
                <a:solidFill>
                  <a:srgbClr val="555656"/>
                </a:solidFill>
              </a:rPr>
              <a:t>editor of The Times and Sunday 2019</a:t>
            </a:r>
          </a:p>
          <a:p>
            <a:pPr>
              <a:spcAft>
                <a:spcPts val="600"/>
              </a:spcAft>
            </a:pPr>
            <a:endParaRPr lang="en-US" sz="1600" dirty="0">
              <a:solidFill>
                <a:srgbClr val="555656"/>
              </a:solidFill>
            </a:endParaRP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80" charset="0"/>
              </a:rPr>
              <a:t>Integrated careers workshops across all programmes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80" charset="0"/>
              </a:rPr>
              <a:t>Dedicated postgraduate careers advisor, with subject-specific experts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80" charset="0"/>
              </a:rPr>
              <a:t>Employer events, conferences and visits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80" charset="0"/>
              </a:rPr>
              <a:t>Links to international employers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80" charset="0"/>
              </a:rPr>
              <a:t>Regular drop-in clinics and workshops</a:t>
            </a:r>
            <a:endParaRPr lang="en-GB" dirty="0"/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55565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2559" y="1988840"/>
            <a:ext cx="3672408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i="1" dirty="0">
                <a:solidFill>
                  <a:srgbClr val="C26763"/>
                </a:solidFill>
                <a:latin typeface="Lexia" panose="02060503040202020203" pitchFamily="18" charset="0"/>
              </a:rPr>
              <a:t>“Graduate prospects are the best for any non-specialist university in the UK with employers falling over themselves to recruit Lancaster students.” </a:t>
            </a:r>
            <a:endParaRPr lang="en-US" sz="1600" i="1" dirty="0">
              <a:solidFill>
                <a:srgbClr val="C26763"/>
              </a:solidFill>
              <a:latin typeface="Lexia" panose="020605030402020202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8" y="330305"/>
            <a:ext cx="2376264" cy="48162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105" y="2898569"/>
            <a:ext cx="1721742" cy="57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Image result for L'oreal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550" y="3752390"/>
            <a:ext cx="1257300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://tse1.mm.bing.net/th?&amp;id=OIP.M9de9e7bd471d052a03bee641aa84b2cco0&amp;w=287&amp;h=300&amp;c=0&amp;pid=1.9&amp;rs=0&amp;p=0&amp;r=0">
            <a:hlinkClick r:id="rId6" tooltip="View image details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982" y="3628946"/>
            <a:ext cx="1261808" cy="13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tse1.mm.bing.net/th?&amp;id=OIP.Mbc8d20f855eab045cfc340419884538dH0&amp;w=300&amp;h=198&amp;c=0&amp;pid=1.9&amp;rs=0&amp;p=0&amp;r=0">
            <a:hlinkClick r:id="rId8" tooltip="View image details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250011"/>
            <a:ext cx="1652458" cy="109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http://tse1.mm.bing.net/th?&amp;id=OIP.M08aaac99fbc6d0def50e286acb60ec3dH0&amp;w=300&amp;h=240&amp;c=0&amp;pid=1.9&amp;rs=0&amp;p=0&amp;r=0">
            <a:hlinkClick r:id="rId10" tooltip="View image details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6" b="28462"/>
          <a:stretch/>
        </p:blipFill>
        <p:spPr bwMode="auto">
          <a:xfrm>
            <a:off x="4243045" y="5355020"/>
            <a:ext cx="197237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microsoft 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790" y="1018166"/>
            <a:ext cx="2399247" cy="179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ibm 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421244"/>
            <a:ext cx="1694610" cy="95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CPA Australia 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423" y="1817813"/>
            <a:ext cx="1749054" cy="174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948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980728"/>
            <a:ext cx="871296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TextBox 80"/>
          <p:cNvSpPr txBox="1"/>
          <p:nvPr/>
        </p:nvSpPr>
        <p:spPr>
          <a:xfrm>
            <a:off x="611560" y="1214409"/>
            <a:ext cx="3816424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400"/>
              </a:lnSpc>
            </a:pPr>
            <a:r>
              <a:rPr lang="en-US" sz="4800" dirty="0">
                <a:solidFill>
                  <a:srgbClr val="555656"/>
                </a:solidFill>
                <a:latin typeface="Lexia"/>
                <a:cs typeface="Lexia"/>
              </a:rPr>
              <a:t>Alumni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8" y="330305"/>
            <a:ext cx="2376264" cy="4816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8530" y="2140587"/>
            <a:ext cx="39014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Over 43,000 alumni in 164 countries.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Alumni profiles written by our graduates about their time at LUMS and subsequent careers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Network of LUMS Alumni (informal advice based on their own Lancaster experiences)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Guest speaker events (industry experts, careers)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Networking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Project and placement opportunities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Career mentoring and advice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27721"/>
            <a:ext cx="4282408" cy="321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75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980728"/>
            <a:ext cx="871296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TextBox 80"/>
          <p:cNvSpPr txBox="1"/>
          <p:nvPr/>
        </p:nvSpPr>
        <p:spPr>
          <a:xfrm>
            <a:off x="611560" y="1214409"/>
            <a:ext cx="8242848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400"/>
              </a:lnSpc>
            </a:pPr>
            <a:r>
              <a:rPr lang="en-US" sz="4800" dirty="0">
                <a:solidFill>
                  <a:srgbClr val="555656"/>
                </a:solidFill>
                <a:latin typeface="Lexia"/>
                <a:cs typeface="Lexia"/>
              </a:rPr>
              <a:t>LUMS Learning Development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8" y="330305"/>
            <a:ext cx="2376264" cy="4816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8530" y="2140587"/>
            <a:ext cx="793391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Our Learning Development team have regular drop-in sessions, longer courses and workshops on academic skills for postgraduate study: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Essay writing support- academic writing zone gives one-to-one advice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Maths and Stats Help (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MaSH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for drop-in sessions, specific workshops or tailored support plans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Integrated academic skills modules in most Masters programmes, relating to the academic content of the programme</a:t>
            </a:r>
          </a:p>
        </p:txBody>
      </p:sp>
    </p:spTree>
    <p:extLst>
      <p:ext uri="{BB962C8B-B14F-4D97-AF65-F5344CB8AC3E}">
        <p14:creationId xmlns:p14="http://schemas.microsoft.com/office/powerpoint/2010/main" val="2101081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980728"/>
            <a:ext cx="871296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TextBox 80"/>
          <p:cNvSpPr txBox="1"/>
          <p:nvPr/>
        </p:nvSpPr>
        <p:spPr>
          <a:xfrm>
            <a:off x="611560" y="1214409"/>
            <a:ext cx="3816424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400"/>
              </a:lnSpc>
            </a:pPr>
            <a:r>
              <a:rPr lang="en-US" sz="4800" dirty="0">
                <a:solidFill>
                  <a:srgbClr val="555656"/>
                </a:solidFill>
                <a:latin typeface="Lexia"/>
                <a:cs typeface="Lexia"/>
              </a:rPr>
              <a:t>Study abroad options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8" y="330305"/>
            <a:ext cx="2376264" cy="481621"/>
          </a:xfrm>
          <a:prstGeom prst="rect">
            <a:avLst/>
          </a:prstGeom>
        </p:spPr>
      </p:pic>
      <p:pic>
        <p:nvPicPr>
          <p:cNvPr id="25" name="Picture 24" descr="ESCP Europe">
            <a:hlinkClick r:id="rId4" tooltip="ESCP Europe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2" b="25413"/>
          <a:stretch/>
        </p:blipFill>
        <p:spPr bwMode="auto">
          <a:xfrm>
            <a:off x="4734260" y="5696342"/>
            <a:ext cx="1371074" cy="69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1" r="20964"/>
          <a:stretch/>
        </p:blipFill>
        <p:spPr>
          <a:xfrm>
            <a:off x="5100572" y="811926"/>
            <a:ext cx="1482596" cy="1360388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642" y="4005064"/>
            <a:ext cx="5334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 descr="Image result for laval quebec university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338217"/>
            <a:ext cx="2186906" cy="91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steadmas\AppData\Local\Microsoft\Windows\Temporary Internet Files\Content.Outlook\NCERR5O4\Peter Okenla Sukhothai Thailan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98" y="4201824"/>
            <a:ext cx="3751080" cy="210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0751" y="2637123"/>
            <a:ext cx="4572000" cy="7232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endParaRPr lang="en-US" dirty="0">
              <a:solidFill>
                <a:srgbClr val="555656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555656"/>
                </a:solidFill>
              </a:rPr>
              <a:t>One (extra!) term abroad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642" y="2384166"/>
            <a:ext cx="1411379" cy="1230068"/>
          </a:xfrm>
          <a:prstGeom prst="rect">
            <a:avLst/>
          </a:prstGeom>
        </p:spPr>
      </p:pic>
      <p:pic>
        <p:nvPicPr>
          <p:cNvPr id="3074" name="Picture 2" descr="Image result for nccu taiwan 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150919"/>
            <a:ext cx="2345903" cy="100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kozminski 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579" y="2421213"/>
            <a:ext cx="1548484" cy="154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nmin-University-of-China-logo 3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453" y="92937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460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8" y="330305"/>
            <a:ext cx="2376264" cy="48162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69532" y="1340768"/>
            <a:ext cx="871296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06107"/>
            <a:ext cx="4011021" cy="2674015"/>
          </a:xfrm>
          <a:prstGeom prst="rect">
            <a:avLst/>
          </a:prstGeom>
        </p:spPr>
      </p:pic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3259047149"/>
              </p:ext>
            </p:extLst>
          </p:nvPr>
        </p:nvGraphicFramePr>
        <p:xfrm>
          <a:off x="4470242" y="849363"/>
          <a:ext cx="4350230" cy="5459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" name="Rectangle 17"/>
          <p:cNvSpPr/>
          <p:nvPr/>
        </p:nvSpPr>
        <p:spPr>
          <a:xfrm>
            <a:off x="4470242" y="993123"/>
            <a:ext cx="4328104" cy="871904"/>
          </a:xfrm>
          <a:prstGeom prst="rect">
            <a:avLst/>
          </a:prstGeom>
          <a:solidFill>
            <a:srgbClr val="C86769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2460" tIns="76201" rIns="142240" bIns="76200" numCol="1" spcCol="1270" anchor="ctr" anchorCtr="0">
            <a:noAutofit/>
          </a:bodyPr>
          <a:lstStyle/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000" kern="1200" dirty="0">
                <a:solidFill>
                  <a:schemeClr val="bg1"/>
                </a:solidFill>
                <a:latin typeface="+mj-lt"/>
              </a:rPr>
              <a:t>       </a:t>
            </a:r>
            <a:r>
              <a:rPr lang="en-GB" sz="2800" kern="1200" dirty="0">
                <a:solidFill>
                  <a:schemeClr val="bg1"/>
                </a:solidFill>
                <a:latin typeface="+mj-lt"/>
              </a:rPr>
              <a:t>Accommodation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3918323"/>
            <a:ext cx="4011021" cy="2670078"/>
          </a:xfrm>
          <a:prstGeom prst="rect">
            <a:avLst/>
          </a:prstGeom>
        </p:spPr>
      </p:pic>
      <p:pic>
        <p:nvPicPr>
          <p:cNvPr id="1026" name="Picture 2" descr="Image result for national student housing awards 20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040" y="33030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24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51520" y="1196752"/>
            <a:ext cx="871296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4716016" y="1416839"/>
            <a:ext cx="3980709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800" dirty="0">
                <a:solidFill>
                  <a:schemeClr val="bg1"/>
                </a:solidFill>
                <a:latin typeface="Lexia"/>
                <a:cs typeface="Lexia"/>
              </a:rPr>
              <a:t>Headline </a:t>
            </a:r>
          </a:p>
          <a:p>
            <a:pPr algn="ctr">
              <a:lnSpc>
                <a:spcPts val="5400"/>
              </a:lnSpc>
            </a:pPr>
            <a:r>
              <a:rPr lang="en-US" sz="4800" dirty="0">
                <a:solidFill>
                  <a:schemeClr val="bg1"/>
                </a:solidFill>
                <a:latin typeface="Lexia"/>
                <a:cs typeface="Lexia"/>
              </a:rPr>
              <a:t>To Go Here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8" y="330305"/>
            <a:ext cx="2376264" cy="48162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2874" y="1052874"/>
            <a:ext cx="3920131" cy="2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6" y="1052736"/>
            <a:ext cx="3904027" cy="26023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875" y="3779215"/>
            <a:ext cx="3923928" cy="26159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4276" y="3779215"/>
            <a:ext cx="3923928" cy="261595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Our </a:t>
            </a:r>
            <a:r>
              <a:rPr lang="en-GB" b="1" dirty="0">
                <a:solidFill>
                  <a:srgbClr val="FF7372"/>
                </a:solidFill>
              </a:rPr>
              <a:t>Students’ Union </a:t>
            </a:r>
            <a:r>
              <a:rPr lang="en-GB" dirty="0">
                <a:solidFill>
                  <a:schemeClr val="bg1"/>
                </a:solidFill>
              </a:rPr>
              <a:t>has more than </a:t>
            </a:r>
            <a:r>
              <a:rPr lang="en-GB" b="1" dirty="0">
                <a:solidFill>
                  <a:schemeClr val="bg1"/>
                </a:solidFill>
              </a:rPr>
              <a:t>175 clubs and societies </a:t>
            </a:r>
            <a:r>
              <a:rPr lang="en-GB" dirty="0">
                <a:solidFill>
                  <a:schemeClr val="bg1"/>
                </a:solidFill>
              </a:rPr>
              <a:t>on offer, a highly qualified </a:t>
            </a:r>
            <a:r>
              <a:rPr lang="en-GB" b="1" dirty="0">
                <a:solidFill>
                  <a:schemeClr val="bg1"/>
                </a:solidFill>
              </a:rPr>
              <a:t>welfare and advice </a:t>
            </a:r>
            <a:r>
              <a:rPr lang="en-GB" dirty="0">
                <a:solidFill>
                  <a:schemeClr val="bg1"/>
                </a:solidFill>
              </a:rPr>
              <a:t>centre, and a nationally-respected </a:t>
            </a:r>
            <a:r>
              <a:rPr lang="en-GB" b="1" dirty="0">
                <a:solidFill>
                  <a:schemeClr val="bg1"/>
                </a:solidFill>
              </a:rPr>
              <a:t>volunteering unit</a:t>
            </a:r>
            <a:r>
              <a:rPr lang="en-GB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5793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51520" y="1196752"/>
            <a:ext cx="871296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 rot="18900000">
            <a:off x="1465726" y="3639522"/>
            <a:ext cx="158161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NOTE: IMAGE TO GO HERE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8" y="330305"/>
            <a:ext cx="2376264" cy="48162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688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22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980728"/>
            <a:ext cx="871296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TextBox 80"/>
          <p:cNvSpPr txBox="1"/>
          <p:nvPr/>
        </p:nvSpPr>
        <p:spPr>
          <a:xfrm>
            <a:off x="389698" y="908720"/>
            <a:ext cx="4742414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400"/>
              </a:lnSpc>
            </a:pPr>
            <a:r>
              <a:rPr lang="en-US" sz="4800" dirty="0">
                <a:solidFill>
                  <a:srgbClr val="555656"/>
                </a:solidFill>
                <a:latin typeface="Lexia"/>
                <a:cs typeface="Lexia"/>
              </a:rPr>
              <a:t>Student societies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8" y="330305"/>
            <a:ext cx="2376264" cy="481621"/>
          </a:xfrm>
          <a:prstGeom prst="rect">
            <a:avLst/>
          </a:prstGeom>
        </p:spPr>
      </p:pic>
      <p:pic>
        <p:nvPicPr>
          <p:cNvPr id="9" name="Picture 8" descr="Ad soc alternative profile picture   compress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16" y="2125397"/>
            <a:ext cx="1468379" cy="146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Logo square kle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856" y="2125397"/>
            <a:ext cx="1499968" cy="149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Lu consulting log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7"/>
          <a:stretch/>
        </p:blipFill>
        <p:spPr bwMode="auto">
          <a:xfrm>
            <a:off x="7333773" y="2125398"/>
            <a:ext cx="1630715" cy="149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Profile f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362" y="2125398"/>
            <a:ext cx="1398655" cy="139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16712022 824445714371013 4880202968581722757 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826" y="2125398"/>
            <a:ext cx="1503863" cy="150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13346914 1014413151947563 2479828418939340871 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643" y="4226531"/>
            <a:ext cx="1543112" cy="154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21903724 1480565535384763 736571178 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362" y="4226531"/>
            <a:ext cx="1637028" cy="163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135448646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195" y="4248168"/>
            <a:ext cx="1689565" cy="168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317" y="4226531"/>
            <a:ext cx="1468379" cy="14683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63730" y="4233969"/>
            <a:ext cx="1500758" cy="150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01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980728"/>
            <a:ext cx="871296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TextBox 80"/>
          <p:cNvSpPr txBox="1"/>
          <p:nvPr/>
        </p:nvSpPr>
        <p:spPr>
          <a:xfrm>
            <a:off x="389698" y="908720"/>
            <a:ext cx="3291118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400"/>
              </a:lnSpc>
            </a:pPr>
            <a:r>
              <a:rPr lang="en-US" sz="4800" dirty="0">
                <a:solidFill>
                  <a:srgbClr val="555656"/>
                </a:solidFill>
                <a:latin typeface="Lexia"/>
                <a:cs typeface="Lexia"/>
              </a:rPr>
              <a:t>Facilities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8" y="330305"/>
            <a:ext cx="2376264" cy="481621"/>
          </a:xfrm>
          <a:prstGeom prst="rect">
            <a:avLst/>
          </a:prstGeom>
        </p:spPr>
      </p:pic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2782297704"/>
              </p:ext>
            </p:extLst>
          </p:nvPr>
        </p:nvGraphicFramePr>
        <p:xfrm>
          <a:off x="107504" y="1369571"/>
          <a:ext cx="4597638" cy="5253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90" r="9180"/>
          <a:stretch/>
        </p:blipFill>
        <p:spPr>
          <a:xfrm>
            <a:off x="4812993" y="0"/>
            <a:ext cx="4546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51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706685"/>
            <a:ext cx="8013576" cy="850107"/>
          </a:xfrm>
        </p:spPr>
        <p:txBody>
          <a:bodyPr/>
          <a:lstStyle/>
          <a:p>
            <a:pPr algn="l"/>
            <a:r>
              <a:rPr lang="en-GB" sz="2800" dirty="0">
                <a:solidFill>
                  <a:srgbClr val="C00000"/>
                </a:solidFill>
                <a:latin typeface="Lexia"/>
              </a:rPr>
              <a:t>Double Degree Progression Routes with HSE Faculty of Management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79512" y="1052736"/>
          <a:ext cx="8701172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4349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706685"/>
            <a:ext cx="8013576" cy="850107"/>
          </a:xfrm>
        </p:spPr>
        <p:txBody>
          <a:bodyPr/>
          <a:lstStyle/>
          <a:p>
            <a:pPr algn="l"/>
            <a:r>
              <a:rPr lang="en-GB" sz="2800" dirty="0">
                <a:solidFill>
                  <a:srgbClr val="C00000"/>
                </a:solidFill>
                <a:latin typeface="Lexia"/>
              </a:rPr>
              <a:t>Double Degree Progression Routes with HSE Faculty of Management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2440051"/>
              </p:ext>
            </p:extLst>
          </p:nvPr>
        </p:nvGraphicFramePr>
        <p:xfrm>
          <a:off x="179512" y="1052736"/>
          <a:ext cx="8701172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12245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79512" y="722746"/>
          <a:ext cx="8701172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3528" y="706685"/>
            <a:ext cx="8363272" cy="850107"/>
          </a:xfrm>
        </p:spPr>
        <p:txBody>
          <a:bodyPr/>
          <a:lstStyle/>
          <a:p>
            <a:pPr algn="l"/>
            <a:r>
              <a:rPr lang="en-GB" sz="2800" dirty="0">
                <a:solidFill>
                  <a:srgbClr val="C00000"/>
                </a:solidFill>
                <a:latin typeface="Lexia"/>
              </a:rPr>
              <a:t>Double Degree Progression Routes with HSE Faculty of Finance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9512" y="4215206"/>
            <a:ext cx="2448272" cy="136815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MSc Finance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305962" y="4221088"/>
            <a:ext cx="2448272" cy="136815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MSc Money, Banking and Finance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432412" y="4189378"/>
            <a:ext cx="2448272" cy="136815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MSc Quantitative Finance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403648" y="2924944"/>
            <a:ext cx="0" cy="125418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4" idx="2"/>
          </p:cNvCxnSpPr>
          <p:nvPr/>
        </p:nvCxnSpPr>
        <p:spPr>
          <a:xfrm>
            <a:off x="1403648" y="2924944"/>
            <a:ext cx="3126450" cy="125418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403648" y="2924944"/>
            <a:ext cx="6252900" cy="125418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7" idx="0"/>
          </p:cNvCxnSpPr>
          <p:nvPr/>
        </p:nvCxnSpPr>
        <p:spPr>
          <a:xfrm>
            <a:off x="3305962" y="2924944"/>
            <a:ext cx="1224136" cy="129614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6" idx="0"/>
          </p:cNvCxnSpPr>
          <p:nvPr/>
        </p:nvCxnSpPr>
        <p:spPr>
          <a:xfrm flipH="1">
            <a:off x="1403648" y="2924944"/>
            <a:ext cx="1902314" cy="129026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305962" y="2924944"/>
            <a:ext cx="4350585" cy="125418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656547" y="2924944"/>
            <a:ext cx="0" cy="125418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4" idx="2"/>
          </p:cNvCxnSpPr>
          <p:nvPr/>
        </p:nvCxnSpPr>
        <p:spPr>
          <a:xfrm flipH="1">
            <a:off x="4530098" y="2924944"/>
            <a:ext cx="3126449" cy="125418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6" idx="0"/>
          </p:cNvCxnSpPr>
          <p:nvPr/>
        </p:nvCxnSpPr>
        <p:spPr>
          <a:xfrm flipH="1">
            <a:off x="1403648" y="2924944"/>
            <a:ext cx="6252899" cy="129026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7" idx="0"/>
          </p:cNvCxnSpPr>
          <p:nvPr/>
        </p:nvCxnSpPr>
        <p:spPr>
          <a:xfrm flipH="1">
            <a:off x="4530098" y="2924944"/>
            <a:ext cx="1050014" cy="129614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580112" y="2924944"/>
            <a:ext cx="2076435" cy="125418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1475656" y="2935192"/>
            <a:ext cx="4104456" cy="124393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383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1044624" y="2276874"/>
          <a:ext cx="5616624" cy="3600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706685"/>
            <a:ext cx="8229600" cy="850107"/>
          </a:xfrm>
        </p:spPr>
        <p:txBody>
          <a:bodyPr/>
          <a:lstStyle/>
          <a:p>
            <a:pPr algn="l"/>
            <a:r>
              <a:rPr lang="en-GB" sz="2800" dirty="0">
                <a:solidFill>
                  <a:srgbClr val="C00000"/>
                </a:solidFill>
                <a:latin typeface="Lexia"/>
              </a:rPr>
              <a:t>Double Degree Progression Routes with HSE Faculty of Finance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/>
        </p:nvGraphicFramePr>
        <p:xfrm>
          <a:off x="4355976" y="2420888"/>
          <a:ext cx="3636404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253746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>
            <a:off x="7773120" y="4756394"/>
            <a:ext cx="216024" cy="51356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marL="179388" marR="0" lvl="0" indent="-179388" algn="ctr" defTabSz="533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B2AA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67544" y="1959657"/>
            <a:ext cx="7700756" cy="3845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marR="0" lvl="0" indent="-28575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Calibri" pitchFamily="34" charset="0"/>
                <a:cs typeface="Arial" panose="020B0604020202020204" pitchFamily="34" charset="0"/>
              </a:rPr>
              <a:t>10% fee discount</a:t>
            </a:r>
          </a:p>
          <a:p>
            <a:pPr marL="285750" marR="0" lvl="0" indent="-28575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2A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Calibri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Calibri" pitchFamily="34" charset="0"/>
                <a:cs typeface="Arial" panose="020B0604020202020204" pitchFamily="34" charset="0"/>
              </a:rPr>
              <a:t>Partnerships Scholarships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Calibri" pitchFamily="34" charset="0"/>
                <a:cs typeface="Arial" panose="020B0604020202020204" pitchFamily="34" charset="0"/>
              </a:rPr>
              <a:t>- £10,000 </a:t>
            </a:r>
            <a:endParaRPr lang="en-GB" sz="2000" kern="0" dirty="0">
              <a:solidFill>
                <a:prstClr val="black">
                  <a:lumMod val="65000"/>
                  <a:lumOff val="35000"/>
                </a:prstClr>
              </a:solidFill>
              <a:latin typeface="Calibri"/>
              <a:ea typeface="Calibri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Calibri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Calibri" pitchFamily="34" charset="0"/>
                <a:cs typeface="Arial" panose="020B0604020202020204" pitchFamily="34" charset="0"/>
              </a:rPr>
              <a:t>Departmental Scholarships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Calibri" pitchFamily="34" charset="0"/>
                <a:cs typeface="Arial" panose="020B0604020202020204" pitchFamily="34" charset="0"/>
              </a:rPr>
              <a:t>– generally £1000 - £4000, based on academic excellence</a:t>
            </a:r>
          </a:p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Calibri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A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/>
              <a:ea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775196"/>
            <a:ext cx="8085584" cy="6375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exia"/>
                <a:ea typeface="+mj-ea"/>
                <a:cs typeface="+mj-cs"/>
              </a:rPr>
              <a:t>Scholarships &amp; Funding</a:t>
            </a:r>
          </a:p>
        </p:txBody>
      </p:sp>
    </p:spTree>
    <p:extLst>
      <p:ext uri="{BB962C8B-B14F-4D97-AF65-F5344CB8AC3E}">
        <p14:creationId xmlns:p14="http://schemas.microsoft.com/office/powerpoint/2010/main" val="1020548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>
            <a:off x="7773120" y="4756394"/>
            <a:ext cx="216024" cy="51356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marL="179388" marR="0" lvl="0" indent="-179388" algn="ctr" defTabSz="533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B2AA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67544" y="1988840"/>
            <a:ext cx="770075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AA"/>
              </a:buClr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itchFamily="34" charset="0"/>
                <a:cs typeface="Arial" panose="020B0604020202020204" pitchFamily="34" charset="0"/>
              </a:rPr>
              <a:t>Example 1: MSc Digital Business, Innovation and Management and MSc Human Resource Management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AA"/>
              </a:buClr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AA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itchFamily="34" charset="0"/>
                <a:cs typeface="Arial" panose="020B0604020202020204" pitchFamily="34" charset="0"/>
              </a:rPr>
              <a:t>Tuition fees: 		£22,000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AA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itchFamily="34" charset="0"/>
                <a:cs typeface="Arial" panose="020B0604020202020204" pitchFamily="34" charset="0"/>
              </a:rPr>
              <a:t>10% partnership discount	£2,200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AA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itchFamily="34" charset="0"/>
                <a:cs typeface="Arial" panose="020B0604020202020204" pitchFamily="34" charset="0"/>
              </a:rPr>
              <a:t>Partnership scholarship		£10,000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AA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itchFamily="34" charset="0"/>
                <a:cs typeface="Arial" panose="020B0604020202020204" pitchFamily="34" charset="0"/>
              </a:rPr>
              <a:t>			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itchFamily="34" charset="0"/>
                <a:cs typeface="Arial" panose="020B0604020202020204" pitchFamily="34" charset="0"/>
              </a:rPr>
              <a:t>£9,800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itchFamily="34" charset="0"/>
                <a:cs typeface="Arial" panose="020B0604020202020204" pitchFamily="34" charset="0"/>
              </a:rPr>
              <a:t>and also the possibility of departmental scholarships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AA"/>
              </a:buClr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AA"/>
              </a:buClr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AA"/>
              </a:buClr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AA"/>
              </a:buClr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itchFamily="34" charset="0"/>
                <a:cs typeface="Arial" panose="020B0604020202020204" pitchFamily="34" charset="0"/>
              </a:rPr>
              <a:t>Example 2: MSc Business Analytics, MSc Project Management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AA"/>
              </a:buClr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itchFamily="34" charset="0"/>
                <a:cs typeface="Arial" panose="020B0604020202020204" pitchFamily="34" charset="0"/>
              </a:rPr>
              <a:t>MSc Finance, MSc Quantitative Finance, MSc Money, Banking and Finance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AA"/>
              </a:buClr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AA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itchFamily="34" charset="0"/>
                <a:cs typeface="Arial" panose="020B0604020202020204" pitchFamily="34" charset="0"/>
              </a:rPr>
              <a:t>Tuition fees: 		£24,150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AA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itchFamily="34" charset="0"/>
                <a:cs typeface="Arial" panose="020B0604020202020204" pitchFamily="34" charset="0"/>
              </a:rPr>
              <a:t>10% partnership discount	£2,415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AA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itchFamily="34" charset="0"/>
                <a:cs typeface="Arial" panose="020B0604020202020204" pitchFamily="34" charset="0"/>
              </a:rPr>
              <a:t>Partnership scholarship		£10,000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AA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itchFamily="34" charset="0"/>
                <a:cs typeface="Arial" panose="020B0604020202020204" pitchFamily="34" charset="0"/>
              </a:rPr>
              <a:t>			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itchFamily="34" charset="0"/>
                <a:cs typeface="Arial" panose="020B0604020202020204" pitchFamily="34" charset="0"/>
              </a:rPr>
              <a:t>£11,735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itchFamily="34" charset="0"/>
                <a:cs typeface="Arial" panose="020B0604020202020204" pitchFamily="34" charset="0"/>
              </a:rPr>
              <a:t>and also the possibility of departmental scholarships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AA"/>
              </a:buClr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AA"/>
              </a:buClr>
              <a:buSzTx/>
              <a:buFontTx/>
              <a:buNone/>
              <a:tabLst/>
              <a:defRPr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AA"/>
              </a:buClr>
              <a:buSzTx/>
              <a:buFontTx/>
              <a:buNone/>
              <a:tabLst/>
              <a:defRPr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/>
              <a:ea typeface="Calibri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AA"/>
              </a:buClr>
              <a:buSzTx/>
              <a:buFontTx/>
              <a:buNone/>
              <a:tabLst/>
              <a:defRPr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/>
              <a:ea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4848" y="919212"/>
            <a:ext cx="8229600" cy="6375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exia"/>
                <a:ea typeface="+mj-ea"/>
                <a:cs typeface="+mj-cs"/>
              </a:rPr>
              <a:t>Scholarships &amp; Funding</a:t>
            </a:r>
          </a:p>
        </p:txBody>
      </p:sp>
    </p:spTree>
    <p:extLst>
      <p:ext uri="{BB962C8B-B14F-4D97-AF65-F5344CB8AC3E}">
        <p14:creationId xmlns:p14="http://schemas.microsoft.com/office/powerpoint/2010/main" val="1107939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8" y="330305"/>
            <a:ext cx="2376264" cy="48162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23528" y="908721"/>
            <a:ext cx="8481628" cy="86409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555656"/>
                </a:solidFill>
                <a:effectLst/>
                <a:uLnTx/>
                <a:uFillTx/>
                <a:latin typeface="Lexia"/>
                <a:ea typeface="+mj-ea"/>
                <a:cs typeface="+mj-cs"/>
              </a:rPr>
              <a:t>Living costs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67544" y="1772817"/>
            <a:ext cx="770485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ts val="0"/>
              </a:spcBef>
              <a:buClr>
                <a:srgbClr val="00B2AA"/>
              </a:buClr>
              <a:defRPr/>
            </a:pPr>
            <a:r>
              <a:rPr lang="en-GB" sz="1400" kern="0" dirty="0">
                <a:solidFill>
                  <a:schemeClr val="accent2">
                    <a:lumMod val="75000"/>
                  </a:schemeClr>
                </a:solidFill>
                <a:latin typeface="+mn-lt"/>
                <a:ea typeface="Calibri" pitchFamily="34" charset="0"/>
                <a:cs typeface="Arial" panose="020B0604020202020204" pitchFamily="34" charset="0"/>
              </a:rPr>
              <a:t>Campus accommodation (12 months) 4,800 GB - 5,800 GBP (depending on type)</a:t>
            </a:r>
          </a:p>
          <a:p>
            <a:pPr eaLnBrk="0" hangingPunct="0">
              <a:spcBef>
                <a:spcPts val="0"/>
              </a:spcBef>
              <a:buClr>
                <a:srgbClr val="00B2AA"/>
              </a:buClr>
              <a:defRPr/>
            </a:pPr>
            <a:r>
              <a:rPr lang="en-GB" sz="1400" kern="0" dirty="0">
                <a:solidFill>
                  <a:schemeClr val="accent2">
                    <a:lumMod val="75000"/>
                  </a:schemeClr>
                </a:solidFill>
                <a:latin typeface="+mn-lt"/>
                <a:ea typeface="Calibri" pitchFamily="34" charset="0"/>
                <a:cs typeface="Arial" panose="020B0604020202020204" pitchFamily="34" charset="0"/>
              </a:rPr>
              <a:t>Food/ subsistence estimate 2,800 GBP</a:t>
            </a:r>
          </a:p>
          <a:p>
            <a:pPr eaLnBrk="0" hangingPunct="0">
              <a:spcBef>
                <a:spcPts val="0"/>
              </a:spcBef>
              <a:buClr>
                <a:srgbClr val="00B2AA"/>
              </a:buClr>
              <a:defRPr/>
            </a:pPr>
            <a:r>
              <a:rPr lang="en-GB" sz="1400" kern="0" dirty="0">
                <a:solidFill>
                  <a:schemeClr val="accent2">
                    <a:lumMod val="75000"/>
                  </a:schemeClr>
                </a:solidFill>
                <a:latin typeface="+mn-lt"/>
                <a:ea typeface="Calibri" pitchFamily="34" charset="0"/>
                <a:cs typeface="Arial" panose="020B0604020202020204" pitchFamily="34" charset="0"/>
              </a:rPr>
              <a:t>Books, stationery, clothes, local travel, entertainment etc. estimated at 2,000 GBP</a:t>
            </a:r>
          </a:p>
          <a:p>
            <a:pPr eaLnBrk="0" hangingPunct="0">
              <a:spcBef>
                <a:spcPts val="0"/>
              </a:spcBef>
              <a:buClr>
                <a:srgbClr val="00B2AA"/>
              </a:buClr>
              <a:defRPr/>
            </a:pPr>
            <a:endParaRPr lang="en-GB" sz="1400" kern="0" dirty="0">
              <a:solidFill>
                <a:schemeClr val="accent2">
                  <a:lumMod val="75000"/>
                </a:schemeClr>
              </a:solidFill>
              <a:ea typeface="Calibri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Clr>
                <a:srgbClr val="00B2AA"/>
              </a:buClr>
              <a:defRPr/>
            </a:pPr>
            <a:r>
              <a:rPr lang="en-GB" sz="1400" kern="0" dirty="0">
                <a:solidFill>
                  <a:schemeClr val="accent2">
                    <a:lumMod val="75000"/>
                  </a:schemeClr>
                </a:solidFill>
                <a:latin typeface="+mn-lt"/>
                <a:ea typeface="Calibri" pitchFamily="34" charset="0"/>
                <a:cs typeface="Arial" panose="020B0604020202020204" pitchFamily="34" charset="0"/>
              </a:rPr>
              <a:t>More info on living costs available via student and education services:</a:t>
            </a:r>
          </a:p>
          <a:p>
            <a:pPr eaLnBrk="0" hangingPunct="0">
              <a:spcBef>
                <a:spcPts val="0"/>
              </a:spcBef>
              <a:buClr>
                <a:srgbClr val="00B2AA"/>
              </a:buClr>
              <a:defRPr/>
            </a:pPr>
            <a:r>
              <a:rPr lang="en-GB" sz="1400" dirty="0">
                <a:hlinkClick r:id="rId4"/>
              </a:rPr>
              <a:t>https://www.lancaster.ac.uk/student-and-education-services/money/budgeting/living-costs/</a:t>
            </a:r>
            <a:endParaRPr lang="en-GB" sz="1400" kern="0" dirty="0">
              <a:solidFill>
                <a:schemeClr val="accent2">
                  <a:lumMod val="75000"/>
                </a:schemeClr>
              </a:solidFill>
              <a:latin typeface="+mn-lt"/>
              <a:ea typeface="Calibri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Clr>
                <a:srgbClr val="00B2AA"/>
              </a:buClr>
              <a:defRPr/>
            </a:pPr>
            <a:endParaRPr lang="en-GB" sz="1400" b="1" kern="0" dirty="0">
              <a:solidFill>
                <a:schemeClr val="accent2">
                  <a:lumMod val="75000"/>
                </a:schemeClr>
              </a:solidFill>
              <a:latin typeface="+mn-lt"/>
              <a:ea typeface="Calibri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ts val="0"/>
              </a:spcBef>
              <a:buClr>
                <a:srgbClr val="00B2AA"/>
              </a:buClr>
              <a:defRPr/>
            </a:pPr>
            <a:endParaRPr lang="en-GB" sz="1400" b="1" kern="0" dirty="0">
              <a:solidFill>
                <a:schemeClr val="accent2">
                  <a:lumMod val="75000"/>
                </a:schemeClr>
              </a:solidFill>
              <a:latin typeface="+mn-lt"/>
              <a:ea typeface="Calibri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621" y="3717032"/>
            <a:ext cx="8340080" cy="208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8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980728"/>
            <a:ext cx="871296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TextBox 80"/>
          <p:cNvSpPr txBox="1"/>
          <p:nvPr/>
        </p:nvSpPr>
        <p:spPr>
          <a:xfrm>
            <a:off x="467544" y="980728"/>
            <a:ext cx="7128792" cy="6244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400"/>
              </a:lnSpc>
            </a:pPr>
            <a:r>
              <a:rPr lang="en-US" sz="3600" dirty="0">
                <a:solidFill>
                  <a:srgbClr val="555656"/>
                </a:solidFill>
                <a:latin typeface="Lexia"/>
                <a:cs typeface="Lexia"/>
              </a:rPr>
              <a:t>Lancaster’s academic calendar</a:t>
            </a:r>
            <a:endParaRPr lang="en-US" sz="4000" dirty="0">
              <a:solidFill>
                <a:srgbClr val="555656"/>
              </a:solidFill>
              <a:latin typeface="Lexia"/>
              <a:cs typeface="Lexia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8" y="330305"/>
            <a:ext cx="2376264" cy="481621"/>
          </a:xfrm>
          <a:prstGeom prst="rect">
            <a:avLst/>
          </a:prstGeom>
        </p:spPr>
      </p:pic>
      <p:graphicFrame>
        <p:nvGraphicFramePr>
          <p:cNvPr id="1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1185964"/>
              </p:ext>
            </p:extLst>
          </p:nvPr>
        </p:nvGraphicFramePr>
        <p:xfrm>
          <a:off x="755576" y="2070560"/>
          <a:ext cx="7776864" cy="4518847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32281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8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179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Michaelmas Term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baseline="0" dirty="0">
                          <a:effectLst/>
                        </a:rPr>
                        <a:t>8</a:t>
                      </a:r>
                      <a:r>
                        <a:rPr lang="en-GB" sz="1800" b="0" baseline="30000" dirty="0">
                          <a:effectLst/>
                        </a:rPr>
                        <a:t>th</a:t>
                      </a:r>
                      <a:r>
                        <a:rPr lang="en-GB" sz="1800" b="0" baseline="0" dirty="0">
                          <a:effectLst/>
                        </a:rPr>
                        <a:t> </a:t>
                      </a:r>
                      <a:r>
                        <a:rPr lang="en-GB" sz="1800" b="0" dirty="0">
                          <a:effectLst/>
                        </a:rPr>
                        <a:t>October 2021 – 17</a:t>
                      </a:r>
                      <a:r>
                        <a:rPr lang="en-GB" sz="1800" b="0" baseline="30000" dirty="0">
                          <a:effectLst/>
                        </a:rPr>
                        <a:t>th</a:t>
                      </a:r>
                      <a:r>
                        <a:rPr lang="en-GB" sz="1800" b="0" dirty="0">
                          <a:effectLst/>
                        </a:rPr>
                        <a:t> December</a:t>
                      </a:r>
                      <a:r>
                        <a:rPr lang="en-GB" sz="1800" b="0" baseline="0" dirty="0">
                          <a:effectLst/>
                        </a:rPr>
                        <a:t> 2021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</a:rPr>
                        <a:t>Welcome Week</a:t>
                      </a:r>
                      <a:r>
                        <a:rPr lang="en-GB" sz="1800" b="0" baseline="0" dirty="0">
                          <a:effectLst/>
                        </a:rPr>
                        <a:t> starts 4</a:t>
                      </a:r>
                      <a:r>
                        <a:rPr lang="en-GB" sz="1800" b="0" baseline="30000" dirty="0">
                          <a:effectLst/>
                        </a:rPr>
                        <a:t>th</a:t>
                      </a:r>
                      <a:r>
                        <a:rPr lang="en-GB" sz="1800" b="0" baseline="0" dirty="0">
                          <a:effectLst/>
                        </a:rPr>
                        <a:t> October (compulsory)</a:t>
                      </a:r>
                      <a:endParaRPr lang="en-GB" sz="1800" b="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b="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</a:rPr>
                        <a:t>Exams:</a:t>
                      </a:r>
                      <a:r>
                        <a:rPr lang="en-GB" sz="1800" b="0" baseline="0" dirty="0">
                          <a:effectLst/>
                        </a:rPr>
                        <a:t> start of January 2022</a:t>
                      </a:r>
                      <a:endParaRPr lang="en-GB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07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Lent Term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baseline="0" dirty="0">
                          <a:effectLst/>
                        </a:rPr>
                        <a:t>14</a:t>
                      </a:r>
                      <a:r>
                        <a:rPr lang="en-GB" sz="1800" b="0" baseline="30000" dirty="0">
                          <a:effectLst/>
                        </a:rPr>
                        <a:t>th</a:t>
                      </a:r>
                      <a:r>
                        <a:rPr lang="en-GB" sz="1800" b="0" dirty="0">
                          <a:effectLst/>
                        </a:rPr>
                        <a:t> January 2022 – 25</a:t>
                      </a:r>
                      <a:r>
                        <a:rPr lang="en-GB" sz="1800" b="0" baseline="30000" dirty="0">
                          <a:effectLst/>
                        </a:rPr>
                        <a:t>th</a:t>
                      </a:r>
                      <a:r>
                        <a:rPr lang="en-GB" sz="1800" b="0" baseline="0" dirty="0">
                          <a:effectLst/>
                        </a:rPr>
                        <a:t> </a:t>
                      </a:r>
                      <a:r>
                        <a:rPr lang="en-GB" sz="1800" b="0" dirty="0">
                          <a:effectLst/>
                        </a:rPr>
                        <a:t>March 2022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b="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</a:rPr>
                        <a:t>Exams:</a:t>
                      </a:r>
                      <a:r>
                        <a:rPr lang="en-GB" sz="1800" b="0" baseline="0" dirty="0">
                          <a:effectLst/>
                        </a:rPr>
                        <a:t> start of April 2022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00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Summer Term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</a:rPr>
                        <a:t>22</a:t>
                      </a:r>
                      <a:r>
                        <a:rPr lang="en-GB" sz="1800" b="0" baseline="30000" dirty="0">
                          <a:effectLst/>
                        </a:rPr>
                        <a:t>nd</a:t>
                      </a:r>
                      <a:r>
                        <a:rPr lang="en-GB" sz="1800" b="0" dirty="0">
                          <a:effectLst/>
                        </a:rPr>
                        <a:t> April 2022 – 1</a:t>
                      </a:r>
                      <a:r>
                        <a:rPr lang="en-GB" sz="1800" b="0" baseline="30000" dirty="0">
                          <a:effectLst/>
                        </a:rPr>
                        <a:t>st</a:t>
                      </a:r>
                      <a:r>
                        <a:rPr lang="en-GB" sz="1800" b="0" dirty="0">
                          <a:effectLst/>
                        </a:rPr>
                        <a:t> July 2022</a:t>
                      </a:r>
                      <a:endParaRPr lang="en-GB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51179045"/>
                  </a:ext>
                </a:extLst>
              </a:tr>
              <a:tr h="10000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Summer- dissertations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Variable submission</a:t>
                      </a:r>
                      <a:r>
                        <a:rPr lang="en-GB" sz="1800" b="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dates- around August/September 2022</a:t>
                      </a:r>
                      <a:endParaRPr lang="en-GB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79325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2460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980728"/>
            <a:ext cx="871296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8" y="330305"/>
            <a:ext cx="2376264" cy="48162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0158" y="1127676"/>
            <a:ext cx="3920131" cy="259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" r="26247"/>
          <a:stretch/>
        </p:blipFill>
        <p:spPr>
          <a:xfrm>
            <a:off x="611560" y="1124744"/>
            <a:ext cx="3923928" cy="26023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11" y="3851223"/>
            <a:ext cx="3923424" cy="26159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11560" y="3851223"/>
            <a:ext cx="3923928" cy="2615952"/>
          </a:xfrm>
          <a:prstGeom prst="rect">
            <a:avLst/>
          </a:prstGeom>
          <a:solidFill>
            <a:srgbClr val="C26763"/>
          </a:solidFill>
          <a:ln>
            <a:solidFill>
              <a:srgbClr val="C267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The City of Lancaster is set between Morecambe Bay and the picturesque Pendle Hills (right).</a:t>
            </a:r>
          </a:p>
          <a:p>
            <a:pPr algn="ctr"/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dirty="0">
                <a:solidFill>
                  <a:schemeClr val="bg1"/>
                </a:solidFill>
              </a:rPr>
              <a:t>We are only 30 minutes from the Lake District National Park (top).</a:t>
            </a:r>
          </a:p>
        </p:txBody>
      </p:sp>
    </p:spTree>
    <p:extLst>
      <p:ext uri="{BB962C8B-B14F-4D97-AF65-F5344CB8AC3E}">
        <p14:creationId xmlns:p14="http://schemas.microsoft.com/office/powerpoint/2010/main" val="15944747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>
            <a:off x="7773120" y="4756394"/>
            <a:ext cx="216024" cy="51356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marL="179388" indent="-179388" algn="ctr" defTabSz="533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B2AA"/>
              </a:buClr>
              <a:buFont typeface="Arial" pitchFamily="34" charset="0"/>
              <a:buChar char="•"/>
            </a:pPr>
            <a:endParaRPr lang="en-GB" sz="12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78792" y="2348881"/>
            <a:ext cx="7737624" cy="3024335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B2AA"/>
              </a:buClr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libri" pitchFamily="34" charset="0"/>
                <a:cs typeface="Arial" panose="020B0604020202020204" pitchFamily="34" charset="0"/>
              </a:rPr>
              <a:t>Entry Requirements: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B2AA"/>
              </a:buClr>
              <a:buSzTx/>
              <a:buFontTx/>
              <a:buNone/>
              <a:defRPr/>
            </a:pPr>
            <a:r>
              <a:rPr lang="en-GB" sz="1600" kern="0" dirty="0">
                <a:solidFill>
                  <a:schemeClr val="bg1"/>
                </a:solidFill>
                <a:ea typeface="Calibri" pitchFamily="34" charset="0"/>
                <a:cs typeface="Arial" panose="020B0604020202020204" pitchFamily="34" charset="0"/>
              </a:rPr>
              <a:t>Upper second class honours degree or equivalent in specified disciplines = GPA 4.0/5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B2AA"/>
              </a:buClr>
              <a:buSzTx/>
              <a:buFontTx/>
              <a:buNone/>
              <a:defRPr/>
            </a:pPr>
            <a:endParaRPr lang="en-GB" sz="1600" kern="0" dirty="0">
              <a:solidFill>
                <a:schemeClr val="bg1"/>
              </a:solidFill>
              <a:ea typeface="Calibri" pitchFamily="34" charset="0"/>
              <a:cs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B2AA"/>
              </a:buClr>
              <a:buSzTx/>
              <a:buFontTx/>
              <a:buNone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libri" pitchFamily="34" charset="0"/>
                <a:cs typeface="Arial" panose="020B0604020202020204" pitchFamily="34" charset="0"/>
              </a:rPr>
              <a:t>English</a:t>
            </a:r>
            <a:r>
              <a:rPr kumimoji="0" lang="en-GB" sz="16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libri" pitchFamily="34" charset="0"/>
                <a:cs typeface="Arial" panose="020B0604020202020204" pitchFamily="34" charset="0"/>
              </a:rPr>
              <a:t> Language proficiency:</a:t>
            </a:r>
          </a:p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B2AA"/>
              </a:buClr>
              <a:buSzPct val="88000"/>
              <a:buFont typeface="Arial" pitchFamily="34" charset="0"/>
              <a:buChar char="•"/>
              <a:defRPr/>
            </a:pPr>
            <a:r>
              <a:rPr lang="en-GB" sz="1600" kern="0" baseline="0" dirty="0">
                <a:solidFill>
                  <a:schemeClr val="bg1"/>
                </a:solidFill>
                <a:ea typeface="Calibri" pitchFamily="34" charset="0"/>
                <a:cs typeface="Arial" panose="020B0604020202020204" pitchFamily="34" charset="0"/>
              </a:rPr>
              <a:t>IELTS</a:t>
            </a:r>
            <a:r>
              <a:rPr lang="en-GB" sz="1600" kern="0" dirty="0">
                <a:solidFill>
                  <a:schemeClr val="bg1"/>
                </a:solidFill>
                <a:ea typeface="Calibri" pitchFamily="34" charset="0"/>
                <a:cs typeface="Arial" panose="020B0604020202020204" pitchFamily="34" charset="0"/>
              </a:rPr>
              <a:t> 7.0 (with at least 6.0 in each element)</a:t>
            </a:r>
          </a:p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B2AA"/>
              </a:buClr>
              <a:buSzPct val="88000"/>
              <a:buFont typeface="Arial" pitchFamily="34" charset="0"/>
              <a:buChar char="•"/>
              <a:defRPr/>
            </a:pP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libri" pitchFamily="34" charset="0"/>
                <a:cs typeface="Arial" panose="020B0604020202020204" pitchFamily="34" charset="0"/>
              </a:rPr>
              <a:t>iBTOEFL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libri" pitchFamily="34" charset="0"/>
                <a:cs typeface="Arial" panose="020B0604020202020204" pitchFamily="34" charset="0"/>
              </a:rPr>
              <a:t> 100</a:t>
            </a:r>
          </a:p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B2AA"/>
              </a:buClr>
              <a:buSzPct val="88000"/>
              <a:buFont typeface="Arial" pitchFamily="34" charset="0"/>
              <a:buChar char="•"/>
              <a:defRPr/>
            </a:pPr>
            <a:r>
              <a:rPr lang="en-GB" sz="1600" kern="0" dirty="0">
                <a:solidFill>
                  <a:schemeClr val="bg1"/>
                </a:solidFill>
                <a:ea typeface="Calibri" pitchFamily="34" charset="0"/>
                <a:cs typeface="Arial" panose="020B0604020202020204" pitchFamily="34" charset="0"/>
              </a:rPr>
              <a:t>Pearson Test of English (academic) 70  with at least 55 in each element</a:t>
            </a:r>
          </a:p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B2AA"/>
              </a:buClr>
              <a:buSzPct val="88000"/>
              <a:buFont typeface="Arial" pitchFamily="34" charset="0"/>
              <a:buChar char="•"/>
              <a:defRPr/>
            </a:pPr>
            <a:r>
              <a:rPr kumimoji="0" lang="en-GB" sz="160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libri" pitchFamily="34" charset="0"/>
                <a:cs typeface="Arial" panose="020B0604020202020204" pitchFamily="34" charset="0"/>
              </a:rPr>
              <a:t>Cambridge </a:t>
            </a:r>
            <a:r>
              <a:rPr lang="en-GB" sz="1600" kern="0" dirty="0">
                <a:solidFill>
                  <a:schemeClr val="bg1"/>
                </a:solidFill>
                <a:ea typeface="Calibri" pitchFamily="34" charset="0"/>
                <a:cs typeface="Arial" panose="020B0604020202020204" pitchFamily="34" charset="0"/>
              </a:rPr>
              <a:t>C</a:t>
            </a:r>
            <a:r>
              <a:rPr kumimoji="0" lang="en-GB" sz="160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libri" pitchFamily="34" charset="0"/>
                <a:cs typeface="Arial" panose="020B0604020202020204" pitchFamily="34" charset="0"/>
              </a:rPr>
              <a:t>ertificate of Proficiency in English (CPE) grade C or above</a:t>
            </a:r>
          </a:p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B2AA"/>
              </a:buClr>
              <a:buSzPct val="88000"/>
              <a:buFont typeface="Arial" pitchFamily="34" charset="0"/>
              <a:buChar char="•"/>
              <a:defRPr/>
            </a:pPr>
            <a:endParaRPr lang="en-GB" sz="1600" kern="0" dirty="0">
              <a:solidFill>
                <a:schemeClr val="bg1"/>
              </a:solidFill>
              <a:ea typeface="Calibri" pitchFamily="34" charset="0"/>
              <a:cs typeface="Arial" panose="020B0604020202020204" pitchFamily="34" charset="0"/>
            </a:endParaRPr>
          </a:p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B2AA"/>
              </a:buClr>
              <a:buSzPct val="88000"/>
              <a:buFont typeface="Arial" pitchFamily="34" charset="0"/>
              <a:buChar char="•"/>
              <a:defRPr/>
            </a:pPr>
            <a:endParaRPr kumimoji="0" lang="en-GB" sz="1400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1520" y="548680"/>
            <a:ext cx="8229600" cy="6375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>
                <a:solidFill>
                  <a:srgbClr val="C00000"/>
                </a:solidFill>
                <a:latin typeface="Cambria" panose="02040503050406030204" pitchFamily="18" charset="0"/>
              </a:rPr>
              <a:t>Entry Requirements &amp; Funding</a:t>
            </a:r>
          </a:p>
        </p:txBody>
      </p:sp>
    </p:spTree>
    <p:extLst>
      <p:ext uri="{BB962C8B-B14F-4D97-AF65-F5344CB8AC3E}">
        <p14:creationId xmlns:p14="http://schemas.microsoft.com/office/powerpoint/2010/main" val="34800107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51520" y="775196"/>
            <a:ext cx="8229600" cy="6375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exia"/>
                <a:ea typeface="+mj-ea"/>
                <a:cs typeface="+mj-cs"/>
              </a:rPr>
              <a:t>How to Apply?</a:t>
            </a:r>
          </a:p>
        </p:txBody>
      </p:sp>
      <p:sp>
        <p:nvSpPr>
          <p:cNvPr id="3" name="Content Placeholder 5"/>
          <p:cNvSpPr txBox="1">
            <a:spLocks/>
          </p:cNvSpPr>
          <p:nvPr/>
        </p:nvSpPr>
        <p:spPr>
          <a:xfrm>
            <a:off x="251520" y="1842796"/>
            <a:ext cx="8229600" cy="36744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 have to be nominated by HSE first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HSE will make the first selection and will notify Lancaster of selected candidates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Selected candidates will be asked to apply online by 15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March 2021 to be considered for the partnership scholarship and upload the following documents: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Contact details of 2 referees (one must be academic)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Bachelors degree transcript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First semester HSE Masters transcript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Language test certificate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Personal motivation statement – max 2 pages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547664" y="5651956"/>
            <a:ext cx="6092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https://www.postgraduate-applications.lancaster.ac.uk/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027342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980728"/>
            <a:ext cx="871296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8" y="330305"/>
            <a:ext cx="2376264" cy="481621"/>
          </a:xfrm>
          <a:prstGeom prst="rect">
            <a:avLst/>
          </a:prstGeom>
        </p:spPr>
      </p:pic>
      <p:pic>
        <p:nvPicPr>
          <p:cNvPr id="1026" name="Picture 2" descr="Image result for lancas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876304"/>
            <a:ext cx="8496944" cy="315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2583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980728"/>
            <a:ext cx="871296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8" y="330305"/>
            <a:ext cx="2376264" cy="4816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4550" y="2348492"/>
            <a:ext cx="5040560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800" dirty="0">
                <a:solidFill>
                  <a:srgbClr val="555656"/>
                </a:solidFill>
                <a:latin typeface="Lexia"/>
                <a:cs typeface="Lexia"/>
              </a:rPr>
              <a:t>Any questions?</a:t>
            </a:r>
            <a:endParaRPr lang="en-US" sz="5400" dirty="0">
              <a:solidFill>
                <a:srgbClr val="555656"/>
              </a:solidFill>
              <a:latin typeface="Lexia"/>
              <a:cs typeface="Lex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38790" y="3507705"/>
            <a:ext cx="529208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000" dirty="0">
                <a:solidFill>
                  <a:srgbClr val="555656"/>
                </a:solidFill>
                <a:latin typeface="Lexia" panose="02060503040202020203" pitchFamily="18" charset="0"/>
              </a:rPr>
              <a:t>Global Experiences &amp; Partnerships Team</a:t>
            </a:r>
          </a:p>
          <a:p>
            <a:pPr algn="ctr">
              <a:spcBef>
                <a:spcPts val="0"/>
              </a:spcBef>
            </a:pPr>
            <a:endParaRPr lang="en-US" dirty="0">
              <a:solidFill>
                <a:srgbClr val="555656"/>
              </a:solidFill>
              <a:latin typeface="Lexia" panose="02060503040202020203" pitchFamily="18" charset="0"/>
            </a:endParaRPr>
          </a:p>
          <a:p>
            <a:pPr algn="ctr">
              <a:spcBef>
                <a:spcPts val="0"/>
              </a:spcBef>
            </a:pPr>
            <a:r>
              <a:rPr lang="en-US" sz="2400" u="sng" dirty="0">
                <a:solidFill>
                  <a:srgbClr val="FF0000"/>
                </a:solidFill>
                <a:latin typeface="Lexia" panose="02060503040202020203" pitchFamily="18" charset="0"/>
              </a:rPr>
              <a:t>exchangelums@Lancaster.ac.uk</a:t>
            </a:r>
            <a:r>
              <a:rPr lang="en-US" sz="2400" i="1" dirty="0">
                <a:solidFill>
                  <a:srgbClr val="555656"/>
                </a:solidFill>
                <a:latin typeface="Lexia" panose="02060503040202020203" pitchFamily="18" charset="0"/>
              </a:rPr>
              <a:t>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639" y="5954049"/>
            <a:ext cx="3121137" cy="5759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7091"/>
            <a:ext cx="3627973" cy="545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02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980728"/>
            <a:ext cx="871296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TextBox 80"/>
          <p:cNvSpPr txBox="1"/>
          <p:nvPr/>
        </p:nvSpPr>
        <p:spPr>
          <a:xfrm>
            <a:off x="499323" y="1064000"/>
            <a:ext cx="3291118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400"/>
              </a:lnSpc>
            </a:pPr>
            <a:r>
              <a:rPr lang="en-US" sz="4800" dirty="0">
                <a:solidFill>
                  <a:srgbClr val="555656"/>
                </a:solidFill>
                <a:latin typeface="Lexia"/>
                <a:cs typeface="Lexia"/>
              </a:rPr>
              <a:t>Lancaster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8" y="330305"/>
            <a:ext cx="2376264" cy="48162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99461" y="2885945"/>
            <a:ext cx="4176464" cy="720080"/>
          </a:xfrm>
          <a:prstGeom prst="rect">
            <a:avLst/>
          </a:prstGeom>
          <a:solidFill>
            <a:srgbClr val="7FAABE"/>
          </a:solidFill>
          <a:ln>
            <a:solidFill>
              <a:srgbClr val="7FAA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With character</a:t>
            </a:r>
          </a:p>
          <a:p>
            <a:pPr algn="ctr"/>
            <a:r>
              <a:rPr lang="en-GB" sz="1600" dirty="0"/>
              <a:t>Theatres, museums, galleries, Williamson Park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91286" y="4625427"/>
            <a:ext cx="4176464" cy="720080"/>
          </a:xfrm>
          <a:prstGeom prst="rect">
            <a:avLst/>
          </a:prstGeom>
          <a:solidFill>
            <a:srgbClr val="9BAB8F"/>
          </a:solidFill>
          <a:ln>
            <a:solidFill>
              <a:srgbClr val="9BAB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Well connected</a:t>
            </a:r>
          </a:p>
          <a:p>
            <a:pPr algn="ctr"/>
            <a:r>
              <a:rPr lang="en-GB" sz="1600" dirty="0"/>
              <a:t>Rail links to major cities &amp; Manchester Airport</a:t>
            </a:r>
          </a:p>
        </p:txBody>
      </p:sp>
      <p:sp>
        <p:nvSpPr>
          <p:cNvPr id="24" name="Rectangle: Rounded Corners 2">
            <a:extLst>
              <a:ext uri="{FF2B5EF4-FFF2-40B4-BE49-F238E27FC236}">
                <a16:creationId xmlns:a16="http://schemas.microsoft.com/office/drawing/2014/main" id="{C1DF8492-EB90-47F8-B236-B4A1807E8CD1}"/>
              </a:ext>
            </a:extLst>
          </p:cNvPr>
          <p:cNvSpPr/>
          <p:nvPr/>
        </p:nvSpPr>
        <p:spPr>
          <a:xfrm>
            <a:off x="499461" y="2016204"/>
            <a:ext cx="4168289" cy="720080"/>
          </a:xfrm>
          <a:prstGeom prst="rect">
            <a:avLst/>
          </a:prstGeom>
          <a:solidFill>
            <a:srgbClr val="C26763"/>
          </a:solidFill>
          <a:ln>
            <a:solidFill>
              <a:srgbClr val="C267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Historic</a:t>
            </a:r>
          </a:p>
          <a:p>
            <a:pPr algn="ctr"/>
            <a:r>
              <a:rPr lang="en-GB" dirty="0"/>
              <a:t>Dating back to the 12</a:t>
            </a:r>
            <a:r>
              <a:rPr lang="en-GB" baseline="30000" dirty="0"/>
              <a:t>th</a:t>
            </a:r>
            <a:r>
              <a:rPr lang="en-GB" dirty="0"/>
              <a:t> century</a:t>
            </a:r>
          </a:p>
        </p:txBody>
      </p:sp>
      <p:sp>
        <p:nvSpPr>
          <p:cNvPr id="25" name="Rectangle: Rounded Corners 12">
            <a:extLst>
              <a:ext uri="{FF2B5EF4-FFF2-40B4-BE49-F238E27FC236}">
                <a16:creationId xmlns:a16="http://schemas.microsoft.com/office/drawing/2014/main" id="{4B41377C-3FBC-4D38-8669-15252A13270D}"/>
              </a:ext>
            </a:extLst>
          </p:cNvPr>
          <p:cNvSpPr/>
          <p:nvPr/>
        </p:nvSpPr>
        <p:spPr>
          <a:xfrm>
            <a:off x="499461" y="3755686"/>
            <a:ext cx="4168289" cy="720080"/>
          </a:xfrm>
          <a:prstGeom prst="rect">
            <a:avLst/>
          </a:prstGeom>
          <a:solidFill>
            <a:srgbClr val="6D9989"/>
          </a:solidFill>
          <a:ln>
            <a:solidFill>
              <a:srgbClr val="6D99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Cosy and safe</a:t>
            </a:r>
          </a:p>
          <a:p>
            <a:pPr algn="ctr"/>
            <a:r>
              <a:rPr lang="en-GB" dirty="0"/>
              <a:t>144k inhabitants</a:t>
            </a:r>
          </a:p>
        </p:txBody>
      </p:sp>
      <p:sp>
        <p:nvSpPr>
          <p:cNvPr id="26" name="Rectangle: Rounded Corners 13">
            <a:extLst>
              <a:ext uri="{FF2B5EF4-FFF2-40B4-BE49-F238E27FC236}">
                <a16:creationId xmlns:a16="http://schemas.microsoft.com/office/drawing/2014/main" id="{428A3815-AED1-44EA-BC16-0B009B56B4D3}"/>
              </a:ext>
            </a:extLst>
          </p:cNvPr>
          <p:cNvSpPr/>
          <p:nvPr/>
        </p:nvSpPr>
        <p:spPr>
          <a:xfrm>
            <a:off x="507636" y="5495168"/>
            <a:ext cx="4168289" cy="720080"/>
          </a:xfrm>
          <a:prstGeom prst="rect">
            <a:avLst/>
          </a:prstGeom>
          <a:solidFill>
            <a:srgbClr val="706787"/>
          </a:solidFill>
          <a:ln>
            <a:solidFill>
              <a:srgbClr val="706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Student city</a:t>
            </a:r>
          </a:p>
          <a:p>
            <a:pPr algn="ctr"/>
            <a:r>
              <a:rPr lang="en-GB" dirty="0"/>
              <a:t>One tenth of the population are students!</a:t>
            </a:r>
            <a:endParaRPr lang="en-GB" sz="14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" t="3819" r="5251" b="4275"/>
          <a:stretch/>
        </p:blipFill>
        <p:spPr>
          <a:xfrm>
            <a:off x="5292080" y="1066378"/>
            <a:ext cx="3439643" cy="526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5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1196752"/>
            <a:ext cx="871296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 rot="18900000">
            <a:off x="1468280" y="3389175"/>
            <a:ext cx="151110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NOTE: IMAGE TO GO HERE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8" y="330305"/>
            <a:ext cx="2376264" cy="4816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029017-43D8-8A4A-8A9B-8EABB4975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47" y="2033457"/>
            <a:ext cx="3593469" cy="20213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C29FB8-01F3-6248-8977-FDC3C7DB5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47" y="4226575"/>
            <a:ext cx="3593469" cy="24166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323" y="1064000"/>
            <a:ext cx="3291118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400"/>
              </a:lnSpc>
            </a:pPr>
            <a:r>
              <a:rPr lang="en-US" sz="4800" dirty="0">
                <a:solidFill>
                  <a:srgbClr val="555656"/>
                </a:solidFill>
                <a:latin typeface="Lexia"/>
                <a:cs typeface="Lexia"/>
              </a:rPr>
              <a:t>Lancaster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r="1643"/>
          <a:stretch/>
        </p:blipFill>
        <p:spPr>
          <a:xfrm>
            <a:off x="4331839" y="4226575"/>
            <a:ext cx="4056586" cy="24166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t="22076" b="11118"/>
          <a:stretch/>
        </p:blipFill>
        <p:spPr>
          <a:xfrm>
            <a:off x="4348741" y="2033457"/>
            <a:ext cx="4045562" cy="202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09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116632"/>
            <a:ext cx="8712968" cy="18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0" y="2492896"/>
            <a:ext cx="9144000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5400" dirty="0">
                <a:solidFill>
                  <a:srgbClr val="555656"/>
                </a:solidFill>
                <a:latin typeface="Lexia"/>
                <a:cs typeface="Lexia"/>
              </a:rPr>
              <a:t>Lancaster University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51264" y="4579386"/>
            <a:ext cx="43134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rgbClr val="64606C"/>
                </a:solidFill>
                <a:latin typeface="Lexia"/>
                <a:cs typeface="Lexia"/>
              </a:rPr>
              <a:t>An outstanding education, based on world leading research and delivering in an enjoyable and supportive learning environment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133273" y="4165922"/>
            <a:ext cx="913581" cy="0"/>
          </a:xfrm>
          <a:prstGeom prst="line">
            <a:avLst/>
          </a:prstGeom>
          <a:ln w="12700">
            <a:solidFill>
              <a:srgbClr val="64606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536" y="1271913"/>
            <a:ext cx="1122927" cy="807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8" y="330305"/>
            <a:ext cx="2376264" cy="48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66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980728"/>
            <a:ext cx="871296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TextBox 80"/>
          <p:cNvSpPr txBox="1"/>
          <p:nvPr/>
        </p:nvSpPr>
        <p:spPr>
          <a:xfrm>
            <a:off x="389698" y="976533"/>
            <a:ext cx="2592288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400"/>
              </a:lnSpc>
            </a:pPr>
            <a:r>
              <a:rPr lang="en-US" sz="3600" dirty="0">
                <a:solidFill>
                  <a:srgbClr val="555656"/>
                </a:solidFill>
                <a:latin typeface="Lexia"/>
                <a:cs typeface="Lexia"/>
              </a:rPr>
              <a:t>Our Campus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8" y="330305"/>
            <a:ext cx="2376264" cy="481621"/>
          </a:xfrm>
          <a:prstGeom prst="rect">
            <a:avLst/>
          </a:prstGeom>
        </p:spPr>
      </p:pic>
      <p:pic>
        <p:nvPicPr>
          <p:cNvPr id="11" name="Picture 1" descr="C:\Users\steeleel\AppData\Local\Microsoft\Windows\Temporary Internet Files\Content.Outlook\PTC6OES0\_DSC6740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2692" y="1865415"/>
            <a:ext cx="7128792" cy="4529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966646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980728"/>
            <a:ext cx="871296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TextBox 61"/>
          <p:cNvSpPr txBox="1"/>
          <p:nvPr/>
        </p:nvSpPr>
        <p:spPr>
          <a:xfrm>
            <a:off x="1524378" y="2916556"/>
            <a:ext cx="231258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>
                <a:solidFill>
                  <a:srgbClr val="C26763"/>
                </a:solidFill>
                <a:latin typeface="Lexia"/>
                <a:cs typeface="Lexia"/>
              </a:rPr>
              <a:t>World-leading research</a:t>
            </a:r>
            <a:endParaRPr lang="en-US" sz="1600" dirty="0">
              <a:solidFill>
                <a:srgbClr val="C26763"/>
              </a:solidFill>
              <a:latin typeface="Lexia"/>
              <a:cs typeface="Lexia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524378" y="3172044"/>
            <a:ext cx="2737594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rgbClr val="555656"/>
                </a:solidFill>
              </a:rPr>
              <a:t>83% of research activity is world-leading or internationally excellent. It is the only one of the eight most research intensive universities in the North of England to have had research funding increased.</a:t>
            </a:r>
            <a:endParaRPr lang="en-US" sz="1400" b="1" dirty="0">
              <a:solidFill>
                <a:srgbClr val="555656"/>
              </a:solidFill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05589" y="2916556"/>
            <a:ext cx="484580" cy="605725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389698" y="971461"/>
            <a:ext cx="7128792" cy="6478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400"/>
              </a:lnSpc>
            </a:pPr>
            <a:r>
              <a:rPr lang="en-US" sz="3600" dirty="0">
                <a:solidFill>
                  <a:srgbClr val="555656"/>
                </a:solidFill>
                <a:latin typeface="Lexia"/>
                <a:cs typeface="Lexia"/>
              </a:rPr>
              <a:t>Research and teaching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8" y="330305"/>
            <a:ext cx="2376264" cy="48162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524378" y="4870406"/>
            <a:ext cx="347967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>
                <a:solidFill>
                  <a:srgbClr val="C26763"/>
                </a:solidFill>
                <a:latin typeface="Lexia"/>
                <a:cs typeface="Lexia"/>
              </a:rPr>
              <a:t>7</a:t>
            </a:r>
            <a:r>
              <a:rPr lang="en-GB" sz="1600" baseline="30000" dirty="0">
                <a:solidFill>
                  <a:srgbClr val="C26763"/>
                </a:solidFill>
                <a:latin typeface="Lexia"/>
                <a:cs typeface="Lexia"/>
              </a:rPr>
              <a:t>th</a:t>
            </a:r>
            <a:r>
              <a:rPr lang="en-GB" sz="1600" dirty="0">
                <a:solidFill>
                  <a:srgbClr val="C26763"/>
                </a:solidFill>
                <a:latin typeface="Lexia"/>
                <a:cs typeface="Lexia"/>
              </a:rPr>
              <a:t> for Teaching Excellence in Europe</a:t>
            </a:r>
            <a:endParaRPr lang="en-US" sz="1600" dirty="0">
              <a:solidFill>
                <a:srgbClr val="C26763"/>
              </a:solidFill>
              <a:latin typeface="Lexia"/>
              <a:cs typeface="Lexi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4379" y="5125894"/>
            <a:ext cx="2737594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rgbClr val="555656"/>
                </a:solidFill>
              </a:rPr>
              <a:t>Lancaster University is among the best universities for teaching excellence in the Times Higher Education Europe Teaching Rankings 2019.</a:t>
            </a:r>
            <a:endParaRPr lang="en-US" sz="1400" dirty="0">
              <a:solidFill>
                <a:srgbClr val="555656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05590" y="4870406"/>
            <a:ext cx="484580" cy="605725"/>
          </a:xfrm>
          <a:prstGeom prst="rect">
            <a:avLst/>
          </a:prstGeom>
        </p:spPr>
      </p:pic>
      <p:pic>
        <p:nvPicPr>
          <p:cNvPr id="5122" name="Picture 2" descr="Image result for ref research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269179"/>
            <a:ext cx="1787194" cy="178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tef go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456" y="4130385"/>
            <a:ext cx="3518553" cy="219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317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1196752"/>
            <a:ext cx="871296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 rot="18900000">
            <a:off x="1468280" y="3389175"/>
            <a:ext cx="151110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NOTE: IMAGE TO GO HERE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8" y="330305"/>
            <a:ext cx="2376264" cy="481621"/>
          </a:xfrm>
          <a:prstGeom prst="rect">
            <a:avLst/>
          </a:prstGeom>
        </p:spPr>
      </p:pic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1835696" y="2132856"/>
            <a:ext cx="2521231" cy="1921928"/>
          </a:xfrm>
          <a:prstGeom prst="rect">
            <a:avLst/>
          </a:prstGeom>
          <a:solidFill>
            <a:srgbClr val="C76869"/>
          </a:solidFill>
          <a:ln w="9525" algn="ctr">
            <a:solidFill>
              <a:srgbClr val="C86769"/>
            </a:solidFill>
            <a:round/>
            <a:headEnd/>
            <a:tailEnd/>
          </a:ln>
        </p:spPr>
        <p:txBody>
          <a:bodyPr anchor="ctr"/>
          <a:lstStyle/>
          <a:p>
            <a:pPr lvl="0" algn="ctr"/>
            <a:r>
              <a:rPr lang="en-GB" sz="2000" b="1" dirty="0">
                <a:solidFill>
                  <a:schemeClr val="bg1"/>
                </a:solidFill>
                <a:cs typeface="Calibri" pitchFamily="34" charset="0"/>
              </a:rPr>
              <a:t>Lancaster University Management School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F4B80F9-101F-4F24-BAA4-AE0C34ABE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4031" y="4342816"/>
            <a:ext cx="2549409" cy="1944216"/>
          </a:xfrm>
          <a:prstGeom prst="rect">
            <a:avLst/>
          </a:prstGeom>
          <a:solidFill>
            <a:srgbClr val="A2BA9E"/>
          </a:solidFill>
          <a:ln w="9525" algn="ctr">
            <a:solidFill>
              <a:srgbClr val="A2BA9E"/>
            </a:solidFill>
            <a:round/>
            <a:headEnd/>
            <a:tailEnd/>
          </a:ln>
        </p:spPr>
        <p:txBody>
          <a:bodyPr anchor="ctr"/>
          <a:lstStyle/>
          <a:p>
            <a:pPr lvl="0" algn="ctr"/>
            <a:r>
              <a:rPr lang="en-GB" sz="2000" b="1" dirty="0">
                <a:solidFill>
                  <a:schemeClr val="bg1"/>
                </a:solidFill>
                <a:cs typeface="Calibri" pitchFamily="34" charset="0"/>
              </a:rPr>
              <a:t>Faculty of Health &amp; Medicine</a:t>
            </a:r>
          </a:p>
        </p:txBody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id="{6F4B80F9-101F-4F24-BAA4-AE0C34ABE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695" y="4342816"/>
            <a:ext cx="2521231" cy="1944216"/>
          </a:xfrm>
          <a:prstGeom prst="rect">
            <a:avLst/>
          </a:prstGeom>
          <a:solidFill>
            <a:srgbClr val="706787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lvl="0" algn="ctr"/>
            <a:r>
              <a:rPr lang="en-GB" sz="2000" b="1" dirty="0">
                <a:solidFill>
                  <a:schemeClr val="bg1"/>
                </a:solidFill>
                <a:cs typeface="Calibri" pitchFamily="34" charset="0"/>
              </a:rPr>
              <a:t>Faculty of Science &amp; Technology</a:t>
            </a:r>
          </a:p>
        </p:txBody>
      </p:sp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4682210" y="2132856"/>
            <a:ext cx="2521231" cy="1921928"/>
          </a:xfrm>
          <a:prstGeom prst="rect">
            <a:avLst/>
          </a:prstGeom>
          <a:solidFill>
            <a:srgbClr val="70A8BC"/>
          </a:solidFill>
          <a:ln w="9525" algn="ctr">
            <a:solidFill>
              <a:srgbClr val="70A8BC"/>
            </a:solidFill>
            <a:round/>
            <a:headEnd/>
            <a:tailEnd/>
          </a:ln>
        </p:spPr>
        <p:txBody>
          <a:bodyPr anchor="ctr"/>
          <a:lstStyle/>
          <a:p>
            <a:pPr lvl="0" algn="ctr"/>
            <a:r>
              <a:rPr lang="en-GB" sz="2000" b="1" dirty="0">
                <a:solidFill>
                  <a:schemeClr val="bg1"/>
                </a:solidFill>
                <a:cs typeface="Calibri" pitchFamily="34" charset="0"/>
              </a:rPr>
              <a:t>Faculty of Arts &amp; Social Sciences</a:t>
            </a:r>
          </a:p>
          <a:p>
            <a:pPr algn="ctr"/>
            <a:endParaRPr lang="en-GB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584" y="980728"/>
            <a:ext cx="5368822" cy="6361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400"/>
              </a:lnSpc>
            </a:pPr>
            <a:r>
              <a:rPr lang="en-US" sz="3600" dirty="0">
                <a:solidFill>
                  <a:srgbClr val="555656"/>
                </a:solidFill>
                <a:latin typeface="Lexia"/>
                <a:cs typeface="Lexia"/>
              </a:rPr>
              <a:t>Lancaster University</a:t>
            </a:r>
          </a:p>
        </p:txBody>
      </p:sp>
    </p:spTree>
    <p:extLst>
      <p:ext uri="{BB962C8B-B14F-4D97-AF65-F5344CB8AC3E}">
        <p14:creationId xmlns:p14="http://schemas.microsoft.com/office/powerpoint/2010/main" val="1631138355"/>
      </p:ext>
    </p:extLst>
  </p:cSld>
  <p:clrMapOvr>
    <a:masterClrMapping/>
  </p:clrMapOvr>
</p:sld>
</file>

<file path=ppt/theme/theme1.xml><?xml version="1.0" encoding="utf-8"?>
<a:theme xmlns:a="http://schemas.openxmlformats.org/drawingml/2006/main" name="Slide 2: Text Only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52B1E"/>
      </a:hlink>
      <a:folHlink>
        <a:srgbClr val="D52B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lide 2: Text Only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52B1E"/>
      </a:hlink>
      <a:folHlink>
        <a:srgbClr val="D52B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lide 2: Text Only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52B1E"/>
      </a:hlink>
      <a:folHlink>
        <a:srgbClr val="D52B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5654A8AE6A6D44BB9BB4C380FABA0E" ma:contentTypeVersion="9" ma:contentTypeDescription="Create a new document." ma:contentTypeScope="" ma:versionID="e5c989c5eb925aeb367ef43919d9971e">
  <xsd:schema xmlns:xsd="http://www.w3.org/2001/XMLSchema" xmlns:xs="http://www.w3.org/2001/XMLSchema" xmlns:p="http://schemas.microsoft.com/office/2006/metadata/properties" xmlns:ns2="b708a24c-92fc-4ea0-9288-9942ae09bdb0" targetNamespace="http://schemas.microsoft.com/office/2006/metadata/properties" ma:root="true" ma:fieldsID="0b815e65e3d680188ead98492a9f4b11" ns2:_="">
    <xsd:import namespace="b708a24c-92fc-4ea0-9288-9942ae09bd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08a24c-92fc-4ea0-9288-9942ae09bd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0BC89F-95BD-43DF-ADC7-CCDF045A8CE2}">
  <ds:schemaRefs>
    <ds:schemaRef ds:uri="http://schemas.microsoft.com/office/2006/documentManagement/types"/>
    <ds:schemaRef ds:uri="b708a24c-92fc-4ea0-9288-9942ae09bdb0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3168CB0-2AFE-4222-966E-D40046617F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08a24c-92fc-4ea0-9288-9942ae09bd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253F7AF-238F-4672-91A2-29164B91ECC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2245</Words>
  <Application>Microsoft Office PowerPoint</Application>
  <PresentationFormat>On-screen Show (4:3)</PresentationFormat>
  <Paragraphs>282</Paragraphs>
  <Slides>33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Slide 2: Text Only</vt:lpstr>
      <vt:lpstr>1_Slide 2: Text Only</vt:lpstr>
      <vt:lpstr>2_Slide 2: Text Only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Double Degree Progression Routes with HSE Faculty of Management</vt:lpstr>
      <vt:lpstr>Double Degree Progression Routes with HSE Faculty of Management</vt:lpstr>
      <vt:lpstr>Double Degree Progression Routes with HSE Faculty of Finance</vt:lpstr>
      <vt:lpstr>Double Degree Progression Routes with HSE Faculty of Finance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wendy.gallagher</dc:creator>
  <cp:lastModifiedBy>Pitts, Mathew</cp:lastModifiedBy>
  <cp:revision>230</cp:revision>
  <dcterms:created xsi:type="dcterms:W3CDTF">2011-10-31T13:04:17Z</dcterms:created>
  <dcterms:modified xsi:type="dcterms:W3CDTF">2020-11-25T10:52:20Z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0x010100CC11D5099D221D43A9B4D01D760F7358</vt:lpwstr>
  </property>
</Properties>
</file>