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6" r:id="rId5"/>
    <p:sldId id="259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4" r:id="rId14"/>
    <p:sldId id="275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слава Староверова" initials="ВС" lastIdx="1" clrIdx="0">
    <p:extLst>
      <p:ext uri="{19B8F6BF-5375-455C-9EA6-DF929625EA0E}">
        <p15:presenceInfo xmlns:p15="http://schemas.microsoft.com/office/powerpoint/2012/main" userId="db71138c9a8347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o\OneDrive\&#1056;&#1072;&#1073;&#1086;&#1095;&#1080;&#1081;%20&#1089;&#1090;&#1086;&#1083;\&#1042;&#1099;&#1096;&#1082;&#1072;\&#1083;&#1072;&#1073;&#1072;\&#1101;&#1082;&#1089;&#1087;&#1077;&#1088;&#1080;&#1084;&#1077;&#1085;&#1090;\adults%20all_old%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o\OneDrive\&#1056;&#1072;&#1073;&#1086;&#1095;&#1080;&#1081;%20&#1089;&#1090;&#1086;&#1083;\&#1042;&#1099;&#1096;&#1082;&#1072;\&#1083;&#1072;&#1073;&#1072;\&#1101;&#1082;&#1089;&#1087;&#1077;&#1088;&#1080;&#1084;&#1077;&#1085;&#1090;\adults%20all_old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o\OneDrive\&#1056;&#1072;&#1073;&#1086;&#1095;&#1080;&#1081;%20&#1089;&#1090;&#1086;&#1083;\&#1042;&#1099;&#1096;&#1082;&#1072;\&#1083;&#1072;&#1073;&#1072;\&#1101;&#1082;&#1089;&#1087;&#1077;&#1088;&#1080;&#1084;&#1077;&#1085;&#1090;\2%20grad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o\OneDrive\&#1056;&#1072;&#1073;&#1086;&#1095;&#1080;&#1081;%20&#1089;&#1090;&#1086;&#1083;\&#1042;&#1099;&#1096;&#1082;&#1072;\&#1083;&#1072;&#1073;&#1072;\&#1101;&#1082;&#1089;&#1087;&#1077;&#1088;&#1080;&#1084;&#1077;&#1085;&#1090;\2%20grad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o\OneDrive\&#1056;&#1072;&#1073;&#1086;&#1095;&#1080;&#1081;%20&#1089;&#1090;&#1086;&#1083;\&#1042;&#1099;&#1096;&#1082;&#1072;\&#1083;&#1072;&#1073;&#1072;\&#1101;&#1082;&#1089;&#1087;&#1077;&#1088;&#1080;&#1084;&#1077;&#1085;&#1090;\4%20grad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o\OneDrive\&#1056;&#1072;&#1073;&#1086;&#1095;&#1080;&#1081;%20&#1089;&#1090;&#1086;&#1083;\&#1042;&#1099;&#1096;&#1082;&#1072;\&#1083;&#1072;&#1073;&#1072;\&#1101;&#1082;&#1089;&#1087;&#1077;&#1088;&#1080;&#1084;&#1077;&#1085;&#1090;\4%20grade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first fixation duration</a:t>
            </a:r>
            <a:endParaRPr lang="ru-RU" sz="20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145394450353721"/>
          <c:y val="1.6166551633801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new!$C$10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new!$D$14:$H$14</c:f>
                <c:numCache>
                  <c:formatCode>General</c:formatCode>
                  <c:ptCount val="5"/>
                  <c:pt idx="0">
                    <c:v>7.3169495870650483</c:v>
                  </c:pt>
                  <c:pt idx="1">
                    <c:v>8.7289754099828691</c:v>
                  </c:pt>
                  <c:pt idx="2">
                    <c:v>9.1554712259811186</c:v>
                  </c:pt>
                  <c:pt idx="3">
                    <c:v>7.7573452157857625</c:v>
                  </c:pt>
                  <c:pt idx="4">
                    <c:v>9.0176128020431729</c:v>
                  </c:pt>
                </c:numCache>
              </c:numRef>
            </c:plus>
            <c:minus>
              <c:numRef>
                <c:f>new!$D$14:$H$14</c:f>
                <c:numCache>
                  <c:formatCode>General</c:formatCode>
                  <c:ptCount val="5"/>
                  <c:pt idx="0">
                    <c:v>7.3169495870650483</c:v>
                  </c:pt>
                  <c:pt idx="1">
                    <c:v>8.7289754099828691</c:v>
                  </c:pt>
                  <c:pt idx="2">
                    <c:v>9.1554712259811186</c:v>
                  </c:pt>
                  <c:pt idx="3">
                    <c:v>7.7573452157857625</c:v>
                  </c:pt>
                  <c:pt idx="4">
                    <c:v>9.0176128020431729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new!$D$9:$H$9</c:f>
              <c:strCache>
                <c:ptCount val="5"/>
                <c:pt idx="0">
                  <c:v>id
pirog</c:v>
                </c:pt>
                <c:pt idx="1">
                  <c:v>psh
pirok</c:v>
                </c:pt>
                <c:pt idx="2">
                  <c:v>cpsh
pirob</c:v>
                </c:pt>
                <c:pt idx="3">
                  <c:v>tl
priog</c:v>
                </c:pt>
                <c:pt idx="4">
                  <c:v>ctl
pleog</c:v>
                </c:pt>
              </c:strCache>
            </c:strRef>
          </c:cat>
          <c:val>
            <c:numRef>
              <c:f>new!$D$10:$H$10</c:f>
              <c:numCache>
                <c:formatCode>General</c:formatCode>
                <c:ptCount val="5"/>
                <c:pt idx="0">
                  <c:v>217.52030456852791</c:v>
                </c:pt>
                <c:pt idx="1">
                  <c:v>238.07106598984771</c:v>
                </c:pt>
                <c:pt idx="2">
                  <c:v>243.89847715736042</c:v>
                </c:pt>
                <c:pt idx="3">
                  <c:v>232.07106598984771</c:v>
                </c:pt>
                <c:pt idx="4">
                  <c:v>239.26903553299493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98-4D0F-BA4A-2E2DAA81C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767641360"/>
        <c:axId val="767640080"/>
      </c:lineChart>
      <c:catAx>
        <c:axId val="76764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640080"/>
        <c:crosses val="autoZero"/>
        <c:auto val="1"/>
        <c:lblAlgn val="ctr"/>
        <c:lblOffset val="100"/>
        <c:noMultiLvlLbl val="0"/>
      </c:catAx>
      <c:valAx>
        <c:axId val="767640080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64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gaze duration</a:t>
            </a:r>
          </a:p>
        </c:rich>
      </c:tx>
      <c:layout>
        <c:manualLayout>
          <c:xMode val="edge"/>
          <c:yMode val="edge"/>
          <c:x val="0.42086044923022681"/>
          <c:y val="1.9399861960562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new!$C$18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new!$D$20:$H$20</c:f>
                <c:numCache>
                  <c:formatCode>General</c:formatCode>
                  <c:ptCount val="5"/>
                  <c:pt idx="0">
                    <c:v>8.8046102532229611</c:v>
                  </c:pt>
                  <c:pt idx="1">
                    <c:v>10.146928114834692</c:v>
                  </c:pt>
                  <c:pt idx="2">
                    <c:v>14.092193594115685</c:v>
                  </c:pt>
                  <c:pt idx="3">
                    <c:v>9.8243606681434219</c:v>
                  </c:pt>
                  <c:pt idx="4">
                    <c:v>12.294355341690446</c:v>
                  </c:pt>
                </c:numCache>
              </c:numRef>
            </c:plus>
            <c:minus>
              <c:numRef>
                <c:f>new!$D$20:$H$20</c:f>
                <c:numCache>
                  <c:formatCode>General</c:formatCode>
                  <c:ptCount val="5"/>
                  <c:pt idx="0">
                    <c:v>8.8046102532229611</c:v>
                  </c:pt>
                  <c:pt idx="1">
                    <c:v>10.146928114834692</c:v>
                  </c:pt>
                  <c:pt idx="2">
                    <c:v>14.092193594115685</c:v>
                  </c:pt>
                  <c:pt idx="3">
                    <c:v>9.8243606681434219</c:v>
                  </c:pt>
                  <c:pt idx="4">
                    <c:v>12.294355341690446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new!$D$17:$H$17</c:f>
              <c:strCache>
                <c:ptCount val="5"/>
                <c:pt idx="0">
                  <c:v>id
pirog</c:v>
                </c:pt>
                <c:pt idx="1">
                  <c:v>psh
pirok</c:v>
                </c:pt>
                <c:pt idx="2">
                  <c:v>cpsh
pirob</c:v>
                </c:pt>
                <c:pt idx="3">
                  <c:v>tl
priog</c:v>
                </c:pt>
                <c:pt idx="4">
                  <c:v>ctl
pleog</c:v>
                </c:pt>
              </c:strCache>
            </c:strRef>
          </c:cat>
          <c:val>
            <c:numRef>
              <c:f>new!$D$18:$H$18</c:f>
              <c:numCache>
                <c:formatCode>General</c:formatCode>
                <c:ptCount val="5"/>
                <c:pt idx="0">
                  <c:v>235.88324873096445</c:v>
                </c:pt>
                <c:pt idx="1">
                  <c:v>258.35786802030458</c:v>
                </c:pt>
                <c:pt idx="2">
                  <c:v>272.40862944162438</c:v>
                </c:pt>
                <c:pt idx="3">
                  <c:v>255.53299492385787</c:v>
                </c:pt>
                <c:pt idx="4">
                  <c:v>274.52284263959393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39-4D83-8EB7-ADBA743EA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635920"/>
        <c:axId val="767635280"/>
      </c:lineChart>
      <c:catAx>
        <c:axId val="76763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635280"/>
        <c:crosses val="autoZero"/>
        <c:auto val="1"/>
        <c:lblAlgn val="ctr"/>
        <c:lblOffset val="100"/>
        <c:noMultiLvlLbl val="0"/>
      </c:catAx>
      <c:valAx>
        <c:axId val="767635280"/>
        <c:scaling>
          <c:orientation val="minMax"/>
          <c:max val="290"/>
          <c:min val="2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6359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first fixation duration</a:t>
            </a:r>
            <a:endParaRPr lang="ru-RU" sz="20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new!$C$10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new!$D$12:$H$12</c:f>
                <c:numCache>
                  <c:formatCode>General</c:formatCode>
                  <c:ptCount val="5"/>
                  <c:pt idx="0">
                    <c:v>55.050537483661444</c:v>
                  </c:pt>
                  <c:pt idx="1">
                    <c:v>41.239451256409559</c:v>
                  </c:pt>
                  <c:pt idx="2">
                    <c:v>30.552197010140617</c:v>
                  </c:pt>
                  <c:pt idx="3">
                    <c:v>45.913894420569996</c:v>
                  </c:pt>
                  <c:pt idx="4">
                    <c:v>41.422710828876241</c:v>
                  </c:pt>
                </c:numCache>
              </c:numRef>
            </c:plus>
            <c:minus>
              <c:numRef>
                <c:f>new!$D$12:$H$12</c:f>
                <c:numCache>
                  <c:formatCode>General</c:formatCode>
                  <c:ptCount val="5"/>
                  <c:pt idx="0">
                    <c:v>55.050537483661444</c:v>
                  </c:pt>
                  <c:pt idx="1">
                    <c:v>41.239451256409559</c:v>
                  </c:pt>
                  <c:pt idx="2">
                    <c:v>30.552197010140617</c:v>
                  </c:pt>
                  <c:pt idx="3">
                    <c:v>45.913894420569996</c:v>
                  </c:pt>
                  <c:pt idx="4">
                    <c:v>41.422710828876241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new!$D$9:$H$9</c:f>
              <c:strCache>
                <c:ptCount val="5"/>
                <c:pt idx="0">
                  <c:v>id
pirog</c:v>
                </c:pt>
                <c:pt idx="1">
                  <c:v>psh
pirok</c:v>
                </c:pt>
                <c:pt idx="2">
                  <c:v>cpsh
pirob</c:v>
                </c:pt>
                <c:pt idx="3">
                  <c:v>tl
priog</c:v>
                </c:pt>
                <c:pt idx="4">
                  <c:v>ctl
pleog</c:v>
                </c:pt>
              </c:strCache>
            </c:strRef>
          </c:cat>
          <c:val>
            <c:numRef>
              <c:f>new!$D$10:$H$10</c:f>
              <c:numCache>
                <c:formatCode>General</c:formatCode>
                <c:ptCount val="5"/>
                <c:pt idx="0">
                  <c:v>302.38461538461536</c:v>
                </c:pt>
                <c:pt idx="1">
                  <c:v>306.53846153846155</c:v>
                </c:pt>
                <c:pt idx="2">
                  <c:v>265.74358974358972</c:v>
                </c:pt>
                <c:pt idx="3">
                  <c:v>375.79487179487177</c:v>
                </c:pt>
                <c:pt idx="4">
                  <c:v>279.94871794871796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7A-423C-8AB6-4AAC28645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645840"/>
        <c:axId val="767645520"/>
      </c:lineChart>
      <c:catAx>
        <c:axId val="76764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645520"/>
        <c:crosses val="autoZero"/>
        <c:auto val="1"/>
        <c:lblAlgn val="ctr"/>
        <c:lblOffset val="100"/>
        <c:noMultiLvlLbl val="0"/>
      </c:catAx>
      <c:valAx>
        <c:axId val="767645520"/>
        <c:scaling>
          <c:orientation val="minMax"/>
          <c:max val="45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64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gaze duration</a:t>
            </a:r>
            <a:endParaRPr lang="ru-RU" sz="20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new!$C$18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new!$D$20:$H$20</c:f>
                <c:numCache>
                  <c:formatCode>General</c:formatCode>
                  <c:ptCount val="5"/>
                  <c:pt idx="0">
                    <c:v>62.767332557634461</c:v>
                  </c:pt>
                  <c:pt idx="1">
                    <c:v>75.591294350265258</c:v>
                  </c:pt>
                  <c:pt idx="2">
                    <c:v>73.135328891450044</c:v>
                  </c:pt>
                  <c:pt idx="3">
                    <c:v>58.918969314037618</c:v>
                  </c:pt>
                  <c:pt idx="4">
                    <c:v>69.826288945366301</c:v>
                  </c:pt>
                </c:numCache>
              </c:numRef>
            </c:plus>
            <c:minus>
              <c:numRef>
                <c:f>new!$D$20:$H$20</c:f>
                <c:numCache>
                  <c:formatCode>General</c:formatCode>
                  <c:ptCount val="5"/>
                  <c:pt idx="0">
                    <c:v>62.767332557634461</c:v>
                  </c:pt>
                  <c:pt idx="1">
                    <c:v>75.591294350265258</c:v>
                  </c:pt>
                  <c:pt idx="2">
                    <c:v>73.135328891450044</c:v>
                  </c:pt>
                  <c:pt idx="3">
                    <c:v>58.918969314037618</c:v>
                  </c:pt>
                  <c:pt idx="4">
                    <c:v>69.826288945366301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new!$D$17:$H$17</c:f>
              <c:strCache>
                <c:ptCount val="5"/>
                <c:pt idx="0">
                  <c:v>id
pirog</c:v>
                </c:pt>
                <c:pt idx="1">
                  <c:v>psh
pirok</c:v>
                </c:pt>
                <c:pt idx="2">
                  <c:v>cpsh
pirob</c:v>
                </c:pt>
                <c:pt idx="3">
                  <c:v>tl
priog</c:v>
                </c:pt>
                <c:pt idx="4">
                  <c:v>ctl
pleog</c:v>
                </c:pt>
              </c:strCache>
            </c:strRef>
          </c:cat>
          <c:val>
            <c:numRef>
              <c:f>new!$D$18:$H$18</c:f>
              <c:numCache>
                <c:formatCode>General</c:formatCode>
                <c:ptCount val="5"/>
                <c:pt idx="0">
                  <c:v>398.38461538461536</c:v>
                </c:pt>
                <c:pt idx="1">
                  <c:v>407.69230769230768</c:v>
                </c:pt>
                <c:pt idx="2">
                  <c:v>385.25641025641028</c:v>
                </c:pt>
                <c:pt idx="3">
                  <c:v>512</c:v>
                </c:pt>
                <c:pt idx="4">
                  <c:v>367.02564102564105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EF-4DD5-BA38-A56A0FCCA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2955152"/>
        <c:axId val="862958032"/>
      </c:lineChart>
      <c:catAx>
        <c:axId val="8629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2958032"/>
        <c:crosses val="autoZero"/>
        <c:auto val="1"/>
        <c:lblAlgn val="ctr"/>
        <c:lblOffset val="100"/>
        <c:noMultiLvlLbl val="0"/>
      </c:catAx>
      <c:valAx>
        <c:axId val="862958032"/>
        <c:scaling>
          <c:orientation val="minMax"/>
          <c:max val="600"/>
          <c:min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295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first</a:t>
            </a:r>
            <a:r>
              <a:rPr lang="en-US" sz="2000" baseline="0">
                <a:solidFill>
                  <a:schemeClr val="tx1"/>
                </a:solidFill>
              </a:rPr>
              <a:t> fixation duration</a:t>
            </a:r>
            <a:endParaRPr lang="ru-RU" sz="20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new!$B$4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new!$C$6:$G$6</c:f>
                <c:numCache>
                  <c:formatCode>General</c:formatCode>
                  <c:ptCount val="5"/>
                  <c:pt idx="0">
                    <c:v>24.171686008675195</c:v>
                  </c:pt>
                  <c:pt idx="1">
                    <c:v>26.21175827815123</c:v>
                  </c:pt>
                  <c:pt idx="2">
                    <c:v>19.108857442936511</c:v>
                  </c:pt>
                  <c:pt idx="3">
                    <c:v>21.443625667966256</c:v>
                  </c:pt>
                  <c:pt idx="4">
                    <c:v>23.941335809969715</c:v>
                  </c:pt>
                </c:numCache>
              </c:numRef>
            </c:plus>
            <c:minus>
              <c:numRef>
                <c:f>new!$C$6:$G$6</c:f>
                <c:numCache>
                  <c:formatCode>General</c:formatCode>
                  <c:ptCount val="5"/>
                  <c:pt idx="0">
                    <c:v>24.171686008675195</c:v>
                  </c:pt>
                  <c:pt idx="1">
                    <c:v>26.21175827815123</c:v>
                  </c:pt>
                  <c:pt idx="2">
                    <c:v>19.108857442936511</c:v>
                  </c:pt>
                  <c:pt idx="3">
                    <c:v>21.443625667966256</c:v>
                  </c:pt>
                  <c:pt idx="4">
                    <c:v>23.941335809969715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new!$C$3:$G$3</c:f>
              <c:strCache>
                <c:ptCount val="5"/>
                <c:pt idx="0">
                  <c:v>id
pirog</c:v>
                </c:pt>
                <c:pt idx="1">
                  <c:v>psh
pirok</c:v>
                </c:pt>
                <c:pt idx="2">
                  <c:v>cpsh
pirob</c:v>
                </c:pt>
                <c:pt idx="3">
                  <c:v>tl
priog</c:v>
                </c:pt>
                <c:pt idx="4">
                  <c:v>ctl
pleog</c:v>
                </c:pt>
              </c:strCache>
            </c:strRef>
          </c:cat>
          <c:val>
            <c:numRef>
              <c:f>new!$C$4:$G$4</c:f>
              <c:numCache>
                <c:formatCode>General</c:formatCode>
                <c:ptCount val="5"/>
                <c:pt idx="0">
                  <c:v>264.57731958762889</c:v>
                </c:pt>
                <c:pt idx="1">
                  <c:v>284.94845360824741</c:v>
                </c:pt>
                <c:pt idx="2">
                  <c:v>259.15463917525773</c:v>
                </c:pt>
                <c:pt idx="3">
                  <c:v>271.2474226804124</c:v>
                </c:pt>
                <c:pt idx="4">
                  <c:v>287.14432989690721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5E-4DA7-B970-14E3E75DC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162160"/>
        <c:axId val="450164080"/>
      </c:lineChart>
      <c:catAx>
        <c:axId val="45016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64080"/>
        <c:crosses val="autoZero"/>
        <c:auto val="1"/>
        <c:lblAlgn val="ctr"/>
        <c:lblOffset val="100"/>
        <c:noMultiLvlLbl val="0"/>
      </c:catAx>
      <c:valAx>
        <c:axId val="450164080"/>
        <c:scaling>
          <c:orientation val="minMax"/>
          <c:max val="320"/>
          <c:min val="2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6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gaze duration</a:t>
            </a:r>
            <a:endParaRPr lang="ru-RU" sz="2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18097222222222226"/>
          <c:w val="0.89019685039370078"/>
          <c:h val="0.67003098571011954"/>
        </c:manualLayout>
      </c:layout>
      <c:lineChart>
        <c:grouping val="standard"/>
        <c:varyColors val="0"/>
        <c:ser>
          <c:idx val="0"/>
          <c:order val="0"/>
          <c:tx>
            <c:strRef>
              <c:f>new!$B$10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new!$C$12:$G$12</c:f>
                <c:numCache>
                  <c:formatCode>General</c:formatCode>
                  <c:ptCount val="5"/>
                  <c:pt idx="0">
                    <c:v>30.362530138800093</c:v>
                  </c:pt>
                  <c:pt idx="1">
                    <c:v>29.613628003303464</c:v>
                  </c:pt>
                  <c:pt idx="2">
                    <c:v>27.11916401755342</c:v>
                  </c:pt>
                  <c:pt idx="3">
                    <c:v>30.954345741638999</c:v>
                  </c:pt>
                  <c:pt idx="4">
                    <c:v>27.709534790800625</c:v>
                  </c:pt>
                </c:numCache>
              </c:numRef>
            </c:plus>
            <c:minus>
              <c:numRef>
                <c:f>new!$C$12:$G$12</c:f>
                <c:numCache>
                  <c:formatCode>General</c:formatCode>
                  <c:ptCount val="5"/>
                  <c:pt idx="0">
                    <c:v>30.362530138800093</c:v>
                  </c:pt>
                  <c:pt idx="1">
                    <c:v>29.613628003303464</c:v>
                  </c:pt>
                  <c:pt idx="2">
                    <c:v>27.11916401755342</c:v>
                  </c:pt>
                  <c:pt idx="3">
                    <c:v>30.954345741638999</c:v>
                  </c:pt>
                  <c:pt idx="4">
                    <c:v>27.709534790800625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new!$C$9:$G$9</c:f>
              <c:strCache>
                <c:ptCount val="5"/>
                <c:pt idx="0">
                  <c:v>id
pirog</c:v>
                </c:pt>
                <c:pt idx="1">
                  <c:v>psh
pirok</c:v>
                </c:pt>
                <c:pt idx="2">
                  <c:v>cpsh
pirob</c:v>
                </c:pt>
                <c:pt idx="3">
                  <c:v>tl
priog</c:v>
                </c:pt>
                <c:pt idx="4">
                  <c:v>ctl
pleog</c:v>
                </c:pt>
              </c:strCache>
            </c:strRef>
          </c:cat>
          <c:val>
            <c:numRef>
              <c:f>new!$C$10:$G$10</c:f>
              <c:numCache>
                <c:formatCode>General</c:formatCode>
                <c:ptCount val="5"/>
                <c:pt idx="0">
                  <c:v>321.79381443298968</c:v>
                </c:pt>
                <c:pt idx="1">
                  <c:v>338.8041237113402</c:v>
                </c:pt>
                <c:pt idx="2">
                  <c:v>338.84536082474227</c:v>
                </c:pt>
                <c:pt idx="3">
                  <c:v>332.23711340206188</c:v>
                </c:pt>
                <c:pt idx="4">
                  <c:v>349.70103092783506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82-4AFE-A9AD-18CCB7D90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643920"/>
        <c:axId val="767644880"/>
      </c:lineChart>
      <c:catAx>
        <c:axId val="76764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644880"/>
        <c:crosses val="autoZero"/>
        <c:auto val="1"/>
        <c:lblAlgn val="ctr"/>
        <c:lblOffset val="100"/>
        <c:noMultiLvlLbl val="0"/>
      </c:catAx>
      <c:valAx>
        <c:axId val="767644880"/>
        <c:scaling>
          <c:orientation val="minMax"/>
          <c:max val="390"/>
          <c:min val="2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64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0.71927</cdr:x>
      <cdr:y>0.16856</cdr:y>
    </cdr:from>
    <cdr:to>
      <cdr:x>0.74432</cdr:x>
      <cdr:y>0.285</cdr:y>
    </cdr:to>
    <cdr:sp macro="" textlink="">
      <cdr:nvSpPr>
        <cdr:cNvPr id="2" name="Стрелка вниз 1">
          <a:extLst xmlns:a="http://schemas.openxmlformats.org/drawingml/2006/main">
            <a:ext uri="{FF2B5EF4-FFF2-40B4-BE49-F238E27FC236}">
              <a16:creationId xmlns:a16="http://schemas.microsoft.com/office/drawing/2014/main" id="{1FD71A77-5D5E-5047-B108-7B054FB498EF}"/>
            </a:ext>
          </a:extLst>
        </cdr:cNvPr>
        <cdr:cNvSpPr/>
      </cdr:nvSpPr>
      <cdr:spPr>
        <a:xfrm xmlns:a="http://schemas.openxmlformats.org/drawingml/2006/main">
          <a:off x="4030232" y="662092"/>
          <a:ext cx="140387" cy="45736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0.36494</cdr:x>
      <cdr:y>0.16156</cdr:y>
    </cdr:from>
    <cdr:to>
      <cdr:x>0.39</cdr:x>
      <cdr:y>0.278</cdr:y>
    </cdr:to>
    <cdr:sp macro="" textlink="">
      <cdr:nvSpPr>
        <cdr:cNvPr id="4" name="Стрелка вниз 3">
          <a:extLst xmlns:a="http://schemas.openxmlformats.org/drawingml/2006/main">
            <a:ext uri="{FF2B5EF4-FFF2-40B4-BE49-F238E27FC236}">
              <a16:creationId xmlns:a16="http://schemas.microsoft.com/office/drawing/2014/main" id="{FADBA747-77D2-9F45-BD59-AE9A9C337E54}"/>
            </a:ext>
          </a:extLst>
        </cdr:cNvPr>
        <cdr:cNvSpPr/>
      </cdr:nvSpPr>
      <cdr:spPr>
        <a:xfrm xmlns:a="http://schemas.openxmlformats.org/drawingml/2006/main">
          <a:off x="2044850" y="634600"/>
          <a:ext cx="140387" cy="45736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highlight>
              <a:srgbClr val="FF0000"/>
            </a:highligh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0.71286</cdr:x>
      <cdr:y>0.5</cdr:y>
    </cdr:from>
    <cdr:to>
      <cdr:x>0.73912</cdr:x>
      <cdr:y>0.61988</cdr:y>
    </cdr:to>
    <cdr:sp macro="" textlink="">
      <cdr:nvSpPr>
        <cdr:cNvPr id="2" name="Стрелка вниз 6">
          <a:extLst xmlns:a="http://schemas.openxmlformats.org/drawingml/2006/main">
            <a:ext uri="{FF2B5EF4-FFF2-40B4-BE49-F238E27FC236}">
              <a16:creationId xmlns:a16="http://schemas.microsoft.com/office/drawing/2014/main" id="{D86F181B-E954-FC4F-9C71-8F8672E3697E}"/>
            </a:ext>
          </a:extLst>
        </cdr:cNvPr>
        <cdr:cNvSpPr/>
      </cdr:nvSpPr>
      <cdr:spPr>
        <a:xfrm xmlns:a="http://schemas.openxmlformats.org/drawingml/2006/main" rot="10800000">
          <a:off x="3811201" y="1907540"/>
          <a:ext cx="140387" cy="45736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0.70457</cdr:x>
      <cdr:y>0.14508</cdr:y>
    </cdr:from>
    <cdr:to>
      <cdr:x>0.73024</cdr:x>
      <cdr:y>0.25905</cdr:y>
    </cdr:to>
    <cdr:sp macro="" textlink="">
      <cdr:nvSpPr>
        <cdr:cNvPr id="2" name="Стрелка вниз 6">
          <a:extLst xmlns:a="http://schemas.openxmlformats.org/drawingml/2006/main">
            <a:ext uri="{FF2B5EF4-FFF2-40B4-BE49-F238E27FC236}">
              <a16:creationId xmlns:a16="http://schemas.microsoft.com/office/drawing/2014/main" id="{D86F181B-E954-FC4F-9C71-8F8672E3697E}"/>
            </a:ext>
          </a:extLst>
        </cdr:cNvPr>
        <cdr:cNvSpPr/>
      </cdr:nvSpPr>
      <cdr:spPr>
        <a:xfrm xmlns:a="http://schemas.openxmlformats.org/drawingml/2006/main">
          <a:off x="3853145" y="582252"/>
          <a:ext cx="140387" cy="45736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0.72144</cdr:x>
      <cdr:y>0.18062</cdr:y>
    </cdr:from>
    <cdr:to>
      <cdr:x>0.74711</cdr:x>
      <cdr:y>0.29458</cdr:y>
    </cdr:to>
    <cdr:sp macro="" textlink="">
      <cdr:nvSpPr>
        <cdr:cNvPr id="2" name="Стрелка вниз 6">
          <a:extLst xmlns:a="http://schemas.openxmlformats.org/drawingml/2006/main">
            <a:ext uri="{FF2B5EF4-FFF2-40B4-BE49-F238E27FC236}">
              <a16:creationId xmlns:a16="http://schemas.microsoft.com/office/drawing/2014/main" id="{D86F181B-E954-FC4F-9C71-8F8672E3697E}"/>
            </a:ext>
          </a:extLst>
        </cdr:cNvPr>
        <cdr:cNvSpPr/>
      </cdr:nvSpPr>
      <cdr:spPr>
        <a:xfrm xmlns:a="http://schemas.openxmlformats.org/drawingml/2006/main">
          <a:off x="3945424" y="724865"/>
          <a:ext cx="140387" cy="45736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E5434-F25F-4CD7-8AC5-CA49575E3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9AF73-6721-479C-9855-AB10DFA9A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E2D70E-E722-4CDA-81D9-4F9C7902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2661-3197-40F8-B701-550D6F02238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ABB611-B4E0-4177-B8AD-307EF5E3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4F9AF7-9929-4533-887F-B23AF927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238-FE6A-45E2-8785-13A22A61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9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059E7-9C82-4B6C-A953-DF9B582C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E2B674-CFE7-4670-9DB3-FCF0305C2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83D4FA-19C5-43A0-B868-0002E3B7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2661-3197-40F8-B701-550D6F02238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A44B76-F57E-4457-AFF5-4F4B1733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8A56A5-B09B-404D-B7A9-E389219A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238-FE6A-45E2-8785-13A22A61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0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7E5973-BC08-4C0C-A8BB-AA9FEE841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2EADA6-4A83-4576-8174-0DB4E0F27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211ACA-FE7A-4CEA-988B-BBF8E0FA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2661-3197-40F8-B701-550D6F02238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5D549-8347-48CE-921C-1CF6AB4D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1A3B6-5033-49D1-ACE5-CB24220A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238-FE6A-45E2-8785-13A22A61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0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6CC1F-5017-491E-A85F-676B4259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BFE9B-CC39-4BFB-9119-8A4FBB9F7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4680F0-287A-45F5-9BA0-075B3AC8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2661-3197-40F8-B701-550D6F02238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EF2C2-207A-4521-A7B8-CAE40557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3A22AF-FE99-4C01-BB3D-F972A7C6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238-FE6A-45E2-8785-13A22A61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2E879-C295-4175-9F79-D7DAD36E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4249B-5252-42C0-BBB0-563064B29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F7ADE-167D-4811-9643-7CFE039D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2661-3197-40F8-B701-550D6F02238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DAFD1-7569-4745-9F4E-B4DB767B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7E9CD-F292-45C3-ABFE-6D09BBB5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238-FE6A-45E2-8785-13A22A61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2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B2979-5849-49BB-9BA2-37A539D0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20EB52-827B-49FB-AD68-A7547F222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ED76A6-419B-4079-8E77-42A05B1BB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7D3DE7-4F6E-4B30-A75B-A1F00986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2661-3197-40F8-B701-550D6F02238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6A7D26-1AB4-45F5-B2FC-F770747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6FEC97-3A57-4CA4-A42D-3DEAC0AC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238-FE6A-45E2-8785-13A22A61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1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CAF0-E24A-429D-B9F5-8CAB3BDE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DFD526-854D-41B2-A93B-BA2220637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6BB9F9-507A-4411-80CC-B681995DD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2C39D0-63B3-4CEF-9C29-DEFCCC097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2FB6AF-C64F-43F3-A1EC-9234C505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2D6056-F0E0-444F-B422-008516E9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2661-3197-40F8-B701-550D6F02238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14833B-C500-4C2E-B68A-95871B84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9697D5-0579-4911-AE2A-235F2D8C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238-FE6A-45E2-8785-13A22A61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99B4B-25A2-4CA0-823D-C16A07BA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5FCBE2-B33B-46C2-8F79-8DB73E8E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2661-3197-40F8-B701-550D6F02238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26F720-D728-4E4D-B9F3-9EDE3450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492D4-BEAE-41AD-9882-34783221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238-FE6A-45E2-8785-13A22A61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7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5565BD-C486-4628-BA60-15C0E736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2661-3197-40F8-B701-550D6F02238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3524C5-E7FA-4ABB-B60C-306B2621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E51220-2A30-4E1C-BA6C-7A2C23B6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238-FE6A-45E2-8785-13A22A61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7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D9ADA-9D8A-42D6-8AB4-53176E1C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8409A-7CA2-42EC-A02D-5493EAA5D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777B07-EC7A-48B4-ABF2-8D60CA1A8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D3AB9D-CF20-4B50-BBEF-991085B4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2661-3197-40F8-B701-550D6F02238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B02EA3-38B1-411E-9A05-7EB0321C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7A5B70-5D35-4715-9F53-BFA3BD9C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238-FE6A-45E2-8785-13A22A61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0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69173-02F0-42CE-8DA7-5C567FC3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EE4696-9DEE-40D2-804E-05F867435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AD4B09-1D4E-4694-A07B-450AE093C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3A2DBC-6E9B-48CE-A3CF-8D33642F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2661-3197-40F8-B701-550D6F02238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7A97AE-8C77-4364-93F5-3F822557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9C794D-14AC-4D65-8B6E-037528DB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238-FE6A-45E2-8785-13A22A61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7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3C90B-A672-4F02-BADD-FED2EB3C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7B386F-9E1D-4BE7-8E24-F8CF6135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C1019-93EF-44C2-A2B9-7C374C8E5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22661-3197-40F8-B701-550D6F02238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4CDE3-C6ED-49AB-B8E9-8BE48D079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F1656C-7B73-49FE-86B3-FE528E8DA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B0238-FE6A-45E2-8785-13A22A61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6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aroverovavlada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B22E2-9282-4644-80C3-FCA6EF75E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Development of phonological and orthographic parafoveal processing </a:t>
            </a:r>
            <a:br>
              <a:rPr lang="en-US" sz="4600" b="0" dirty="0">
                <a:solidFill>
                  <a:srgbClr val="FFFFFF"/>
                </a:solidFill>
              </a:rPr>
            </a:br>
            <a:r>
              <a:rPr lang="en-US" sz="4600" dirty="0">
                <a:solidFill>
                  <a:srgbClr val="FFFFFF"/>
                </a:solidFill>
              </a:rPr>
              <a:t>during reading in Russian</a:t>
            </a:r>
            <a:br>
              <a:rPr lang="en-US" sz="4600" b="0" dirty="0">
                <a:solidFill>
                  <a:srgbClr val="FFFFFF"/>
                </a:solidFill>
              </a:rPr>
            </a:br>
            <a:endParaRPr lang="ru-RU" sz="46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8256AC-EA52-4F9E-80EE-EE3F50F96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6060" y="5089073"/>
            <a:ext cx="9003022" cy="107655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Vladislava</a:t>
            </a:r>
            <a:r>
              <a:rPr lang="en-US" dirty="0"/>
              <a:t> Staroverova¹, Nina </a:t>
            </a:r>
            <a:r>
              <a:rPr lang="en-US" dirty="0" err="1"/>
              <a:t>Zdorova</a:t>
            </a:r>
            <a:r>
              <a:rPr lang="en-US" dirty="0"/>
              <a:t>, Anastasiya </a:t>
            </a:r>
            <a:r>
              <a:rPr lang="en-US" dirty="0" err="1"/>
              <a:t>Lopukhina</a:t>
            </a:r>
            <a:endParaRPr lang="en-US" dirty="0"/>
          </a:p>
          <a:p>
            <a:r>
              <a:rPr lang="en-US" i="1" dirty="0"/>
              <a:t>National Research University Higher School of Economics</a:t>
            </a:r>
          </a:p>
          <a:p>
            <a:r>
              <a:rPr lang="en-US" sz="2200" dirty="0"/>
              <a:t>¹</a:t>
            </a:r>
            <a:r>
              <a:rPr lang="en-US" sz="2200" dirty="0">
                <a:hlinkClick r:id="rId2"/>
              </a:rPr>
              <a:t>staroverovavlada@yandex.ru</a:t>
            </a:r>
            <a:endParaRPr lang="en-US" sz="2200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9229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AEF54-387C-4EB2-93E4-1B490DC8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APPARATUS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71174-DD86-4A9C-A894-0C126CDB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233618" cy="360374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An </a:t>
            </a:r>
            <a:r>
              <a:rPr lang="en-US" dirty="0" err="1"/>
              <a:t>Eyelink</a:t>
            </a:r>
            <a:r>
              <a:rPr lang="en-US" dirty="0"/>
              <a:t> 1000+  </a:t>
            </a:r>
            <a:r>
              <a:rPr lang="en-US" dirty="0" err="1"/>
              <a:t>eyetracker</a:t>
            </a:r>
            <a:r>
              <a:rPr lang="en-US" dirty="0"/>
              <a:t> (</a:t>
            </a:r>
            <a:r>
              <a:rPr lang="ru-RU" dirty="0"/>
              <a:t>SR </a:t>
            </a:r>
            <a:r>
              <a:rPr lang="ru-RU" dirty="0" err="1"/>
              <a:t>Research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en-US" dirty="0"/>
              <a:t>with a sample rate of 1000 Hz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An </a:t>
            </a:r>
            <a:r>
              <a:rPr lang="en-US" dirty="0" err="1"/>
              <a:t>Eyelink</a:t>
            </a:r>
            <a:r>
              <a:rPr lang="en-US" dirty="0"/>
              <a:t> Portable Duo </a:t>
            </a:r>
            <a:r>
              <a:rPr lang="en-US" dirty="0" err="1"/>
              <a:t>eyetracker</a:t>
            </a:r>
            <a:r>
              <a:rPr lang="en-US" dirty="0"/>
              <a:t> (SR Research) with a sample rate of 1000 Hz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ASUS VG248QE </a:t>
            </a:r>
            <a:r>
              <a:rPr lang="en-US" dirty="0"/>
              <a:t>monitor with a refresh rate of </a:t>
            </a:r>
            <a:r>
              <a:rPr lang="ru-RU" dirty="0"/>
              <a:t>144 </a:t>
            </a:r>
            <a:r>
              <a:rPr lang="en-US" dirty="0"/>
              <a:t>Hz and resolution of </a:t>
            </a:r>
            <a:r>
              <a:rPr lang="ru-RU" dirty="0"/>
              <a:t> 1920 х 1080 </a:t>
            </a:r>
            <a:r>
              <a:rPr lang="en-US" dirty="0"/>
              <a:t>pixels</a:t>
            </a:r>
            <a:endParaRPr lang="ru-RU" dirty="0"/>
          </a:p>
        </p:txBody>
      </p:sp>
      <p:pic>
        <p:nvPicPr>
          <p:cNvPr id="5" name="Рисунок 4" descr="Изображение выглядит как компьютер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15EAC90B-C6B2-44B6-B3E3-F784FDEF5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1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C0E31-73EF-427F-B0E4-D7FD10AC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ANALYSIS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(descriptive statistics)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A2070E-2216-4103-8902-24E8AC98D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488" y="2116846"/>
            <a:ext cx="9708995" cy="3567173"/>
          </a:xfrm>
        </p:spPr>
        <p:txBody>
          <a:bodyPr anchor="ctr">
            <a:normAutofit/>
          </a:bodyPr>
          <a:lstStyle/>
          <a:p>
            <a:pPr marL="0" lvl="0" indent="0">
              <a:spcBef>
                <a:spcPct val="20000"/>
              </a:spcBef>
              <a:buNone/>
            </a:pPr>
            <a:endParaRPr lang="en-US" sz="3200" dirty="0"/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Dependent measures</a:t>
            </a:r>
            <a:r>
              <a:rPr lang="ru-RU" sz="3200" dirty="0"/>
              <a:t>: </a:t>
            </a:r>
            <a:endParaRPr lang="en-US" sz="3200" dirty="0"/>
          </a:p>
          <a:p>
            <a:pPr marL="0" lvl="0" indent="0">
              <a:spcBef>
                <a:spcPct val="20000"/>
              </a:spcBef>
              <a:buNone/>
            </a:pPr>
            <a:r>
              <a:rPr lang="en-US" sz="3200" dirty="0"/>
              <a:t>- first fixation duration </a:t>
            </a:r>
          </a:p>
          <a:p>
            <a:pPr marL="0" lvl="0" indent="0">
              <a:spcBef>
                <a:spcPct val="20000"/>
              </a:spcBef>
              <a:buNone/>
            </a:pPr>
            <a:r>
              <a:rPr lang="en-US" sz="3200" dirty="0"/>
              <a:t>- gaze duration</a:t>
            </a:r>
            <a:r>
              <a:rPr lang="ru-RU" sz="3200" dirty="0"/>
              <a:t>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017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2FD15-E03E-4040-B0C0-11F7BB6D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PRELIMINARY RESULTS FOR ADULTS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4994E0-1111-48C5-9F6F-B0F8A8498ADF}"/>
              </a:ext>
            </a:extLst>
          </p:cNvPr>
          <p:cNvSpPr/>
          <p:nvPr/>
        </p:nvSpPr>
        <p:spPr>
          <a:xfrm>
            <a:off x="0" y="417618"/>
            <a:ext cx="128016" cy="631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FF02548-265F-4571-847B-0F40BDE4C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934118"/>
              </p:ext>
            </p:extLst>
          </p:nvPr>
        </p:nvGraphicFramePr>
        <p:xfrm>
          <a:off x="208280" y="1876714"/>
          <a:ext cx="5603240" cy="392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278BF51-3624-47BE-84F6-DB61F1151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028774"/>
              </p:ext>
            </p:extLst>
          </p:nvPr>
        </p:nvGraphicFramePr>
        <p:xfrm>
          <a:off x="6380482" y="1876714"/>
          <a:ext cx="5445760" cy="392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трелка вниз 6">
            <a:extLst>
              <a:ext uri="{FF2B5EF4-FFF2-40B4-BE49-F238E27FC236}">
                <a16:creationId xmlns:a16="http://schemas.microsoft.com/office/drawing/2014/main" id="{212D669F-B628-429A-86B1-02495DD45DEC}"/>
              </a:ext>
            </a:extLst>
          </p:cNvPr>
          <p:cNvSpPr/>
          <p:nvPr/>
        </p:nvSpPr>
        <p:spPr>
          <a:xfrm>
            <a:off x="8382735" y="2523573"/>
            <a:ext cx="140387" cy="45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Стрелка вниз 6">
            <a:extLst>
              <a:ext uri="{FF2B5EF4-FFF2-40B4-BE49-F238E27FC236}">
                <a16:creationId xmlns:a16="http://schemas.microsoft.com/office/drawing/2014/main" id="{19301F92-7DB4-44AA-88B3-CEAC22CB34F7}"/>
              </a:ext>
            </a:extLst>
          </p:cNvPr>
          <p:cNvSpPr/>
          <p:nvPr/>
        </p:nvSpPr>
        <p:spPr>
          <a:xfrm>
            <a:off x="10228313" y="2708796"/>
            <a:ext cx="140387" cy="45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1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5C501-870D-4D6A-9B8E-2353A0EA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PRELIMINARY RESULTS FOR SECOND GRADERS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796BAEC-2D0D-449F-9BF8-3C1C9DFCF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282889"/>
              </p:ext>
            </p:extLst>
          </p:nvPr>
        </p:nvGraphicFramePr>
        <p:xfrm>
          <a:off x="182880" y="1869440"/>
          <a:ext cx="5651130" cy="381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61F2777-D42B-407A-95D1-ADF096756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862720"/>
              </p:ext>
            </p:extLst>
          </p:nvPr>
        </p:nvGraphicFramePr>
        <p:xfrm>
          <a:off x="6357990" y="1869440"/>
          <a:ext cx="5346330" cy="381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8BCD5AED-2E33-0E48-B061-2A0030696439}"/>
              </a:ext>
            </a:extLst>
          </p:cNvPr>
          <p:cNvSpPr/>
          <p:nvPr/>
        </p:nvSpPr>
        <p:spPr>
          <a:xfrm>
            <a:off x="4207764" y="2135312"/>
            <a:ext cx="140387" cy="45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D86F181B-E954-FC4F-9C71-8F8672E3697E}"/>
              </a:ext>
            </a:extLst>
          </p:cNvPr>
          <p:cNvSpPr/>
          <p:nvPr/>
        </p:nvSpPr>
        <p:spPr>
          <a:xfrm>
            <a:off x="2283938" y="2502865"/>
            <a:ext cx="140387" cy="45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Стрелка вниз 6">
            <a:extLst>
              <a:ext uri="{FF2B5EF4-FFF2-40B4-BE49-F238E27FC236}">
                <a16:creationId xmlns:a16="http://schemas.microsoft.com/office/drawing/2014/main" id="{649FF188-9AF9-4301-9D87-B766478BF53F}"/>
              </a:ext>
            </a:extLst>
          </p:cNvPr>
          <p:cNvSpPr/>
          <p:nvPr/>
        </p:nvSpPr>
        <p:spPr>
          <a:xfrm>
            <a:off x="8373035" y="2592674"/>
            <a:ext cx="140387" cy="45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3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0170F-427A-446C-913E-B482DEEC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PRELIMINARY RESULTS FOR FOURTH GRADERS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15C7540-DD45-4132-BAD2-1EECA01E0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275275"/>
              </p:ext>
            </p:extLst>
          </p:nvPr>
        </p:nvGraphicFramePr>
        <p:xfrm>
          <a:off x="416560" y="1960880"/>
          <a:ext cx="5468821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91352B9-1A0E-4C71-8829-AF2ACFD5B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132128"/>
              </p:ext>
            </p:extLst>
          </p:nvPr>
        </p:nvGraphicFramePr>
        <p:xfrm>
          <a:off x="6095999" y="1960880"/>
          <a:ext cx="5468821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трелка вниз 6">
            <a:extLst>
              <a:ext uri="{FF2B5EF4-FFF2-40B4-BE49-F238E27FC236}">
                <a16:creationId xmlns:a16="http://schemas.microsoft.com/office/drawing/2014/main" id="{F1668541-22DD-4260-BF98-6FD4D1A452D8}"/>
              </a:ext>
            </a:extLst>
          </p:cNvPr>
          <p:cNvSpPr/>
          <p:nvPr/>
        </p:nvSpPr>
        <p:spPr>
          <a:xfrm rot="10800000">
            <a:off x="2426551" y="4533001"/>
            <a:ext cx="140387" cy="45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Стрелка вниз 6">
            <a:extLst>
              <a:ext uri="{FF2B5EF4-FFF2-40B4-BE49-F238E27FC236}">
                <a16:creationId xmlns:a16="http://schemas.microsoft.com/office/drawing/2014/main" id="{B7013FBD-27E9-47F4-8012-5EF4DC5C2B1D}"/>
              </a:ext>
            </a:extLst>
          </p:cNvPr>
          <p:cNvSpPr/>
          <p:nvPr/>
        </p:nvSpPr>
        <p:spPr>
          <a:xfrm>
            <a:off x="8114287" y="2528032"/>
            <a:ext cx="140387" cy="45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8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9C5F6-11FB-4E4E-8EAE-7DE934BD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59612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38FEE-ED71-4B25-B34C-45DE87F5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INTRODUCTION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88B5F-7B9D-4F04-9BA7-4CF68AD7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3192948"/>
            <a:ext cx="4359127" cy="2975761"/>
          </a:xfrm>
        </p:spPr>
        <p:txBody>
          <a:bodyPr>
            <a:normAutofit/>
          </a:bodyPr>
          <a:lstStyle/>
          <a:p>
            <a:r>
              <a:rPr lang="en-US" sz="2400" dirty="0"/>
              <a:t>Parafoveal region to the left and to the right of the foveal region</a:t>
            </a:r>
          </a:p>
          <a:p>
            <a:r>
              <a:rPr lang="en-US" sz="2400" dirty="0"/>
              <a:t>Phonological and orthographic information extracted during parafoveal processing facilitates foveal word processing</a:t>
            </a:r>
            <a:r>
              <a:rPr lang="ru-RU" sz="2400" dirty="0"/>
              <a:t>.</a:t>
            </a:r>
          </a:p>
        </p:txBody>
      </p:sp>
      <p:pic>
        <p:nvPicPr>
          <p:cNvPr id="19" name="Объект 4">
            <a:extLst>
              <a:ext uri="{FF2B5EF4-FFF2-40B4-BE49-F238E27FC236}">
                <a16:creationId xmlns:a16="http://schemas.microsoft.com/office/drawing/2014/main" id="{A75BE339-8742-4E68-AEF2-8EFD0A3DD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40" t="26824" r="50000" b="56489"/>
          <a:stretch/>
        </p:blipFill>
        <p:spPr>
          <a:xfrm>
            <a:off x="5478449" y="3183941"/>
            <a:ext cx="6250184" cy="2184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CB7608-5DB9-4B4E-B55B-63393AB48F65}"/>
              </a:ext>
            </a:extLst>
          </p:cNvPr>
          <p:cNvSpPr txBox="1"/>
          <p:nvPr/>
        </p:nvSpPr>
        <p:spPr>
          <a:xfrm>
            <a:off x="6407026" y="5411277"/>
            <a:ext cx="38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From</a:t>
            </a:r>
            <a:r>
              <a:rPr lang="ru-RU" sz="1800" i="1" dirty="0"/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Schotter</a:t>
            </a:r>
            <a:r>
              <a:rPr lang="en-US" sz="1800" i="1" dirty="0"/>
              <a:t>, Angele &amp; Rayner, 2012)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7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8890C-7613-45F6-A076-8A29D54A5867}"/>
              </a:ext>
            </a:extLst>
          </p:cNvPr>
          <p:cNvSpPr txBox="1"/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</a:rPr>
              <a:t>THE GAZE-CONTINGENT BOUNDARY PARADIGM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Объект 6">
            <a:extLst>
              <a:ext uri="{FF2B5EF4-FFF2-40B4-BE49-F238E27FC236}">
                <a16:creationId xmlns:a16="http://schemas.microsoft.com/office/drawing/2014/main" id="{01DB5C07-BB0B-44E3-83C4-291A1CADC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27" t="58786" r="54302" b="30837"/>
          <a:stretch/>
        </p:blipFill>
        <p:spPr>
          <a:xfrm>
            <a:off x="590567" y="3324873"/>
            <a:ext cx="11010865" cy="224280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970E78-3A80-451C-9AFF-7A8B4C519001}"/>
              </a:ext>
            </a:extLst>
          </p:cNvPr>
          <p:cNvSpPr/>
          <p:nvPr/>
        </p:nvSpPr>
        <p:spPr>
          <a:xfrm>
            <a:off x="4837018" y="5688276"/>
            <a:ext cx="2076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/>
              <a:t>From</a:t>
            </a:r>
            <a:r>
              <a:rPr lang="ru-RU" i="1" dirty="0"/>
              <a:t> (</a:t>
            </a:r>
            <a:r>
              <a:rPr lang="en-US" i="1" dirty="0"/>
              <a:t>Rayner</a:t>
            </a:r>
            <a:r>
              <a:rPr lang="ru-RU" i="1" dirty="0"/>
              <a:t>, </a:t>
            </a:r>
            <a:r>
              <a:rPr lang="en-US" i="1" dirty="0"/>
              <a:t>1998</a:t>
            </a:r>
            <a:r>
              <a:rPr lang="ru-RU" i="1" dirty="0"/>
              <a:t>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D606360-6324-4E4E-8C2D-6A4EDB72B0C6}"/>
              </a:ext>
            </a:extLst>
          </p:cNvPr>
          <p:cNvCxnSpPr/>
          <p:nvPr/>
        </p:nvCxnSpPr>
        <p:spPr>
          <a:xfrm>
            <a:off x="7010400" y="3338896"/>
            <a:ext cx="0" cy="5422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BEB6970-033C-4937-B7A8-C0CAD52EFD2A}"/>
              </a:ext>
            </a:extLst>
          </p:cNvPr>
          <p:cNvCxnSpPr/>
          <p:nvPr/>
        </p:nvCxnSpPr>
        <p:spPr>
          <a:xfrm>
            <a:off x="7010400" y="4646331"/>
            <a:ext cx="0" cy="5422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84CE86-70D4-42E8-8226-87710A384399}"/>
              </a:ext>
            </a:extLst>
          </p:cNvPr>
          <p:cNvSpPr txBox="1"/>
          <p:nvPr/>
        </p:nvSpPr>
        <p:spPr>
          <a:xfrm>
            <a:off x="7133789" y="3184298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preview</a:t>
            </a:r>
            <a:endParaRPr lang="ru-RU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6EE8D-F6B5-4ED7-866E-05B45B90AEEA}"/>
              </a:ext>
            </a:extLst>
          </p:cNvPr>
          <p:cNvSpPr txBox="1"/>
          <p:nvPr/>
        </p:nvSpPr>
        <p:spPr>
          <a:xfrm>
            <a:off x="6953771" y="4335651"/>
            <a:ext cx="12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target word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5973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38FEE-ED71-4B25-B34C-45DE87F5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CHILDREN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88B5F-7B9D-4F04-9BA7-4CF68AD7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041" y="2905184"/>
            <a:ext cx="8806998" cy="4231470"/>
          </a:xfrm>
        </p:spPr>
        <p:txBody>
          <a:bodyPr>
            <a:normAutofit/>
          </a:bodyPr>
          <a:lstStyle/>
          <a:p>
            <a:r>
              <a:rPr lang="en-US" sz="2400" dirty="0"/>
              <a:t>Children who are learning to read initially rely on phonological information, whereas reliance on orthographic information develops later.</a:t>
            </a:r>
          </a:p>
          <a:p>
            <a:r>
              <a:rPr lang="en-US" sz="2400" dirty="0"/>
              <a:t>In languages with shallow orthographies (like German), 8-year-old children rely more on phonological information in the parafovea, whereas adults rely more on the orthographic information (Tiffin-Richards &amp; Schroeder, 2015).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9621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8890C-7613-45F6-A076-8A29D54A5867}"/>
              </a:ext>
            </a:extLst>
          </p:cNvPr>
          <p:cNvSpPr txBox="1"/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HYPOTHESES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DE4C85-DABA-4EE4-A1A9-30C52D223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During parafoveal processing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 8-year-old children will rely on phonological but not on orthographic information;</a:t>
            </a:r>
          </a:p>
          <a:p>
            <a:pPr marL="0" indent="0">
              <a:buNone/>
            </a:pPr>
            <a:r>
              <a:rPr lang="en-US" dirty="0"/>
              <a:t>2) 11-year-old children and adults will rely more on orthographic but not on phonological information.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60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922D0-7D00-499A-8BB7-88012F75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MATERIALS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86B35-4281-4058-8938-EC56C5918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466" y="2298230"/>
            <a:ext cx="9126020" cy="1541457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/>
              <a:t>60 </a:t>
            </a:r>
            <a:r>
              <a:rPr lang="en-US" dirty="0"/>
              <a:t>target nouns: 5 letters long and with average frequency of 32 </a:t>
            </a:r>
            <a:r>
              <a:rPr lang="en-US" dirty="0" err="1"/>
              <a:t>ipm</a:t>
            </a:r>
            <a:r>
              <a:rPr lang="en-US" dirty="0"/>
              <a:t> (range 10-100)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/>
              <a:t>5 </a:t>
            </a:r>
            <a:r>
              <a:rPr lang="en-US" dirty="0"/>
              <a:t>preview conditions for each target word</a:t>
            </a:r>
          </a:p>
          <a:p>
            <a:pPr marL="0" lvl="0" indent="0">
              <a:spcBef>
                <a:spcPct val="20000"/>
              </a:spcBef>
              <a:buNone/>
            </a:pPr>
            <a:endParaRPr lang="en-US" sz="2400" dirty="0"/>
          </a:p>
        </p:txBody>
      </p:sp>
      <p:graphicFrame>
        <p:nvGraphicFramePr>
          <p:cNvPr id="20" name="Объект 6">
            <a:extLst>
              <a:ext uri="{FF2B5EF4-FFF2-40B4-BE49-F238E27FC236}">
                <a16:creationId xmlns:a16="http://schemas.microsoft.com/office/drawing/2014/main" id="{E2A7A2FB-A36C-432D-B7DE-2939D1FE0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064284"/>
              </p:ext>
            </p:extLst>
          </p:nvPr>
        </p:nvGraphicFramePr>
        <p:xfrm>
          <a:off x="498855" y="3975286"/>
          <a:ext cx="11191241" cy="2102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547">
                  <a:extLst>
                    <a:ext uri="{9D8B030D-6E8A-4147-A177-3AD203B41FA5}">
                      <a16:colId xmlns:a16="http://schemas.microsoft.com/office/drawing/2014/main" val="138733181"/>
                    </a:ext>
                  </a:extLst>
                </a:gridCol>
                <a:gridCol w="2233885">
                  <a:extLst>
                    <a:ext uri="{9D8B030D-6E8A-4147-A177-3AD203B41FA5}">
                      <a16:colId xmlns:a16="http://schemas.microsoft.com/office/drawing/2014/main" val="523365227"/>
                    </a:ext>
                  </a:extLst>
                </a:gridCol>
                <a:gridCol w="2347658">
                  <a:extLst>
                    <a:ext uri="{9D8B030D-6E8A-4147-A177-3AD203B41FA5}">
                      <a16:colId xmlns:a16="http://schemas.microsoft.com/office/drawing/2014/main" val="2838634931"/>
                    </a:ext>
                  </a:extLst>
                </a:gridCol>
                <a:gridCol w="2278058">
                  <a:extLst>
                    <a:ext uri="{9D8B030D-6E8A-4147-A177-3AD203B41FA5}">
                      <a16:colId xmlns:a16="http://schemas.microsoft.com/office/drawing/2014/main" val="1236816790"/>
                    </a:ext>
                  </a:extLst>
                </a:gridCol>
                <a:gridCol w="2099093">
                  <a:extLst>
                    <a:ext uri="{9D8B030D-6E8A-4147-A177-3AD203B41FA5}">
                      <a16:colId xmlns:a16="http://schemas.microsoft.com/office/drawing/2014/main" val="3065462036"/>
                    </a:ext>
                  </a:extLst>
                </a:gridCol>
              </a:tblGrid>
              <a:tr h="424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control condition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reliance on phonological information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reliance on orthographic information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20307"/>
                  </a:ext>
                </a:extLst>
              </a:tr>
              <a:tr h="734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Identical (ID)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pseudohomophone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for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pseudohomophone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Control.PsH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transposed-letter (TL)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for transposed-letter (Control.TL)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739927"/>
                  </a:ext>
                </a:extLst>
              </a:tr>
              <a:tr h="943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пирог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pirog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пиро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piro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пиро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piro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ri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og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og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8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04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61E0D-414C-4047-9F0D-FB01295D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MATERIALS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BAC561-4C59-4938-944D-CA1FA4D70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13" y="2375133"/>
            <a:ext cx="10156300" cy="4284906"/>
          </a:xfrm>
        </p:spPr>
        <p:txBody>
          <a:bodyPr anchor="ctr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7-9 words in the sentences</a:t>
            </a:r>
            <a:r>
              <a:rPr lang="ru-RU" sz="2600" dirty="0"/>
              <a:t>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Target nouns are preceded by adjectives (average length – 6.96 letters, average frequency – </a:t>
            </a:r>
            <a:r>
              <a:rPr lang="ru-RU" sz="2600" dirty="0"/>
              <a:t>61,7 </a:t>
            </a:r>
            <a:r>
              <a:rPr lang="ru-RU" sz="2600" dirty="0" err="1"/>
              <a:t>ipm</a:t>
            </a:r>
            <a:r>
              <a:rPr lang="en-US" sz="2600" dirty="0"/>
              <a:t>)</a:t>
            </a:r>
            <a:r>
              <a:rPr lang="ru-RU" sz="2600" dirty="0"/>
              <a:t>.</a:t>
            </a:r>
            <a:r>
              <a:rPr lang="en-US" sz="2600" dirty="0"/>
              <a:t> </a:t>
            </a:r>
          </a:p>
          <a:p>
            <a:pPr marL="0" lvl="0" indent="0">
              <a:spcBef>
                <a:spcPct val="20000"/>
              </a:spcBef>
              <a:buNone/>
            </a:pPr>
            <a:endParaRPr lang="en-US" sz="26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‘There was a sweet raspberry </a:t>
            </a:r>
            <a:r>
              <a:rPr lang="en-US" sz="2600" u="sng" dirty="0"/>
              <a:t>pie</a:t>
            </a:r>
            <a:r>
              <a:rPr lang="en-US" sz="2600" dirty="0"/>
              <a:t> on the kitchen table’</a:t>
            </a:r>
            <a:r>
              <a:rPr lang="ru-RU" sz="2600" dirty="0"/>
              <a:t>: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ru-RU" sz="2600" i="1" dirty="0"/>
              <a:t>На кухонном столе стоял сладкий| </a:t>
            </a:r>
            <a:r>
              <a:rPr lang="ru-RU" sz="2600" i="1" u="sng" dirty="0" err="1"/>
              <a:t>пироб</a:t>
            </a:r>
            <a:r>
              <a:rPr lang="ru-RU" sz="2600" i="1" dirty="0"/>
              <a:t> с малиной.</a:t>
            </a:r>
            <a:endParaRPr lang="en-US" sz="2600" i="1" dirty="0"/>
          </a:p>
          <a:p>
            <a:pPr marL="0" indent="0" algn="ctr">
              <a:spcBef>
                <a:spcPct val="20000"/>
              </a:spcBef>
              <a:buNone/>
            </a:pPr>
            <a:endParaRPr lang="ru-RU" sz="2600" i="1" dirty="0"/>
          </a:p>
          <a:p>
            <a:pPr marL="0" indent="0" algn="ctr">
              <a:spcBef>
                <a:spcPct val="20000"/>
              </a:spcBef>
              <a:buNone/>
            </a:pPr>
            <a:r>
              <a:rPr lang="ru-RU" sz="2600" i="1" dirty="0"/>
              <a:t>На кухонном столе стоял сладкий| </a:t>
            </a:r>
            <a:r>
              <a:rPr lang="ru-RU" sz="2600" i="1" u="sng" dirty="0"/>
              <a:t>пирог</a:t>
            </a:r>
            <a:r>
              <a:rPr lang="ru-RU" sz="2600" i="1" dirty="0"/>
              <a:t> с малиной. </a:t>
            </a:r>
            <a:endParaRPr lang="en-US" sz="2600" i="1" dirty="0"/>
          </a:p>
          <a:p>
            <a:endParaRPr lang="ru-RU" sz="2000" dirty="0"/>
          </a:p>
        </p:txBody>
      </p:sp>
      <p:pic>
        <p:nvPicPr>
          <p:cNvPr id="5" name="Рисунок 4" descr="Глаз">
            <a:extLst>
              <a:ext uri="{FF2B5EF4-FFF2-40B4-BE49-F238E27FC236}">
                <a16:creationId xmlns:a16="http://schemas.microsoft.com/office/drawing/2014/main" id="{6B291786-688F-48CE-9598-4200A6801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246" y="4983480"/>
            <a:ext cx="467360" cy="467360"/>
          </a:xfrm>
          <a:prstGeom prst="rect">
            <a:avLst/>
          </a:prstGeom>
        </p:spPr>
      </p:pic>
      <p:pic>
        <p:nvPicPr>
          <p:cNvPr id="6" name="Рисунок 5" descr="Глаз">
            <a:extLst>
              <a:ext uri="{FF2B5EF4-FFF2-40B4-BE49-F238E27FC236}">
                <a16:creationId xmlns:a16="http://schemas.microsoft.com/office/drawing/2014/main" id="{C93A4E8A-52BB-4636-B5C8-50B48D30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1920" y="5897165"/>
            <a:ext cx="467360" cy="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6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47214-81BC-49FA-95C0-1D08CFE0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PARTICIPANTS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8577C6-FBA7-42D3-85AF-3D0113E9A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143" y="2812887"/>
            <a:ext cx="10352672" cy="2846233"/>
          </a:xfrm>
        </p:spPr>
        <p:txBody>
          <a:bodyPr numCol="2" anchor="ctr">
            <a:normAutofit fontScale="92500"/>
          </a:bodyPr>
          <a:lstStyle/>
          <a:p>
            <a:r>
              <a:rPr lang="en-US" sz="3000" dirty="0"/>
              <a:t>We plan to test:</a:t>
            </a:r>
          </a:p>
          <a:p>
            <a:pPr marL="0" indent="0">
              <a:buNone/>
            </a:pPr>
            <a:r>
              <a:rPr lang="en-US" sz="3000" dirty="0"/>
              <a:t>-</a:t>
            </a:r>
            <a:r>
              <a:rPr lang="ru-RU" sz="3000" dirty="0"/>
              <a:t>50 </a:t>
            </a:r>
            <a:r>
              <a:rPr lang="en-US" sz="3000" dirty="0"/>
              <a:t>young adults </a:t>
            </a:r>
            <a:r>
              <a:rPr lang="ru-RU" sz="3000" dirty="0"/>
              <a:t>(18-40</a:t>
            </a:r>
            <a:r>
              <a:rPr lang="en-US" sz="3000" dirty="0"/>
              <a:t>-year-old</a:t>
            </a:r>
            <a:r>
              <a:rPr lang="ru-RU" sz="3000" dirty="0"/>
              <a:t>)</a:t>
            </a:r>
          </a:p>
          <a:p>
            <a:pPr marL="0" indent="0">
              <a:buNone/>
            </a:pPr>
            <a:r>
              <a:rPr lang="en-US" sz="3000" dirty="0"/>
              <a:t>-</a:t>
            </a:r>
            <a:r>
              <a:rPr lang="ru-RU" sz="3000" dirty="0"/>
              <a:t>50 </a:t>
            </a:r>
            <a:r>
              <a:rPr lang="en-US" sz="3000" dirty="0"/>
              <a:t>second graders</a:t>
            </a:r>
            <a:r>
              <a:rPr lang="ru-RU" sz="3000" dirty="0"/>
              <a:t> (8-9</a:t>
            </a:r>
            <a:r>
              <a:rPr lang="en-US" sz="3000" dirty="0"/>
              <a:t>-year-old</a:t>
            </a:r>
            <a:r>
              <a:rPr lang="ru-RU" sz="3000" dirty="0"/>
              <a:t>) </a:t>
            </a:r>
          </a:p>
          <a:p>
            <a:pPr marL="0" indent="0">
              <a:buNone/>
            </a:pPr>
            <a:r>
              <a:rPr lang="en-US" sz="3000" dirty="0"/>
              <a:t>-</a:t>
            </a:r>
            <a:r>
              <a:rPr lang="ru-RU" sz="3000" dirty="0"/>
              <a:t>50 </a:t>
            </a:r>
            <a:r>
              <a:rPr lang="en-US" sz="3000" dirty="0"/>
              <a:t>fourth graders</a:t>
            </a:r>
            <a:r>
              <a:rPr lang="ru-RU" sz="3000" dirty="0"/>
              <a:t> (10-11</a:t>
            </a:r>
            <a:r>
              <a:rPr lang="en-US" sz="3000" dirty="0"/>
              <a:t>-year-old</a:t>
            </a:r>
            <a:r>
              <a:rPr lang="ru-RU" sz="3000" dirty="0"/>
              <a:t>)</a:t>
            </a:r>
            <a:endParaRPr lang="en-US" sz="3000" dirty="0"/>
          </a:p>
          <a:p>
            <a:pPr marL="720725" indent="-273050"/>
            <a:endParaRPr lang="en-US" sz="3000" dirty="0"/>
          </a:p>
          <a:p>
            <a:pPr marL="720725" indent="-273050"/>
            <a:r>
              <a:rPr lang="en-US" sz="3000" dirty="0"/>
              <a:t>Now:</a:t>
            </a:r>
          </a:p>
          <a:p>
            <a:pPr marL="447675" indent="0">
              <a:buNone/>
            </a:pPr>
            <a:r>
              <a:rPr lang="en-US" sz="3000" dirty="0"/>
              <a:t>-44 young adults</a:t>
            </a:r>
          </a:p>
          <a:p>
            <a:pPr marL="447675" indent="0">
              <a:buNone/>
            </a:pPr>
            <a:r>
              <a:rPr lang="en-US" sz="3000" dirty="0"/>
              <a:t>-</a:t>
            </a:r>
            <a:r>
              <a:rPr lang="ru-RU" sz="3000" dirty="0"/>
              <a:t>11 </a:t>
            </a:r>
            <a:r>
              <a:rPr lang="en-US" sz="3000" dirty="0"/>
              <a:t>second graders</a:t>
            </a:r>
          </a:p>
          <a:p>
            <a:pPr marL="447675" indent="0">
              <a:buNone/>
            </a:pPr>
            <a:r>
              <a:rPr lang="en-US" sz="3000" dirty="0"/>
              <a:t>-</a:t>
            </a:r>
            <a:r>
              <a:rPr lang="ru-RU" sz="3000" dirty="0"/>
              <a:t>1</a:t>
            </a:r>
            <a:r>
              <a:rPr lang="en-US" sz="3000" dirty="0"/>
              <a:t>4</a:t>
            </a:r>
            <a:r>
              <a:rPr lang="ru-RU" sz="3000" dirty="0"/>
              <a:t> </a:t>
            </a:r>
            <a:r>
              <a:rPr lang="en-US" sz="3000" dirty="0"/>
              <a:t>fourth graders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F692E-0EBF-4AA2-842B-D978D4E8FC82}"/>
              </a:ext>
            </a:extLst>
          </p:cNvPr>
          <p:cNvSpPr txBox="1"/>
          <p:nvPr/>
        </p:nvSpPr>
        <p:spPr>
          <a:xfrm>
            <a:off x="1186801" y="5322054"/>
            <a:ext cx="9822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include in the analysis children with normal hearing, IQ and reading skills.</a:t>
            </a:r>
          </a:p>
        </p:txBody>
      </p:sp>
    </p:spTree>
    <p:extLst>
      <p:ext uri="{BB962C8B-B14F-4D97-AF65-F5344CB8AC3E}">
        <p14:creationId xmlns:p14="http://schemas.microsoft.com/office/powerpoint/2010/main" val="423304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F44AA-CBCE-4342-B7A4-8242B69F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PROCEDURE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458CAD-8199-4DDA-B3AB-59CE7D727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Participants read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sentences presented on a monitor and answer questions after 20 of them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breaks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6204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Широкоэкранный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Development of phonological and orthographic parafoveal processing  during reading in Russian </vt:lpstr>
      <vt:lpstr>INTRODUCTION</vt:lpstr>
      <vt:lpstr>Презентация PowerPoint</vt:lpstr>
      <vt:lpstr>CHILDREN</vt:lpstr>
      <vt:lpstr>Презентация PowerPoint</vt:lpstr>
      <vt:lpstr>MATERIALS</vt:lpstr>
      <vt:lpstr>MATERIALS</vt:lpstr>
      <vt:lpstr>PARTICIPANTS</vt:lpstr>
      <vt:lpstr>PROCEDURE</vt:lpstr>
      <vt:lpstr>APPARATUS</vt:lpstr>
      <vt:lpstr>ANALYSIS (descriptive statistics)</vt:lpstr>
      <vt:lpstr>PRELIMINARY RESULTS FOR ADULTS</vt:lpstr>
      <vt:lpstr>PRELIMINARY RESULTS FOR SECOND GRADERS</vt:lpstr>
      <vt:lpstr>PRELIMINARY RESULTS FOR FOURTH GRADERS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Phonological and Orthographic Parafoveal Processing  during Reading in Russian </dc:title>
  <dc:creator>Владислава Староверова</dc:creator>
  <cp:lastModifiedBy>Владислава Староверова</cp:lastModifiedBy>
  <cp:revision>31</cp:revision>
  <dcterms:created xsi:type="dcterms:W3CDTF">2020-11-09T20:36:14Z</dcterms:created>
  <dcterms:modified xsi:type="dcterms:W3CDTF">2020-11-13T09:52:24Z</dcterms:modified>
</cp:coreProperties>
</file>