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44" r:id="rId2"/>
    <p:sldId id="345" r:id="rId3"/>
    <p:sldId id="346" r:id="rId4"/>
    <p:sldId id="348" r:id="rId5"/>
  </p:sldIdLst>
  <p:sldSz cx="13004800" cy="9753600"/>
  <p:notesSz cx="6858000" cy="9947275"/>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9pPr>
  </p:defaultTextStyle>
  <p:extLst>
    <p:ext uri="{EFAFB233-063F-42B5-8137-9DF3F51BA10A}">
      <p15:sldGuideLst xmlns:p15="http://schemas.microsoft.com/office/powerpoint/2012/main" xmlns="">
        <p15:guide id="2" pos="513" userDrawn="1">
          <p15:clr>
            <a:srgbClr val="A4A3A4"/>
          </p15:clr>
        </p15:guide>
        <p15:guide id="3" pos="7770" userDrawn="1">
          <p15:clr>
            <a:srgbClr val="A4A3A4"/>
          </p15:clr>
        </p15:guide>
        <p15:guide id="4" orient="horz" pos="3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C83272"/>
    <a:srgbClr val="0594E0"/>
    <a:srgbClr val="DE6A10"/>
    <a:srgbClr val="205A8E"/>
    <a:srgbClr val="246CAB"/>
    <a:srgbClr val="1F4E79"/>
    <a:srgbClr val="5B942C"/>
    <a:srgbClr val="267ECB"/>
    <a:srgbClr val="FAFAFA"/>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90" autoAdjust="0"/>
    <p:restoredTop sz="95147" autoAdjust="0"/>
  </p:normalViewPr>
  <p:slideViewPr>
    <p:cSldViewPr snapToGrid="0" snapToObjects="1">
      <p:cViewPr>
        <p:scale>
          <a:sx n="58" d="100"/>
          <a:sy n="58" d="100"/>
        </p:scale>
        <p:origin x="-1278" y="-30"/>
      </p:cViewPr>
      <p:guideLst>
        <p:guide orient="horz" pos="305"/>
        <p:guide pos="513"/>
        <p:guide pos="777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3" name="Shape 113"/>
          <p:cNvSpPr>
            <a:spLocks noGrp="1" noRot="1" noChangeAspect="1"/>
          </p:cNvSpPr>
          <p:nvPr>
            <p:ph type="sldImg"/>
          </p:nvPr>
        </p:nvSpPr>
        <p:spPr>
          <a:xfrm>
            <a:off x="942975" y="746125"/>
            <a:ext cx="4972050" cy="3730625"/>
          </a:xfrm>
          <a:prstGeom prst="rect">
            <a:avLst/>
          </a:prstGeom>
        </p:spPr>
        <p:txBody>
          <a:bodyPr/>
          <a:lstStyle/>
          <a:p>
            <a:endParaRPr/>
          </a:p>
        </p:txBody>
      </p:sp>
      <p:sp>
        <p:nvSpPr>
          <p:cNvPr id="114" name="Shape 114"/>
          <p:cNvSpPr>
            <a:spLocks noGrp="1"/>
          </p:cNvSpPr>
          <p:nvPr>
            <p:ph type="body" sz="quarter" idx="1"/>
          </p:nvPr>
        </p:nvSpPr>
        <p:spPr>
          <a:xfrm>
            <a:off x="914400" y="4724956"/>
            <a:ext cx="5029200" cy="4476274"/>
          </a:xfrm>
          <a:prstGeom prst="rect">
            <a:avLst/>
          </a:prstGeom>
        </p:spPr>
        <p:txBody>
          <a:bodyPr/>
          <a:lstStyle/>
          <a:p>
            <a:endParaRPr/>
          </a:p>
        </p:txBody>
      </p:sp>
    </p:spTree>
    <p:extLst>
      <p:ext uri="{BB962C8B-B14F-4D97-AF65-F5344CB8AC3E}">
        <p14:creationId xmlns:p14="http://schemas.microsoft.com/office/powerpoint/2010/main" val="2602924539"/>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Фото — горизонтально">
    <p:bg>
      <p:bgPr>
        <a:solidFill>
          <a:srgbClr val="FFFFFF"/>
        </a:solidFill>
        <a:effectLst/>
      </p:bgPr>
    </p:bg>
    <p:spTree>
      <p:nvGrpSpPr>
        <p:cNvPr id="1" name=""/>
        <p:cNvGrpSpPr/>
        <p:nvPr/>
      </p:nvGrpSpPr>
      <p:grpSpPr>
        <a:xfrm>
          <a:off x="0" y="0"/>
          <a:ext cx="0" cy="0"/>
          <a:chOff x="0" y="0"/>
          <a:chExt cx="0" cy="0"/>
        </a:xfrm>
      </p:grpSpPr>
      <p:sp>
        <p:nvSpPr>
          <p:cNvPr id="19" name="Изображение"/>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0" name="Текст заголовка"/>
          <p:cNvSpPr txBox="1">
            <a:spLocks noGrp="1"/>
          </p:cNvSpPr>
          <p:nvPr>
            <p:ph type="title"/>
          </p:nvPr>
        </p:nvSpPr>
        <p:spPr>
          <a:xfrm>
            <a:off x="1270000" y="6718300"/>
            <a:ext cx="10464800" cy="1422400"/>
          </a:xfrm>
          <a:prstGeom prst="rect">
            <a:avLst/>
          </a:prstGeom>
        </p:spPr>
        <p:txBody>
          <a:bodyPr anchor="b"/>
          <a:lstStyle/>
          <a:p>
            <a:r>
              <a:t>Текст заголовка</a:t>
            </a:r>
          </a:p>
        </p:txBody>
      </p:sp>
      <p:sp>
        <p:nvSpPr>
          <p:cNvPr id="21" name="Уровень текста 1…"/>
          <p:cNvSpPr txBox="1">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9" name="Номер слайда"/>
          <p:cNvSpPr txBox="1">
            <a:spLocks/>
          </p:cNvSpPr>
          <p:nvPr userDrawn="1"/>
        </p:nvSpPr>
        <p:spPr>
          <a:xfrm>
            <a:off x="12441138" y="9299356"/>
            <a:ext cx="307777" cy="348813"/>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9pPr>
          </a:lstStyle>
          <a:p>
            <a:fld id="{86CB4B4D-7CA3-9044-876B-883B54F8677D}" type="slidenum">
              <a:rPr lang="ru-RU" sz="1600" b="1" smtClean="0">
                <a:latin typeface="+mn-lt"/>
              </a:rPr>
              <a:pPr/>
              <a:t>‹#›</a:t>
            </a:fld>
            <a:endParaRPr lang="ru-RU" sz="1600" b="1">
              <a:latin typeface="+mn-lt"/>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11" name="Прямоугольник"/>
          <p:cNvSpPr/>
          <p:nvPr/>
        </p:nvSpPr>
        <p:spPr>
          <a:xfrm>
            <a:off x="4061866" y="-135186"/>
            <a:ext cx="9121280" cy="10023972"/>
          </a:xfrm>
          <a:prstGeom prst="rect">
            <a:avLst/>
          </a:prstGeom>
          <a:solidFill>
            <a:srgbClr val="FFFFFF"/>
          </a:solidFill>
          <a:ln w="12700">
            <a:miter lim="400000"/>
          </a:ln>
        </p:spPr>
        <p:txBody>
          <a:bodyPr lIns="50800" tIns="50800" rIns="50800" bIns="50800" anchor="ctr"/>
          <a:lstStyle/>
          <a:p>
            <a:pPr>
              <a:defRPr sz="2400">
                <a:solidFill>
                  <a:srgbClr val="FFFFFF"/>
                </a:solidFill>
              </a:defRPr>
            </a:pPr>
            <a:endParaRPr/>
          </a:p>
        </p:txBody>
      </p:sp>
    </p:spTree>
    <p:extLst>
      <p:ext uri="{BB962C8B-B14F-4D97-AF65-F5344CB8AC3E}">
        <p14:creationId xmlns:p14="http://schemas.microsoft.com/office/powerpoint/2010/main" val="47102443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вертикально">
    <p:bg>
      <p:bgPr>
        <a:solidFill>
          <a:srgbClr val="FFFFFF"/>
        </a:solidFill>
        <a:effectLst/>
      </p:bgPr>
    </p:bg>
    <p:spTree>
      <p:nvGrpSpPr>
        <p:cNvPr id="1" name=""/>
        <p:cNvGrpSpPr/>
        <p:nvPr/>
      </p:nvGrpSpPr>
      <p:grpSpPr>
        <a:xfrm>
          <a:off x="0" y="0"/>
          <a:ext cx="0" cy="0"/>
          <a:chOff x="0" y="0"/>
          <a:chExt cx="0" cy="0"/>
        </a:xfrm>
      </p:grpSpPr>
      <p:sp>
        <p:nvSpPr>
          <p:cNvPr id="36" name="Изображение"/>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7" name="Текст заголовка"/>
          <p:cNvSpPr txBox="1">
            <a:spLocks noGrp="1"/>
          </p:cNvSpPr>
          <p:nvPr>
            <p:ph type="title"/>
          </p:nvPr>
        </p:nvSpPr>
        <p:spPr>
          <a:xfrm>
            <a:off x="952500" y="635000"/>
            <a:ext cx="5334000" cy="3987800"/>
          </a:xfrm>
          <a:prstGeom prst="rect">
            <a:avLst/>
          </a:prstGeom>
        </p:spPr>
        <p:txBody>
          <a:bodyPr anchor="b"/>
          <a:lstStyle>
            <a:lvl1pPr>
              <a:defRPr sz="6000"/>
            </a:lvl1pPr>
          </a:lstStyle>
          <a:p>
            <a:r>
              <a:t>Текст заголовка</a:t>
            </a:r>
          </a:p>
        </p:txBody>
      </p:sp>
      <p:sp>
        <p:nvSpPr>
          <p:cNvPr id="38" name="Уровень текста 1…"/>
          <p:cNvSpPr txBox="1">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9" name="Номер слайда"/>
          <p:cNvSpPr txBox="1">
            <a:spLocks/>
          </p:cNvSpPr>
          <p:nvPr userDrawn="1"/>
        </p:nvSpPr>
        <p:spPr>
          <a:xfrm>
            <a:off x="12441138" y="9299356"/>
            <a:ext cx="307777" cy="348813"/>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9pPr>
          </a:lstStyle>
          <a:p>
            <a:fld id="{86CB4B4D-7CA3-9044-876B-883B54F8677D}" type="slidenum">
              <a:rPr lang="ru-RU" sz="1600" b="1" smtClean="0">
                <a:latin typeface="+mn-lt"/>
              </a:rPr>
              <a:pPr/>
              <a:t>‹#›</a:t>
            </a:fld>
            <a:endParaRPr lang="ru-RU" sz="1600" b="1">
              <a:latin typeface="+mn-lt"/>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и пункты">
    <p:bg>
      <p:bgPr>
        <a:solidFill>
          <a:srgbClr val="FFFFFF"/>
        </a:solidFill>
        <a:effectLst/>
      </p:bgPr>
    </p:bg>
    <p:spTree>
      <p:nvGrpSpPr>
        <p:cNvPr id="1" name=""/>
        <p:cNvGrpSpPr/>
        <p:nvPr/>
      </p:nvGrpSpPr>
      <p:grpSpPr>
        <a:xfrm>
          <a:off x="0" y="0"/>
          <a:ext cx="0" cy="0"/>
          <a:chOff x="0" y="0"/>
          <a:chExt cx="0" cy="0"/>
        </a:xfrm>
      </p:grpSpPr>
      <p:sp>
        <p:nvSpPr>
          <p:cNvPr id="53" name="Текст заголовка"/>
          <p:cNvSpPr txBox="1">
            <a:spLocks noGrp="1"/>
          </p:cNvSpPr>
          <p:nvPr>
            <p:ph type="title"/>
          </p:nvPr>
        </p:nvSpPr>
        <p:spPr>
          <a:prstGeom prst="rect">
            <a:avLst/>
          </a:prstGeom>
        </p:spPr>
        <p:txBody>
          <a:bodyPr/>
          <a:lstStyle/>
          <a:p>
            <a:r>
              <a:t>Текст заголовка</a:t>
            </a:r>
          </a:p>
        </p:txBody>
      </p:sp>
      <p:sp>
        <p:nvSpPr>
          <p:cNvPr id="54" name="Уровень текста 1…"/>
          <p:cNvSpPr txBox="1">
            <a:spLocks noGrp="1"/>
          </p:cNvSpPr>
          <p:nvPr>
            <p:ph type="body" idx="1"/>
          </p:nvPr>
        </p:nvSpPr>
        <p:spPr>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7" name="Номер слайда"/>
          <p:cNvSpPr txBox="1">
            <a:spLocks/>
          </p:cNvSpPr>
          <p:nvPr userDrawn="1"/>
        </p:nvSpPr>
        <p:spPr>
          <a:xfrm>
            <a:off x="12441138" y="9299356"/>
            <a:ext cx="307777" cy="348813"/>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9pPr>
          </a:lstStyle>
          <a:p>
            <a:fld id="{86CB4B4D-7CA3-9044-876B-883B54F8677D}" type="slidenum">
              <a:rPr lang="ru-RU" sz="1600" b="1" smtClean="0">
                <a:latin typeface="+mn-lt"/>
              </a:rPr>
              <a:pPr/>
              <a:t>‹#›</a:t>
            </a:fld>
            <a:endParaRPr lang="ru-RU" sz="1600" b="1">
              <a:latin typeface="+mn-lt"/>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Заголовок, пункты и фото">
    <p:bg>
      <p:bgPr>
        <a:solidFill>
          <a:srgbClr val="FFFFFF"/>
        </a:solidFill>
        <a:effectLst/>
      </p:bgPr>
    </p:bg>
    <p:spTree>
      <p:nvGrpSpPr>
        <p:cNvPr id="1" name=""/>
        <p:cNvGrpSpPr/>
        <p:nvPr/>
      </p:nvGrpSpPr>
      <p:grpSpPr>
        <a:xfrm>
          <a:off x="0" y="0"/>
          <a:ext cx="0" cy="0"/>
          <a:chOff x="0" y="0"/>
          <a:chExt cx="0" cy="0"/>
        </a:xfrm>
      </p:grpSpPr>
      <p:sp>
        <p:nvSpPr>
          <p:cNvPr id="62" name="Изображение"/>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3" name="Текст заголовка"/>
          <p:cNvSpPr txBox="1">
            <a:spLocks noGrp="1"/>
          </p:cNvSpPr>
          <p:nvPr>
            <p:ph type="title"/>
          </p:nvPr>
        </p:nvSpPr>
        <p:spPr>
          <a:prstGeom prst="rect">
            <a:avLst/>
          </a:prstGeom>
        </p:spPr>
        <p:txBody>
          <a:bodyPr/>
          <a:lstStyle/>
          <a:p>
            <a:r>
              <a:t>Текст заголовка</a:t>
            </a:r>
          </a:p>
        </p:txBody>
      </p:sp>
      <p:sp>
        <p:nvSpPr>
          <p:cNvPr id="64" name="Уровень текста 1…"/>
          <p:cNvSpPr txBox="1">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9" name="Номер слайда"/>
          <p:cNvSpPr txBox="1">
            <a:spLocks/>
          </p:cNvSpPr>
          <p:nvPr userDrawn="1"/>
        </p:nvSpPr>
        <p:spPr>
          <a:xfrm>
            <a:off x="12441138" y="9299356"/>
            <a:ext cx="307777" cy="348813"/>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9pPr>
          </a:lstStyle>
          <a:p>
            <a:fld id="{86CB4B4D-7CA3-9044-876B-883B54F8677D}" type="slidenum">
              <a:rPr lang="ru-RU" sz="1600" b="1" smtClean="0">
                <a:latin typeface="+mn-lt"/>
              </a:rPr>
              <a:pPr/>
              <a:t>‹#›</a:t>
            </a:fld>
            <a:endParaRPr lang="ru-RU" sz="1600" b="1">
              <a:latin typeface="+mn-lt"/>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72" name="Уровень текста 1…"/>
          <p:cNvSpPr txBox="1">
            <a:spLocks noGrp="1"/>
          </p:cNvSpPr>
          <p:nvPr>
            <p:ph type="body" idx="1"/>
          </p:nvPr>
        </p:nvSpPr>
        <p:spPr>
          <a:xfrm>
            <a:off x="952500" y="1270000"/>
            <a:ext cx="11099800" cy="7213600"/>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7" name="Номер слайда"/>
          <p:cNvSpPr txBox="1">
            <a:spLocks/>
          </p:cNvSpPr>
          <p:nvPr userDrawn="1"/>
        </p:nvSpPr>
        <p:spPr>
          <a:xfrm>
            <a:off x="12441138" y="9299356"/>
            <a:ext cx="307777" cy="348813"/>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9pPr>
          </a:lstStyle>
          <a:p>
            <a:fld id="{86CB4B4D-7CA3-9044-876B-883B54F8677D}" type="slidenum">
              <a:rPr lang="ru-RU" sz="1600" b="1" smtClean="0">
                <a:latin typeface="+mn-lt"/>
              </a:rPr>
              <a:pPr/>
              <a:t>‹#›</a:t>
            </a:fld>
            <a:endParaRPr lang="ru-RU" sz="1600" b="1">
              <a:latin typeface="+mn-lt"/>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Фото — 3 шт.">
    <p:bg>
      <p:bgPr>
        <a:solidFill>
          <a:srgbClr val="FFFFFF"/>
        </a:solidFill>
        <a:effectLst/>
      </p:bgPr>
    </p:bg>
    <p:spTree>
      <p:nvGrpSpPr>
        <p:cNvPr id="1" name=""/>
        <p:cNvGrpSpPr/>
        <p:nvPr/>
      </p:nvGrpSpPr>
      <p:grpSpPr>
        <a:xfrm>
          <a:off x="0" y="0"/>
          <a:ext cx="0" cy="0"/>
          <a:chOff x="0" y="0"/>
          <a:chExt cx="0" cy="0"/>
        </a:xfrm>
      </p:grpSpPr>
      <p:sp>
        <p:nvSpPr>
          <p:cNvPr id="80" name="Изображение"/>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1" name="Изображение"/>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endParaRPr/>
          </a:p>
        </p:txBody>
      </p:sp>
      <p:sp>
        <p:nvSpPr>
          <p:cNvPr id="82" name="Изображение"/>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 name="Номер слайда"/>
          <p:cNvSpPr txBox="1">
            <a:spLocks/>
          </p:cNvSpPr>
          <p:nvPr userDrawn="1"/>
        </p:nvSpPr>
        <p:spPr>
          <a:xfrm>
            <a:off x="12441138" y="9299356"/>
            <a:ext cx="307777" cy="348813"/>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9pPr>
          </a:lstStyle>
          <a:p>
            <a:fld id="{86CB4B4D-7CA3-9044-876B-883B54F8677D}" type="slidenum">
              <a:rPr lang="ru-RU" sz="1600" b="1" smtClean="0">
                <a:latin typeface="+mn-lt"/>
              </a:rPr>
              <a:pPr/>
              <a:t>‹#›</a:t>
            </a:fld>
            <a:endParaRPr lang="ru-RU" sz="1600" b="1">
              <a:latin typeface="+mn-lt"/>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90" name="–Иван Арсентьев"/>
          <p:cNvSpPr txBox="1">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atin typeface="Helvetica"/>
                <a:ea typeface="Helvetica"/>
                <a:cs typeface="Helvetica"/>
                <a:sym typeface="Helvetica"/>
              </a:defRPr>
            </a:lvl1pPr>
          </a:lstStyle>
          <a:p>
            <a:r>
              <a:t>–Иван Арсентьев</a:t>
            </a:r>
          </a:p>
        </p:txBody>
      </p:sp>
      <p:sp>
        <p:nvSpPr>
          <p:cNvPr id="91" name="«Место ввода цитаты»."/>
          <p:cNvSpPr txBox="1">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«Место ввода цитаты».</a:t>
            </a:r>
          </a:p>
        </p:txBody>
      </p:sp>
      <p:sp>
        <p:nvSpPr>
          <p:cNvPr id="7" name="Номер слайда"/>
          <p:cNvSpPr txBox="1">
            <a:spLocks/>
          </p:cNvSpPr>
          <p:nvPr userDrawn="1"/>
        </p:nvSpPr>
        <p:spPr>
          <a:xfrm>
            <a:off x="12441138" y="9299356"/>
            <a:ext cx="307777" cy="348813"/>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9pPr>
          </a:lstStyle>
          <a:p>
            <a:fld id="{86CB4B4D-7CA3-9044-876B-883B54F8677D}" type="slidenum">
              <a:rPr lang="ru-RU" sz="1600" b="1" smtClean="0">
                <a:latin typeface="+mn-lt"/>
              </a:rPr>
              <a:pPr/>
              <a:t>‹#›</a:t>
            </a:fld>
            <a:endParaRPr lang="ru-RU" sz="1600" b="1">
              <a:latin typeface="+mn-lt"/>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99" name="Изображение"/>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6" name="Номер слайда"/>
          <p:cNvSpPr txBox="1">
            <a:spLocks/>
          </p:cNvSpPr>
          <p:nvPr userDrawn="1"/>
        </p:nvSpPr>
        <p:spPr>
          <a:xfrm>
            <a:off x="12441138" y="9299356"/>
            <a:ext cx="307777" cy="348813"/>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9pPr>
          </a:lstStyle>
          <a:p>
            <a:fld id="{86CB4B4D-7CA3-9044-876B-883B54F8677D}" type="slidenum">
              <a:rPr lang="ru-RU" sz="1600" b="1" smtClean="0">
                <a:latin typeface="+mn-lt"/>
              </a:rPr>
              <a:pPr/>
              <a:t>‹#›</a:t>
            </a:fld>
            <a:endParaRPr lang="ru-RU" sz="1600" b="1">
              <a:latin typeface="+mn-lt"/>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5" name="Номер слайда"/>
          <p:cNvSpPr txBox="1">
            <a:spLocks/>
          </p:cNvSpPr>
          <p:nvPr userDrawn="1"/>
        </p:nvSpPr>
        <p:spPr>
          <a:xfrm>
            <a:off x="12441138" y="9299356"/>
            <a:ext cx="307777" cy="348813"/>
          </a:xfrm>
          <a:prstGeom prst="rect">
            <a:avLst/>
          </a:prstGeom>
          <a:ln w="12700">
            <a:miter lim="400000"/>
          </a:ln>
        </p:spPr>
        <p:txBody>
          <a:bodyPr wrap="none" lIns="50800" tIns="50800" rIns="50800" bIns="508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9pPr>
          </a:lstStyle>
          <a:p>
            <a:fld id="{86CB4B4D-7CA3-9044-876B-883B54F8677D}" type="slidenum">
              <a:rPr lang="ru-RU" sz="1600" b="1" smtClean="0">
                <a:latin typeface="+mn-lt"/>
              </a:rPr>
              <a:pPr/>
              <a:t>‹#›</a:t>
            </a:fld>
            <a:endParaRPr lang="ru-RU" sz="1600" b="1">
              <a:latin typeface="+mn-lt"/>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Текст заголовка</a:t>
            </a:r>
          </a:p>
        </p:txBody>
      </p:sp>
      <p:sp>
        <p:nvSpPr>
          <p:cNvPr id="3" name="Уровень текста 1…"/>
          <p:cNvSpPr txBox="1">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hyperlink" Target="https://di.ngo.ru/public" TargetMode="External"/><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Линия"/>
          <p:cNvSpPr/>
          <p:nvPr/>
        </p:nvSpPr>
        <p:spPr>
          <a:xfrm flipV="1">
            <a:off x="5206999" y="1140740"/>
            <a:ext cx="1" cy="1975004"/>
          </a:xfrm>
          <a:prstGeom prst="line">
            <a:avLst/>
          </a:prstGeom>
          <a:ln w="12700">
            <a:solidFill>
              <a:srgbClr val="FFFFFF"/>
            </a:solidFill>
            <a:miter lim="400000"/>
          </a:ln>
        </p:spPr>
        <p:txBody>
          <a:bodyPr lIns="50800" tIns="50800" rIns="50800" bIns="50800" anchor="ctr"/>
          <a:lstStyle/>
          <a:p>
            <a:pPr>
              <a:defRPr sz="2400"/>
            </a:pPr>
            <a:endParaRPr/>
          </a:p>
        </p:txBody>
      </p:sp>
      <p:sp>
        <p:nvSpPr>
          <p:cNvPr id="117" name="Очень крутой…"/>
          <p:cNvSpPr txBox="1"/>
          <p:nvPr/>
        </p:nvSpPr>
        <p:spPr>
          <a:xfrm>
            <a:off x="4894414" y="1145967"/>
            <a:ext cx="7284245" cy="297108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p>
            <a:pPr algn="l"/>
            <a:r>
              <a:rPr lang="ru-RU" sz="4800" b="1" dirty="0" smtClean="0">
                <a:solidFill>
                  <a:schemeClr val="accent1">
                    <a:lumMod val="50000"/>
                  </a:schemeClr>
                </a:solidFill>
                <a:latin typeface="+mn-lt"/>
              </a:rPr>
              <a:t>О дорожной карте поддержки развития СО НКО в субъектах Российской Федерации</a:t>
            </a:r>
            <a:endParaRPr lang="ru-RU" sz="4800" b="1" dirty="0">
              <a:solidFill>
                <a:schemeClr val="accent1">
                  <a:lumMod val="50000"/>
                </a:schemeClr>
              </a:solidFill>
              <a:latin typeface="+mn-lt"/>
            </a:endParaRPr>
          </a:p>
        </p:txBody>
      </p:sp>
      <p:pic>
        <p:nvPicPr>
          <p:cNvPr id="121" name="Изображение" descr="Изображение"/>
          <p:cNvPicPr>
            <a:picLocks noChangeAspect="1"/>
          </p:cNvPicPr>
          <p:nvPr/>
        </p:nvPicPr>
        <p:blipFill>
          <a:blip r:embed="rId2"/>
          <a:stretch>
            <a:fillRect/>
          </a:stretch>
        </p:blipFill>
        <p:spPr>
          <a:xfrm>
            <a:off x="968298" y="946303"/>
            <a:ext cx="1945686" cy="1881278"/>
          </a:xfrm>
          <a:prstGeom prst="rect">
            <a:avLst/>
          </a:prstGeom>
          <a:ln w="12700">
            <a:miter lim="400000"/>
          </a:ln>
        </p:spPr>
      </p:pic>
      <p:sp>
        <p:nvSpPr>
          <p:cNvPr id="7" name="Москва, 2017"/>
          <p:cNvSpPr txBox="1"/>
          <p:nvPr/>
        </p:nvSpPr>
        <p:spPr>
          <a:xfrm>
            <a:off x="4894414" y="6834206"/>
            <a:ext cx="7882134" cy="882933"/>
          </a:xfrm>
          <a:prstGeom prst="rect">
            <a:avLst/>
          </a:prstGeom>
          <a:ln w="12700">
            <a:miter lim="400000"/>
          </a:ln>
          <a:extLst>
            <a:ext uri="{C572A759-6A51-4108-AA02-DFA0A04FC94B}">
              <ma14:wrappingTextBoxFlag xmlns:ma14="http://schemas.microsoft.com/office/mac/drawingml/2011/main" xmlns="" val="1"/>
            </a:ext>
          </a:extLst>
        </p:spPr>
        <p:txBody>
          <a:bodyPr wrap="square" lIns="71437" tIns="71437" rIns="71437" bIns="71437" anchor="ctr">
            <a:spAutoFit/>
          </a:bodyPr>
          <a:lstStyle>
            <a:lvl1pPr algn="l" defTabSz="642937">
              <a:defRPr sz="2800">
                <a:solidFill>
                  <a:srgbClr val="253957"/>
                </a:solidFill>
                <a:latin typeface="+mn-lt"/>
                <a:ea typeface="+mn-ea"/>
                <a:cs typeface="+mn-cs"/>
                <a:sym typeface="Arial Narrow"/>
              </a:defRPr>
            </a:lvl1pPr>
          </a:lstStyle>
          <a:p>
            <a:r>
              <a:rPr lang="ru-RU" sz="2400" dirty="0"/>
              <a:t>А.Е. Шадрин, старший директор по инновационной </a:t>
            </a:r>
            <a:r>
              <a:rPr lang="ru-RU" sz="2400" dirty="0" smtClean="0"/>
              <a:t>политике</a:t>
            </a:r>
            <a:endParaRPr lang="ru-RU" sz="2400" dirty="0"/>
          </a:p>
          <a:p>
            <a:r>
              <a:rPr lang="ru-RU" sz="2400" dirty="0"/>
              <a:t>директор Института социально-экономического проектирования</a:t>
            </a:r>
            <a:endParaRPr sz="2400" dirty="0"/>
          </a:p>
        </p:txBody>
      </p:sp>
    </p:spTree>
    <p:extLst>
      <p:ext uri="{BB962C8B-B14F-4D97-AF65-F5344CB8AC3E}">
        <p14:creationId xmlns:p14="http://schemas.microsoft.com/office/powerpoint/2010/main" val="3551505082"/>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54190" y="1149850"/>
            <a:ext cx="11470066" cy="1"/>
          </a:xfrm>
          <a:prstGeom prst="line">
            <a:avLst/>
          </a:prstGeom>
          <a:ln w="12700">
            <a:solidFill>
              <a:srgbClr val="253957"/>
            </a:solidFill>
            <a:miter lim="400000"/>
          </a:ln>
        </p:spPr>
        <p:txBody>
          <a:bodyPr lIns="38100" tIns="38100" rIns="38100" bIns="38100" anchor="ctr"/>
          <a:lstStyle/>
          <a:p>
            <a:pPr>
              <a:defRPr sz="3200"/>
            </a:pPr>
            <a:endParaRPr sz="1707"/>
          </a:p>
        </p:txBody>
      </p:sp>
      <p:sp>
        <p:nvSpPr>
          <p:cNvPr id="59" name="Очень крутой заголовок…"/>
          <p:cNvSpPr txBox="1"/>
          <p:nvPr/>
        </p:nvSpPr>
        <p:spPr>
          <a:xfrm>
            <a:off x="1644650" y="532991"/>
            <a:ext cx="10422389" cy="1233721"/>
          </a:xfrm>
          <a:prstGeom prst="rect">
            <a:avLst/>
          </a:prstGeom>
          <a:ln w="12700">
            <a:miter lim="400000"/>
          </a:ln>
          <a:extLst>
            <a:ext uri="{C572A759-6A51-4108-AA02-DFA0A04FC94B}">
              <ma14:wrappingTextBoxFlag xmlns:ma14="http://schemas.microsoft.com/office/mac/drawingml/2011/main" xmlns="" val="1"/>
            </a:ext>
          </a:extLst>
        </p:spPr>
        <p:txBody>
          <a:bodyPr lIns="38100" tIns="38100" rIns="38100" bIns="38100"/>
          <a:lstStyle/>
          <a:p>
            <a:pPr>
              <a:defRPr sz="7000" b="1" cap="all">
                <a:solidFill>
                  <a:srgbClr val="253957"/>
                </a:solidFill>
                <a:latin typeface="+mn-lt"/>
                <a:ea typeface="+mn-ea"/>
                <a:cs typeface="+mn-cs"/>
                <a:sym typeface="Arial Narrow"/>
              </a:defRPr>
            </a:pPr>
            <a:r>
              <a:rPr lang="ru-RU" sz="2560" dirty="0" smtClean="0"/>
              <a:t>Ключевые мероприятия дорожной карты</a:t>
            </a:r>
            <a:endParaRPr lang="ru-RU" sz="2560" dirty="0"/>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654190" y="2341613"/>
            <a:ext cx="12160523" cy="6192787"/>
          </a:xfrm>
          <a:prstGeom prst="rect">
            <a:avLst/>
          </a:prstGeom>
          <a:ln w="12700">
            <a:miter lim="400000"/>
          </a:ln>
          <a:extLst>
            <a:ext uri="{C572A759-6A51-4108-AA02-DFA0A04FC94B}">
              <ma14:wrappingTextBoxFlag xmlns:ma14="http://schemas.microsoft.com/office/mac/drawingml/2011/main" xmlns="" val="1"/>
            </a:ext>
          </a:extLst>
        </p:spPr>
        <p:txBody>
          <a:bodyPr lIns="38100" tIns="38100" rIns="38100" bIns="38100"/>
          <a:lstStyle/>
          <a:p>
            <a:pPr marL="304781" indent="-304781" algn="l">
              <a:buFont typeface="Arial" charset="0"/>
              <a:buChar char="•"/>
            </a:pPr>
            <a:endParaRPr lang="ru-RU" sz="2347" dirty="0"/>
          </a:p>
          <a:p>
            <a:pPr marL="304781" indent="-304781" algn="l">
              <a:buFont typeface="Arial" charset="0"/>
              <a:buChar char="•"/>
            </a:pPr>
            <a:endParaRPr lang="ru-RU" sz="2347" dirty="0"/>
          </a:p>
          <a:p>
            <a:pPr algn="l"/>
            <a:r>
              <a:rPr lang="ru-RU" sz="1493" dirty="0">
                <a:solidFill>
                  <a:srgbClr val="253957"/>
                </a:solidFill>
                <a:latin typeface="Arial Narrow" charset="0"/>
                <a:cs typeface="Arial Narrow" charset="0"/>
                <a:sym typeface="Arial Narrow"/>
              </a:rPr>
              <a:t> </a:t>
            </a:r>
          </a:p>
          <a:p>
            <a:pPr marL="243825" indent="-243825" algn="l">
              <a:buFont typeface="Arial" panose="020B0604020202020204" pitchFamily="34" charset="0"/>
              <a:buChar char="•"/>
            </a:pPr>
            <a:endParaRPr lang="ru-RU" sz="1493" dirty="0">
              <a:solidFill>
                <a:srgbClr val="253957"/>
              </a:solidFill>
              <a:latin typeface="Arial Narrow" charset="0"/>
              <a:cs typeface="Arial Narrow" charset="0"/>
              <a:sym typeface="Arial Narrow"/>
            </a:endParaRPr>
          </a:p>
        </p:txBody>
      </p:sp>
      <p:pic>
        <p:nvPicPr>
          <p:cNvPr id="63" name="Изображение" descr="Изображение"/>
          <p:cNvPicPr>
            <a:picLocks noChangeAspect="1"/>
          </p:cNvPicPr>
          <p:nvPr/>
        </p:nvPicPr>
        <p:blipFill>
          <a:blip r:embed="rId2"/>
          <a:stretch>
            <a:fillRect/>
          </a:stretch>
        </p:blipFill>
        <p:spPr>
          <a:xfrm>
            <a:off x="509645" y="269523"/>
            <a:ext cx="639775" cy="639775"/>
          </a:xfrm>
          <a:prstGeom prst="rect">
            <a:avLst/>
          </a:prstGeom>
          <a:ln w="12700">
            <a:miter lim="400000"/>
          </a:ln>
        </p:spPr>
      </p:pic>
      <p:graphicFrame>
        <p:nvGraphicFramePr>
          <p:cNvPr id="3" name="Таблица 2"/>
          <p:cNvGraphicFramePr>
            <a:graphicFrameLocks noGrp="1"/>
          </p:cNvGraphicFramePr>
          <p:nvPr>
            <p:extLst>
              <p:ext uri="{D42A27DB-BD31-4B8C-83A1-F6EECF244321}">
                <p14:modId xmlns:p14="http://schemas.microsoft.com/office/powerpoint/2010/main" val="2331534751"/>
              </p:ext>
            </p:extLst>
          </p:nvPr>
        </p:nvGraphicFramePr>
        <p:xfrm>
          <a:off x="509645" y="1390403"/>
          <a:ext cx="12066487" cy="7841291"/>
        </p:xfrm>
        <a:graphic>
          <a:graphicData uri="http://schemas.openxmlformats.org/drawingml/2006/table">
            <a:tbl>
              <a:tblPr firstRow="1" firstCol="1" bandRow="1">
                <a:tableStyleId>{69CF1AB2-1976-4502-BF36-3FF5EA218861}</a:tableStyleId>
              </a:tblPr>
              <a:tblGrid>
                <a:gridCol w="491305"/>
                <a:gridCol w="5693652"/>
                <a:gridCol w="5881530"/>
              </a:tblGrid>
              <a:tr h="338815">
                <a:tc>
                  <a:txBody>
                    <a:bodyPr/>
                    <a:lstStyle/>
                    <a:p>
                      <a:pPr>
                        <a:spcAft>
                          <a:spcPts val="0"/>
                        </a:spcAft>
                      </a:pPr>
                      <a:r>
                        <a:rPr lang="ru-RU" sz="2000" dirty="0">
                          <a:effectLst/>
                        </a:rPr>
                        <a:t>№</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a:spcAft>
                          <a:spcPts val="0"/>
                        </a:spcAft>
                      </a:pPr>
                      <a:r>
                        <a:rPr lang="ru-RU" sz="2000" dirty="0">
                          <a:effectLst/>
                        </a:rPr>
                        <a:t>Название</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a:spcAft>
                          <a:spcPts val="0"/>
                        </a:spcAft>
                        <a:tabLst>
                          <a:tab pos="1438275" algn="l"/>
                        </a:tabLst>
                      </a:pPr>
                      <a:r>
                        <a:rPr lang="ru-RU" sz="2000" dirty="0">
                          <a:effectLst/>
                        </a:rPr>
                        <a:t>Показатель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338815">
                <a:tc>
                  <a:txBody>
                    <a:bodyPr/>
                    <a:lstStyle/>
                    <a:p>
                      <a:pPr>
                        <a:spcAft>
                          <a:spcPts val="0"/>
                        </a:spcAft>
                      </a:pPr>
                      <a:r>
                        <a:rPr lang="ru-RU" sz="2000" dirty="0">
                          <a:effectLst/>
                        </a:rPr>
                        <a:t>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a:spcAft>
                          <a:spcPts val="0"/>
                        </a:spcAft>
                      </a:pPr>
                      <a:r>
                        <a:rPr lang="ru-RU" sz="2000" b="1" dirty="0">
                          <a:effectLst/>
                        </a:rPr>
                        <a:t>1. Предоставление имущественной поддержки</a:t>
                      </a:r>
                      <a:endParaRPr lang="ru-RU" sz="2000" b="1"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a:spcAft>
                          <a:spcPts val="0"/>
                        </a:spcAft>
                      </a:pPr>
                      <a:r>
                        <a:rPr lang="ru-RU" sz="2000" dirty="0">
                          <a:effectLst/>
                        </a:rPr>
                        <a:t>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1355264">
                <a:tc>
                  <a:txBody>
                    <a:bodyPr/>
                    <a:lstStyle/>
                    <a:p>
                      <a:pPr marL="21590">
                        <a:spcAft>
                          <a:spcPts val="0"/>
                        </a:spcAft>
                      </a:pPr>
                      <a:r>
                        <a:rPr lang="ru-RU" sz="2000" dirty="0">
                          <a:effectLst/>
                        </a:rPr>
                        <a:t>1.</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lgn="l">
                        <a:spcAft>
                          <a:spcPts val="0"/>
                        </a:spcAft>
                      </a:pPr>
                      <a:r>
                        <a:rPr lang="ru-RU" sz="2000" dirty="0">
                          <a:effectLst/>
                        </a:rPr>
                        <a:t>Высвобождение помещений, находящихся в региональной/муниципальной собственности за счет </a:t>
                      </a:r>
                      <a:r>
                        <a:rPr lang="ru-RU" sz="2000" dirty="0" err="1">
                          <a:effectLst/>
                        </a:rPr>
                        <a:t>цифровизации</a:t>
                      </a:r>
                      <a:r>
                        <a:rPr lang="ru-RU" sz="2000" dirty="0">
                          <a:effectLst/>
                        </a:rPr>
                        <a:t> предоставляемых услуг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0" indent="263525" algn="l">
                        <a:spcAft>
                          <a:spcPts val="0"/>
                        </a:spcAft>
                        <a:buFont typeface="Arial" panose="020B0604020202020204" pitchFamily="34" charset="0"/>
                        <a:buChar char="•"/>
                        <a:tabLst>
                          <a:tab pos="87313" algn="l"/>
                        </a:tabLst>
                      </a:pPr>
                      <a:r>
                        <a:rPr lang="ru-RU" sz="2000" dirty="0" smtClean="0">
                          <a:effectLst/>
                        </a:rPr>
                        <a:t> Количество </a:t>
                      </a:r>
                      <a:r>
                        <a:rPr lang="ru-RU" sz="2000" dirty="0">
                          <a:effectLst/>
                        </a:rPr>
                        <a:t>и площадь помещений, </a:t>
                      </a:r>
                      <a:r>
                        <a:rPr lang="ru-RU" sz="2000" dirty="0" smtClean="0">
                          <a:effectLst/>
                        </a:rPr>
                        <a:t>высвобожденных</a:t>
                      </a:r>
                      <a:r>
                        <a:rPr lang="ru-RU" sz="2000" baseline="0" dirty="0" smtClean="0">
                          <a:effectLst/>
                        </a:rPr>
                        <a:t> </a:t>
                      </a:r>
                      <a:r>
                        <a:rPr lang="ru-RU" sz="2000" dirty="0" smtClean="0">
                          <a:effectLst/>
                        </a:rPr>
                        <a:t>для </a:t>
                      </a:r>
                      <a:r>
                        <a:rPr lang="ru-RU" sz="2000" dirty="0">
                          <a:effectLst/>
                        </a:rPr>
                        <a:t>передачи НКО</a:t>
                      </a:r>
                    </a:p>
                    <a:p>
                      <a:pPr marL="342900" indent="-342900" algn="l">
                        <a:spcAft>
                          <a:spcPts val="0"/>
                        </a:spcAft>
                        <a:buFont typeface="Arial" panose="020B0604020202020204" pitchFamily="34" charset="0"/>
                        <a:buChar char="•"/>
                      </a:pPr>
                      <a:r>
                        <a:rPr lang="ru-RU" sz="2000" dirty="0">
                          <a:effectLst/>
                        </a:rPr>
                        <a:t>Опыт служб занятости Москвы - передача 11 тыс. </a:t>
                      </a:r>
                      <a:r>
                        <a:rPr lang="ru-RU" sz="2000" dirty="0" err="1">
                          <a:effectLst/>
                        </a:rPr>
                        <a:t>кв</a:t>
                      </a:r>
                      <a:r>
                        <a:rPr lang="ru-RU" sz="2000" dirty="0">
                          <a:effectLst/>
                        </a:rPr>
                        <a:t> м</a:t>
                      </a:r>
                    </a:p>
                    <a:p>
                      <a:pPr marL="0" indent="0" algn="l">
                        <a:spcAft>
                          <a:spcPts val="0"/>
                        </a:spcAft>
                        <a:buFont typeface="Arial" panose="020B0604020202020204" pitchFamily="34" charset="0"/>
                        <a:buNone/>
                      </a:pPr>
                      <a:r>
                        <a:rPr lang="ru-RU" sz="2000" dirty="0">
                          <a:effectLst/>
                        </a:rPr>
                        <a:t>в безвозмездное пользование 50 НКО на три года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1016448">
                <a:tc>
                  <a:txBody>
                    <a:bodyPr/>
                    <a:lstStyle/>
                    <a:p>
                      <a:pPr marL="21590">
                        <a:spcAft>
                          <a:spcPts val="0"/>
                        </a:spcAft>
                      </a:pPr>
                      <a:r>
                        <a:rPr lang="ru-RU" sz="2000">
                          <a:effectLst/>
                        </a:rPr>
                        <a:t>2.</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lgn="l">
                        <a:spcAft>
                          <a:spcPts val="0"/>
                        </a:spcAft>
                      </a:pPr>
                      <a:r>
                        <a:rPr lang="ru-RU" sz="2000" dirty="0">
                          <a:effectLst/>
                        </a:rPr>
                        <a:t>Безвозмездное предоставление НКО временно свободных помещений </a:t>
                      </a:r>
                      <a:r>
                        <a:rPr lang="ru-RU" sz="2000" dirty="0" smtClean="0">
                          <a:effectLst/>
                        </a:rPr>
                        <a:t>учреждений </a:t>
                      </a:r>
                      <a:r>
                        <a:rPr lang="ru-RU" sz="2000" dirty="0">
                          <a:effectLst/>
                        </a:rPr>
                        <a:t>для </a:t>
                      </a:r>
                      <a:r>
                        <a:rPr lang="ru-RU" sz="2000" dirty="0" smtClean="0">
                          <a:effectLst/>
                        </a:rPr>
                        <a:t>проведения мероприятий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0" indent="0" algn="l">
                        <a:spcAft>
                          <a:spcPts val="0"/>
                        </a:spcAft>
                        <a:buFont typeface="Arial" panose="020B0604020202020204" pitchFamily="34" charset="0"/>
                        <a:buNone/>
                      </a:pPr>
                      <a:r>
                        <a:rPr lang="ru-RU" sz="2000" dirty="0">
                          <a:effectLst/>
                        </a:rPr>
                        <a:t>Количество НКО, для проведения мероприятий которых были предоставления временно свободные помещения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338815">
                <a:tc>
                  <a:txBody>
                    <a:bodyPr/>
                    <a:lstStyle/>
                    <a:p>
                      <a:pPr marL="21590">
                        <a:spcAft>
                          <a:spcPts val="0"/>
                        </a:spcAft>
                        <a:tabLst>
                          <a:tab pos="2638425" algn="l"/>
                        </a:tabLst>
                      </a:pPr>
                      <a:r>
                        <a:rPr lang="ru-RU" sz="2000">
                          <a:effectLst/>
                        </a:rPr>
                        <a:t> </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spcAft>
                          <a:spcPts val="0"/>
                        </a:spcAft>
                        <a:tabLst>
                          <a:tab pos="2638425" algn="l"/>
                        </a:tabLst>
                      </a:pPr>
                      <a:r>
                        <a:rPr lang="ru-RU" sz="2000" b="1" dirty="0">
                          <a:effectLst/>
                        </a:rPr>
                        <a:t>2. Развитие инфраструктуры поддержки НКО</a:t>
                      </a:r>
                      <a:endParaRPr lang="ru-RU" sz="2000" b="1"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a:spcAft>
                          <a:spcPts val="0"/>
                        </a:spcAft>
                      </a:pPr>
                      <a:r>
                        <a:rPr lang="ru-RU" sz="2000" dirty="0">
                          <a:effectLst/>
                        </a:rPr>
                        <a:t>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726160">
                <a:tc>
                  <a:txBody>
                    <a:bodyPr/>
                    <a:lstStyle/>
                    <a:p>
                      <a:pPr marL="21590">
                        <a:spcAft>
                          <a:spcPts val="0"/>
                        </a:spcAft>
                      </a:pPr>
                      <a:r>
                        <a:rPr lang="ru-RU" sz="2000" dirty="0">
                          <a:effectLst/>
                        </a:rPr>
                        <a:t>3.</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lgn="l">
                        <a:spcAft>
                          <a:spcPts val="0"/>
                        </a:spcAft>
                      </a:pPr>
                      <a:r>
                        <a:rPr lang="ru-RU" sz="2000" dirty="0">
                          <a:effectLst/>
                        </a:rPr>
                        <a:t>Поддержка развития региональных ресурсных центров, </a:t>
                      </a:r>
                      <a:r>
                        <a:rPr lang="ru-RU" sz="2000" dirty="0" smtClean="0">
                          <a:effectLst/>
                        </a:rPr>
                        <a:t>предоставляемая на </a:t>
                      </a:r>
                      <a:r>
                        <a:rPr lang="ru-RU" sz="2000" dirty="0">
                          <a:effectLst/>
                        </a:rPr>
                        <a:t>среднесрочной основе</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algn="l">
                        <a:spcAft>
                          <a:spcPts val="0"/>
                        </a:spcAft>
                      </a:pPr>
                      <a:r>
                        <a:rPr lang="ru-RU" sz="2000" dirty="0">
                          <a:effectLst/>
                        </a:rPr>
                        <a:t>Экспертная оценка качества ресурсных центров, уровень доверия к ним НКО и граждан</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677632">
                <a:tc>
                  <a:txBody>
                    <a:bodyPr/>
                    <a:lstStyle/>
                    <a:p>
                      <a:pPr marL="21590">
                        <a:spcAft>
                          <a:spcPts val="0"/>
                        </a:spcAft>
                      </a:pPr>
                      <a:r>
                        <a:rPr lang="ru-RU" sz="2000">
                          <a:effectLst/>
                        </a:rPr>
                        <a:t>4.</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lgn="l">
                        <a:spcAft>
                          <a:spcPts val="0"/>
                        </a:spcAft>
                      </a:pPr>
                      <a:r>
                        <a:rPr lang="ru-RU" sz="2000" dirty="0">
                          <a:effectLst/>
                        </a:rPr>
                        <a:t>Конкурсная поддержка муниципальных программ поддержки НКО, ресурсных центров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algn="l">
                        <a:spcAft>
                          <a:spcPts val="0"/>
                        </a:spcAft>
                      </a:pPr>
                      <a:r>
                        <a:rPr lang="ru-RU" sz="2000" dirty="0">
                          <a:effectLst/>
                        </a:rPr>
                        <a:t>Доля районов/городских округов в которых действуют муниципальные ресурсные центры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338815">
                <a:tc>
                  <a:txBody>
                    <a:bodyPr/>
                    <a:lstStyle/>
                    <a:p>
                      <a:pPr marL="21590">
                        <a:spcAft>
                          <a:spcPts val="0"/>
                        </a:spcAft>
                      </a:pPr>
                      <a:r>
                        <a:rPr lang="ru-RU" sz="2000">
                          <a:effectLst/>
                        </a:rPr>
                        <a:t>5. </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lgn="l">
                        <a:spcAft>
                          <a:spcPts val="0"/>
                        </a:spcAft>
                      </a:pPr>
                      <a:r>
                        <a:rPr lang="ru-RU" sz="2000" dirty="0">
                          <a:effectLst/>
                        </a:rPr>
                        <a:t>Создание и развитие ЦИСС</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0" indent="0" algn="l">
                        <a:spcAft>
                          <a:spcPts val="0"/>
                        </a:spcAft>
                        <a:buFont typeface="Arial" panose="020B0604020202020204" pitchFamily="34" charset="0"/>
                        <a:buNone/>
                      </a:pPr>
                      <a:r>
                        <a:rPr lang="ru-RU" sz="2000" dirty="0">
                          <a:effectLst/>
                        </a:rPr>
                        <a:t>Экспертная оценка и уровень доверия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338815">
                <a:tc>
                  <a:txBody>
                    <a:bodyPr/>
                    <a:lstStyle/>
                    <a:p>
                      <a:pPr marL="21590">
                        <a:spcAft>
                          <a:spcPts val="0"/>
                        </a:spcAft>
                      </a:pPr>
                      <a:r>
                        <a:rPr lang="ru-RU" sz="2000">
                          <a:effectLst/>
                        </a:rPr>
                        <a:t> </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spcAft>
                          <a:spcPts val="0"/>
                        </a:spcAft>
                      </a:pPr>
                      <a:r>
                        <a:rPr lang="ru-RU" sz="2000" b="1" dirty="0">
                          <a:effectLst/>
                        </a:rPr>
                        <a:t>3. Развитие благоприятной регуляторной среды</a:t>
                      </a:r>
                      <a:endParaRPr lang="ru-RU" sz="2000" b="1"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a:spcAft>
                          <a:spcPts val="0"/>
                        </a:spcAft>
                      </a:pPr>
                      <a:r>
                        <a:rPr lang="ru-RU" sz="2000" dirty="0">
                          <a:effectLst/>
                        </a:rPr>
                        <a:t>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677632">
                <a:tc>
                  <a:txBody>
                    <a:bodyPr/>
                    <a:lstStyle/>
                    <a:p>
                      <a:pPr marL="21590">
                        <a:spcAft>
                          <a:spcPts val="0"/>
                        </a:spcAft>
                      </a:pPr>
                      <a:r>
                        <a:rPr lang="ru-RU" sz="2000">
                          <a:effectLst/>
                        </a:rPr>
                        <a:t>6.</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lgn="l">
                        <a:spcAft>
                          <a:spcPts val="0"/>
                        </a:spcAft>
                      </a:pPr>
                      <a:r>
                        <a:rPr lang="ru-RU" sz="2000" dirty="0">
                          <a:effectLst/>
                        </a:rPr>
                        <a:t>Разработка плана мер по выявлению и снижению административных барьеров в деятельности НКО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a:spcAft>
                          <a:spcPts val="0"/>
                        </a:spcAft>
                      </a:pPr>
                      <a:r>
                        <a:rPr lang="ru-RU" sz="2000" dirty="0">
                          <a:effectLst/>
                        </a:rPr>
                        <a:t>Экспертная оценка уровня административных барьеров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1694080">
                <a:tc>
                  <a:txBody>
                    <a:bodyPr/>
                    <a:lstStyle/>
                    <a:p>
                      <a:pPr marL="21590">
                        <a:spcAft>
                          <a:spcPts val="0"/>
                        </a:spcAft>
                      </a:pPr>
                      <a:r>
                        <a:rPr lang="ru-RU" sz="2000" b="1" i="1" dirty="0">
                          <a:effectLst/>
                        </a:rPr>
                        <a:t>7.</a:t>
                      </a:r>
                      <a:endParaRPr lang="ru-RU" sz="2000" b="1" i="1"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lgn="l">
                        <a:spcAft>
                          <a:spcPts val="0"/>
                        </a:spcAft>
                      </a:pPr>
                      <a:r>
                        <a:rPr lang="ru-RU" sz="2000" dirty="0">
                          <a:effectLst/>
                        </a:rPr>
                        <a:t>Обеспечение допуска НКО к предоставлению услуг в социальной сфере, включая оптимизацию процедуры определения тарифа по 442-ФЗ, разработку стандартов их предоставления </a:t>
                      </a:r>
                    </a:p>
                    <a:p>
                      <a:pPr marL="21590">
                        <a:spcAft>
                          <a:spcPts val="0"/>
                        </a:spcAft>
                      </a:pPr>
                      <a:r>
                        <a:rPr lang="ru-RU" sz="2000" dirty="0">
                          <a:effectLst/>
                        </a:rPr>
                        <a:t>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algn="l">
                        <a:spcAft>
                          <a:spcPts val="0"/>
                        </a:spcAft>
                      </a:pPr>
                      <a:r>
                        <a:rPr lang="ru-RU" sz="2000" dirty="0">
                          <a:effectLst/>
                        </a:rPr>
                        <a:t>Доля НКО в объеме бюджетного финансирования, выделяемого на предоставление услуг в социальной сфере</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672361499"/>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654190" y="1149850"/>
            <a:ext cx="11470066" cy="1"/>
          </a:xfrm>
          <a:prstGeom prst="line">
            <a:avLst/>
          </a:prstGeom>
          <a:ln w="12700">
            <a:solidFill>
              <a:srgbClr val="253957"/>
            </a:solidFill>
            <a:miter lim="400000"/>
          </a:ln>
        </p:spPr>
        <p:txBody>
          <a:bodyPr lIns="38100" tIns="38100" rIns="38100" bIns="38100" anchor="ctr"/>
          <a:lstStyle/>
          <a:p>
            <a:pPr>
              <a:defRPr sz="3200"/>
            </a:pPr>
            <a:endParaRPr sz="1707"/>
          </a:p>
        </p:txBody>
      </p:sp>
      <p:sp>
        <p:nvSpPr>
          <p:cNvPr id="59" name="Очень крутой заголовок…"/>
          <p:cNvSpPr txBox="1"/>
          <p:nvPr/>
        </p:nvSpPr>
        <p:spPr>
          <a:xfrm>
            <a:off x="1701867" y="269523"/>
            <a:ext cx="10422389" cy="1233721"/>
          </a:xfrm>
          <a:prstGeom prst="rect">
            <a:avLst/>
          </a:prstGeom>
          <a:ln w="12700">
            <a:miter lim="400000"/>
          </a:ln>
          <a:extLst>
            <a:ext uri="{C572A759-6A51-4108-AA02-DFA0A04FC94B}">
              <ma14:wrappingTextBoxFlag xmlns:ma14="http://schemas.microsoft.com/office/mac/drawingml/2011/main" xmlns="" val="1"/>
            </a:ext>
          </a:extLst>
        </p:spPr>
        <p:txBody>
          <a:bodyPr lIns="38100" tIns="38100" rIns="38100" bIns="38100"/>
          <a:lstStyle/>
          <a:p>
            <a:pPr>
              <a:defRPr sz="7000" b="1" cap="all">
                <a:solidFill>
                  <a:srgbClr val="253957"/>
                </a:solidFill>
                <a:latin typeface="+mn-lt"/>
                <a:ea typeface="+mn-ea"/>
                <a:cs typeface="+mn-cs"/>
                <a:sym typeface="Arial Narrow"/>
              </a:defRPr>
            </a:pPr>
            <a:r>
              <a:rPr lang="ru-RU" sz="2560" dirty="0" smtClean="0"/>
              <a:t>Ключевые мероприятия дорожной карты</a:t>
            </a:r>
            <a:endParaRPr lang="ru-RU" sz="2560" dirty="0"/>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654190" y="2341613"/>
            <a:ext cx="12160523" cy="6192787"/>
          </a:xfrm>
          <a:prstGeom prst="rect">
            <a:avLst/>
          </a:prstGeom>
          <a:ln w="12700">
            <a:miter lim="400000"/>
          </a:ln>
          <a:extLst>
            <a:ext uri="{C572A759-6A51-4108-AA02-DFA0A04FC94B}">
              <ma14:wrappingTextBoxFlag xmlns:ma14="http://schemas.microsoft.com/office/mac/drawingml/2011/main" xmlns="" val="1"/>
            </a:ext>
          </a:extLst>
        </p:spPr>
        <p:txBody>
          <a:bodyPr lIns="38100" tIns="38100" rIns="38100" bIns="38100"/>
          <a:lstStyle/>
          <a:p>
            <a:pPr marL="304781" indent="-304781" algn="l">
              <a:buFont typeface="Arial" charset="0"/>
              <a:buChar char="•"/>
            </a:pPr>
            <a:endParaRPr lang="ru-RU" sz="2347" dirty="0"/>
          </a:p>
          <a:p>
            <a:pPr marL="304781" indent="-304781" algn="l">
              <a:buFont typeface="Arial" charset="0"/>
              <a:buChar char="•"/>
            </a:pPr>
            <a:endParaRPr lang="ru-RU" sz="2347" dirty="0"/>
          </a:p>
          <a:p>
            <a:pPr algn="l"/>
            <a:r>
              <a:rPr lang="ru-RU" sz="1493" dirty="0">
                <a:solidFill>
                  <a:srgbClr val="253957"/>
                </a:solidFill>
                <a:latin typeface="Arial Narrow" charset="0"/>
                <a:cs typeface="Arial Narrow" charset="0"/>
                <a:sym typeface="Arial Narrow"/>
              </a:rPr>
              <a:t> </a:t>
            </a:r>
          </a:p>
          <a:p>
            <a:pPr marL="243825" indent="-243825" algn="l">
              <a:buFont typeface="Arial" panose="020B0604020202020204" pitchFamily="34" charset="0"/>
              <a:buChar char="•"/>
            </a:pPr>
            <a:endParaRPr lang="ru-RU" sz="1493" dirty="0">
              <a:solidFill>
                <a:srgbClr val="253957"/>
              </a:solidFill>
              <a:latin typeface="Arial Narrow" charset="0"/>
              <a:cs typeface="Arial Narrow" charset="0"/>
              <a:sym typeface="Arial Narrow"/>
            </a:endParaRPr>
          </a:p>
        </p:txBody>
      </p:sp>
      <p:pic>
        <p:nvPicPr>
          <p:cNvPr id="63" name="Изображение" descr="Изображение"/>
          <p:cNvPicPr>
            <a:picLocks noChangeAspect="1"/>
          </p:cNvPicPr>
          <p:nvPr/>
        </p:nvPicPr>
        <p:blipFill>
          <a:blip r:embed="rId2"/>
          <a:stretch>
            <a:fillRect/>
          </a:stretch>
        </p:blipFill>
        <p:spPr>
          <a:xfrm>
            <a:off x="509645" y="269523"/>
            <a:ext cx="639775" cy="639775"/>
          </a:xfrm>
          <a:prstGeom prst="rect">
            <a:avLst/>
          </a:prstGeom>
          <a:ln w="12700">
            <a:miter lim="400000"/>
          </a:ln>
        </p:spPr>
      </p:pic>
      <p:graphicFrame>
        <p:nvGraphicFramePr>
          <p:cNvPr id="3" name="Таблица 2"/>
          <p:cNvGraphicFramePr>
            <a:graphicFrameLocks noGrp="1"/>
          </p:cNvGraphicFramePr>
          <p:nvPr>
            <p:extLst>
              <p:ext uri="{D42A27DB-BD31-4B8C-83A1-F6EECF244321}">
                <p14:modId xmlns:p14="http://schemas.microsoft.com/office/powerpoint/2010/main" val="4256968620"/>
              </p:ext>
            </p:extLst>
          </p:nvPr>
        </p:nvGraphicFramePr>
        <p:xfrm>
          <a:off x="335229" y="1090307"/>
          <a:ext cx="12116520" cy="7044666"/>
        </p:xfrm>
        <a:graphic>
          <a:graphicData uri="http://schemas.openxmlformats.org/drawingml/2006/table">
            <a:tbl>
              <a:tblPr firstRow="1" firstCol="1" bandRow="1">
                <a:tableStyleId>{69CF1AB2-1976-4502-BF36-3FF5EA218861}</a:tableStyleId>
              </a:tblPr>
              <a:tblGrid>
                <a:gridCol w="541338"/>
                <a:gridCol w="5693652"/>
                <a:gridCol w="5881530"/>
              </a:tblGrid>
              <a:tr h="338815">
                <a:tc>
                  <a:txBody>
                    <a:bodyPr/>
                    <a:lstStyle/>
                    <a:p>
                      <a:pPr algn="l">
                        <a:spcAft>
                          <a:spcPts val="0"/>
                        </a:spcAft>
                      </a:pPr>
                      <a:r>
                        <a:rPr lang="ru-RU" sz="2000" dirty="0">
                          <a:effectLst/>
                        </a:rPr>
                        <a:t>№</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algn="ctr">
                        <a:spcAft>
                          <a:spcPts val="0"/>
                        </a:spcAft>
                      </a:pPr>
                      <a:r>
                        <a:rPr lang="ru-RU" sz="2000" dirty="0">
                          <a:effectLst/>
                        </a:rPr>
                        <a:t>Название</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algn="ctr">
                        <a:spcAft>
                          <a:spcPts val="0"/>
                        </a:spcAft>
                        <a:tabLst>
                          <a:tab pos="1438275" algn="l"/>
                        </a:tabLst>
                      </a:pPr>
                      <a:r>
                        <a:rPr lang="ru-RU" sz="2000" dirty="0">
                          <a:effectLst/>
                        </a:rPr>
                        <a:t>Показатель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338815">
                <a:tc>
                  <a:txBody>
                    <a:bodyPr/>
                    <a:lstStyle/>
                    <a:p>
                      <a:pPr marL="21590" algn="l">
                        <a:spcAft>
                          <a:spcPts val="0"/>
                        </a:spcAft>
                      </a:pPr>
                      <a:r>
                        <a:rPr lang="ru-RU" sz="2000" b="1">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 </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lgn="l">
                        <a:spcAft>
                          <a:spcPts val="0"/>
                        </a:spcAft>
                      </a:pPr>
                      <a:r>
                        <a:rPr lang="ru-RU" sz="2000" b="1">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4. Развитие механизмов общественного участия</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indent="193675" algn="l">
                        <a:spcAft>
                          <a:spcPts val="0"/>
                        </a:spcAft>
                      </a:pPr>
                      <a:r>
                        <a:rPr lang="ru-RU" sz="2000" b="1"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387068">
                <a:tc>
                  <a:txBody>
                    <a:bodyPr/>
                    <a:lstStyle/>
                    <a:p>
                      <a:pPr marL="21590" algn="l">
                        <a:spcAft>
                          <a:spcPts val="0"/>
                        </a:spcAft>
                      </a:pPr>
                      <a:r>
                        <a:rPr lang="ru-RU" sz="200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8.</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lgn="l">
                        <a:spcAft>
                          <a:spcPts val="0"/>
                        </a:spcAft>
                      </a:pPr>
                      <a:r>
                        <a:rPr lang="ru-RU" sz="20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Инициативное бюджетирование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algn="l">
                        <a:spcAft>
                          <a:spcPts val="0"/>
                        </a:spcAft>
                      </a:pPr>
                      <a:r>
                        <a:rPr lang="ru-RU" sz="200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Показатели вовлеченности граждан </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613776">
                <a:tc>
                  <a:txBody>
                    <a:bodyPr/>
                    <a:lstStyle/>
                    <a:p>
                      <a:pPr marL="21590" algn="l">
                        <a:spcAft>
                          <a:spcPts val="0"/>
                        </a:spcAft>
                      </a:pPr>
                      <a:r>
                        <a:rPr lang="ru-RU" sz="200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9.</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lgn="l">
                        <a:spcAft>
                          <a:spcPts val="0"/>
                        </a:spcAft>
                      </a:pPr>
                      <a:r>
                        <a:rPr lang="ru-RU" sz="200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Развитие ТОСов и соседских сообществ</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algn="l">
                        <a:spcAft>
                          <a:spcPts val="0"/>
                        </a:spcAft>
                      </a:pPr>
                      <a:r>
                        <a:rPr lang="ru-RU" sz="200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Доля муниципальных районов/городских округов в которых созданы ТОСы. Уровень доверия к ТОСам</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338815">
                <a:tc>
                  <a:txBody>
                    <a:bodyPr/>
                    <a:lstStyle/>
                    <a:p>
                      <a:pPr marL="21590" algn="l">
                        <a:spcAft>
                          <a:spcPts val="0"/>
                        </a:spcAft>
                      </a:pPr>
                      <a:r>
                        <a:rPr lang="ru-RU" sz="200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10.</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lgn="l">
                        <a:spcAft>
                          <a:spcPts val="0"/>
                        </a:spcAft>
                      </a:pPr>
                      <a:r>
                        <a:rPr lang="ru-RU" sz="200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Запуск Фондов местных сообществ </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342900" indent="-342900" algn="l">
                        <a:spcAft>
                          <a:spcPts val="0"/>
                        </a:spcAft>
                        <a:buFont typeface="Arial" panose="020B0604020202020204" pitchFamily="34" charset="0"/>
                        <a:buChar char="•"/>
                      </a:pPr>
                      <a:r>
                        <a:rPr lang="ru-RU" sz="2000" dirty="0" smtClean="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Количество действующих ФМС</a:t>
                      </a:r>
                      <a:endParaRPr lang="ru-RU" sz="2000" dirty="0" smtClean="0">
                        <a:solidFill>
                          <a:srgbClr val="000000"/>
                        </a:solidFill>
                        <a:effectLst/>
                        <a:latin typeface="Microsoft Sans Serif" panose="020B0604020202020204" pitchFamily="34" charset="0"/>
                        <a:ea typeface="Times New Roman" panose="02020603050405020304" pitchFamily="18" charset="0"/>
                        <a:cs typeface="+mn-cs"/>
                      </a:endParaRPr>
                    </a:p>
                    <a:p>
                      <a:pPr marL="342900" indent="-342900" algn="l">
                        <a:spcAft>
                          <a:spcPts val="0"/>
                        </a:spcAft>
                        <a:buFont typeface="Arial" panose="020B0604020202020204" pitchFamily="34" charset="0"/>
                        <a:buChar char="•"/>
                      </a:pPr>
                      <a:r>
                        <a:rPr lang="ru-RU" sz="2000" dirty="0" smtClean="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Объем </a:t>
                      </a:r>
                      <a:r>
                        <a:rPr lang="ru-RU" sz="2000" dirty="0" err="1">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грантовых</a:t>
                      </a:r>
                      <a:r>
                        <a:rPr lang="ru-RU" sz="20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 программ ФМС</a:t>
                      </a:r>
                      <a:endParaRPr lang="ru-RU" sz="2000" dirty="0">
                        <a:solidFill>
                          <a:srgbClr val="000000"/>
                        </a:solidFill>
                        <a:effectLst/>
                        <a:latin typeface="Microsoft Sans Serif" panose="020B0604020202020204" pitchFamily="34" charset="0"/>
                        <a:ea typeface="Times New Roman" panose="02020603050405020304" pitchFamily="18" charset="0"/>
                      </a:endParaRPr>
                    </a:p>
                    <a:p>
                      <a:pPr marL="342900" indent="-342900" algn="l">
                        <a:spcAft>
                          <a:spcPts val="0"/>
                        </a:spcAft>
                        <a:buFont typeface="Arial" panose="020B0604020202020204" pitchFamily="34" charset="0"/>
                        <a:buChar char="•"/>
                      </a:pPr>
                      <a:r>
                        <a:rPr lang="ru-RU" sz="20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Уровень доверия к ФМС граждан и НКО</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726160">
                <a:tc>
                  <a:txBody>
                    <a:bodyPr/>
                    <a:lstStyle/>
                    <a:p>
                      <a:pPr marL="21590" algn="l">
                        <a:spcAft>
                          <a:spcPts val="0"/>
                        </a:spcAft>
                      </a:pPr>
                      <a:r>
                        <a:rPr lang="ru-RU" sz="2000" b="1">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 </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lgn="l">
                        <a:spcAft>
                          <a:spcPts val="0"/>
                        </a:spcAft>
                      </a:pPr>
                      <a:r>
                        <a:rPr lang="ru-RU" sz="2000" b="1"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5. Развитие </a:t>
                      </a:r>
                      <a:r>
                        <a:rPr lang="ru-RU" sz="2000" b="1" dirty="0" smtClean="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партнерства</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algn="l">
                        <a:spcAft>
                          <a:spcPts val="0"/>
                        </a:spcAft>
                      </a:pPr>
                      <a:r>
                        <a:rPr lang="ru-RU" sz="2000" b="1"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677632">
                <a:tc>
                  <a:txBody>
                    <a:bodyPr/>
                    <a:lstStyle/>
                    <a:p>
                      <a:pPr marL="21590" algn="l">
                        <a:spcAft>
                          <a:spcPts val="0"/>
                        </a:spcAft>
                      </a:pPr>
                      <a:r>
                        <a:rPr lang="ru-RU" sz="20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11.</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lgn="l">
                        <a:spcAft>
                          <a:spcPts val="0"/>
                        </a:spcAft>
                      </a:pPr>
                      <a:r>
                        <a:rPr lang="ru-RU" sz="20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Организация совместного обучения сотрудников региональных и местных органов власти, СО НКО, государственных и муниципальных учреждений, с использованием формата «проектного обучения» </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342900" indent="-342900" algn="l">
                        <a:spcAft>
                          <a:spcPts val="0"/>
                        </a:spcAft>
                        <a:buFont typeface="Arial" panose="020B0604020202020204" pitchFamily="34" charset="0"/>
                        <a:buChar char="•"/>
                      </a:pPr>
                      <a:r>
                        <a:rPr lang="ru-RU" sz="2000" dirty="0" smtClean="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Количество </a:t>
                      </a:r>
                      <a:r>
                        <a:rPr lang="ru-RU" sz="20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лиц, прошедших такое </a:t>
                      </a:r>
                      <a:r>
                        <a:rPr lang="ru-RU" sz="2000" dirty="0" smtClean="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обучение</a:t>
                      </a:r>
                      <a:r>
                        <a:rPr lang="ru-RU" sz="2000" baseline="0" dirty="0" smtClean="0">
                          <a:solidFill>
                            <a:srgbClr val="000000"/>
                          </a:solidFill>
                          <a:effectLst/>
                          <a:latin typeface="Microsoft Sans Serif" panose="020B0604020202020204" pitchFamily="34" charset="0"/>
                          <a:ea typeface="Times New Roman" panose="02020603050405020304" pitchFamily="18" charset="0"/>
                          <a:cs typeface="+mn-cs"/>
                        </a:rPr>
                        <a:t> </a:t>
                      </a:r>
                    </a:p>
                    <a:p>
                      <a:pPr marL="342900" indent="-342900" algn="l">
                        <a:spcAft>
                          <a:spcPts val="0"/>
                        </a:spcAft>
                        <a:buFont typeface="Arial" panose="020B0604020202020204" pitchFamily="34" charset="0"/>
                        <a:buChar char="•"/>
                      </a:pPr>
                      <a:r>
                        <a:rPr lang="ru-RU" sz="2000" dirty="0" smtClean="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Уровень </a:t>
                      </a:r>
                      <a:r>
                        <a:rPr lang="ru-RU" sz="20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удовлетворенности участников образовательных программ</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338815">
                <a:tc>
                  <a:txBody>
                    <a:bodyPr/>
                    <a:lstStyle/>
                    <a:p>
                      <a:pPr marL="21590" algn="l">
                        <a:spcAft>
                          <a:spcPts val="0"/>
                        </a:spcAft>
                      </a:pPr>
                      <a:r>
                        <a:rPr lang="ru-RU" sz="200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12.</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lgn="l">
                        <a:spcAft>
                          <a:spcPts val="0"/>
                        </a:spcAft>
                      </a:pPr>
                      <a:r>
                        <a:rPr lang="ru-RU" sz="20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Вовлечение вузов в реализацию партнерских проектов с НКО (</a:t>
                      </a:r>
                      <a:r>
                        <a:rPr lang="ru-RU" sz="2000" dirty="0" err="1">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волонтерство</a:t>
                      </a:r>
                      <a:r>
                        <a:rPr lang="ru-RU" sz="20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 проектное обучение, формирование совместных структурных подразделений и </a:t>
                      </a:r>
                      <a:r>
                        <a:rPr lang="ru-RU" sz="2000" dirty="0" smtClean="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др.)</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342900" indent="-342900" algn="l">
                        <a:spcAft>
                          <a:spcPts val="0"/>
                        </a:spcAft>
                        <a:buFont typeface="Arial" panose="020B0604020202020204" pitchFamily="34" charset="0"/>
                        <a:buChar char="•"/>
                      </a:pPr>
                      <a:r>
                        <a:rPr lang="ru-RU" sz="20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Количество НКО взаимодействующих с вузами</a:t>
                      </a:r>
                      <a:endParaRPr lang="ru-RU" sz="2000" dirty="0">
                        <a:solidFill>
                          <a:srgbClr val="000000"/>
                        </a:solidFill>
                        <a:effectLst/>
                        <a:latin typeface="Microsoft Sans Serif" panose="020B0604020202020204" pitchFamily="34" charset="0"/>
                        <a:ea typeface="Times New Roman" panose="02020603050405020304" pitchFamily="18" charset="0"/>
                      </a:endParaRPr>
                    </a:p>
                    <a:p>
                      <a:pPr marL="342900" indent="-342900" algn="l">
                        <a:spcAft>
                          <a:spcPts val="0"/>
                        </a:spcAft>
                        <a:buFont typeface="Arial" panose="020B0604020202020204" pitchFamily="34" charset="0"/>
                        <a:buChar char="•"/>
                      </a:pPr>
                      <a:r>
                        <a:rPr lang="ru-RU" sz="20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Количество студентов, вовлеченных во взаимодействие с НКО</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338815">
                <a:tc>
                  <a:txBody>
                    <a:bodyPr/>
                    <a:lstStyle/>
                    <a:p>
                      <a:pPr marL="21590" algn="l">
                        <a:spcAft>
                          <a:spcPts val="0"/>
                        </a:spcAft>
                      </a:pPr>
                      <a:r>
                        <a:rPr lang="ru-RU" sz="200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13.</a:t>
                      </a: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21590" algn="l">
                        <a:spcAft>
                          <a:spcPts val="0"/>
                        </a:spcAft>
                      </a:pPr>
                      <a:r>
                        <a:rPr lang="ru-RU" sz="20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Формирование благоприятных условий для реализации проектов СО НКО других регионов</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c>
                  <a:txBody>
                    <a:bodyPr/>
                    <a:lstStyle/>
                    <a:p>
                      <a:pPr marL="0" indent="0" algn="l">
                        <a:spcAft>
                          <a:spcPts val="0"/>
                        </a:spcAft>
                        <a:tabLst>
                          <a:tab pos="363538" algn="l"/>
                        </a:tabLst>
                      </a:pPr>
                      <a:r>
                        <a:rPr lang="ru-RU" sz="20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Формирование благоприятных условий для реализации проектов СО НКО, в </a:t>
                      </a:r>
                      <a:r>
                        <a:rPr lang="ru-RU" sz="2000" dirty="0" err="1">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т.ч</a:t>
                      </a:r>
                      <a:r>
                        <a:rPr lang="ru-RU" sz="20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 других регионов</a:t>
                      </a:r>
                      <a:endParaRPr lang="ru-RU" sz="2000" dirty="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r h="677632">
                <a:tc>
                  <a:txBody>
                    <a:bodyPr/>
                    <a:lstStyle/>
                    <a:p>
                      <a:pPr marL="21590" algn="l">
                        <a:spcAft>
                          <a:spcPts val="0"/>
                        </a:spcAft>
                      </a:pPr>
                      <a:endParaRPr lang="ru-RU" sz="2000" b="0" i="0" u="none" strike="noStrike" cap="none" spc="0" baseline="0" dirty="0">
                        <a:ln>
                          <a:noFill/>
                        </a:ln>
                        <a:solidFill>
                          <a:srgbClr val="000000"/>
                        </a:solidFill>
                        <a:effectLst/>
                        <a:uFillTx/>
                        <a:latin typeface="Calibri Light" panose="020F0302020204030204" pitchFamily="34" charset="0"/>
                        <a:ea typeface="Times New Roman" panose="02020603050405020304" pitchFamily="18" charset="0"/>
                        <a:cs typeface="Calibri Light" panose="020F0302020204030204" pitchFamily="34" charset="0"/>
                        <a:sym typeface="Helvetica Light"/>
                      </a:endParaRPr>
                    </a:p>
                  </a:txBody>
                  <a:tcPr marL="68580" marR="68580" marT="0" marB="0"/>
                </a:tc>
                <a:tc>
                  <a:txBody>
                    <a:bodyPr/>
                    <a:lstStyle/>
                    <a:p>
                      <a:pPr marL="21590" marR="0" indent="0" algn="l" defTabSz="584200" rtl="0" latinLnBrk="0">
                        <a:lnSpc>
                          <a:spcPct val="100000"/>
                        </a:lnSpc>
                        <a:spcBef>
                          <a:spcPts val="0"/>
                        </a:spcBef>
                        <a:spcAft>
                          <a:spcPts val="0"/>
                        </a:spcAft>
                        <a:buClrTx/>
                        <a:buSzTx/>
                        <a:buFontTx/>
                        <a:buNone/>
                        <a:tabLst/>
                      </a:pPr>
                      <a:r>
                        <a:rPr lang="ru-RU" sz="2000" b="1" i="0" u="none" strike="noStrike" cap="none" spc="0" baseline="0" dirty="0" smtClean="0">
                          <a:ln>
                            <a:noFill/>
                          </a:ln>
                          <a:solidFill>
                            <a:srgbClr val="000000"/>
                          </a:solidFill>
                          <a:effectLst/>
                          <a:uFillTx/>
                          <a:latin typeface="Calibri Light" panose="020F0302020204030204" pitchFamily="34" charset="0"/>
                          <a:ea typeface="Times New Roman" panose="02020603050405020304" pitchFamily="18" charset="0"/>
                          <a:cs typeface="Calibri Light" panose="020F0302020204030204" pitchFamily="34" charset="0"/>
                          <a:sym typeface="Helvetica Light"/>
                        </a:rPr>
                        <a:t>6. Цифровая трансформация</a:t>
                      </a:r>
                      <a:endParaRPr lang="ru-RU" sz="2000" b="1" i="0" u="none" strike="noStrike" cap="none" spc="0" baseline="0" dirty="0">
                        <a:ln>
                          <a:noFill/>
                        </a:ln>
                        <a:solidFill>
                          <a:srgbClr val="000000"/>
                        </a:solidFill>
                        <a:effectLst/>
                        <a:uFillTx/>
                        <a:latin typeface="Calibri Light" panose="020F0302020204030204" pitchFamily="34" charset="0"/>
                        <a:ea typeface="Times New Roman" panose="02020603050405020304" pitchFamily="18" charset="0"/>
                        <a:cs typeface="Calibri Light" panose="020F0302020204030204" pitchFamily="34" charset="0"/>
                        <a:sym typeface="Helvetica Light"/>
                      </a:endParaRPr>
                    </a:p>
                  </a:txBody>
                  <a:tcPr marL="68580" marR="68580" marT="0" marB="0"/>
                </a:tc>
                <a:tc>
                  <a:txBody>
                    <a:bodyPr/>
                    <a:lstStyle/>
                    <a:p>
                      <a:pPr marL="0" indent="0" algn="l">
                        <a:spcAft>
                          <a:spcPts val="0"/>
                        </a:spcAft>
                      </a:pPr>
                      <a:endParaRPr lang="ru-RU" sz="2000">
                        <a:solidFill>
                          <a:srgbClr val="000000"/>
                        </a:solidFill>
                        <a:effectLst/>
                        <a:latin typeface="Microsoft Sans Serif" panose="020B0604020202020204" pitchFamily="34" charset="0"/>
                        <a:ea typeface="Times New Roman" panose="02020603050405020304" pitchFamily="18" charset="0"/>
                      </a:endParaRPr>
                    </a:p>
                  </a:txBody>
                  <a:tcPr marL="68580" marR="68580" marT="0" marB="0"/>
                </a:tc>
              </a:tr>
            </a:tbl>
          </a:graphicData>
        </a:graphic>
      </p:graphicFrame>
      <p:graphicFrame>
        <p:nvGraphicFramePr>
          <p:cNvPr id="4" name="Таблица 3"/>
          <p:cNvGraphicFramePr>
            <a:graphicFrameLocks noGrp="1"/>
          </p:cNvGraphicFramePr>
          <p:nvPr>
            <p:extLst>
              <p:ext uri="{D42A27DB-BD31-4B8C-83A1-F6EECF244321}">
                <p14:modId xmlns:p14="http://schemas.microsoft.com/office/powerpoint/2010/main" val="1844223574"/>
              </p:ext>
            </p:extLst>
          </p:nvPr>
        </p:nvGraphicFramePr>
        <p:xfrm>
          <a:off x="335229" y="8147499"/>
          <a:ext cx="12087547" cy="899105"/>
        </p:xfrm>
        <a:graphic>
          <a:graphicData uri="http://schemas.openxmlformats.org/drawingml/2006/table">
            <a:tbl>
              <a:tblPr firstRow="1" firstCol="1" bandRow="1">
                <a:tableStyleId>{69CF1AB2-1976-4502-BF36-3FF5EA218861}</a:tableStyleId>
              </a:tblPr>
              <a:tblGrid>
                <a:gridCol w="540044"/>
                <a:gridCol w="5680037"/>
                <a:gridCol w="5867466"/>
              </a:tblGrid>
              <a:tr h="899105">
                <a:tc>
                  <a:txBody>
                    <a:bodyPr/>
                    <a:lstStyle/>
                    <a:p>
                      <a:pPr marL="21590" algn="l">
                        <a:spcAft>
                          <a:spcPts val="0"/>
                        </a:spcAft>
                      </a:pPr>
                      <a:r>
                        <a:rPr lang="ru-RU" sz="2000" b="1" i="0" u="none" strike="noStrike" cap="none" spc="0" baseline="0" dirty="0" smtClean="0">
                          <a:ln>
                            <a:noFill/>
                          </a:ln>
                          <a:solidFill>
                            <a:srgbClr val="000000"/>
                          </a:solidFill>
                          <a:effectLst/>
                          <a:uFillTx/>
                          <a:latin typeface="Calibri Light" panose="020F0302020204030204" pitchFamily="34" charset="0"/>
                          <a:ea typeface="Times New Roman" panose="02020603050405020304" pitchFamily="18" charset="0"/>
                          <a:cs typeface="Calibri Light" panose="020F0302020204030204" pitchFamily="34" charset="0"/>
                          <a:sym typeface="Helvetica Light"/>
                        </a:rPr>
                        <a:t>14.</a:t>
                      </a:r>
                      <a:endParaRPr lang="ru-RU" sz="2000" b="1" i="0" u="none" strike="noStrike" cap="none" spc="0" baseline="0" dirty="0">
                        <a:ln>
                          <a:noFill/>
                        </a:ln>
                        <a:solidFill>
                          <a:srgbClr val="000000"/>
                        </a:solidFill>
                        <a:effectLst/>
                        <a:uFillTx/>
                        <a:latin typeface="Calibri Light" panose="020F0302020204030204" pitchFamily="34" charset="0"/>
                        <a:ea typeface="Times New Roman" panose="02020603050405020304" pitchFamily="18" charset="0"/>
                        <a:cs typeface="Calibri Light" panose="020F0302020204030204" pitchFamily="34" charset="0"/>
                        <a:sym typeface="Helvetica Light"/>
                      </a:endParaRPr>
                    </a:p>
                  </a:txBody>
                  <a:tcPr marL="68580" marR="68580" marT="0" marB="0"/>
                </a:tc>
                <a:tc>
                  <a:txBody>
                    <a:bodyPr/>
                    <a:lstStyle/>
                    <a:p>
                      <a:pPr marL="21590" algn="l">
                        <a:spcAft>
                          <a:spcPts val="0"/>
                        </a:spcAft>
                      </a:pPr>
                      <a:r>
                        <a:rPr lang="ru-RU" sz="2000" b="0" i="0" u="none" strike="noStrike" cap="none" spc="0" baseline="0" dirty="0">
                          <a:ln>
                            <a:noFill/>
                          </a:ln>
                          <a:solidFill>
                            <a:srgbClr val="000000"/>
                          </a:solidFill>
                          <a:effectLst/>
                          <a:uFillTx/>
                          <a:latin typeface="Calibri Light" panose="020F0302020204030204" pitchFamily="34" charset="0"/>
                          <a:ea typeface="Times New Roman" panose="02020603050405020304" pitchFamily="18" charset="0"/>
                          <a:cs typeface="Calibri Light" panose="020F0302020204030204" pitchFamily="34" charset="0"/>
                          <a:sym typeface="Helvetica Light"/>
                        </a:rPr>
                        <a:t>Запуск акселерационных программ НКО</a:t>
                      </a:r>
                    </a:p>
                  </a:txBody>
                  <a:tcPr marL="68580" marR="68580" marT="0" marB="0"/>
                </a:tc>
                <a:tc>
                  <a:txBody>
                    <a:bodyPr/>
                    <a:lstStyle/>
                    <a:p>
                      <a:pPr marL="0" indent="0" algn="l">
                        <a:spcAft>
                          <a:spcPts val="0"/>
                        </a:spcAft>
                      </a:pPr>
                      <a:r>
                        <a:rPr lang="ru-RU" sz="2000" b="0" i="0" u="none" strike="noStrike" cap="none" spc="0" baseline="0" dirty="0">
                          <a:ln>
                            <a:noFill/>
                          </a:ln>
                          <a:solidFill>
                            <a:srgbClr val="000000"/>
                          </a:solidFill>
                          <a:effectLst/>
                          <a:uFillTx/>
                          <a:latin typeface="Calibri Light" panose="020F0302020204030204" pitchFamily="34" charset="0"/>
                          <a:ea typeface="Times New Roman" panose="02020603050405020304" pitchFamily="18" charset="0"/>
                          <a:cs typeface="Calibri Light" panose="020F0302020204030204" pitchFamily="34" charset="0"/>
                          <a:sym typeface="Helvetica Light"/>
                        </a:rPr>
                        <a:t>Акселератор цифровой трансформации НКО</a:t>
                      </a:r>
                    </a:p>
                    <a:p>
                      <a:pPr marL="0" indent="0" algn="l">
                        <a:spcAft>
                          <a:spcPts val="0"/>
                        </a:spcAft>
                        <a:tabLst>
                          <a:tab pos="485775" algn="l"/>
                        </a:tabLst>
                      </a:pPr>
                      <a:r>
                        <a:rPr lang="ru-RU" sz="2000" b="0" i="0" u="none" strike="noStrike" cap="none" spc="0" baseline="0" dirty="0">
                          <a:ln>
                            <a:noFill/>
                          </a:ln>
                          <a:solidFill>
                            <a:srgbClr val="000000"/>
                          </a:solidFill>
                          <a:effectLst/>
                          <a:uFillTx/>
                          <a:latin typeface="Calibri Light" panose="020F0302020204030204" pitchFamily="34" charset="0"/>
                          <a:ea typeface="Times New Roman" panose="02020603050405020304" pitchFamily="18" charset="0"/>
                          <a:cs typeface="Calibri Light" panose="020F0302020204030204" pitchFamily="34" charset="0"/>
                          <a:sym typeface="Helvetica Light"/>
                          <a:hlinkClick r:id="rId3"/>
                        </a:rPr>
                        <a:t>https://di.ngo.ru/public</a:t>
                      </a:r>
                      <a:r>
                        <a:rPr lang="ru-RU" sz="2000" b="0" i="0" u="none" strike="noStrike" cap="none" spc="0" baseline="0" dirty="0">
                          <a:ln>
                            <a:noFill/>
                          </a:ln>
                          <a:solidFill>
                            <a:srgbClr val="000000"/>
                          </a:solidFill>
                          <a:effectLst/>
                          <a:uFillTx/>
                          <a:latin typeface="Calibri Light" panose="020F0302020204030204" pitchFamily="34" charset="0"/>
                          <a:ea typeface="Times New Roman" panose="02020603050405020304" pitchFamily="18" charset="0"/>
                          <a:cs typeface="Calibri Light" panose="020F0302020204030204" pitchFamily="34" charset="0"/>
                          <a:sym typeface="Helvetica Light"/>
                        </a:rPr>
                        <a:t>  </a:t>
                      </a:r>
                    </a:p>
                  </a:txBody>
                  <a:tcPr marL="68580" marR="68580" marT="0" marB="0"/>
                </a:tc>
              </a:tr>
            </a:tbl>
          </a:graphicData>
        </a:graphic>
      </p:graphicFrame>
    </p:spTree>
    <p:extLst>
      <p:ext uri="{BB962C8B-B14F-4D97-AF65-F5344CB8AC3E}">
        <p14:creationId xmlns:p14="http://schemas.microsoft.com/office/powerpoint/2010/main" val="2162708677"/>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4294967295"/>
          </p:nvPr>
        </p:nvSpPr>
        <p:spPr>
          <a:xfrm>
            <a:off x="6365768" y="8158162"/>
            <a:ext cx="263740" cy="272627"/>
          </a:xfrm>
          <a:prstGeom prst="rect">
            <a:avLst/>
          </a:prstGeom>
        </p:spPr>
        <p:txBody>
          <a:bodyPr/>
          <a:lstStyle/>
          <a:p>
            <a:fld id="{86CB4B4D-7CA3-9044-876B-883B54F8677D}" type="slidenum">
              <a:rPr lang="ru-RU" smtClean="0"/>
              <a:t>4</a:t>
            </a:fld>
            <a:endParaRPr lang="ru-RU"/>
          </a:p>
        </p:txBody>
      </p:sp>
      <p:pic>
        <p:nvPicPr>
          <p:cNvPr id="3" name="Рисунок 2"/>
          <p:cNvPicPr>
            <a:picLocks noChangeAspect="1"/>
          </p:cNvPicPr>
          <p:nvPr/>
        </p:nvPicPr>
        <p:blipFill>
          <a:blip r:embed="rId2"/>
          <a:stretch>
            <a:fillRect/>
          </a:stretch>
        </p:blipFill>
        <p:spPr>
          <a:xfrm>
            <a:off x="318080" y="1430873"/>
            <a:ext cx="12095374" cy="6738852"/>
          </a:xfrm>
          <a:prstGeom prst="rect">
            <a:avLst/>
          </a:prstGeom>
        </p:spPr>
      </p:pic>
    </p:spTree>
    <p:extLst>
      <p:ext uri="{BB962C8B-B14F-4D97-AF65-F5344CB8AC3E}">
        <p14:creationId xmlns:p14="http://schemas.microsoft.com/office/powerpoint/2010/main" val="664307504"/>
      </p:ext>
    </p:extLst>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9619</TotalTime>
  <Words>412</Words>
  <Application>Microsoft Office PowerPoint</Application>
  <PresentationFormat>Произвольный</PresentationFormat>
  <Paragraphs>84</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White</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Христина Милян</dc:creator>
  <cp:lastModifiedBy>Liya Sidlina</cp:lastModifiedBy>
  <cp:revision>387</cp:revision>
  <cp:lastPrinted>2018-03-01T06:09:37Z</cp:lastPrinted>
  <dcterms:modified xsi:type="dcterms:W3CDTF">2021-03-29T06:43:01Z</dcterms:modified>
</cp:coreProperties>
</file>