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6" r:id="rId3"/>
    <p:sldId id="292" r:id="rId4"/>
    <p:sldId id="289" r:id="rId5"/>
    <p:sldId id="291" r:id="rId6"/>
    <p:sldId id="290" r:id="rId7"/>
    <p:sldId id="293" r:id="rId8"/>
    <p:sldId id="299" r:id="rId9"/>
    <p:sldId id="297" r:id="rId10"/>
    <p:sldId id="300" r:id="rId11"/>
    <p:sldId id="263" r:id="rId12"/>
  </p:sldIdLst>
  <p:sldSz cx="13004800" cy="9753600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Light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orient="horz" pos="5506">
          <p15:clr>
            <a:srgbClr val="A4A3A4"/>
          </p15:clr>
        </p15:guide>
        <p15:guide id="3" pos="4096">
          <p15:clr>
            <a:srgbClr val="A4A3A4"/>
          </p15:clr>
        </p15:guide>
        <p15:guide id="4" pos="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0000"/>
    <a:srgbClr val="003399"/>
    <a:srgbClr val="F1E4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33" autoAdjust="0"/>
    <p:restoredTop sz="93621" autoAdjust="0"/>
  </p:normalViewPr>
  <p:slideViewPr>
    <p:cSldViewPr snapToGrid="0" snapToObjects="1">
      <p:cViewPr>
        <p:scale>
          <a:sx n="66" d="100"/>
          <a:sy n="66" d="100"/>
        </p:scale>
        <p:origin x="-1315" y="389"/>
      </p:cViewPr>
      <p:guideLst>
        <p:guide orient="horz" pos="1056"/>
        <p:guide orient="horz" pos="5506"/>
        <p:guide pos="4096"/>
        <p:guide pos="5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E6F1B0-014F-47F2-8C20-71CC95C4AF86}" type="datetimeFigureOut">
              <a:rPr lang="ru-RU" smtClean="0"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6D49C-D0B8-4EB1-8ECC-7B5730E90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910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" name="Shape 114"/>
          <p:cNvSpPr>
            <a:spLocks noGrp="1"/>
          </p:cNvSpPr>
          <p:nvPr>
            <p:ph type="body" sz="quarter" idx="1"/>
          </p:nvPr>
        </p:nvSpPr>
        <p:spPr>
          <a:xfrm>
            <a:off x="906357" y="4715153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37739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877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"/>
          <p:cNvSpPr/>
          <p:nvPr/>
        </p:nvSpPr>
        <p:spPr>
          <a:xfrm>
            <a:off x="4061866" y="-135186"/>
            <a:ext cx="9121280" cy="1002397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Изображение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по центр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вертикальн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3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в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4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4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Фото — 3 шт.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1" name="Изображение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2" name="Изображение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–Иван Арсентьев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–Иван Арсентьев</a:t>
            </a:r>
          </a:p>
        </p:txBody>
      </p:sp>
      <p:sp>
        <p:nvSpPr>
          <p:cNvPr id="91" name="«Место ввода цитаты»."/>
          <p:cNvSpPr txBox="1"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«Место ввода цитаты».</a:t>
            </a:r>
          </a:p>
        </p:txBody>
      </p:sp>
      <p:sp>
        <p:nvSpPr>
          <p:cNvPr id="9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39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sldNum="0" hdr="0" ftr="0" dt="0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Линия"/>
          <p:cNvSpPr/>
          <p:nvPr/>
        </p:nvSpPr>
        <p:spPr>
          <a:xfrm flipV="1">
            <a:off x="5206999" y="1140740"/>
            <a:ext cx="1" cy="1975004"/>
          </a:xfrm>
          <a:prstGeom prst="line">
            <a:avLst/>
          </a:prstGeom>
          <a:ln w="127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17" name="Очень крутой…"/>
          <p:cNvSpPr txBox="1"/>
          <p:nvPr/>
        </p:nvSpPr>
        <p:spPr>
          <a:xfrm>
            <a:off x="5194298" y="2006582"/>
            <a:ext cx="6715325" cy="29554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b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en-US" sz="4000" dirty="0">
                <a:latin typeface="Arial Narrow" charset="0"/>
                <a:ea typeface="Arial Narrow" charset="0"/>
                <a:cs typeface="Arial Narrow" charset="0"/>
              </a:rPr>
              <a:t>What determines the ambitiousness of climate policy in different countries?</a:t>
            </a:r>
            <a:endParaRPr lang="ru-RU" sz="40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18" name="Очень крутой подзаголовок презентации"/>
          <p:cNvSpPr txBox="1"/>
          <p:nvPr/>
        </p:nvSpPr>
        <p:spPr>
          <a:xfrm>
            <a:off x="5194299" y="7184217"/>
            <a:ext cx="6715324" cy="834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>
            <a:lvl1pPr algn="l">
              <a:defRPr sz="30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en-US" sz="2000" dirty="0" err="1"/>
              <a:t>Ilya</a:t>
            </a:r>
            <a:r>
              <a:rPr lang="en-US" sz="2000" dirty="0"/>
              <a:t> </a:t>
            </a:r>
            <a:r>
              <a:rPr lang="en-GB" sz="2000" dirty="0" err="1"/>
              <a:t>Stepanov</a:t>
            </a:r>
            <a:r>
              <a:rPr lang="en-GB" sz="2000" dirty="0"/>
              <a:t>, </a:t>
            </a:r>
            <a:r>
              <a:rPr lang="en-GB" sz="2000" dirty="0" err="1"/>
              <a:t>Natella</a:t>
            </a:r>
            <a:r>
              <a:rPr lang="en-GB" sz="2000" dirty="0"/>
              <a:t> </a:t>
            </a:r>
            <a:r>
              <a:rPr lang="en-GB" sz="2000" dirty="0" err="1"/>
              <a:t>Agikyan</a:t>
            </a:r>
            <a:r>
              <a:rPr lang="en-GB" sz="2000" dirty="0"/>
              <a:t>, </a:t>
            </a:r>
            <a:r>
              <a:rPr lang="en-GB" sz="2000" dirty="0" err="1"/>
              <a:t>Evgeniya</a:t>
            </a:r>
            <a:r>
              <a:rPr lang="en-GB" sz="2000" dirty="0"/>
              <a:t> </a:t>
            </a:r>
            <a:r>
              <a:rPr lang="en-GB" sz="2000" dirty="0" err="1"/>
              <a:t>Muzychenko</a:t>
            </a:r>
            <a:r>
              <a:rPr lang="en-GB" sz="2000" dirty="0"/>
              <a:t>, </a:t>
            </a:r>
            <a:r>
              <a:rPr lang="en-GB" sz="2000" dirty="0" err="1"/>
              <a:t>Taisiia</a:t>
            </a:r>
            <a:r>
              <a:rPr lang="en-GB" sz="2000" dirty="0"/>
              <a:t> </a:t>
            </a:r>
            <a:r>
              <a:rPr lang="en-GB" sz="2000" dirty="0" err="1"/>
              <a:t>Ovchinnikova</a:t>
            </a:r>
            <a:r>
              <a:rPr lang="en-GB" sz="2000" dirty="0"/>
              <a:t>, Anna </a:t>
            </a:r>
            <a:r>
              <a:rPr lang="en-GB" sz="2000" dirty="0" err="1"/>
              <a:t>Spaderova</a:t>
            </a:r>
            <a:r>
              <a:rPr lang="en-GB" sz="2000" dirty="0"/>
              <a:t>, </a:t>
            </a:r>
            <a:r>
              <a:rPr lang="en-GB" sz="2000" dirty="0" err="1"/>
              <a:t>Daria</a:t>
            </a:r>
            <a:r>
              <a:rPr lang="en-GB" sz="2000" dirty="0"/>
              <a:t> </a:t>
            </a:r>
            <a:r>
              <a:rPr lang="en-GB" sz="2000" dirty="0" err="1"/>
              <a:t>Serova</a:t>
            </a:r>
            <a:endParaRPr sz="2000" dirty="0">
              <a:solidFill>
                <a:srgbClr val="FF0000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20" name="Москва, 2017"/>
          <p:cNvSpPr txBox="1"/>
          <p:nvPr/>
        </p:nvSpPr>
        <p:spPr>
          <a:xfrm>
            <a:off x="5207000" y="9004560"/>
            <a:ext cx="6715324" cy="4719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r>
              <a:rPr lang="en-US" sz="1200" dirty="0"/>
              <a:t>XXI April International Academic Conference on Economic and Social Development, Session on Energy and Climate Economics and Policy, 29.05.2020</a:t>
            </a:r>
            <a:endParaRPr lang="ru-RU" sz="1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1" name="Изображение" descr="Изображение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8298" y="946303"/>
            <a:ext cx="1945686" cy="188127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793361" y="1473894"/>
            <a:ext cx="11430002" cy="1644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en-US" sz="4000" b="1" cap="all" dirty="0">
                <a:sym typeface="Arial Narrow"/>
              </a:rPr>
              <a:t>DISCUSSION</a:t>
            </a:r>
            <a:endParaRPr sz="44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Москва, 2017"/>
          <p:cNvSpPr txBox="1"/>
          <p:nvPr/>
        </p:nvSpPr>
        <p:spPr>
          <a:xfrm>
            <a:off x="1442720" y="273210"/>
            <a:ext cx="1117048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r"/>
            <a:r>
              <a:rPr lang="en-US" sz="1200" dirty="0"/>
              <a:t>XXI April International Academic Conference on Economic and Social Development, Session on Energy and Climate Economics and Policy, 29.05.2020</a:t>
            </a:r>
            <a:endParaRPr lang="ru-RU" sz="1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3749" y="2469173"/>
            <a:ext cx="11341488" cy="72122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24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 Limitations:</a:t>
            </a:r>
            <a:endParaRPr lang="en-US" sz="2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measure ambitiousness of climate policy?</a:t>
            </a:r>
          </a:p>
          <a:p>
            <a:pPr marL="514350" indent="-51435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factors? Economic and political institutions, trade specialization, path dependence, etc.   </a:t>
            </a:r>
          </a:p>
          <a:p>
            <a:pPr marL="514350" indent="-514350" algn="l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methods? Regression analysis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Aft>
                <a:spcPts val="1200"/>
              </a:spcAft>
            </a:pPr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Responsibility</a:t>
            </a:r>
          </a:p>
          <a:p>
            <a:pPr algn="just">
              <a:spcAft>
                <a:spcPts val="1200"/>
              </a:spcAft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Willingness to reduce emissions is determined not only by the level of economic development but other factors. </a:t>
            </a:r>
          </a:p>
          <a:p>
            <a:pPr algn="just">
              <a:spcAft>
                <a:spcPts val="1200"/>
              </a:spcAft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suggest that assessment and comparison of the results and ambitiousness of the climate policy in various countries should take a stronger notice of the opportunity cost of emissions reduction (which will be by definition lower in </a:t>
            </a:r>
            <a:r>
              <a:rPr lang="en-US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fossil-fuel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importing country rather than in fossil-fuel producing and exporting one).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1200"/>
              </a:spcAft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UNFCCC principle of Differentiated Responsibilities and Respective Capabilities should be questioned and probably revised to consider opportunity costs of emissions reductions other than the level of economic development. </a:t>
            </a:r>
          </a:p>
          <a:p>
            <a:pPr algn="l">
              <a:spcAft>
                <a:spcPts val="1200"/>
              </a:spcAft>
            </a:pPr>
            <a:endParaRPr kumimoji="0" lang="ru-RU" sz="240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9177058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www.text"/>
          <p:cNvSpPr txBox="1"/>
          <p:nvPr/>
        </p:nvSpPr>
        <p:spPr>
          <a:xfrm>
            <a:off x="3219088" y="8033435"/>
            <a:ext cx="6566623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ctr"/>
            <a:r>
              <a:rPr lang="en-US" sz="2000" dirty="0" err="1">
                <a:latin typeface="Arial Narrow" charset="0"/>
                <a:ea typeface="Arial Narrow" charset="0"/>
                <a:cs typeface="Arial Narrow" charset="0"/>
              </a:rPr>
              <a:t>Stepanov</a:t>
            </a:r>
            <a:r>
              <a:rPr lang="en-US" sz="2000" dirty="0">
                <a:latin typeface="Arial Narrow" charset="0"/>
                <a:ea typeface="Arial Narrow" charset="0"/>
                <a:cs typeface="Arial Narrow" charset="0"/>
              </a:rPr>
              <a:t> </a:t>
            </a:r>
            <a:r>
              <a:rPr lang="en-US" sz="2000" dirty="0" err="1">
                <a:latin typeface="Arial Narrow" charset="0"/>
                <a:ea typeface="Arial Narrow" charset="0"/>
                <a:cs typeface="Arial Narrow" charset="0"/>
              </a:rPr>
              <a:t>Ilya</a:t>
            </a:r>
            <a:r>
              <a:rPr lang="en-US" sz="2000" dirty="0">
                <a:latin typeface="Arial Narrow" charset="0"/>
                <a:ea typeface="Arial Narrow" charset="0"/>
                <a:cs typeface="Arial Narrow" charset="0"/>
              </a:rPr>
              <a:t>, junior research fellow of Laboratory for Climate Change Economics at National Research University Higher School of Economics</a:t>
            </a:r>
            <a:r>
              <a:rPr lang="ru-RU" sz="2000" dirty="0">
                <a:latin typeface="Arial Narrow" charset="0"/>
                <a:ea typeface="Arial Narrow" charset="0"/>
                <a:cs typeface="Arial Narrow" charset="0"/>
              </a:rPr>
              <a:t>, </a:t>
            </a:r>
            <a:r>
              <a:rPr lang="en-US" sz="2000" dirty="0">
                <a:latin typeface="Arial Narrow" charset="0"/>
                <a:ea typeface="Arial Narrow" charset="0"/>
                <a:cs typeface="Arial Narrow" charset="0"/>
              </a:rPr>
              <a:t>iastepanov@hse.ru</a:t>
            </a:r>
            <a:endParaRPr sz="20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167" name="Телефон.: +Х (ХХХ) ХХХ ХХХХ"/>
          <p:cNvSpPr txBox="1"/>
          <p:nvPr/>
        </p:nvSpPr>
        <p:spPr>
          <a:xfrm>
            <a:off x="2540148" y="8166805"/>
            <a:ext cx="3077870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endParaRPr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68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66098" y="3498712"/>
            <a:ext cx="2272604" cy="21973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793361" y="1486957"/>
            <a:ext cx="11430002" cy="1644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en-US" sz="4000" b="1" cap="all" dirty="0">
                <a:sym typeface="Arial Narrow"/>
              </a:rPr>
              <a:t>Paris Agreement and National Strategies </a:t>
            </a:r>
            <a:endParaRPr sz="44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/>
          <p:cNvSpPr txBox="1"/>
          <p:nvPr/>
        </p:nvSpPr>
        <p:spPr>
          <a:xfrm>
            <a:off x="781437" y="2967983"/>
            <a:ext cx="11341488" cy="527323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571500" indent="-571500" algn="just"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Paris Agreement ratified by </a:t>
            </a:r>
            <a:r>
              <a:rPr lang="en-US" sz="28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189 </a:t>
            </a:r>
            <a:r>
              <a:rPr lang="en-US" sz="28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countries aims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keep global average temperature below 2° C above pre-industrial levels</a:t>
            </a:r>
          </a:p>
          <a:p>
            <a:pPr marL="571500" indent="-571500" algn="just">
              <a:buFont typeface="Arial" pitchFamily="34" charset="0"/>
              <a:buChar char="•"/>
            </a:pPr>
            <a:endParaRPr kumimoji="0" lang="en-US" sz="2800" b="1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UNFCCC acknowledges different capabilities and differing responsibilities of individual countries in addressing climate change</a:t>
            </a:r>
          </a:p>
          <a:p>
            <a:pPr marL="571500" indent="-571500" algn="just">
              <a:buFont typeface="Arial" pitchFamily="34" charset="0"/>
              <a:buChar char="•"/>
            </a:pP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Nationally determined contributions (NDCs) to reduce greenhouse gas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emissions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vary significantly in their ambitiousness</a:t>
            </a:r>
          </a:p>
          <a:p>
            <a:pPr marL="571500" indent="-571500" algn="just">
              <a:buFont typeface="Arial" pitchFamily="34" charset="0"/>
              <a:buChar char="•"/>
            </a:pPr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climate regime allows for great heterogeneity in emissions reduction targets as well as instruments of climate policy among countries</a:t>
            </a:r>
          </a:p>
        </p:txBody>
      </p:sp>
      <p:sp>
        <p:nvSpPr>
          <p:cNvPr id="7" name="Москва, 2017"/>
          <p:cNvSpPr txBox="1"/>
          <p:nvPr/>
        </p:nvSpPr>
        <p:spPr>
          <a:xfrm>
            <a:off x="1442720" y="273210"/>
            <a:ext cx="1117048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r"/>
            <a:r>
              <a:rPr lang="en-US" sz="1200" dirty="0"/>
              <a:t>XXI April International Academic Conference on Economic and Social Development, Session on Energy and Climate Economics and Policy, 29.05.2020</a:t>
            </a:r>
            <a:endParaRPr lang="ru-RU" sz="1200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794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793361" y="1500020"/>
            <a:ext cx="11430002" cy="1644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en-US" sz="4000" b="1" cap="all" dirty="0">
                <a:sym typeface="Arial Narrow"/>
              </a:rPr>
              <a:t>Determinants of Climate Policies:</a:t>
            </a:r>
          </a:p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en-US" sz="4000" b="1" cap="all" dirty="0">
                <a:sym typeface="Arial Narrow"/>
              </a:rPr>
              <a:t>Literature Overview</a:t>
            </a:r>
            <a:endParaRPr sz="44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/>
          <p:cNvSpPr txBox="1"/>
          <p:nvPr/>
        </p:nvSpPr>
        <p:spPr>
          <a:xfrm>
            <a:off x="805562" y="2975679"/>
            <a:ext cx="11341488" cy="639662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just"/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Ambitious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emissions reduction policies rarely co-exist with proactive poverty eradication policies in developing countries: there is still limited room for decoupling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However, there is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growing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evidence that climate policies become more and more often intertwined with broader socio-economic objectives:</a:t>
            </a:r>
          </a:p>
          <a:p>
            <a:pPr marL="571500" indent="-571500" algn="just">
              <a:buFont typeface="Arial" pitchFamily="34" charset="0"/>
              <a:buChar char="•"/>
            </a:pP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Change Vulnerability and Risks [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Birkmann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et. al, 2014]</a:t>
            </a:r>
          </a:p>
          <a:p>
            <a:pPr marL="571500" indent="-5715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Growth Opportunities and Technologies [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Schmitz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2017;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Baker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2014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Renewable Energy Development Potential and Capacities [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Schmitz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2017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</a:p>
          <a:p>
            <a:pPr marL="571500" indent="-5715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Air Pollution [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Yamineva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Zhe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2019; </a:t>
            </a:r>
            <a:r>
              <a:rPr lang="en-GB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McMullen-Laird, 2015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Security and Dependence on Fossil Fuels [</a:t>
            </a:r>
            <a:r>
              <a:rPr lang="en-US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Dolata-Kreutzkamp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2008; 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Schmitz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Lachapelle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Paterson, 2013],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etc.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just">
              <a:buFont typeface="Arial" pitchFamily="34" charset="0"/>
              <a:buChar char="•"/>
            </a:pP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study aims to classify the factors that determine climate policy and cluster countries with regard to the role of different factors</a:t>
            </a:r>
            <a:endParaRPr lang="ru-RU" sz="24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Москва, 2017"/>
          <p:cNvSpPr txBox="1"/>
          <p:nvPr/>
        </p:nvSpPr>
        <p:spPr>
          <a:xfrm>
            <a:off x="1442720" y="273210"/>
            <a:ext cx="1117048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r"/>
            <a:r>
              <a:rPr lang="en-US" sz="1200" dirty="0"/>
              <a:t>XXI April International Academic Conference on Economic and Social Development, Session on Energy and Climate Economics and Policy, 29.05.2020</a:t>
            </a:r>
            <a:endParaRPr lang="ru-RU" sz="1200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788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/>
          <p:cNvSpPr txBox="1"/>
          <p:nvPr/>
        </p:nvSpPr>
        <p:spPr>
          <a:xfrm>
            <a:off x="787400" y="2654280"/>
            <a:ext cx="11341488" cy="613501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just"/>
            <a:r>
              <a:rPr lang="en-US" sz="28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use the following indicators to assess ambitiousness of climate policies:</a:t>
            </a:r>
          </a:p>
          <a:p>
            <a:pPr algn="just"/>
            <a:endParaRPr kumimoji="0" lang="en-US" sz="280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Relative NDCs. 2016/2030 change in carbon intensity of GDP based on PA NDCs and OECD long-term GDP forecast 2018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Ranking of EU countries’ ambition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progress in fighting climate change</a:t>
            </a:r>
            <a:r>
              <a:rPr lang="ru-RU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Climate Action Network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</a:t>
            </a:r>
            <a:endParaRPr lang="ru-RU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ru-RU" sz="2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8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Climate policy component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Climate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Performance Index (CCPI) by y </a:t>
            </a:r>
            <a:r>
              <a:rPr lang="en-US" sz="2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Germanwatch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Climate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and the Climate Action Network</a:t>
            </a:r>
          </a:p>
          <a:p>
            <a:pPr marL="342900" indent="-342900" algn="just">
              <a:buFont typeface="Arial" pitchFamily="34" charset="0"/>
              <a:buChar char="•"/>
            </a:pPr>
            <a:endParaRPr kumimoji="0" lang="en-US" sz="280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 of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ricing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Initiatives (ETS or carbon tax)</a:t>
            </a:r>
            <a:endParaRPr kumimoji="0" lang="ru-RU" sz="280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7" name="Москва, 2017"/>
          <p:cNvSpPr txBox="1"/>
          <p:nvPr/>
        </p:nvSpPr>
        <p:spPr>
          <a:xfrm>
            <a:off x="1442720" y="273210"/>
            <a:ext cx="1117048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r"/>
            <a:r>
              <a:rPr lang="en-US" sz="1200" dirty="0"/>
              <a:t>XXI April International Academic Conference on Economic and Social Development, Session on Energy and Climate Economics and Policy, 29.05.2020</a:t>
            </a:r>
            <a:endParaRPr lang="ru-RU" sz="1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8" name="Очень крутой заголовок…"/>
          <p:cNvSpPr txBox="1"/>
          <p:nvPr/>
        </p:nvSpPr>
        <p:spPr>
          <a:xfrm>
            <a:off x="798429" y="1459381"/>
            <a:ext cx="11430002" cy="1644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en-US" sz="4800" b="1" cap="all" dirty="0">
                <a:sym typeface="Arial Narrow"/>
              </a:rPr>
              <a:t>NDC</a:t>
            </a:r>
            <a:r>
              <a:rPr lang="en-US" sz="4000" b="1" dirty="0">
                <a:sym typeface="Arial Narrow"/>
              </a:rPr>
              <a:t>s</a:t>
            </a:r>
            <a:r>
              <a:rPr lang="en-US" sz="4000" b="1" cap="all" dirty="0">
                <a:sym typeface="Arial Narrow"/>
              </a:rPr>
              <a:t> and Other Indicators of Climate Policy</a:t>
            </a:r>
            <a:endParaRPr sz="44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788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806424" y="1486957"/>
            <a:ext cx="11430002" cy="1644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en-US" sz="4000" b="1" cap="all" dirty="0">
                <a:sym typeface="Arial Narrow"/>
              </a:rPr>
              <a:t>INPUT INDICATORS</a:t>
            </a:r>
            <a:endParaRPr sz="44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Москва, 2017"/>
          <p:cNvSpPr txBox="1"/>
          <p:nvPr/>
        </p:nvSpPr>
        <p:spPr>
          <a:xfrm>
            <a:off x="1442720" y="273210"/>
            <a:ext cx="1117048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r"/>
            <a:r>
              <a:rPr lang="en-US" sz="1200" dirty="0"/>
              <a:t>XXI April International Academic Conference on Economic and Social Development, Session on Energy and Climate Economics and Policy, 29.05.2020</a:t>
            </a:r>
            <a:endParaRPr lang="ru-RU" sz="1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8129338"/>
              </p:ext>
            </p:extLst>
          </p:nvPr>
        </p:nvGraphicFramePr>
        <p:xfrm>
          <a:off x="805559" y="3136373"/>
          <a:ext cx="11512715" cy="54190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1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3907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453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723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4035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Factor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Hypothetical Role</a:t>
                      </a:r>
                      <a:r>
                        <a:rPr lang="en-US" b="1" baseline="0" dirty="0">
                          <a:solidFill>
                            <a:srgbClr val="002060"/>
                          </a:solidFill>
                        </a:rPr>
                        <a:t> in Climate Policy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Indicator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i="0" u="none" strike="noStrike" cap="none" spc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Source</a:t>
                      </a:r>
                      <a:endParaRPr lang="ru-RU" sz="1800" b="1" i="0" u="none" strike="noStrike" cap="none" spc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222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Climate</a:t>
                      </a:r>
                      <a:r>
                        <a:rPr lang="en-US" b="1" baseline="0" dirty="0">
                          <a:solidFill>
                            <a:srgbClr val="002060"/>
                          </a:solidFill>
                        </a:rPr>
                        <a:t> Change Vulnerability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Higher</a:t>
                      </a:r>
                      <a:r>
                        <a:rPr lang="en-US" baseline="0" dirty="0">
                          <a:solidFill>
                            <a:srgbClr val="002060"/>
                          </a:solidFill>
                        </a:rPr>
                        <a:t> climate change vulnerability leads to more active mitigation policies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Vulnerability score, </a:t>
                      </a:r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(0;1)</a:t>
                      </a:r>
                      <a:endParaRPr lang="en-GB" dirty="0">
                        <a:solidFill>
                          <a:srgbClr val="002060"/>
                        </a:solidFill>
                      </a:endParaRP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002060"/>
                          </a:solidFill>
                        </a:rPr>
                        <a:t>[University of Notre Dame]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4222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Level</a:t>
                      </a:r>
                      <a:r>
                        <a:rPr lang="en-US" b="1" baseline="0" dirty="0">
                          <a:solidFill>
                            <a:srgbClr val="002060"/>
                          </a:solidFill>
                        </a:rPr>
                        <a:t> of Economic Development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More developed countries can afford costly mitigation policies or have more room for decoupling opportunities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GDP per capita,</a:t>
                      </a:r>
                      <a:r>
                        <a:rPr lang="en-US" baseline="0" dirty="0">
                          <a:solidFill>
                            <a:srgbClr val="002060"/>
                          </a:solidFill>
                        </a:rPr>
                        <a:t> constant 2010 USD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[World Bank]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4222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Local Air Pollution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Air </a:t>
                      </a:r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pollution is often 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caused</a:t>
                      </a:r>
                      <a:r>
                        <a:rPr lang="en-US" baseline="0" dirty="0">
                          <a:solidFill>
                            <a:srgbClr val="002060"/>
                          </a:solidFill>
                        </a:rPr>
                        <a:t> by carbon-intense industries, so local pollution and climate </a:t>
                      </a:r>
                      <a:r>
                        <a:rPr lang="en-US" baseline="0" dirty="0" smtClean="0">
                          <a:solidFill>
                            <a:srgbClr val="002060"/>
                          </a:solidFill>
                        </a:rPr>
                        <a:t>policies </a:t>
                      </a:r>
                      <a:r>
                        <a:rPr lang="en-US" baseline="0" dirty="0">
                          <a:solidFill>
                            <a:srgbClr val="002060"/>
                          </a:solidFill>
                        </a:rPr>
                        <a:t>supplement each other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PM2,5, mean annual exposure, mcg/m</a:t>
                      </a:r>
                      <a:r>
                        <a:rPr lang="en-US" baseline="30000" dirty="0">
                          <a:solidFill>
                            <a:srgbClr val="002060"/>
                          </a:solidFill>
                        </a:rPr>
                        <a:t>3</a:t>
                      </a:r>
                      <a:endParaRPr lang="ru-RU" baseline="3000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[World Bank]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4222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Energy</a:t>
                      </a:r>
                      <a:r>
                        <a:rPr lang="en-US" b="1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</a:rPr>
                        <a:t>Dependency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Objectives</a:t>
                      </a:r>
                      <a:r>
                        <a:rPr lang="en-US" baseline="0" dirty="0">
                          <a:solidFill>
                            <a:srgbClr val="002060"/>
                          </a:solidFill>
                        </a:rPr>
                        <a:t> to reduce dependency on e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nergy</a:t>
                      </a:r>
                      <a:r>
                        <a:rPr lang="en-US" baseline="0" dirty="0">
                          <a:solidFill>
                            <a:srgbClr val="002060"/>
                          </a:solidFill>
                        </a:rPr>
                        <a:t> imports contribute to emission reduction action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Net</a:t>
                      </a:r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Imports/TPES, %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[IEA]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42221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Energy</a:t>
                      </a:r>
                      <a:r>
                        <a:rPr lang="en-US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b="1" dirty="0" smtClean="0">
                          <a:solidFill>
                            <a:srgbClr val="002060"/>
                          </a:solidFill>
                        </a:rPr>
                        <a:t>Self-Sufficiency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Reliance</a:t>
                      </a:r>
                      <a:r>
                        <a:rPr lang="en-US" baseline="0" dirty="0">
                          <a:solidFill>
                            <a:srgbClr val="002060"/>
                          </a:solidFill>
                        </a:rPr>
                        <a:t> on fossil-fuel exports leaves less room for active mitigation policies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Production/TPES, %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[IEA]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42221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2060"/>
                          </a:solidFill>
                        </a:rPr>
                        <a:t>Renewable Energy Capacities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Greater</a:t>
                      </a:r>
                      <a:r>
                        <a:rPr lang="en-US" baseline="0" dirty="0">
                          <a:solidFill>
                            <a:srgbClr val="002060"/>
                          </a:solidFill>
                        </a:rPr>
                        <a:t> role of renewables in the energy mix supports stronger climate policies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RES consumption/TFC,</a:t>
                      </a:r>
                      <a:r>
                        <a:rPr lang="en-US" baseline="0" dirty="0">
                          <a:solidFill>
                            <a:srgbClr val="002060"/>
                          </a:solidFill>
                        </a:rPr>
                        <a:t> %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002060"/>
                          </a:solidFill>
                        </a:rPr>
                        <a:t>[IEA]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05559" y="8740775"/>
            <a:ext cx="10270309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Sample: 57</a:t>
            </a:r>
            <a:r>
              <a:rPr lang="ru-RU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developed and developing countries, 2016 data</a:t>
            </a:r>
            <a:endParaRPr kumimoji="0" lang="ru-RU" sz="2400" b="0" i="1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909788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817136"/>
              </p:ext>
            </p:extLst>
          </p:nvPr>
        </p:nvGraphicFramePr>
        <p:xfrm>
          <a:off x="3374431" y="3286040"/>
          <a:ext cx="6301832" cy="55713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8704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8704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277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795908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Component 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Component 2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5908">
                <a:tc>
                  <a:txBody>
                    <a:bodyPr/>
                    <a:lstStyle/>
                    <a:p>
                      <a:r>
                        <a:rPr lang="en-GB" sz="2000" dirty="0">
                          <a:solidFill>
                            <a:srgbClr val="002060"/>
                          </a:solidFill>
                        </a:rPr>
                        <a:t>Vulnerability </a:t>
                      </a:r>
                      <a:r>
                        <a:rPr lang="en-GB" sz="2000" dirty="0" smtClean="0">
                          <a:solidFill>
                            <a:srgbClr val="002060"/>
                          </a:solidFill>
                        </a:rPr>
                        <a:t>Score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0.833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0.219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9590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GDP per capita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-0.847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0.039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590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PM2,5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0.784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0.40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590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Net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Imports/TPES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-0.011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-0.992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590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Production/TPES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-0.012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0.993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9590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rgbClr val="002060"/>
                          </a:solidFill>
                        </a:rPr>
                        <a:t>RES consumption/TFC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584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-0.439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0.192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2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793361" y="1486957"/>
            <a:ext cx="11430002" cy="1644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en-US" sz="4000" b="1" cap="all" dirty="0">
                <a:solidFill>
                  <a:srgbClr val="002060"/>
                </a:solidFill>
                <a:sym typeface="Arial Narrow"/>
              </a:rPr>
              <a:t>Factor Analysis: Rotated Component Matrix</a:t>
            </a:r>
            <a:endParaRPr sz="4400" b="1" dirty="0">
              <a:solidFill>
                <a:srgbClr val="002060"/>
              </a:solidFill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Москва, 2017"/>
          <p:cNvSpPr txBox="1"/>
          <p:nvPr/>
        </p:nvSpPr>
        <p:spPr>
          <a:xfrm>
            <a:off x="1442720" y="273210"/>
            <a:ext cx="1117048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r"/>
            <a:r>
              <a:rPr lang="en-US" sz="1200" dirty="0"/>
              <a:t>XXI April International Academic Conference on Economic and Social Development, Session on Energy and Climate Economics and Policy, 29.05.2020</a:t>
            </a:r>
            <a:endParaRPr lang="ru-RU" sz="1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5909481" y="3865880"/>
            <a:ext cx="1421785" cy="2671398"/>
          </a:xfrm>
          <a:prstGeom prst="ellipse">
            <a:avLst/>
          </a:prstGeom>
          <a:noFill/>
          <a:ln w="38100" cap="flat">
            <a:solidFill>
              <a:schemeClr val="accent5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7949510" y="6202384"/>
            <a:ext cx="1475933" cy="1989004"/>
          </a:xfrm>
          <a:prstGeom prst="ellipse">
            <a:avLst/>
          </a:prstGeom>
          <a:noFill/>
          <a:ln w="38100" cap="flat">
            <a:solidFill>
              <a:schemeClr val="accent5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cxnSp>
        <p:nvCxnSpPr>
          <p:cNvPr id="10" name="Прямая со стрелкой 9"/>
          <p:cNvCxnSpPr>
            <a:stCxn id="17" idx="3"/>
            <a:endCxn id="2" idx="2"/>
          </p:cNvCxnSpPr>
          <p:nvPr/>
        </p:nvCxnSpPr>
        <p:spPr>
          <a:xfrm flipV="1">
            <a:off x="2784143" y="5201579"/>
            <a:ext cx="3125338" cy="433912"/>
          </a:xfrm>
          <a:prstGeom prst="straightConnector1">
            <a:avLst/>
          </a:prstGeom>
          <a:noFill/>
          <a:ln w="25400" cap="flat">
            <a:solidFill>
              <a:schemeClr val="accent5"/>
            </a:solidFill>
            <a:prstDash val="dash"/>
            <a:miter lim="4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4" name="Прямая со стрелкой 13"/>
          <p:cNvCxnSpPr>
            <a:cxnSpLocks/>
            <a:stCxn id="23" idx="1"/>
          </p:cNvCxnSpPr>
          <p:nvPr/>
        </p:nvCxnSpPr>
        <p:spPr>
          <a:xfrm flipH="1">
            <a:off x="9613832" y="6941606"/>
            <a:ext cx="993208" cy="283898"/>
          </a:xfrm>
          <a:prstGeom prst="straightConnector1">
            <a:avLst/>
          </a:prstGeom>
          <a:noFill/>
          <a:ln w="25400" cap="flat">
            <a:solidFill>
              <a:schemeClr val="accent5"/>
            </a:solidFill>
            <a:prstDash val="dash"/>
            <a:miter lim="4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" name="TextBox 16"/>
          <p:cNvSpPr txBox="1"/>
          <p:nvPr/>
        </p:nvSpPr>
        <p:spPr>
          <a:xfrm>
            <a:off x="423371" y="4660865"/>
            <a:ext cx="2360772" cy="19492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Development, climate change resilience, air pollution and renewable energy capacities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607040" y="5966980"/>
            <a:ext cx="2006164" cy="19492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self-sufficiency and dependency on imports</a:t>
            </a:r>
            <a:endParaRPr kumimoji="0" lang="ru-RU" sz="240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6169997" y="7731566"/>
            <a:ext cx="900752" cy="1059292"/>
          </a:xfrm>
          <a:prstGeom prst="ellipse">
            <a:avLst/>
          </a:prstGeom>
          <a:noFill/>
          <a:ln w="38100" cap="flat">
            <a:solidFill>
              <a:schemeClr val="accent5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j-lt"/>
              <a:ea typeface="+mj-ea"/>
              <a:cs typeface="+mj-cs"/>
              <a:sym typeface="Helvetica Light"/>
            </a:endParaRPr>
          </a:p>
        </p:txBody>
      </p:sp>
      <p:cxnSp>
        <p:nvCxnSpPr>
          <p:cNvPr id="31" name="Прямая со стрелкой 30"/>
          <p:cNvCxnSpPr>
            <a:stCxn id="17" idx="3"/>
            <a:endCxn id="30" idx="1"/>
          </p:cNvCxnSpPr>
          <p:nvPr/>
        </p:nvCxnSpPr>
        <p:spPr>
          <a:xfrm>
            <a:off x="2784143" y="5635491"/>
            <a:ext cx="3517766" cy="2251205"/>
          </a:xfrm>
          <a:prstGeom prst="straightConnector1">
            <a:avLst/>
          </a:prstGeom>
          <a:noFill/>
          <a:ln w="25400" cap="flat">
            <a:solidFill>
              <a:schemeClr val="accent5"/>
            </a:solidFill>
            <a:prstDash val="dash"/>
            <a:miter lim="4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909788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793361" y="1486957"/>
            <a:ext cx="11430002" cy="1644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en-US" sz="4000" b="1" cap="all" dirty="0">
                <a:sym typeface="Arial Narrow"/>
              </a:rPr>
              <a:t>Cluster </a:t>
            </a:r>
            <a:r>
              <a:rPr lang="en-US" sz="4000" b="1" cap="all" dirty="0" smtClean="0">
                <a:sym typeface="Arial Narrow"/>
              </a:rPr>
              <a:t>Analysis RESULTS</a:t>
            </a:r>
            <a:endParaRPr sz="44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Москва, 2017"/>
          <p:cNvSpPr txBox="1"/>
          <p:nvPr/>
        </p:nvSpPr>
        <p:spPr>
          <a:xfrm>
            <a:off x="1442720" y="273210"/>
            <a:ext cx="1117048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r"/>
            <a:r>
              <a:rPr lang="en-US" sz="1200" dirty="0"/>
              <a:t>XXI April International Academic Conference on Economic and Social Development, Session on Energy and Climate Economics and Policy, 29.05.2020</a:t>
            </a:r>
            <a:endParaRPr lang="ru-RU" sz="1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037923"/>
              </p:ext>
            </p:extLst>
          </p:nvPr>
        </p:nvGraphicFramePr>
        <p:xfrm>
          <a:off x="103415" y="2920718"/>
          <a:ext cx="12776562" cy="672993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796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4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084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08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084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0840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0840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7609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2033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7716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977167"/>
                <a:gridCol w="76002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8543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Cluster</a:t>
                      </a:r>
                      <a:endParaRPr lang="en-GB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Countries</a:t>
                      </a:r>
                      <a:endParaRPr lang="en-GB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Vulnerability Score, (0;1)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GDP per capita (constant 2010 USD)</a:t>
                      </a:r>
                      <a:endParaRPr lang="it-IT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PM2,5, mean annual exposure, mcg/cubic m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Net Imports/</a:t>
                      </a:r>
                      <a:endParaRPr lang="ru-RU" sz="1400" b="1" u="none" strike="noStrike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TPES, %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Production/</a:t>
                      </a:r>
                      <a:endParaRPr lang="ru-RU" sz="1400" b="1" u="none" strike="noStrike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TPES, %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RES consumption/</a:t>
                      </a:r>
                      <a:endParaRPr lang="ru-RU" sz="1400" b="1" u="none" strike="noStrike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TFC, %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Median</a:t>
                      </a:r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2016/2030 relative INDC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Median CANE ranking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CC </a:t>
                      </a:r>
                      <a:r>
                        <a:rPr lang="en-GB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Perf</a:t>
                      </a:r>
                      <a:r>
                        <a:rPr lang="en-GB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Index (Climate Policy)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Carbon Price Use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96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I. Very High Income and Medium Energy Self-Sufficiency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Austria, Germany, Denmark, Ireland, Iceland, Canada, Luxembourg, New Zealand, United Kingdom, United States, Finland, France, Switzerland, Sweden.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51216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-49%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45%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 out of 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45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II. High Income and Low Energy Self-Sufficiency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Belgium, Greece, Spain, Italy, Cyprus, Lithuania, Malta, Netherlands, Portugal, Singapore, Slovenia, Japan.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31192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-33%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35%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2000" b="0" i="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 out of 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96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III. Middle Income and Medium Energy Self-sufficiency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Albania, Belarus, Bulgaria, Brazil, Hungary, Dominican Republic, Indonesia, Kazakhstan, Costa Rica, Latvia, Mexico, Poland, Romania, Ukraine, Korea, Russia, Croatia, Chile, Estonia.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0.34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10990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-42%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32%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ru-RU" sz="2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 our of 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052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IV. Low Income and Medium Self-Sufficiency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Botswana, Guatemala, Zambia, Cameroon, India, Tajikistan, Uzbekistan, China.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0.45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2139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ru-RU" sz="2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-9%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 out of 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5071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Sample Median and Average</a:t>
                      </a:r>
                      <a:endParaRPr lang="en-GB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0,31; </a:t>
                      </a:r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0.33</a:t>
                      </a:r>
                      <a:r>
                        <a:rPr lang="en-US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19098</a:t>
                      </a:r>
                      <a:r>
                        <a:rPr lang="en-US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;</a:t>
                      </a:r>
                      <a:endParaRPr lang="ru-RU" sz="1800" u="none" strike="noStrike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2776</a:t>
                      </a:r>
                      <a:r>
                        <a:rPr lang="en-US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15;</a:t>
                      </a:r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18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40;</a:t>
                      </a:r>
                      <a:r>
                        <a:rPr lang="en-US" sz="1800" u="none" strike="noStrike" baseline="0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34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62; </a:t>
                      </a:r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6</a:t>
                      </a:r>
                      <a:r>
                        <a:rPr lang="en-US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15; </a:t>
                      </a:r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19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8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136777" y="9174551"/>
            <a:ext cx="2743202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r"/>
            <a:r>
              <a:rPr lang="en-US" sz="1400" dirty="0">
                <a:solidFill>
                  <a:srgbClr val="002060"/>
                </a:solidFill>
              </a:rPr>
              <a:t>Outliers: Norway, Angola, Australia, Azerbaijan 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4368952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793361" y="1486957"/>
            <a:ext cx="11430002" cy="1644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en-US" sz="4000" b="1" cap="all" dirty="0">
                <a:sym typeface="Arial Narrow"/>
              </a:rPr>
              <a:t>Cluster </a:t>
            </a:r>
            <a:r>
              <a:rPr lang="en-US" sz="4000" b="1" cap="all" dirty="0" smtClean="0">
                <a:sym typeface="Arial Narrow"/>
              </a:rPr>
              <a:t>Analysis RESULTS</a:t>
            </a:r>
            <a:endParaRPr sz="44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Москва, 2017"/>
          <p:cNvSpPr txBox="1"/>
          <p:nvPr/>
        </p:nvSpPr>
        <p:spPr>
          <a:xfrm>
            <a:off x="1442720" y="273210"/>
            <a:ext cx="1117048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r"/>
            <a:r>
              <a:rPr lang="en-US" sz="1200" dirty="0"/>
              <a:t>XXI April International Academic Conference on Economic and Social Development, Session on Energy and Climate Economics and Policy, 29.05.2020</a:t>
            </a:r>
            <a:endParaRPr lang="ru-RU" sz="1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586705"/>
              </p:ext>
            </p:extLst>
          </p:nvPr>
        </p:nvGraphicFramePr>
        <p:xfrm>
          <a:off x="103415" y="2920718"/>
          <a:ext cx="12776562" cy="618129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796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4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084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084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0840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0840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0840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7609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82033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97716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977167"/>
                <a:gridCol w="76002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</a:tblGrid>
              <a:tr h="854318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Cluster</a:t>
                      </a:r>
                      <a:endParaRPr lang="en-GB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solidFill>
                            <a:srgbClr val="002060"/>
                          </a:solidFill>
                          <a:effectLst/>
                        </a:rPr>
                        <a:t>Countries</a:t>
                      </a:r>
                      <a:endParaRPr lang="en-GB" sz="1600" b="0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Vulnerability Score, (0;1)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GDP per capita (constant 2010 USD)</a:t>
                      </a:r>
                      <a:endParaRPr lang="it-IT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PM2,5, mean annual exposure, mcg/cubic m</a:t>
                      </a:r>
                      <a:endParaRPr lang="en-US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Net Imports/</a:t>
                      </a:r>
                      <a:endParaRPr lang="ru-RU" sz="1400" b="1" u="none" strike="noStrike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TPES, %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Production/</a:t>
                      </a:r>
                      <a:endParaRPr lang="ru-RU" sz="1400" b="1" u="none" strike="noStrike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TPES, %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RES consumption/</a:t>
                      </a:r>
                      <a:endParaRPr lang="ru-RU" sz="1400" b="1" u="none" strike="noStrike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algn="ctr" fontAlgn="b"/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TFC, %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Median</a:t>
                      </a:r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 2016/2030 relative INDC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Median CANE ranking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84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CC </a:t>
                      </a:r>
                      <a:r>
                        <a:rPr lang="en-GB" sz="14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Perf</a:t>
                      </a:r>
                      <a:r>
                        <a:rPr lang="en-GB" sz="1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. Index (Climate Policy)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>
                          <a:solidFill>
                            <a:srgbClr val="002060"/>
                          </a:solidFill>
                          <a:effectLst/>
                        </a:rPr>
                        <a:t>Carbon Price Use</a:t>
                      </a:r>
                      <a:endParaRPr lang="en-GB" sz="14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961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I. Very High Income and Medium Energy Self-Sufficiency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Austria, Germany, Denmark, Ireland, Iceland, Canada, Luxembourg, New Zealand, United Kingdom, United States, Finland, France, Switzerland, Sweden.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Very Low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Very High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Very Low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Very High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-49%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45%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ru-RU" sz="2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 out of 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454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II. High Income and Low Energy Self-Sufficiency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Belgium, Greece, Spain, Italy, Cyprus, Lithuania, Malta, Netherlands, Portugal, Singapore, Slovenia, Japan.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Very High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Very Low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35%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</a:t>
                      </a:r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ru-RU" sz="2000" b="0" i="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 out of 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9698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III. Middle Income and Medium Energy Self-sufficiency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Albania, Belarus, Bulgaria, Brazil, Hungary, Dominican Republic, Indonesia, Kazakhstan, Costa Rica, Latvia, Mexico, Poland, Romania, Ukraine, Korea, Russia, Croatia, Chile, Estonia.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Low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Low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Medium</a:t>
                      </a:r>
                      <a:endParaRPr lang="en-GB" sz="18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Medium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-42%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32%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38</a:t>
                      </a:r>
                      <a:endParaRPr lang="ru-RU" sz="2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 our of 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0521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IV. Low Income and </a:t>
                      </a:r>
                      <a:r>
                        <a:rPr lang="en-US" sz="16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High </a:t>
                      </a:r>
                      <a:r>
                        <a:rPr lang="en-US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Self-Sufficiency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Botswana, Guatemala, Zambia, Cameroon, India, Tajikistan, Uzbekistan, China.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Very High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Very Low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Very High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84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Low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84200" rtl="0" fontAlgn="b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800" b="0" i="0" u="none" strike="noStrike" cap="none" spc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High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Low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1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ru-RU" sz="2000" b="0" i="0" u="none" strike="noStrike" dirty="0"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0 out of 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E4A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136777" y="9174551"/>
            <a:ext cx="2743202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r"/>
            <a:r>
              <a:rPr lang="en-US" sz="1400" dirty="0">
                <a:solidFill>
                  <a:srgbClr val="002060"/>
                </a:solidFill>
              </a:rPr>
              <a:t>Outliers: Norway, Angola, Australia, Azerbaijan 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73733561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Линия"/>
          <p:cNvSpPr/>
          <p:nvPr/>
        </p:nvSpPr>
        <p:spPr>
          <a:xfrm>
            <a:off x="787400" y="1574800"/>
            <a:ext cx="11430001" cy="0"/>
          </a:xfrm>
          <a:prstGeom prst="line">
            <a:avLst/>
          </a:prstGeom>
          <a:ln w="12700">
            <a:solidFill>
              <a:srgbClr val="253957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400"/>
            </a:pPr>
            <a:endParaRPr/>
          </a:p>
        </p:txBody>
      </p:sp>
      <p:sp>
        <p:nvSpPr>
          <p:cNvPr id="124" name="Очень крутой заголовок…"/>
          <p:cNvSpPr txBox="1"/>
          <p:nvPr/>
        </p:nvSpPr>
        <p:spPr>
          <a:xfrm>
            <a:off x="793361" y="1486957"/>
            <a:ext cx="11430002" cy="16449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/>
          <a:lstStyle/>
          <a:p>
            <a:pPr algn="l">
              <a:defRPr sz="5000" b="1" cap="all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pPr>
            <a:r>
              <a:rPr lang="en-US" sz="4000" b="1" cap="all" dirty="0">
                <a:sym typeface="Arial Narrow"/>
              </a:rPr>
              <a:t>Outcomes</a:t>
            </a:r>
            <a:endParaRPr sz="4400" b="1" dirty="0">
              <a:latin typeface="Arial Narrow" charset="0"/>
              <a:ea typeface="Arial Narrow" charset="0"/>
              <a:cs typeface="Arial Narrow" charset="0"/>
            </a:endParaRPr>
          </a:p>
        </p:txBody>
      </p:sp>
      <p:pic>
        <p:nvPicPr>
          <p:cNvPr id="128" name="Изображение" descr="Изображение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562" y="416839"/>
            <a:ext cx="853034" cy="85303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Москва, 2017"/>
          <p:cNvSpPr txBox="1"/>
          <p:nvPr/>
        </p:nvSpPr>
        <p:spPr>
          <a:xfrm>
            <a:off x="1442720" y="273210"/>
            <a:ext cx="11170484" cy="2872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 defTabSz="457200">
              <a:defRPr sz="2100">
                <a:solidFill>
                  <a:srgbClr val="253957"/>
                </a:solidFill>
                <a:latin typeface="+mn-lt"/>
                <a:ea typeface="+mn-ea"/>
                <a:cs typeface="+mn-cs"/>
                <a:sym typeface="Arial Narrow"/>
              </a:defRPr>
            </a:lvl1pPr>
          </a:lstStyle>
          <a:p>
            <a:pPr algn="r"/>
            <a:r>
              <a:rPr lang="en-US" sz="1200" dirty="0"/>
              <a:t>XXI April International Academic Conference on Economic and Social Development, Session on Energy and Climate Economics and Policy, 29.05.2020</a:t>
            </a:r>
            <a:endParaRPr lang="ru-RU" sz="1200" dirty="0">
              <a:latin typeface="Arial Narrow" charset="0"/>
              <a:ea typeface="Arial Narrow" charset="0"/>
              <a:cs typeface="Arial Narrow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1437" y="2370086"/>
            <a:ext cx="11341488" cy="662745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514350" indent="-5143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ambitious targets are set by high-income countries. 9 out of 14 countries in the first cluster use carbon pricing</a:t>
            </a:r>
          </a:p>
          <a:p>
            <a:pPr marL="514350" indent="-5143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Least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developed countries tend to have weaker emissions reduction targets even though they are most exposed to climate change risks</a:t>
            </a:r>
          </a:p>
          <a:p>
            <a:pPr marL="514350" indent="-5143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Countries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lower energy self-sufficiency tend to have higher CANE rating and use carbon pricing more often</a:t>
            </a:r>
          </a:p>
          <a:p>
            <a:pPr marL="514350" indent="-5143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Countries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a higher share of renewables tend to have more ambitious targets and more often use carbon pricing</a:t>
            </a:r>
          </a:p>
          <a:p>
            <a:pPr marL="514350" indent="-51435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 of air pollution, as well as vulnerability scores, are inversely related to the ambitiousness of climate policy which is due to a high negative correlation with the level of economic growth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Poor </a:t>
            </a:r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countries prefer climate change adaptation and local air pollution reduction through development</a:t>
            </a:r>
            <a:endParaRPr kumimoji="0" lang="ru-RU" sz="2800" i="0" u="none" strike="noStrike" cap="none" spc="0" normalizeH="0" baseline="0" dirty="0">
              <a:ln>
                <a:noFill/>
              </a:ln>
              <a:solidFill>
                <a:srgbClr val="002060"/>
              </a:solidFill>
              <a:effectLst/>
              <a:uFillTx/>
              <a:latin typeface="Arial" panose="020B0604020202020204" pitchFamily="34" charset="0"/>
              <a:cs typeface="Arial" panose="020B0604020202020204" pitchFamily="34" charset="0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30575427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Arial Narrow"/>
        <a:ea typeface="Arial Narrow"/>
        <a:cs typeface="Arial Narrow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2819</TotalTime>
  <Words>1548</Words>
  <Application>Microsoft Office PowerPoint</Application>
  <PresentationFormat>Произвольный</PresentationFormat>
  <Paragraphs>252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Ilya Stepanov</dc:creator>
  <cp:lastModifiedBy>Ilya Stepanov</cp:lastModifiedBy>
  <cp:revision>145</cp:revision>
  <cp:lastPrinted>2018-03-02T13:04:58Z</cp:lastPrinted>
  <dcterms:modified xsi:type="dcterms:W3CDTF">2020-05-29T08:40:51Z</dcterms:modified>
</cp:coreProperties>
</file>