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92" r:id="rId4"/>
    <p:sldId id="289" r:id="rId5"/>
    <p:sldId id="291" r:id="rId6"/>
    <p:sldId id="290" r:id="rId7"/>
    <p:sldId id="293" r:id="rId8"/>
    <p:sldId id="299" r:id="rId9"/>
    <p:sldId id="297" r:id="rId10"/>
    <p:sldId id="300" r:id="rId11"/>
    <p:sldId id="263" r:id="rId12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orient="horz" pos="5506">
          <p15:clr>
            <a:srgbClr val="A4A3A4"/>
          </p15:clr>
        </p15:guide>
        <p15:guide id="3" pos="4096">
          <p15:clr>
            <a:srgbClr val="A4A3A4"/>
          </p15:clr>
        </p15:guide>
        <p15:guide id="4" pos="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00"/>
    <a:srgbClr val="003399"/>
    <a:srgbClr val="F1E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3621" autoAdjust="0"/>
  </p:normalViewPr>
  <p:slideViewPr>
    <p:cSldViewPr snapToGrid="0" snapToObjects="1">
      <p:cViewPr>
        <p:scale>
          <a:sx n="66" d="100"/>
          <a:sy n="66" d="100"/>
        </p:scale>
        <p:origin x="-1315" y="389"/>
      </p:cViewPr>
      <p:guideLst>
        <p:guide orient="horz" pos="1056"/>
        <p:guide orient="horz" pos="5506"/>
        <p:guide pos="4096"/>
        <p:guide pos="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6F1B0-014F-47F2-8C20-71CC95C4AF86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6D49C-D0B8-4EB1-8ECC-7B5730E90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10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37739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87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>
            <a:off x="4061866" y="-135186"/>
            <a:ext cx="9121280" cy="100239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sldNum="0"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206999" y="1140740"/>
            <a:ext cx="1" cy="1975004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5194298" y="2006582"/>
            <a:ext cx="6715325" cy="2955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dirty="0">
                <a:latin typeface="Arial Narrow" charset="0"/>
                <a:ea typeface="Arial Narrow" charset="0"/>
                <a:cs typeface="Arial Narrow" charset="0"/>
              </a:rPr>
              <a:t>What determines the ambitiousness of climate policy in different countries?</a:t>
            </a:r>
            <a:endParaRPr lang="ru-RU" sz="40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8" name="Очень крутой подзаголовок презентации"/>
          <p:cNvSpPr txBox="1"/>
          <p:nvPr/>
        </p:nvSpPr>
        <p:spPr>
          <a:xfrm>
            <a:off x="5194299" y="7184217"/>
            <a:ext cx="6715324" cy="834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en-US" sz="2000" dirty="0" err="1"/>
              <a:t>Ilya</a:t>
            </a:r>
            <a:r>
              <a:rPr lang="en-US" sz="2000" dirty="0"/>
              <a:t> </a:t>
            </a:r>
            <a:r>
              <a:rPr lang="en-GB" sz="2000" dirty="0" err="1"/>
              <a:t>Stepanov</a:t>
            </a:r>
            <a:r>
              <a:rPr lang="en-GB" sz="2000" dirty="0"/>
              <a:t>, </a:t>
            </a:r>
            <a:r>
              <a:rPr lang="en-GB" sz="2000" dirty="0" err="1"/>
              <a:t>Natella</a:t>
            </a:r>
            <a:r>
              <a:rPr lang="en-GB" sz="2000" dirty="0"/>
              <a:t> </a:t>
            </a:r>
            <a:r>
              <a:rPr lang="en-GB" sz="2000" dirty="0" err="1"/>
              <a:t>Agikyan</a:t>
            </a:r>
            <a:r>
              <a:rPr lang="en-GB" sz="2000" dirty="0"/>
              <a:t>, </a:t>
            </a:r>
            <a:r>
              <a:rPr lang="en-GB" sz="2000" dirty="0" err="1"/>
              <a:t>Evgeniya</a:t>
            </a:r>
            <a:r>
              <a:rPr lang="en-GB" sz="2000" dirty="0"/>
              <a:t> </a:t>
            </a:r>
            <a:r>
              <a:rPr lang="en-GB" sz="2000" dirty="0" err="1"/>
              <a:t>Muzychenko</a:t>
            </a:r>
            <a:r>
              <a:rPr lang="en-GB" sz="2000" dirty="0"/>
              <a:t>, </a:t>
            </a:r>
            <a:r>
              <a:rPr lang="en-GB" sz="2000" dirty="0" err="1"/>
              <a:t>Taisiia</a:t>
            </a:r>
            <a:r>
              <a:rPr lang="en-GB" sz="2000" dirty="0"/>
              <a:t> </a:t>
            </a:r>
            <a:r>
              <a:rPr lang="en-GB" sz="2000" dirty="0" err="1"/>
              <a:t>Ovchinnikova</a:t>
            </a:r>
            <a:r>
              <a:rPr lang="en-GB" sz="2000" dirty="0"/>
              <a:t>, Anna </a:t>
            </a:r>
            <a:r>
              <a:rPr lang="en-GB" sz="2000" dirty="0" err="1"/>
              <a:t>Spaderova</a:t>
            </a:r>
            <a:r>
              <a:rPr lang="en-GB" sz="2000" dirty="0"/>
              <a:t>, </a:t>
            </a:r>
            <a:r>
              <a:rPr lang="en-GB" sz="2000" dirty="0" err="1"/>
              <a:t>Daria</a:t>
            </a:r>
            <a:r>
              <a:rPr lang="en-GB" sz="2000" dirty="0"/>
              <a:t> </a:t>
            </a:r>
            <a:r>
              <a:rPr lang="en-GB" sz="2000" dirty="0" err="1"/>
              <a:t>Serova</a:t>
            </a:r>
            <a:endParaRPr sz="2000" dirty="0">
              <a:solidFill>
                <a:srgbClr val="FF0000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0" name="Москва, 2017"/>
          <p:cNvSpPr txBox="1"/>
          <p:nvPr/>
        </p:nvSpPr>
        <p:spPr>
          <a:xfrm>
            <a:off x="5207000" y="9004560"/>
            <a:ext cx="671532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298" y="946303"/>
            <a:ext cx="1945686" cy="18812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73894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DISCUSSION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749" y="2469173"/>
            <a:ext cx="11341488" cy="72122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Limitations: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measure ambitiousness of climate policy?</a:t>
            </a:r>
          </a:p>
          <a:p>
            <a:pPr marL="514350" indent="-51435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factors? Economic and political institutions, trade specialization, path dependence, etc.   </a:t>
            </a:r>
          </a:p>
          <a:p>
            <a:pPr marL="514350" indent="-51435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methods? Regression analysis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1200"/>
              </a:spcAft>
            </a:pP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Responsibility</a:t>
            </a:r>
          </a:p>
          <a:p>
            <a:pPr algn="just">
              <a:spcAft>
                <a:spcPts val="12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Willingness to reduce emissions is determined not only by the level of economic development but other factors. </a:t>
            </a:r>
          </a:p>
          <a:p>
            <a:pPr algn="just">
              <a:spcAft>
                <a:spcPts val="12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suggest that assessment and comparison of the results and ambitiousness of the climate policy in various countries should take a stronger notice of the opportunity cost of emissions reduction (which will be by definition lower in 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fossil-fuel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country rather than in fossil-fuel producing and exporting one).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UNFCCC principle of Differentiated Responsibilities and Respective Capabilities should be questioned and probably revised to consider opportunity costs of emissions reductions other than the level of economic development. </a:t>
            </a:r>
          </a:p>
          <a:p>
            <a:pPr algn="l">
              <a:spcAft>
                <a:spcPts val="1200"/>
              </a:spcAft>
            </a:pPr>
            <a:endParaRPr kumimoji="0" lang="ru-RU" sz="24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9177058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www.text"/>
          <p:cNvSpPr txBox="1"/>
          <p:nvPr/>
        </p:nvSpPr>
        <p:spPr>
          <a:xfrm>
            <a:off x="3219088" y="8033435"/>
            <a:ext cx="6566623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r>
              <a:rPr lang="en-US" sz="2000" dirty="0" err="1">
                <a:latin typeface="Arial Narrow" charset="0"/>
                <a:ea typeface="Arial Narrow" charset="0"/>
                <a:cs typeface="Arial Narrow" charset="0"/>
              </a:rPr>
              <a:t>Stepanov</a:t>
            </a:r>
            <a:r>
              <a:rPr lang="en-US" sz="2000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sz="2000" dirty="0" err="1">
                <a:latin typeface="Arial Narrow" charset="0"/>
                <a:ea typeface="Arial Narrow" charset="0"/>
                <a:cs typeface="Arial Narrow" charset="0"/>
              </a:rPr>
              <a:t>Ilya</a:t>
            </a:r>
            <a:r>
              <a:rPr lang="en-US" sz="2000" dirty="0">
                <a:latin typeface="Arial Narrow" charset="0"/>
                <a:ea typeface="Arial Narrow" charset="0"/>
                <a:cs typeface="Arial Narrow" charset="0"/>
              </a:rPr>
              <a:t>, junior research fellow of Laboratory for Climate Change Economics at National Research University Higher School of Economics</a:t>
            </a:r>
            <a:r>
              <a:rPr lang="ru-RU" sz="2000" dirty="0">
                <a:latin typeface="Arial Narrow" charset="0"/>
                <a:ea typeface="Arial Narrow" charset="0"/>
                <a:cs typeface="Arial Narrow" charset="0"/>
              </a:rPr>
              <a:t>, </a:t>
            </a:r>
            <a:r>
              <a:rPr lang="en-US" sz="2000" dirty="0">
                <a:latin typeface="Arial Narrow" charset="0"/>
                <a:ea typeface="Arial Narrow" charset="0"/>
                <a:cs typeface="Arial Narrow" charset="0"/>
              </a:rPr>
              <a:t>iastepanov@hse.ru</a:t>
            </a:r>
            <a:endParaRPr sz="20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7" name="Телефон.: +Х (ХХХ) ХХХ ХХХХ"/>
          <p:cNvSpPr txBox="1"/>
          <p:nvPr/>
        </p:nvSpPr>
        <p:spPr>
          <a:xfrm>
            <a:off x="2540148" y="8166805"/>
            <a:ext cx="3077870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endParaRPr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6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098" y="3498712"/>
            <a:ext cx="2272604" cy="2197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Paris Agreement and National Strategies 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781437" y="2967983"/>
            <a:ext cx="11341488" cy="527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Agreement ratified by </a:t>
            </a:r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 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aims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keep global average temperature below 2° C above pre-industrial levels</a:t>
            </a:r>
          </a:p>
          <a:p>
            <a:pPr marL="571500" indent="-571500" algn="just">
              <a:buFont typeface="Arial" pitchFamily="34" charset="0"/>
              <a:buChar char="•"/>
            </a:pP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UNFCCC acknowledges different capabilities and differing responsibilities of individual countries in addressing climate change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Nationally determined contributions (NDCs) to reduce greenhouse gas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emissions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vary significantly in their ambitiousness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climate regime allows for great heterogeneity in emissions reduction targets as well as instruments of climate policy among countries</a:t>
            </a:r>
          </a:p>
        </p:txBody>
      </p:sp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79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500020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Determinants of Climate Policies: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Literature Overview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805562" y="2975679"/>
            <a:ext cx="11341488" cy="63966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Ambitious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emissions reduction policies rarely co-exist with proactive poverty eradication policies in developing countries: there is still limited room for decoupling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there is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that climate policies become more and more often intertwined with broader socio-economic objectives: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Change Vulnerability and Risks [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Birkmann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et. al, 2014]</a:t>
            </a:r>
          </a:p>
          <a:p>
            <a:pPr marL="57150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 Opportunities and Technologies [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Schmitz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2017; 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2014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Renewable Energy Development Potential and Capacities [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Schmitz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2017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57150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Air Pollution [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Yamineva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Zhe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2019;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McMullen-Laird, 2015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Security and Dependence on Fossil Fuels [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Dolata-Kreutzkamp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2008; 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Schmitz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Lachapelle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Paterson, 2013],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study aims to classify the factors that determine climate policy and cluster countries with regard to the role of different factors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8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787400" y="2654280"/>
            <a:ext cx="11341488" cy="61350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use the following indicators to assess ambitiousness of climate policies:</a:t>
            </a:r>
          </a:p>
          <a:p>
            <a:pPr algn="just"/>
            <a:endParaRPr kumimoji="0" lang="en-US" sz="28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NDCs. 2016/2030 change in carbon intensity of GDP based on PA NDCs and OECD long-term GDP forecast 2018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 of EU countries’ ambition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progress in fighting climate change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Climate Action Network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endParaRPr lang="ru-RU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ru-RU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policy component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Climate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Performance Index (CCPI) by y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Germanwatch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Climate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and the Climate Action Network</a:t>
            </a:r>
          </a:p>
          <a:p>
            <a:pPr marL="342900" indent="-342900" algn="just">
              <a:buFont typeface="Arial" pitchFamily="34" charset="0"/>
              <a:buChar char="•"/>
            </a:pPr>
            <a:endParaRPr kumimoji="0" lang="en-US" sz="28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ricing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Initiatives (ETS or carbon tax)</a:t>
            </a:r>
            <a:endParaRPr kumimoji="0" lang="ru-RU" sz="28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Очень крутой заголовок…"/>
          <p:cNvSpPr txBox="1"/>
          <p:nvPr/>
        </p:nvSpPr>
        <p:spPr>
          <a:xfrm>
            <a:off x="798429" y="1459381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800" b="1" cap="all" dirty="0">
                <a:sym typeface="Arial Narrow"/>
              </a:rPr>
              <a:t>NDC</a:t>
            </a:r>
            <a:r>
              <a:rPr lang="en-US" sz="4000" b="1" dirty="0">
                <a:sym typeface="Arial Narrow"/>
              </a:rPr>
              <a:t>s</a:t>
            </a:r>
            <a:r>
              <a:rPr lang="en-US" sz="4000" b="1" cap="all" dirty="0">
                <a:sym typeface="Arial Narrow"/>
              </a:rPr>
              <a:t> and Other Indicators of Climate Policy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8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806424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INPUT INDICATORS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29338"/>
              </p:ext>
            </p:extLst>
          </p:nvPr>
        </p:nvGraphicFramePr>
        <p:xfrm>
          <a:off x="805559" y="3136373"/>
          <a:ext cx="11512715" cy="5419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1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390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5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72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35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Factor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Hypothetical Role</a:t>
                      </a:r>
                      <a:r>
                        <a:rPr lang="en-US" b="1" baseline="0" dirty="0">
                          <a:solidFill>
                            <a:srgbClr val="002060"/>
                          </a:solidFill>
                        </a:rPr>
                        <a:t> in Climate Policy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Indicator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Source</a:t>
                      </a:r>
                      <a:endParaRPr lang="ru-RU" sz="18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Climate</a:t>
                      </a:r>
                      <a:r>
                        <a:rPr lang="en-US" b="1" baseline="0" dirty="0">
                          <a:solidFill>
                            <a:srgbClr val="002060"/>
                          </a:solidFill>
                        </a:rPr>
                        <a:t> Change Vulnerability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Higher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climate change vulnerability leads to more active mitigation policies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Vulnerability score, </a:t>
                      </a: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(0;1)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[University of Notre Dame]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Level</a:t>
                      </a:r>
                      <a:r>
                        <a:rPr lang="en-US" b="1" baseline="0" dirty="0">
                          <a:solidFill>
                            <a:srgbClr val="002060"/>
                          </a:solidFill>
                        </a:rPr>
                        <a:t> of Economic Development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More developed countries can afford costly mitigation policies or have more room for decoupling opportunities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GDP per capita,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constant 2010 USD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[World Bank]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Local Air Pollution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Air 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pollution is often 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caused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by carbon-intense industries, so local pollution and climate 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policies 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supplement each other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PM2,5, mean annual exposure, mcg/m</a:t>
                      </a:r>
                      <a:r>
                        <a:rPr lang="en-US" baseline="30000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aseline="30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[World Bank]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Energy</a:t>
                      </a:r>
                      <a:r>
                        <a:rPr lang="en-US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</a:rPr>
                        <a:t>Dependency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Objectives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to reduce dependency on e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nergy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imports contribute to emission reduction action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Net</a:t>
                      </a: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Imports/TPES, %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[IEA]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Energy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Self-Sufficiency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Reliance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on fossil-fuel exports leaves less room for active mitigation policies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Production/TPES, %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[IEA]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4222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Renewable Energy Capacities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Greater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role of renewables in the energy mix supports stronger climate policies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RES consumption/TFC,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%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[IEA]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5559" y="8740775"/>
            <a:ext cx="1027030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Sample: 57</a:t>
            </a:r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and developing countries, 2016 data</a:t>
            </a:r>
            <a:endParaRPr kumimoji="0" lang="ru-RU" sz="2400" b="0" i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0978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17136"/>
              </p:ext>
            </p:extLst>
          </p:nvPr>
        </p:nvGraphicFramePr>
        <p:xfrm>
          <a:off x="3374431" y="3286040"/>
          <a:ext cx="6301832" cy="5571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70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7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7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908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Component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Component 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2060"/>
                          </a:solidFill>
                        </a:rPr>
                        <a:t>Vulnerability </a:t>
                      </a:r>
                      <a:r>
                        <a:rPr lang="en-GB" sz="2000" dirty="0" smtClean="0">
                          <a:solidFill>
                            <a:srgbClr val="002060"/>
                          </a:solidFill>
                        </a:rPr>
                        <a:t>Score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0.833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0.219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GDP per capita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-0.847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0.039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PM2,5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0.784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0.40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Net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Imports/TPES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-0.011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-0.992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Production/TPES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-0.012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0.993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59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RES consumption/TFC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-0.439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0.192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olidFill>
                  <a:srgbClr val="002060"/>
                </a:solidFill>
                <a:sym typeface="Arial Narrow"/>
              </a:rPr>
              <a:t>Factor Analysis: Rotated Component Matrix</a:t>
            </a:r>
            <a:endParaRPr sz="4400" b="1" dirty="0">
              <a:solidFill>
                <a:srgbClr val="002060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5909481" y="3865880"/>
            <a:ext cx="1421785" cy="2671398"/>
          </a:xfrm>
          <a:prstGeom prst="ellipse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949510" y="6202384"/>
            <a:ext cx="1475933" cy="1989004"/>
          </a:xfrm>
          <a:prstGeom prst="ellipse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0" name="Прямая со стрелкой 9"/>
          <p:cNvCxnSpPr>
            <a:stCxn id="17" idx="3"/>
            <a:endCxn id="2" idx="2"/>
          </p:cNvCxnSpPr>
          <p:nvPr/>
        </p:nvCxnSpPr>
        <p:spPr>
          <a:xfrm flipV="1">
            <a:off x="2784143" y="5201579"/>
            <a:ext cx="3125338" cy="433912"/>
          </a:xfrm>
          <a:prstGeom prst="straightConnector1">
            <a:avLst/>
          </a:prstGeom>
          <a:noFill/>
          <a:ln w="25400" cap="flat">
            <a:solidFill>
              <a:schemeClr val="accent5"/>
            </a:solidFill>
            <a:prstDash val="dash"/>
            <a:miter lim="4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Прямая со стрелкой 13"/>
          <p:cNvCxnSpPr>
            <a:cxnSpLocks/>
            <a:stCxn id="23" idx="1"/>
          </p:cNvCxnSpPr>
          <p:nvPr/>
        </p:nvCxnSpPr>
        <p:spPr>
          <a:xfrm flipH="1">
            <a:off x="9613832" y="6941606"/>
            <a:ext cx="993208" cy="283898"/>
          </a:xfrm>
          <a:prstGeom prst="straightConnector1">
            <a:avLst/>
          </a:prstGeom>
          <a:noFill/>
          <a:ln w="25400" cap="flat">
            <a:solidFill>
              <a:schemeClr val="accent5"/>
            </a:solidFill>
            <a:prstDash val="dash"/>
            <a:miter lim="4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/>
          <p:cNvSpPr txBox="1"/>
          <p:nvPr/>
        </p:nvSpPr>
        <p:spPr>
          <a:xfrm>
            <a:off x="423371" y="4660865"/>
            <a:ext cx="2360772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Development, climate change resilience, air pollution and renewable energy capacities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07040" y="5966980"/>
            <a:ext cx="2006164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self-sufficiency and dependency on imports</a:t>
            </a:r>
            <a:endParaRPr kumimoji="0" lang="ru-RU" sz="24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169997" y="7731566"/>
            <a:ext cx="900752" cy="1059292"/>
          </a:xfrm>
          <a:prstGeom prst="ellipse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31" name="Прямая со стрелкой 30"/>
          <p:cNvCxnSpPr>
            <a:stCxn id="17" idx="3"/>
            <a:endCxn id="30" idx="1"/>
          </p:cNvCxnSpPr>
          <p:nvPr/>
        </p:nvCxnSpPr>
        <p:spPr>
          <a:xfrm>
            <a:off x="2784143" y="5635491"/>
            <a:ext cx="3517766" cy="2251205"/>
          </a:xfrm>
          <a:prstGeom prst="straightConnector1">
            <a:avLst/>
          </a:prstGeom>
          <a:noFill/>
          <a:ln w="25400" cap="flat">
            <a:solidFill>
              <a:schemeClr val="accent5"/>
            </a:solidFill>
            <a:prstDash val="dash"/>
            <a:miter lim="4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90978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Cluster </a:t>
            </a:r>
            <a:r>
              <a:rPr lang="en-US" sz="4000" b="1" cap="all" dirty="0" smtClean="0">
                <a:sym typeface="Arial Narrow"/>
              </a:rPr>
              <a:t>Analysis RESULTS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37923"/>
              </p:ext>
            </p:extLst>
          </p:nvPr>
        </p:nvGraphicFramePr>
        <p:xfrm>
          <a:off x="103415" y="2920718"/>
          <a:ext cx="12776562" cy="67299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9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4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7609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033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7716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77167"/>
                <a:gridCol w="76002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8543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Cluster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Countries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Vulnerability Score, (0;1)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GDP per capita (constant 2010 USD)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PM2,5, mean annual exposure, mcg/cubic m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Net Imports/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TPES,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Production/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TPES,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RES consumption/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TFC,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Median</a:t>
                      </a: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2016/2030 relative INDC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Median CANE ranking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CC </a:t>
                      </a:r>
                      <a:r>
                        <a:rPr lang="en-GB" sz="14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Perf</a:t>
                      </a:r>
                      <a:r>
                        <a:rPr lang="en-GB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Index (Climate Policy)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Carbon Price Use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6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I. Very High Income and Medium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Austria, Germany, Denmark, Ireland, Iceland, Canada, Luxembourg, New Zealand, United Kingdom, United States, Finland, France, Switzerland, Sweden.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51216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-49%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 out of 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454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II. High Income and Low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Belgium, Greece, Spain, Italy, Cyprus, Lithuania, Malta, Netherlands, Portugal, Singapore, Slovenia, Japan.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31192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-33%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 b="0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 out of 12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III. Middle Income and Medium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Albania, Belarus, Bulgaria, Brazil, Hungary, Dominican Republic, Indonesia, Kazakhstan, Costa Rica, Latvia, Mexico, Poland, Romania, Ukraine, Korea, Russia, Croatia, Chile, Estonia.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10990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-42%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 our of 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52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IV. Low Income and Medium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Botswana, Guatemala, Zambia, Cameroon, India, Tajikistan, Uzbekistan, China.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0.45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2139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 out of 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071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Sample Median and Average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0,31; </a:t>
                      </a: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0.33</a:t>
                      </a:r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19098</a:t>
                      </a:r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endParaRPr lang="ru-RU" sz="1800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2776</a:t>
                      </a:r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15;</a:t>
                      </a: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40;</a:t>
                      </a:r>
                      <a:r>
                        <a:rPr lang="en-US" sz="1800" u="none" strike="noStrike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62; </a:t>
                      </a: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15; </a:t>
                      </a: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36777" y="9174551"/>
            <a:ext cx="274320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/>
            <a:r>
              <a:rPr lang="en-US" sz="1400" dirty="0">
                <a:solidFill>
                  <a:srgbClr val="002060"/>
                </a:solidFill>
              </a:rPr>
              <a:t>Outliers: Norway, Angola, Australia, Azerbaijan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368952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Cluster </a:t>
            </a:r>
            <a:r>
              <a:rPr lang="en-US" sz="4000" b="1" cap="all" dirty="0" smtClean="0">
                <a:sym typeface="Arial Narrow"/>
              </a:rPr>
              <a:t>Analysis RESULTS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86705"/>
              </p:ext>
            </p:extLst>
          </p:nvPr>
        </p:nvGraphicFramePr>
        <p:xfrm>
          <a:off x="103415" y="2920718"/>
          <a:ext cx="12776562" cy="61812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9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4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84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7609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033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7716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77167"/>
                <a:gridCol w="76002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8543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Cluster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Countries</a:t>
                      </a:r>
                      <a:endParaRPr lang="en-GB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Vulnerability Score, (0;1)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GDP per capita (constant 2010 USD)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PM2,5, mean annual exposure, mcg/cubic m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Net Imports/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TPES,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Production/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TPES,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RES consumption/</a:t>
                      </a:r>
                      <a:endParaRPr lang="ru-RU" sz="1400" b="1" u="none" strike="noStrike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TFC, %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Median</a:t>
                      </a: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2016/2030 relative INDC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Median CANE ranking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84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CC </a:t>
                      </a:r>
                      <a:r>
                        <a:rPr lang="en-GB" sz="14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Perf</a:t>
                      </a:r>
                      <a:r>
                        <a:rPr lang="en-GB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Index (Climate Policy)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Carbon Price Use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61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I. Very High Income and Medium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Austria, Germany, Denmark, Ireland, Iceland, Canada, Luxembourg, New Zealand, United Kingdom, United States, Finland, France, Switzerland, Sweden.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 out of 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454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II. High Income and Low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Belgium, Greece, Spain, Italy, Cyprus, Lithuania, Malta, Netherlands, Portugal, Singapore, Slovenia, Japan.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 b="0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 out of 12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III. Middle Income and Medium Energy 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Albania, Belarus, Bulgaria, Brazil, Hungary, Dominican Republic, Indonesia, Kazakhstan, Costa Rica, Latvia, Mexico, Poland, Romania, Ukraine, Korea, Russia, Croatia, Chile, Estonia.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  <a:endParaRPr lang="en-GB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Medium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 our of 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52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IV. Low Income and 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High 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Self-Sufficiency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Botswana, Guatemala, Zambia, Cameroon, India, Tajikistan, Uzbekistan, China.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Very 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842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0" i="0" u="none" strike="noStrike" cap="none" spc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842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0" i="0" u="none" strike="noStrike" cap="none" spc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High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 out of 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136777" y="9174551"/>
            <a:ext cx="274320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/>
            <a:r>
              <a:rPr lang="en-US" sz="1400" dirty="0">
                <a:solidFill>
                  <a:srgbClr val="002060"/>
                </a:solidFill>
              </a:rPr>
              <a:t>Outliers: Norway, Angola, Australia, Azerbaijan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37335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793361" y="1486957"/>
            <a:ext cx="11430002" cy="1644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en-US" sz="4000" b="1" cap="all" dirty="0">
                <a:sym typeface="Arial Narrow"/>
              </a:rPr>
              <a:t>Outcomes</a:t>
            </a:r>
            <a:endParaRPr sz="44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Москва, 2017"/>
          <p:cNvSpPr txBox="1"/>
          <p:nvPr/>
        </p:nvSpPr>
        <p:spPr>
          <a:xfrm>
            <a:off x="1442720" y="273210"/>
            <a:ext cx="1117048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en-US" sz="1200" dirty="0"/>
              <a:t>XXI April International Academic Conference on Economic and Social Development, Session on Energy and Climate Economics and Policy, 29.05.2020</a:t>
            </a:r>
            <a:endParaRPr lang="ru-RU" sz="12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1437" y="2370086"/>
            <a:ext cx="11341488" cy="66274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14350" indent="-5143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ambitious targets are set by high-income countries. 9 out of 14 countries in the first cluster use carbon pricing</a:t>
            </a:r>
          </a:p>
          <a:p>
            <a:pPr marL="514350" indent="-5143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Least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countries tend to have weaker emissions reduction targets even though they are most exposed to climate change risks</a:t>
            </a:r>
          </a:p>
          <a:p>
            <a:pPr marL="514350" indent="-5143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lower energy self-sufficiency tend to have higher CANE rating and use carbon pricing more often</a:t>
            </a:r>
          </a:p>
          <a:p>
            <a:pPr marL="514350" indent="-5143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higher share of renewables tend to have more ambitious targets and more often use carbon pricing</a:t>
            </a:r>
          </a:p>
          <a:p>
            <a:pPr marL="514350" indent="-5143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air pollution, as well as vulnerability scores, are inversely related to the ambitiousness of climate policy which is due to a high negative correlation with the level of economic growth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prefer climate change adaptation and local air pollution reduction through development</a:t>
            </a:r>
            <a:endParaRPr kumimoji="0" lang="ru-RU" sz="280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057542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</TotalTime>
  <Words>1548</Words>
  <Application>Microsoft Office PowerPoint</Application>
  <PresentationFormat>Произвольный</PresentationFormat>
  <Paragraphs>252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Ilya Stepanov</dc:creator>
  <cp:lastModifiedBy>Ilya Stepanov</cp:lastModifiedBy>
  <cp:revision>145</cp:revision>
  <cp:lastPrinted>2018-03-02T13:04:58Z</cp:lastPrinted>
  <dcterms:modified xsi:type="dcterms:W3CDTF">2020-05-29T08:40:51Z</dcterms:modified>
</cp:coreProperties>
</file>