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9" r:id="rId5"/>
    <p:sldId id="258" r:id="rId6"/>
    <p:sldId id="262" r:id="rId7"/>
    <p:sldId id="271" r:id="rId8"/>
    <p:sldId id="260" r:id="rId9"/>
    <p:sldId id="264" r:id="rId10"/>
    <p:sldId id="273" r:id="rId11"/>
    <p:sldId id="274" r:id="rId12"/>
    <p:sldId id="275" r:id="rId13"/>
    <p:sldId id="276" r:id="rId14"/>
    <p:sldId id="268" r:id="rId15"/>
    <p:sldId id="269"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373" autoAdjust="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aide\Dropbox\Iuliia_for.me.only\ic%20and%20economic%20policy%20uncertainty\JES%20(from%20JIC)\revision_feb2021\Figure%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7.4107758225107831E-2"/>
          <c:y val="3.732045839962736E-2"/>
          <c:w val="0.88014178518838559"/>
          <c:h val="0.7765936470107685"/>
        </c:manualLayout>
      </c:layout>
      <c:lineChart>
        <c:grouping val="standard"/>
        <c:varyColors val="0"/>
        <c:ser>
          <c:idx val="0"/>
          <c:order val="0"/>
          <c:tx>
            <c:strRef>
              <c:f>'European News-Based Index'!$C$1</c:f>
              <c:strCache>
                <c:ptCount val="1"/>
                <c:pt idx="0">
                  <c:v>Germany</c:v>
                </c:pt>
              </c:strCache>
            </c:strRef>
          </c:tx>
          <c:spPr>
            <a:ln w="19050" cap="rnd">
              <a:solidFill>
                <a:schemeClr val="dk1">
                  <a:tint val="88500"/>
                </a:schemeClr>
              </a:solidFill>
              <a:prstDash val="sysDot"/>
              <a:round/>
            </a:ln>
            <a:effectLst/>
          </c:spPr>
          <c:marker>
            <c:symbol val="none"/>
          </c:marker>
          <c:cat>
            <c:strRef>
              <c:f>'European News-Based Index'!$A$2:$A$181</c:f>
              <c:strCache>
                <c:ptCount val="180"/>
                <c:pt idx="0">
                  <c:v>2004</c:v>
                </c:pt>
                <c:pt idx="1">
                  <c:v>2004</c:v>
                </c:pt>
                <c:pt idx="2">
                  <c:v>2004</c:v>
                </c:pt>
                <c:pt idx="3">
                  <c:v>2004</c:v>
                </c:pt>
                <c:pt idx="4">
                  <c:v>2004</c:v>
                </c:pt>
                <c:pt idx="5">
                  <c:v>2004</c:v>
                </c:pt>
                <c:pt idx="6">
                  <c:v>2004</c:v>
                </c:pt>
                <c:pt idx="7">
                  <c:v>2004</c:v>
                </c:pt>
                <c:pt idx="8">
                  <c:v>2004</c:v>
                </c:pt>
                <c:pt idx="9">
                  <c:v>2004</c:v>
                </c:pt>
                <c:pt idx="10">
                  <c:v>2004</c:v>
                </c:pt>
                <c:pt idx="11">
                  <c:v>2004</c:v>
                </c:pt>
                <c:pt idx="12">
                  <c:v>2005</c:v>
                </c:pt>
                <c:pt idx="13">
                  <c:v>2005</c:v>
                </c:pt>
                <c:pt idx="14">
                  <c:v>2005</c:v>
                </c:pt>
                <c:pt idx="15">
                  <c:v>2005</c:v>
                </c:pt>
                <c:pt idx="16">
                  <c:v>2005</c:v>
                </c:pt>
                <c:pt idx="17">
                  <c:v>2005</c:v>
                </c:pt>
                <c:pt idx="18">
                  <c:v>2005</c:v>
                </c:pt>
                <c:pt idx="19">
                  <c:v>2005</c:v>
                </c:pt>
                <c:pt idx="20">
                  <c:v>2005</c:v>
                </c:pt>
                <c:pt idx="21">
                  <c:v>2005</c:v>
                </c:pt>
                <c:pt idx="22">
                  <c:v>2005</c:v>
                </c:pt>
                <c:pt idx="23">
                  <c:v>2005</c:v>
                </c:pt>
                <c:pt idx="24">
                  <c:v>2006</c:v>
                </c:pt>
                <c:pt idx="25">
                  <c:v>2006</c:v>
                </c:pt>
                <c:pt idx="26">
                  <c:v>2006</c:v>
                </c:pt>
                <c:pt idx="27">
                  <c:v>2006</c:v>
                </c:pt>
                <c:pt idx="28">
                  <c:v>2006</c:v>
                </c:pt>
                <c:pt idx="29">
                  <c:v>2006</c:v>
                </c:pt>
                <c:pt idx="30">
                  <c:v>2006</c:v>
                </c:pt>
                <c:pt idx="31">
                  <c:v>2006</c:v>
                </c:pt>
                <c:pt idx="32">
                  <c:v>2006</c:v>
                </c:pt>
                <c:pt idx="33">
                  <c:v>2006</c:v>
                </c:pt>
                <c:pt idx="34">
                  <c:v>2006</c:v>
                </c:pt>
                <c:pt idx="35">
                  <c:v>2006</c:v>
                </c:pt>
                <c:pt idx="36">
                  <c:v>2007</c:v>
                </c:pt>
                <c:pt idx="37">
                  <c:v>2007</c:v>
                </c:pt>
                <c:pt idx="38">
                  <c:v>2007</c:v>
                </c:pt>
                <c:pt idx="39">
                  <c:v>2007</c:v>
                </c:pt>
                <c:pt idx="40">
                  <c:v>2007</c:v>
                </c:pt>
                <c:pt idx="41">
                  <c:v>2007</c:v>
                </c:pt>
                <c:pt idx="42">
                  <c:v>2007</c:v>
                </c:pt>
                <c:pt idx="43">
                  <c:v>2007</c:v>
                </c:pt>
                <c:pt idx="44">
                  <c:v>2007</c:v>
                </c:pt>
                <c:pt idx="45">
                  <c:v>2007</c:v>
                </c:pt>
                <c:pt idx="46">
                  <c:v>2007</c:v>
                </c:pt>
                <c:pt idx="47">
                  <c:v>2007</c:v>
                </c:pt>
                <c:pt idx="48">
                  <c:v>2008</c:v>
                </c:pt>
                <c:pt idx="49">
                  <c:v>2008</c:v>
                </c:pt>
                <c:pt idx="50">
                  <c:v>2008</c:v>
                </c:pt>
                <c:pt idx="51">
                  <c:v>2008</c:v>
                </c:pt>
                <c:pt idx="52">
                  <c:v>2008</c:v>
                </c:pt>
                <c:pt idx="53">
                  <c:v>2008</c:v>
                </c:pt>
                <c:pt idx="54">
                  <c:v>2008</c:v>
                </c:pt>
                <c:pt idx="55">
                  <c:v>2008</c:v>
                </c:pt>
                <c:pt idx="56">
                  <c:v>2008</c:v>
                </c:pt>
                <c:pt idx="57">
                  <c:v>2008</c:v>
                </c:pt>
                <c:pt idx="58">
                  <c:v>2008</c:v>
                </c:pt>
                <c:pt idx="59">
                  <c:v>2008</c:v>
                </c:pt>
                <c:pt idx="60">
                  <c:v>2009</c:v>
                </c:pt>
                <c:pt idx="61">
                  <c:v>2009</c:v>
                </c:pt>
                <c:pt idx="62">
                  <c:v>2009</c:v>
                </c:pt>
                <c:pt idx="63">
                  <c:v>2009</c:v>
                </c:pt>
                <c:pt idx="64">
                  <c:v>2009</c:v>
                </c:pt>
                <c:pt idx="65">
                  <c:v>2009</c:v>
                </c:pt>
                <c:pt idx="66">
                  <c:v>2009</c:v>
                </c:pt>
                <c:pt idx="67">
                  <c:v>2009</c:v>
                </c:pt>
                <c:pt idx="68">
                  <c:v>2009</c:v>
                </c:pt>
                <c:pt idx="69">
                  <c:v>2009</c:v>
                </c:pt>
                <c:pt idx="70">
                  <c:v>2009</c:v>
                </c:pt>
                <c:pt idx="71">
                  <c:v>2009</c:v>
                </c:pt>
                <c:pt idx="72">
                  <c:v>2010</c:v>
                </c:pt>
                <c:pt idx="73">
                  <c:v>2010</c:v>
                </c:pt>
                <c:pt idx="74">
                  <c:v>2010</c:v>
                </c:pt>
                <c:pt idx="75">
                  <c:v>2010</c:v>
                </c:pt>
                <c:pt idx="76">
                  <c:v>2010</c:v>
                </c:pt>
                <c:pt idx="77">
                  <c:v>2010</c:v>
                </c:pt>
                <c:pt idx="78">
                  <c:v>2010</c:v>
                </c:pt>
                <c:pt idx="79">
                  <c:v>2010</c:v>
                </c:pt>
                <c:pt idx="80">
                  <c:v>2010</c:v>
                </c:pt>
                <c:pt idx="81">
                  <c:v>2010</c:v>
                </c:pt>
                <c:pt idx="82">
                  <c:v>2010</c:v>
                </c:pt>
                <c:pt idx="83">
                  <c:v>2010</c:v>
                </c:pt>
                <c:pt idx="84">
                  <c:v>2011</c:v>
                </c:pt>
                <c:pt idx="85">
                  <c:v>2011</c:v>
                </c:pt>
                <c:pt idx="86">
                  <c:v>2011</c:v>
                </c:pt>
                <c:pt idx="87">
                  <c:v>2011</c:v>
                </c:pt>
                <c:pt idx="88">
                  <c:v>2011</c:v>
                </c:pt>
                <c:pt idx="89">
                  <c:v>2011</c:v>
                </c:pt>
                <c:pt idx="90">
                  <c:v>2011</c:v>
                </c:pt>
                <c:pt idx="91">
                  <c:v>2011</c:v>
                </c:pt>
                <c:pt idx="92">
                  <c:v>2011</c:v>
                </c:pt>
                <c:pt idx="93">
                  <c:v>2011</c:v>
                </c:pt>
                <c:pt idx="94">
                  <c:v>2011</c:v>
                </c:pt>
                <c:pt idx="95">
                  <c:v>2011</c:v>
                </c:pt>
                <c:pt idx="96">
                  <c:v>2012</c:v>
                </c:pt>
                <c:pt idx="97">
                  <c:v>2012</c:v>
                </c:pt>
                <c:pt idx="98">
                  <c:v>2012</c:v>
                </c:pt>
                <c:pt idx="99">
                  <c:v>2012</c:v>
                </c:pt>
                <c:pt idx="100">
                  <c:v>2012</c:v>
                </c:pt>
                <c:pt idx="101">
                  <c:v>2012</c:v>
                </c:pt>
                <c:pt idx="102">
                  <c:v>2012</c:v>
                </c:pt>
                <c:pt idx="103">
                  <c:v>2012</c:v>
                </c:pt>
                <c:pt idx="104">
                  <c:v>2012</c:v>
                </c:pt>
                <c:pt idx="105">
                  <c:v>2012</c:v>
                </c:pt>
                <c:pt idx="106">
                  <c:v>2012</c:v>
                </c:pt>
                <c:pt idx="107">
                  <c:v>2012</c:v>
                </c:pt>
                <c:pt idx="108">
                  <c:v>2013</c:v>
                </c:pt>
                <c:pt idx="109">
                  <c:v>2013</c:v>
                </c:pt>
                <c:pt idx="110">
                  <c:v>2013</c:v>
                </c:pt>
                <c:pt idx="111">
                  <c:v>2013</c:v>
                </c:pt>
                <c:pt idx="112">
                  <c:v>2013</c:v>
                </c:pt>
                <c:pt idx="113">
                  <c:v>2013</c:v>
                </c:pt>
                <c:pt idx="114">
                  <c:v>2013</c:v>
                </c:pt>
                <c:pt idx="115">
                  <c:v>2013</c:v>
                </c:pt>
                <c:pt idx="116">
                  <c:v>2013</c:v>
                </c:pt>
                <c:pt idx="117">
                  <c:v>2013</c:v>
                </c:pt>
                <c:pt idx="118">
                  <c:v>2013</c:v>
                </c:pt>
                <c:pt idx="119">
                  <c:v>2013</c:v>
                </c:pt>
                <c:pt idx="120">
                  <c:v>2014</c:v>
                </c:pt>
                <c:pt idx="121">
                  <c:v>2014</c:v>
                </c:pt>
                <c:pt idx="122">
                  <c:v>2014</c:v>
                </c:pt>
                <c:pt idx="123">
                  <c:v>2014</c:v>
                </c:pt>
                <c:pt idx="124">
                  <c:v>2014</c:v>
                </c:pt>
                <c:pt idx="125">
                  <c:v>2014</c:v>
                </c:pt>
                <c:pt idx="126">
                  <c:v>2014</c:v>
                </c:pt>
                <c:pt idx="127">
                  <c:v>2014</c:v>
                </c:pt>
                <c:pt idx="128">
                  <c:v>2014</c:v>
                </c:pt>
                <c:pt idx="129">
                  <c:v>2014</c:v>
                </c:pt>
                <c:pt idx="130">
                  <c:v>2014</c:v>
                </c:pt>
                <c:pt idx="131">
                  <c:v>2014</c:v>
                </c:pt>
                <c:pt idx="132">
                  <c:v>2015</c:v>
                </c:pt>
                <c:pt idx="133">
                  <c:v>2015</c:v>
                </c:pt>
                <c:pt idx="134">
                  <c:v>2015</c:v>
                </c:pt>
                <c:pt idx="135">
                  <c:v>2015</c:v>
                </c:pt>
                <c:pt idx="136">
                  <c:v>2015</c:v>
                </c:pt>
                <c:pt idx="137">
                  <c:v>2015</c:v>
                </c:pt>
                <c:pt idx="138">
                  <c:v>2015</c:v>
                </c:pt>
                <c:pt idx="139">
                  <c:v>2015</c:v>
                </c:pt>
                <c:pt idx="140">
                  <c:v>2015</c:v>
                </c:pt>
                <c:pt idx="141">
                  <c:v>2015</c:v>
                </c:pt>
                <c:pt idx="142">
                  <c:v>2015</c:v>
                </c:pt>
                <c:pt idx="143">
                  <c:v>2015</c:v>
                </c:pt>
                <c:pt idx="144">
                  <c:v>2016</c:v>
                </c:pt>
                <c:pt idx="145">
                  <c:v>2016</c:v>
                </c:pt>
                <c:pt idx="146">
                  <c:v>2016</c:v>
                </c:pt>
                <c:pt idx="147">
                  <c:v>2016</c:v>
                </c:pt>
                <c:pt idx="148">
                  <c:v>2016</c:v>
                </c:pt>
                <c:pt idx="149">
                  <c:v>2016</c:v>
                </c:pt>
                <c:pt idx="150">
                  <c:v>2016</c:v>
                </c:pt>
                <c:pt idx="151">
                  <c:v>2016</c:v>
                </c:pt>
                <c:pt idx="152">
                  <c:v>2016</c:v>
                </c:pt>
                <c:pt idx="153">
                  <c:v>2016</c:v>
                </c:pt>
                <c:pt idx="154">
                  <c:v>2016</c:v>
                </c:pt>
                <c:pt idx="155">
                  <c:v>2016</c:v>
                </c:pt>
                <c:pt idx="156">
                  <c:v>2017</c:v>
                </c:pt>
                <c:pt idx="157">
                  <c:v>2017</c:v>
                </c:pt>
                <c:pt idx="158">
                  <c:v>2017</c:v>
                </c:pt>
                <c:pt idx="159">
                  <c:v>2017</c:v>
                </c:pt>
                <c:pt idx="160">
                  <c:v>2017</c:v>
                </c:pt>
                <c:pt idx="161">
                  <c:v>2017</c:v>
                </c:pt>
                <c:pt idx="162">
                  <c:v>2017</c:v>
                </c:pt>
                <c:pt idx="163">
                  <c:v>2017</c:v>
                </c:pt>
                <c:pt idx="164">
                  <c:v>2017</c:v>
                </c:pt>
                <c:pt idx="165">
                  <c:v>2017</c:v>
                </c:pt>
                <c:pt idx="166">
                  <c:v>2017</c:v>
                </c:pt>
                <c:pt idx="167">
                  <c:v>2017</c:v>
                </c:pt>
                <c:pt idx="168">
                  <c:v>2018</c:v>
                </c:pt>
                <c:pt idx="169">
                  <c:v>2018</c:v>
                </c:pt>
                <c:pt idx="170">
                  <c:v>2018</c:v>
                </c:pt>
                <c:pt idx="171">
                  <c:v>2018</c:v>
                </c:pt>
                <c:pt idx="172">
                  <c:v>2018</c:v>
                </c:pt>
                <c:pt idx="173">
                  <c:v>2018</c:v>
                </c:pt>
                <c:pt idx="174">
                  <c:v>2018</c:v>
                </c:pt>
                <c:pt idx="175">
                  <c:v>2018</c:v>
                </c:pt>
                <c:pt idx="176">
                  <c:v>2018</c:v>
                </c:pt>
                <c:pt idx="177">
                  <c:v>2018</c:v>
                </c:pt>
                <c:pt idx="178">
                  <c:v>2018</c:v>
                </c:pt>
                <c:pt idx="179">
                  <c:v>2018</c:v>
                </c:pt>
              </c:strCache>
            </c:strRef>
          </c:cat>
          <c:val>
            <c:numRef>
              <c:f>'European News-Based Index'!$C$2:$C$181</c:f>
              <c:numCache>
                <c:formatCode>General</c:formatCode>
                <c:ptCount val="180"/>
                <c:pt idx="0">
                  <c:v>59.477985382080078</c:v>
                </c:pt>
                <c:pt idx="1">
                  <c:v>83.925865173339844</c:v>
                </c:pt>
                <c:pt idx="2">
                  <c:v>117.33880615234375</c:v>
                </c:pt>
                <c:pt idx="3">
                  <c:v>104.87960052490234</c:v>
                </c:pt>
                <c:pt idx="4">
                  <c:v>126.78746795654297</c:v>
                </c:pt>
                <c:pt idx="5">
                  <c:v>104.78896331787109</c:v>
                </c:pt>
                <c:pt idx="6">
                  <c:v>57.157733917236328</c:v>
                </c:pt>
                <c:pt idx="7">
                  <c:v>60.641838073730469</c:v>
                </c:pt>
                <c:pt idx="8">
                  <c:v>65.458061218261719</c:v>
                </c:pt>
                <c:pt idx="9">
                  <c:v>115.984375</c:v>
                </c:pt>
                <c:pt idx="10">
                  <c:v>68.121673583984375</c:v>
                </c:pt>
                <c:pt idx="11">
                  <c:v>54.962207794189453</c:v>
                </c:pt>
                <c:pt idx="12">
                  <c:v>48.379840850830078</c:v>
                </c:pt>
                <c:pt idx="13">
                  <c:v>53.162433624267578</c:v>
                </c:pt>
                <c:pt idx="14">
                  <c:v>40.669960021972656</c:v>
                </c:pt>
                <c:pt idx="15">
                  <c:v>34.602832794189453</c:v>
                </c:pt>
                <c:pt idx="16">
                  <c:v>66.399055480957031</c:v>
                </c:pt>
                <c:pt idx="17">
                  <c:v>95.0440673828125</c:v>
                </c:pt>
                <c:pt idx="18">
                  <c:v>80.35968017578125</c:v>
                </c:pt>
                <c:pt idx="19">
                  <c:v>68.518013000488281</c:v>
                </c:pt>
                <c:pt idx="20">
                  <c:v>202.56431579589844</c:v>
                </c:pt>
                <c:pt idx="21">
                  <c:v>83.172004699707031</c:v>
                </c:pt>
                <c:pt idx="22">
                  <c:v>140.0655517578125</c:v>
                </c:pt>
                <c:pt idx="23">
                  <c:v>63.615402221679688</c:v>
                </c:pt>
                <c:pt idx="24">
                  <c:v>88.123405456542969</c:v>
                </c:pt>
                <c:pt idx="25">
                  <c:v>76.186714172363281</c:v>
                </c:pt>
                <c:pt idx="26">
                  <c:v>94.212898254394531</c:v>
                </c:pt>
                <c:pt idx="27">
                  <c:v>79.12750244140625</c:v>
                </c:pt>
                <c:pt idx="28">
                  <c:v>71.288543701171875</c:v>
                </c:pt>
                <c:pt idx="29">
                  <c:v>105.83663177490234</c:v>
                </c:pt>
                <c:pt idx="30">
                  <c:v>98.154167175292969</c:v>
                </c:pt>
                <c:pt idx="31">
                  <c:v>59.319850921630859</c:v>
                </c:pt>
                <c:pt idx="32">
                  <c:v>93.781333923339844</c:v>
                </c:pt>
                <c:pt idx="33">
                  <c:v>54.061637878417969</c:v>
                </c:pt>
                <c:pt idx="34">
                  <c:v>71.951942443847656</c:v>
                </c:pt>
                <c:pt idx="35">
                  <c:v>84.137985229492188</c:v>
                </c:pt>
                <c:pt idx="36">
                  <c:v>74.495674133300781</c:v>
                </c:pt>
                <c:pt idx="37">
                  <c:v>47.327865600585938</c:v>
                </c:pt>
                <c:pt idx="38">
                  <c:v>100.44765472412109</c:v>
                </c:pt>
                <c:pt idx="39">
                  <c:v>69.167503356933594</c:v>
                </c:pt>
                <c:pt idx="40">
                  <c:v>28.433984756469727</c:v>
                </c:pt>
                <c:pt idx="41">
                  <c:v>45.653175354003906</c:v>
                </c:pt>
                <c:pt idx="42">
                  <c:v>37.950649261474609</c:v>
                </c:pt>
                <c:pt idx="43">
                  <c:v>117.56629180908203</c:v>
                </c:pt>
                <c:pt idx="44">
                  <c:v>186.62086486816406</c:v>
                </c:pt>
                <c:pt idx="45">
                  <c:v>141.72016906738281</c:v>
                </c:pt>
                <c:pt idx="46">
                  <c:v>88.442466735839844</c:v>
                </c:pt>
                <c:pt idx="47">
                  <c:v>116.04005432128906</c:v>
                </c:pt>
                <c:pt idx="48">
                  <c:v>186.53909301757813</c:v>
                </c:pt>
                <c:pt idx="49">
                  <c:v>127.34865570068359</c:v>
                </c:pt>
                <c:pt idx="50">
                  <c:v>91.625205993652344</c:v>
                </c:pt>
                <c:pt idx="51">
                  <c:v>78.179481506347656</c:v>
                </c:pt>
                <c:pt idx="52">
                  <c:v>53.695789337158203</c:v>
                </c:pt>
                <c:pt idx="53">
                  <c:v>114.42536926269531</c:v>
                </c:pt>
                <c:pt idx="54">
                  <c:v>85.725822448730469</c:v>
                </c:pt>
                <c:pt idx="55">
                  <c:v>86.259246826171875</c:v>
                </c:pt>
                <c:pt idx="56">
                  <c:v>155.91175842285156</c:v>
                </c:pt>
                <c:pt idx="57">
                  <c:v>256.07177734375</c:v>
                </c:pt>
                <c:pt idx="58">
                  <c:v>188.75669860839844</c:v>
                </c:pt>
                <c:pt idx="59">
                  <c:v>192.48844909667969</c:v>
                </c:pt>
                <c:pt idx="60">
                  <c:v>174.72273254394531</c:v>
                </c:pt>
                <c:pt idx="61">
                  <c:v>121.99932098388672</c:v>
                </c:pt>
                <c:pt idx="62">
                  <c:v>144.33311462402344</c:v>
                </c:pt>
                <c:pt idx="63">
                  <c:v>120.31099700927734</c:v>
                </c:pt>
                <c:pt idx="64">
                  <c:v>112.80203247070313</c:v>
                </c:pt>
                <c:pt idx="65">
                  <c:v>136.32083129882813</c:v>
                </c:pt>
                <c:pt idx="66">
                  <c:v>79.354019165039063</c:v>
                </c:pt>
                <c:pt idx="67">
                  <c:v>122.87916564941406</c:v>
                </c:pt>
                <c:pt idx="68">
                  <c:v>59.587852478027344</c:v>
                </c:pt>
                <c:pt idx="69">
                  <c:v>84.368049621582031</c:v>
                </c:pt>
                <c:pt idx="70">
                  <c:v>106.57057952880859</c:v>
                </c:pt>
                <c:pt idx="71">
                  <c:v>76.332855224609375</c:v>
                </c:pt>
                <c:pt idx="72">
                  <c:v>105.57108306884766</c:v>
                </c:pt>
                <c:pt idx="73">
                  <c:v>121.43701171875</c:v>
                </c:pt>
                <c:pt idx="74">
                  <c:v>116.47019958496094</c:v>
                </c:pt>
                <c:pt idx="75">
                  <c:v>153.83554077148438</c:v>
                </c:pt>
                <c:pt idx="76">
                  <c:v>156.38095092773438</c:v>
                </c:pt>
                <c:pt idx="77">
                  <c:v>143.11946105957031</c:v>
                </c:pt>
                <c:pt idx="78">
                  <c:v>193.89543151855469</c:v>
                </c:pt>
                <c:pt idx="79">
                  <c:v>146.92626953125</c:v>
                </c:pt>
                <c:pt idx="80">
                  <c:v>111.59324645996094</c:v>
                </c:pt>
                <c:pt idx="81">
                  <c:v>116.37974548339844</c:v>
                </c:pt>
                <c:pt idx="82">
                  <c:v>137.21382141113281</c:v>
                </c:pt>
                <c:pt idx="83">
                  <c:v>179.414306640625</c:v>
                </c:pt>
                <c:pt idx="84">
                  <c:v>140.94584655761719</c:v>
                </c:pt>
                <c:pt idx="85">
                  <c:v>93.2711181640625</c:v>
                </c:pt>
                <c:pt idx="86">
                  <c:v>123.78568267822266</c:v>
                </c:pt>
                <c:pt idx="87">
                  <c:v>80.169265747070313</c:v>
                </c:pt>
                <c:pt idx="88">
                  <c:v>93.211036682128906</c:v>
                </c:pt>
                <c:pt idx="89">
                  <c:v>172.59469604492188</c:v>
                </c:pt>
                <c:pt idx="90">
                  <c:v>184.01229858398438</c:v>
                </c:pt>
                <c:pt idx="91">
                  <c:v>280.61474609375</c:v>
                </c:pt>
                <c:pt idx="92">
                  <c:v>377.84378051757813</c:v>
                </c:pt>
                <c:pt idx="93">
                  <c:v>217.81927490234375</c:v>
                </c:pt>
                <c:pt idx="94">
                  <c:v>327.94839477539063</c:v>
                </c:pt>
                <c:pt idx="95">
                  <c:v>203.20614624023438</c:v>
                </c:pt>
                <c:pt idx="96">
                  <c:v>193.76167297363281</c:v>
                </c:pt>
                <c:pt idx="97">
                  <c:v>127.25827789306641</c:v>
                </c:pt>
                <c:pt idx="98">
                  <c:v>112.18206024169922</c:v>
                </c:pt>
                <c:pt idx="99">
                  <c:v>139.8486328125</c:v>
                </c:pt>
                <c:pt idx="100">
                  <c:v>169.59648132324219</c:v>
                </c:pt>
                <c:pt idx="101">
                  <c:v>202.49006652832031</c:v>
                </c:pt>
                <c:pt idx="102">
                  <c:v>237.98158264160156</c:v>
                </c:pt>
                <c:pt idx="103">
                  <c:v>161.606201171875</c:v>
                </c:pt>
                <c:pt idx="104">
                  <c:v>227.422607421875</c:v>
                </c:pt>
                <c:pt idx="105">
                  <c:v>174.70272827148438</c:v>
                </c:pt>
                <c:pt idx="106">
                  <c:v>214.81982421875</c:v>
                </c:pt>
                <c:pt idx="107">
                  <c:v>170.51521301269531</c:v>
                </c:pt>
                <c:pt idx="108">
                  <c:v>198.88420104980469</c:v>
                </c:pt>
                <c:pt idx="109">
                  <c:v>152.42018127441406</c:v>
                </c:pt>
                <c:pt idx="110">
                  <c:v>201.00303649902344</c:v>
                </c:pt>
                <c:pt idx="111">
                  <c:v>131.46473693847656</c:v>
                </c:pt>
                <c:pt idx="112">
                  <c:v>65.217132568359375</c:v>
                </c:pt>
                <c:pt idx="113">
                  <c:v>126.39472198486328</c:v>
                </c:pt>
                <c:pt idx="114">
                  <c:v>160.84449768066406</c:v>
                </c:pt>
                <c:pt idx="115">
                  <c:v>131.17686462402344</c:v>
                </c:pt>
                <c:pt idx="116">
                  <c:v>130.39103698730469</c:v>
                </c:pt>
                <c:pt idx="117">
                  <c:v>209.00704956054688</c:v>
                </c:pt>
                <c:pt idx="118">
                  <c:v>110.15919494628906</c:v>
                </c:pt>
                <c:pt idx="119">
                  <c:v>166.10237121582031</c:v>
                </c:pt>
                <c:pt idx="120">
                  <c:v>106.18580627441406</c:v>
                </c:pt>
                <c:pt idx="121">
                  <c:v>134.59872436523438</c:v>
                </c:pt>
                <c:pt idx="122">
                  <c:v>130.77835083007813</c:v>
                </c:pt>
                <c:pt idx="123">
                  <c:v>93.582237243652344</c:v>
                </c:pt>
                <c:pt idx="124">
                  <c:v>129.21800231933594</c:v>
                </c:pt>
                <c:pt idx="125">
                  <c:v>70.298324584960938</c:v>
                </c:pt>
                <c:pt idx="126">
                  <c:v>105.19635009765625</c:v>
                </c:pt>
                <c:pt idx="127">
                  <c:v>142.96778869628906</c:v>
                </c:pt>
                <c:pt idx="128">
                  <c:v>177.00502014160156</c:v>
                </c:pt>
                <c:pt idx="129">
                  <c:v>150.62701416015625</c:v>
                </c:pt>
                <c:pt idx="130">
                  <c:v>109.457275390625</c:v>
                </c:pt>
                <c:pt idx="131">
                  <c:v>152.41960144042969</c:v>
                </c:pt>
                <c:pt idx="132">
                  <c:v>201.27247619628906</c:v>
                </c:pt>
                <c:pt idx="133">
                  <c:v>161.298828125</c:v>
                </c:pt>
                <c:pt idx="134">
                  <c:v>80.555389404296875</c:v>
                </c:pt>
                <c:pt idx="135">
                  <c:v>105.49148559570313</c:v>
                </c:pt>
                <c:pt idx="136">
                  <c:v>113.39719390869141</c:v>
                </c:pt>
                <c:pt idx="137">
                  <c:v>212.82469177246094</c:v>
                </c:pt>
                <c:pt idx="138">
                  <c:v>176.39804077148438</c:v>
                </c:pt>
                <c:pt idx="139">
                  <c:v>158.680908203125</c:v>
                </c:pt>
                <c:pt idx="140">
                  <c:v>165.86695861816406</c:v>
                </c:pt>
                <c:pt idx="141">
                  <c:v>187.63600158691406</c:v>
                </c:pt>
                <c:pt idx="142">
                  <c:v>193.55435180664063</c:v>
                </c:pt>
                <c:pt idx="143">
                  <c:v>127.08606719970703</c:v>
                </c:pt>
                <c:pt idx="144">
                  <c:v>203.99563598632813</c:v>
                </c:pt>
                <c:pt idx="145">
                  <c:v>181.86090087890625</c:v>
                </c:pt>
                <c:pt idx="146">
                  <c:v>190.58183288574219</c:v>
                </c:pt>
                <c:pt idx="147">
                  <c:v>124.16818237304688</c:v>
                </c:pt>
                <c:pt idx="148">
                  <c:v>131.46119689941406</c:v>
                </c:pt>
                <c:pt idx="149">
                  <c:v>454.00543212890625</c:v>
                </c:pt>
                <c:pt idx="150">
                  <c:v>331.66818237304688</c:v>
                </c:pt>
                <c:pt idx="151">
                  <c:v>223.12734985351563</c:v>
                </c:pt>
                <c:pt idx="152">
                  <c:v>219.077392578125</c:v>
                </c:pt>
                <c:pt idx="153">
                  <c:v>148.26052856445313</c:v>
                </c:pt>
                <c:pt idx="154">
                  <c:v>322.2203369140625</c:v>
                </c:pt>
                <c:pt idx="155">
                  <c:v>246.81427001953125</c:v>
                </c:pt>
                <c:pt idx="156">
                  <c:v>335.64151000976563</c:v>
                </c:pt>
                <c:pt idx="157">
                  <c:v>170.40043640136719</c:v>
                </c:pt>
                <c:pt idx="158">
                  <c:v>222.12301635742188</c:v>
                </c:pt>
                <c:pt idx="159">
                  <c:v>204.83882141113281</c:v>
                </c:pt>
                <c:pt idx="160">
                  <c:v>151.38441467285156</c:v>
                </c:pt>
                <c:pt idx="161">
                  <c:v>192.22428894042969</c:v>
                </c:pt>
                <c:pt idx="162">
                  <c:v>142.71235656738281</c:v>
                </c:pt>
                <c:pt idx="163">
                  <c:v>104.73080444335938</c:v>
                </c:pt>
                <c:pt idx="164">
                  <c:v>164.52679443359375</c:v>
                </c:pt>
                <c:pt idx="165">
                  <c:v>142.697509765625</c:v>
                </c:pt>
                <c:pt idx="166">
                  <c:v>189.63558959960938</c:v>
                </c:pt>
                <c:pt idx="167">
                  <c:v>110.69769287109375</c:v>
                </c:pt>
                <c:pt idx="168">
                  <c:v>150.03556823730469</c:v>
                </c:pt>
                <c:pt idx="169">
                  <c:v>97.528968811035156</c:v>
                </c:pt>
                <c:pt idx="170">
                  <c:v>113.25939178466797</c:v>
                </c:pt>
                <c:pt idx="171">
                  <c:v>127.53606414794922</c:v>
                </c:pt>
                <c:pt idx="172">
                  <c:v>178.88545227050781</c:v>
                </c:pt>
                <c:pt idx="173">
                  <c:v>209.00205993652344</c:v>
                </c:pt>
                <c:pt idx="174">
                  <c:v>219.13716125488281</c:v>
                </c:pt>
                <c:pt idx="175">
                  <c:v>174.67610168457031</c:v>
                </c:pt>
                <c:pt idx="176">
                  <c:v>231.35667419433594</c:v>
                </c:pt>
                <c:pt idx="177">
                  <c:v>193.90705871582031</c:v>
                </c:pt>
                <c:pt idx="178">
                  <c:v>148.17274475097656</c:v>
                </c:pt>
                <c:pt idx="179">
                  <c:v>225.89790344238281</c:v>
                </c:pt>
              </c:numCache>
            </c:numRef>
          </c:val>
          <c:smooth val="0"/>
          <c:extLst>
            <c:ext xmlns:c16="http://schemas.microsoft.com/office/drawing/2014/chart" uri="{C3380CC4-5D6E-409C-BE32-E72D297353CC}">
              <c16:uniqueId val="{00000000-2FC5-484B-848C-02685B09DBE8}"/>
            </c:ext>
          </c:extLst>
        </c:ser>
        <c:ser>
          <c:idx val="1"/>
          <c:order val="1"/>
          <c:tx>
            <c:strRef>
              <c:f>'European News-Based Index'!$D$1</c:f>
              <c:strCache>
                <c:ptCount val="1"/>
                <c:pt idx="0">
                  <c:v>Italy</c:v>
                </c:pt>
              </c:strCache>
            </c:strRef>
          </c:tx>
          <c:spPr>
            <a:ln w="19050" cap="rnd">
              <a:solidFill>
                <a:schemeClr val="dk1">
                  <a:tint val="55000"/>
                </a:schemeClr>
              </a:solidFill>
              <a:round/>
            </a:ln>
            <a:effectLst/>
          </c:spPr>
          <c:marker>
            <c:symbol val="none"/>
          </c:marker>
          <c:cat>
            <c:strRef>
              <c:f>'European News-Based Index'!$A$2:$A$181</c:f>
              <c:strCache>
                <c:ptCount val="180"/>
                <c:pt idx="0">
                  <c:v>2004</c:v>
                </c:pt>
                <c:pt idx="1">
                  <c:v>2004</c:v>
                </c:pt>
                <c:pt idx="2">
                  <c:v>2004</c:v>
                </c:pt>
                <c:pt idx="3">
                  <c:v>2004</c:v>
                </c:pt>
                <c:pt idx="4">
                  <c:v>2004</c:v>
                </c:pt>
                <c:pt idx="5">
                  <c:v>2004</c:v>
                </c:pt>
                <c:pt idx="6">
                  <c:v>2004</c:v>
                </c:pt>
                <c:pt idx="7">
                  <c:v>2004</c:v>
                </c:pt>
                <c:pt idx="8">
                  <c:v>2004</c:v>
                </c:pt>
                <c:pt idx="9">
                  <c:v>2004</c:v>
                </c:pt>
                <c:pt idx="10">
                  <c:v>2004</c:v>
                </c:pt>
                <c:pt idx="11">
                  <c:v>2004</c:v>
                </c:pt>
                <c:pt idx="12">
                  <c:v>2005</c:v>
                </c:pt>
                <c:pt idx="13">
                  <c:v>2005</c:v>
                </c:pt>
                <c:pt idx="14">
                  <c:v>2005</c:v>
                </c:pt>
                <c:pt idx="15">
                  <c:v>2005</c:v>
                </c:pt>
                <c:pt idx="16">
                  <c:v>2005</c:v>
                </c:pt>
                <c:pt idx="17">
                  <c:v>2005</c:v>
                </c:pt>
                <c:pt idx="18">
                  <c:v>2005</c:v>
                </c:pt>
                <c:pt idx="19">
                  <c:v>2005</c:v>
                </c:pt>
                <c:pt idx="20">
                  <c:v>2005</c:v>
                </c:pt>
                <c:pt idx="21">
                  <c:v>2005</c:v>
                </c:pt>
                <c:pt idx="22">
                  <c:v>2005</c:v>
                </c:pt>
                <c:pt idx="23">
                  <c:v>2005</c:v>
                </c:pt>
                <c:pt idx="24">
                  <c:v>2006</c:v>
                </c:pt>
                <c:pt idx="25">
                  <c:v>2006</c:v>
                </c:pt>
                <c:pt idx="26">
                  <c:v>2006</c:v>
                </c:pt>
                <c:pt idx="27">
                  <c:v>2006</c:v>
                </c:pt>
                <c:pt idx="28">
                  <c:v>2006</c:v>
                </c:pt>
                <c:pt idx="29">
                  <c:v>2006</c:v>
                </c:pt>
                <c:pt idx="30">
                  <c:v>2006</c:v>
                </c:pt>
                <c:pt idx="31">
                  <c:v>2006</c:v>
                </c:pt>
                <c:pt idx="32">
                  <c:v>2006</c:v>
                </c:pt>
                <c:pt idx="33">
                  <c:v>2006</c:v>
                </c:pt>
                <c:pt idx="34">
                  <c:v>2006</c:v>
                </c:pt>
                <c:pt idx="35">
                  <c:v>2006</c:v>
                </c:pt>
                <c:pt idx="36">
                  <c:v>2007</c:v>
                </c:pt>
                <c:pt idx="37">
                  <c:v>2007</c:v>
                </c:pt>
                <c:pt idx="38">
                  <c:v>2007</c:v>
                </c:pt>
                <c:pt idx="39">
                  <c:v>2007</c:v>
                </c:pt>
                <c:pt idx="40">
                  <c:v>2007</c:v>
                </c:pt>
                <c:pt idx="41">
                  <c:v>2007</c:v>
                </c:pt>
                <c:pt idx="42">
                  <c:v>2007</c:v>
                </c:pt>
                <c:pt idx="43">
                  <c:v>2007</c:v>
                </c:pt>
                <c:pt idx="44">
                  <c:v>2007</c:v>
                </c:pt>
                <c:pt idx="45">
                  <c:v>2007</c:v>
                </c:pt>
                <c:pt idx="46">
                  <c:v>2007</c:v>
                </c:pt>
                <c:pt idx="47">
                  <c:v>2007</c:v>
                </c:pt>
                <c:pt idx="48">
                  <c:v>2008</c:v>
                </c:pt>
                <c:pt idx="49">
                  <c:v>2008</c:v>
                </c:pt>
                <c:pt idx="50">
                  <c:v>2008</c:v>
                </c:pt>
                <c:pt idx="51">
                  <c:v>2008</c:v>
                </c:pt>
                <c:pt idx="52">
                  <c:v>2008</c:v>
                </c:pt>
                <c:pt idx="53">
                  <c:v>2008</c:v>
                </c:pt>
                <c:pt idx="54">
                  <c:v>2008</c:v>
                </c:pt>
                <c:pt idx="55">
                  <c:v>2008</c:v>
                </c:pt>
                <c:pt idx="56">
                  <c:v>2008</c:v>
                </c:pt>
                <c:pt idx="57">
                  <c:v>2008</c:v>
                </c:pt>
                <c:pt idx="58">
                  <c:v>2008</c:v>
                </c:pt>
                <c:pt idx="59">
                  <c:v>2008</c:v>
                </c:pt>
                <c:pt idx="60">
                  <c:v>2009</c:v>
                </c:pt>
                <c:pt idx="61">
                  <c:v>2009</c:v>
                </c:pt>
                <c:pt idx="62">
                  <c:v>2009</c:v>
                </c:pt>
                <c:pt idx="63">
                  <c:v>2009</c:v>
                </c:pt>
                <c:pt idx="64">
                  <c:v>2009</c:v>
                </c:pt>
                <c:pt idx="65">
                  <c:v>2009</c:v>
                </c:pt>
                <c:pt idx="66">
                  <c:v>2009</c:v>
                </c:pt>
                <c:pt idx="67">
                  <c:v>2009</c:v>
                </c:pt>
                <c:pt idx="68">
                  <c:v>2009</c:v>
                </c:pt>
                <c:pt idx="69">
                  <c:v>2009</c:v>
                </c:pt>
                <c:pt idx="70">
                  <c:v>2009</c:v>
                </c:pt>
                <c:pt idx="71">
                  <c:v>2009</c:v>
                </c:pt>
                <c:pt idx="72">
                  <c:v>2010</c:v>
                </c:pt>
                <c:pt idx="73">
                  <c:v>2010</c:v>
                </c:pt>
                <c:pt idx="74">
                  <c:v>2010</c:v>
                </c:pt>
                <c:pt idx="75">
                  <c:v>2010</c:v>
                </c:pt>
                <c:pt idx="76">
                  <c:v>2010</c:v>
                </c:pt>
                <c:pt idx="77">
                  <c:v>2010</c:v>
                </c:pt>
                <c:pt idx="78">
                  <c:v>2010</c:v>
                </c:pt>
                <c:pt idx="79">
                  <c:v>2010</c:v>
                </c:pt>
                <c:pt idx="80">
                  <c:v>2010</c:v>
                </c:pt>
                <c:pt idx="81">
                  <c:v>2010</c:v>
                </c:pt>
                <c:pt idx="82">
                  <c:v>2010</c:v>
                </c:pt>
                <c:pt idx="83">
                  <c:v>2010</c:v>
                </c:pt>
                <c:pt idx="84">
                  <c:v>2011</c:v>
                </c:pt>
                <c:pt idx="85">
                  <c:v>2011</c:v>
                </c:pt>
                <c:pt idx="86">
                  <c:v>2011</c:v>
                </c:pt>
                <c:pt idx="87">
                  <c:v>2011</c:v>
                </c:pt>
                <c:pt idx="88">
                  <c:v>2011</c:v>
                </c:pt>
                <c:pt idx="89">
                  <c:v>2011</c:v>
                </c:pt>
                <c:pt idx="90">
                  <c:v>2011</c:v>
                </c:pt>
                <c:pt idx="91">
                  <c:v>2011</c:v>
                </c:pt>
                <c:pt idx="92">
                  <c:v>2011</c:v>
                </c:pt>
                <c:pt idx="93">
                  <c:v>2011</c:v>
                </c:pt>
                <c:pt idx="94">
                  <c:v>2011</c:v>
                </c:pt>
                <c:pt idx="95">
                  <c:v>2011</c:v>
                </c:pt>
                <c:pt idx="96">
                  <c:v>2012</c:v>
                </c:pt>
                <c:pt idx="97">
                  <c:v>2012</c:v>
                </c:pt>
                <c:pt idx="98">
                  <c:v>2012</c:v>
                </c:pt>
                <c:pt idx="99">
                  <c:v>2012</c:v>
                </c:pt>
                <c:pt idx="100">
                  <c:v>2012</c:v>
                </c:pt>
                <c:pt idx="101">
                  <c:v>2012</c:v>
                </c:pt>
                <c:pt idx="102">
                  <c:v>2012</c:v>
                </c:pt>
                <c:pt idx="103">
                  <c:v>2012</c:v>
                </c:pt>
                <c:pt idx="104">
                  <c:v>2012</c:v>
                </c:pt>
                <c:pt idx="105">
                  <c:v>2012</c:v>
                </c:pt>
                <c:pt idx="106">
                  <c:v>2012</c:v>
                </c:pt>
                <c:pt idx="107">
                  <c:v>2012</c:v>
                </c:pt>
                <c:pt idx="108">
                  <c:v>2013</c:v>
                </c:pt>
                <c:pt idx="109">
                  <c:v>2013</c:v>
                </c:pt>
                <c:pt idx="110">
                  <c:v>2013</c:v>
                </c:pt>
                <c:pt idx="111">
                  <c:v>2013</c:v>
                </c:pt>
                <c:pt idx="112">
                  <c:v>2013</c:v>
                </c:pt>
                <c:pt idx="113">
                  <c:v>2013</c:v>
                </c:pt>
                <c:pt idx="114">
                  <c:v>2013</c:v>
                </c:pt>
                <c:pt idx="115">
                  <c:v>2013</c:v>
                </c:pt>
                <c:pt idx="116">
                  <c:v>2013</c:v>
                </c:pt>
                <c:pt idx="117">
                  <c:v>2013</c:v>
                </c:pt>
                <c:pt idx="118">
                  <c:v>2013</c:v>
                </c:pt>
                <c:pt idx="119">
                  <c:v>2013</c:v>
                </c:pt>
                <c:pt idx="120">
                  <c:v>2014</c:v>
                </c:pt>
                <c:pt idx="121">
                  <c:v>2014</c:v>
                </c:pt>
                <c:pt idx="122">
                  <c:v>2014</c:v>
                </c:pt>
                <c:pt idx="123">
                  <c:v>2014</c:v>
                </c:pt>
                <c:pt idx="124">
                  <c:v>2014</c:v>
                </c:pt>
                <c:pt idx="125">
                  <c:v>2014</c:v>
                </c:pt>
                <c:pt idx="126">
                  <c:v>2014</c:v>
                </c:pt>
                <c:pt idx="127">
                  <c:v>2014</c:v>
                </c:pt>
                <c:pt idx="128">
                  <c:v>2014</c:v>
                </c:pt>
                <c:pt idx="129">
                  <c:v>2014</c:v>
                </c:pt>
                <c:pt idx="130">
                  <c:v>2014</c:v>
                </c:pt>
                <c:pt idx="131">
                  <c:v>2014</c:v>
                </c:pt>
                <c:pt idx="132">
                  <c:v>2015</c:v>
                </c:pt>
                <c:pt idx="133">
                  <c:v>2015</c:v>
                </c:pt>
                <c:pt idx="134">
                  <c:v>2015</c:v>
                </c:pt>
                <c:pt idx="135">
                  <c:v>2015</c:v>
                </c:pt>
                <c:pt idx="136">
                  <c:v>2015</c:v>
                </c:pt>
                <c:pt idx="137">
                  <c:v>2015</c:v>
                </c:pt>
                <c:pt idx="138">
                  <c:v>2015</c:v>
                </c:pt>
                <c:pt idx="139">
                  <c:v>2015</c:v>
                </c:pt>
                <c:pt idx="140">
                  <c:v>2015</c:v>
                </c:pt>
                <c:pt idx="141">
                  <c:v>2015</c:v>
                </c:pt>
                <c:pt idx="142">
                  <c:v>2015</c:v>
                </c:pt>
                <c:pt idx="143">
                  <c:v>2015</c:v>
                </c:pt>
                <c:pt idx="144">
                  <c:v>2016</c:v>
                </c:pt>
                <c:pt idx="145">
                  <c:v>2016</c:v>
                </c:pt>
                <c:pt idx="146">
                  <c:v>2016</c:v>
                </c:pt>
                <c:pt idx="147">
                  <c:v>2016</c:v>
                </c:pt>
                <c:pt idx="148">
                  <c:v>2016</c:v>
                </c:pt>
                <c:pt idx="149">
                  <c:v>2016</c:v>
                </c:pt>
                <c:pt idx="150">
                  <c:v>2016</c:v>
                </c:pt>
                <c:pt idx="151">
                  <c:v>2016</c:v>
                </c:pt>
                <c:pt idx="152">
                  <c:v>2016</c:v>
                </c:pt>
                <c:pt idx="153">
                  <c:v>2016</c:v>
                </c:pt>
                <c:pt idx="154">
                  <c:v>2016</c:v>
                </c:pt>
                <c:pt idx="155">
                  <c:v>2016</c:v>
                </c:pt>
                <c:pt idx="156">
                  <c:v>2017</c:v>
                </c:pt>
                <c:pt idx="157">
                  <c:v>2017</c:v>
                </c:pt>
                <c:pt idx="158">
                  <c:v>2017</c:v>
                </c:pt>
                <c:pt idx="159">
                  <c:v>2017</c:v>
                </c:pt>
                <c:pt idx="160">
                  <c:v>2017</c:v>
                </c:pt>
                <c:pt idx="161">
                  <c:v>2017</c:v>
                </c:pt>
                <c:pt idx="162">
                  <c:v>2017</c:v>
                </c:pt>
                <c:pt idx="163">
                  <c:v>2017</c:v>
                </c:pt>
                <c:pt idx="164">
                  <c:v>2017</c:v>
                </c:pt>
                <c:pt idx="165">
                  <c:v>2017</c:v>
                </c:pt>
                <c:pt idx="166">
                  <c:v>2017</c:v>
                </c:pt>
                <c:pt idx="167">
                  <c:v>2017</c:v>
                </c:pt>
                <c:pt idx="168">
                  <c:v>2018</c:v>
                </c:pt>
                <c:pt idx="169">
                  <c:v>2018</c:v>
                </c:pt>
                <c:pt idx="170">
                  <c:v>2018</c:v>
                </c:pt>
                <c:pt idx="171">
                  <c:v>2018</c:v>
                </c:pt>
                <c:pt idx="172">
                  <c:v>2018</c:v>
                </c:pt>
                <c:pt idx="173">
                  <c:v>2018</c:v>
                </c:pt>
                <c:pt idx="174">
                  <c:v>2018</c:v>
                </c:pt>
                <c:pt idx="175">
                  <c:v>2018</c:v>
                </c:pt>
                <c:pt idx="176">
                  <c:v>2018</c:v>
                </c:pt>
                <c:pt idx="177">
                  <c:v>2018</c:v>
                </c:pt>
                <c:pt idx="178">
                  <c:v>2018</c:v>
                </c:pt>
                <c:pt idx="179">
                  <c:v>2018</c:v>
                </c:pt>
              </c:strCache>
            </c:strRef>
          </c:cat>
          <c:val>
            <c:numRef>
              <c:f>'European News-Based Index'!$D$2:$D$181</c:f>
              <c:numCache>
                <c:formatCode>General</c:formatCode>
                <c:ptCount val="180"/>
                <c:pt idx="0">
                  <c:v>92.189437866210938</c:v>
                </c:pt>
                <c:pt idx="1">
                  <c:v>73.695610046386719</c:v>
                </c:pt>
                <c:pt idx="2">
                  <c:v>134.71388244628906</c:v>
                </c:pt>
                <c:pt idx="3">
                  <c:v>107.23697662353516</c:v>
                </c:pt>
                <c:pt idx="4">
                  <c:v>91.055145263671875</c:v>
                </c:pt>
                <c:pt idx="5">
                  <c:v>104.18457794189453</c:v>
                </c:pt>
                <c:pt idx="6">
                  <c:v>168.23733520507813</c:v>
                </c:pt>
                <c:pt idx="7">
                  <c:v>76.957794189453125</c:v>
                </c:pt>
                <c:pt idx="8">
                  <c:v>92.834442138671875</c:v>
                </c:pt>
                <c:pt idx="9">
                  <c:v>96.104721069335938</c:v>
                </c:pt>
                <c:pt idx="10">
                  <c:v>133.16458129882813</c:v>
                </c:pt>
                <c:pt idx="11">
                  <c:v>103.27152252197266</c:v>
                </c:pt>
                <c:pt idx="12">
                  <c:v>65.036354064941406</c:v>
                </c:pt>
                <c:pt idx="13">
                  <c:v>89.35125732421875</c:v>
                </c:pt>
                <c:pt idx="14">
                  <c:v>103.46141815185547</c:v>
                </c:pt>
                <c:pt idx="15">
                  <c:v>103.64127349853516</c:v>
                </c:pt>
                <c:pt idx="16">
                  <c:v>104.25212860107422</c:v>
                </c:pt>
                <c:pt idx="17">
                  <c:v>87.67657470703125</c:v>
                </c:pt>
                <c:pt idx="18">
                  <c:v>81.494941711425781</c:v>
                </c:pt>
                <c:pt idx="19">
                  <c:v>90.109931945800781</c:v>
                </c:pt>
                <c:pt idx="20">
                  <c:v>136.10191345214844</c:v>
                </c:pt>
                <c:pt idx="21">
                  <c:v>55.540821075439453</c:v>
                </c:pt>
                <c:pt idx="22">
                  <c:v>74.495941162109375</c:v>
                </c:pt>
                <c:pt idx="23">
                  <c:v>71.642593383789063</c:v>
                </c:pt>
                <c:pt idx="24">
                  <c:v>94.976982116699219</c:v>
                </c:pt>
                <c:pt idx="25">
                  <c:v>43.251461029052734</c:v>
                </c:pt>
                <c:pt idx="26">
                  <c:v>73.516799926757813</c:v>
                </c:pt>
                <c:pt idx="27">
                  <c:v>113.69110107421875</c:v>
                </c:pt>
                <c:pt idx="28">
                  <c:v>58.357181549072266</c:v>
                </c:pt>
                <c:pt idx="29">
                  <c:v>61.922004699707031</c:v>
                </c:pt>
                <c:pt idx="30">
                  <c:v>64.342910766601563</c:v>
                </c:pt>
                <c:pt idx="31">
                  <c:v>52.173728942871094</c:v>
                </c:pt>
                <c:pt idx="32">
                  <c:v>67.136863708496094</c:v>
                </c:pt>
                <c:pt idx="33">
                  <c:v>64.074501037597656</c:v>
                </c:pt>
                <c:pt idx="34">
                  <c:v>71.037239074707031</c:v>
                </c:pt>
                <c:pt idx="35">
                  <c:v>67.54638671875</c:v>
                </c:pt>
                <c:pt idx="36">
                  <c:v>31.98430061340332</c:v>
                </c:pt>
                <c:pt idx="37">
                  <c:v>52.379314422607422</c:v>
                </c:pt>
                <c:pt idx="38">
                  <c:v>69.3837890625</c:v>
                </c:pt>
                <c:pt idx="39">
                  <c:v>63.664642333984375</c:v>
                </c:pt>
                <c:pt idx="40">
                  <c:v>49.499923706054688</c:v>
                </c:pt>
                <c:pt idx="41">
                  <c:v>74.485832214355469</c:v>
                </c:pt>
                <c:pt idx="42">
                  <c:v>59.823108673095703</c:v>
                </c:pt>
                <c:pt idx="43">
                  <c:v>58.478515625</c:v>
                </c:pt>
                <c:pt idx="44">
                  <c:v>80.544746398925781</c:v>
                </c:pt>
                <c:pt idx="45">
                  <c:v>38.656040191650391</c:v>
                </c:pt>
                <c:pt idx="46">
                  <c:v>77.551071166992188</c:v>
                </c:pt>
                <c:pt idx="47">
                  <c:v>65.236358642578125</c:v>
                </c:pt>
                <c:pt idx="48">
                  <c:v>102.74790954589844</c:v>
                </c:pt>
                <c:pt idx="49">
                  <c:v>99.822349548339844</c:v>
                </c:pt>
                <c:pt idx="50">
                  <c:v>99.058158874511719</c:v>
                </c:pt>
                <c:pt idx="51">
                  <c:v>72.353141784667969</c:v>
                </c:pt>
                <c:pt idx="52">
                  <c:v>67.744361877441406</c:v>
                </c:pt>
                <c:pt idx="53">
                  <c:v>73.365867614746094</c:v>
                </c:pt>
                <c:pt idx="54">
                  <c:v>61.359550476074219</c:v>
                </c:pt>
                <c:pt idx="55">
                  <c:v>58.863697052001953</c:v>
                </c:pt>
                <c:pt idx="56">
                  <c:v>97.264068603515625</c:v>
                </c:pt>
                <c:pt idx="57">
                  <c:v>133.04826354980469</c:v>
                </c:pt>
                <c:pt idx="58">
                  <c:v>86.026443481445313</c:v>
                </c:pt>
                <c:pt idx="59">
                  <c:v>74.723487854003906</c:v>
                </c:pt>
                <c:pt idx="60">
                  <c:v>123.00104522705078</c:v>
                </c:pt>
                <c:pt idx="61">
                  <c:v>122.50938415527344</c:v>
                </c:pt>
                <c:pt idx="62">
                  <c:v>122.76371002197266</c:v>
                </c:pt>
                <c:pt idx="63">
                  <c:v>108.548583984375</c:v>
                </c:pt>
                <c:pt idx="64">
                  <c:v>131.96498107910156</c:v>
                </c:pt>
                <c:pt idx="65">
                  <c:v>73.355789184570313</c:v>
                </c:pt>
                <c:pt idx="66">
                  <c:v>97.119499206542969</c:v>
                </c:pt>
                <c:pt idx="67">
                  <c:v>57.659923553466797</c:v>
                </c:pt>
                <c:pt idx="68">
                  <c:v>117.37453460693359</c:v>
                </c:pt>
                <c:pt idx="69">
                  <c:v>88.236274719238281</c:v>
                </c:pt>
                <c:pt idx="70">
                  <c:v>113.50382232666016</c:v>
                </c:pt>
                <c:pt idx="71">
                  <c:v>99.864631652832031</c:v>
                </c:pt>
                <c:pt idx="72">
                  <c:v>104.52816772460938</c:v>
                </c:pt>
                <c:pt idx="73">
                  <c:v>106.47966003417969</c:v>
                </c:pt>
                <c:pt idx="74">
                  <c:v>98.562362670898438</c:v>
                </c:pt>
                <c:pt idx="75">
                  <c:v>110.83781433105469</c:v>
                </c:pt>
                <c:pt idx="76">
                  <c:v>114.94950103759766</c:v>
                </c:pt>
                <c:pt idx="77">
                  <c:v>160.79039001464844</c:v>
                </c:pt>
                <c:pt idx="78">
                  <c:v>144.4677734375</c:v>
                </c:pt>
                <c:pt idx="79">
                  <c:v>111.56591796875</c:v>
                </c:pt>
                <c:pt idx="80">
                  <c:v>126.12785339355469</c:v>
                </c:pt>
                <c:pt idx="81">
                  <c:v>133.06581115722656</c:v>
                </c:pt>
                <c:pt idx="82">
                  <c:v>143.53141784667969</c:v>
                </c:pt>
                <c:pt idx="83">
                  <c:v>109.65501403808594</c:v>
                </c:pt>
                <c:pt idx="84">
                  <c:v>87.866729736328125</c:v>
                </c:pt>
                <c:pt idx="85">
                  <c:v>103.48959350585938</c:v>
                </c:pt>
                <c:pt idx="86">
                  <c:v>99.256668090820313</c:v>
                </c:pt>
                <c:pt idx="87">
                  <c:v>103.88102722167969</c:v>
                </c:pt>
                <c:pt idx="88">
                  <c:v>138.29417419433594</c:v>
                </c:pt>
                <c:pt idx="89">
                  <c:v>97.679092407226563</c:v>
                </c:pt>
                <c:pt idx="90">
                  <c:v>125.64202880859375</c:v>
                </c:pt>
                <c:pt idx="91">
                  <c:v>173.38816833496094</c:v>
                </c:pt>
                <c:pt idx="92">
                  <c:v>171.93280029296875</c:v>
                </c:pt>
                <c:pt idx="93">
                  <c:v>203.88967895507813</c:v>
                </c:pt>
                <c:pt idx="94">
                  <c:v>218.43800354003906</c:v>
                </c:pt>
                <c:pt idx="95">
                  <c:v>188.17796325683594</c:v>
                </c:pt>
                <c:pt idx="96">
                  <c:v>179.2625732421875</c:v>
                </c:pt>
                <c:pt idx="97">
                  <c:v>135.01560974121094</c:v>
                </c:pt>
                <c:pt idx="98">
                  <c:v>140.95085144042969</c:v>
                </c:pt>
                <c:pt idx="99">
                  <c:v>190.27879333496094</c:v>
                </c:pt>
                <c:pt idx="100">
                  <c:v>147.67372131347656</c:v>
                </c:pt>
                <c:pt idx="101">
                  <c:v>141.23330688476563</c:v>
                </c:pt>
                <c:pt idx="102">
                  <c:v>126.45848846435547</c:v>
                </c:pt>
                <c:pt idx="103">
                  <c:v>98.053054809570313</c:v>
                </c:pt>
                <c:pt idx="104">
                  <c:v>101.15518188476563</c:v>
                </c:pt>
                <c:pt idx="105">
                  <c:v>130.07620239257813</c:v>
                </c:pt>
                <c:pt idx="106">
                  <c:v>113.1773681640625</c:v>
                </c:pt>
                <c:pt idx="107">
                  <c:v>141.23976135253906</c:v>
                </c:pt>
                <c:pt idx="108">
                  <c:v>171.18170166015625</c:v>
                </c:pt>
                <c:pt idx="109">
                  <c:v>184.06683349609375</c:v>
                </c:pt>
                <c:pt idx="110">
                  <c:v>241.01820373535156</c:v>
                </c:pt>
                <c:pt idx="111">
                  <c:v>199.69656372070313</c:v>
                </c:pt>
                <c:pt idx="112">
                  <c:v>130.02479553222656</c:v>
                </c:pt>
                <c:pt idx="113">
                  <c:v>134.501953125</c:v>
                </c:pt>
                <c:pt idx="114">
                  <c:v>172.21578979492188</c:v>
                </c:pt>
                <c:pt idx="115">
                  <c:v>126.312255859375</c:v>
                </c:pt>
                <c:pt idx="116">
                  <c:v>170.23086547851563</c:v>
                </c:pt>
                <c:pt idx="117">
                  <c:v>153.34208679199219</c:v>
                </c:pt>
                <c:pt idx="118">
                  <c:v>187.17674255371094</c:v>
                </c:pt>
                <c:pt idx="119">
                  <c:v>94.338455200195313</c:v>
                </c:pt>
                <c:pt idx="120">
                  <c:v>116.01047515869141</c:v>
                </c:pt>
                <c:pt idx="121">
                  <c:v>136.19007873535156</c:v>
                </c:pt>
                <c:pt idx="122">
                  <c:v>128.51750183105469</c:v>
                </c:pt>
                <c:pt idx="123">
                  <c:v>102.56396484375</c:v>
                </c:pt>
                <c:pt idx="124">
                  <c:v>105.47378540039063</c:v>
                </c:pt>
                <c:pt idx="125">
                  <c:v>104.60302734375</c:v>
                </c:pt>
                <c:pt idx="126">
                  <c:v>110.70175170898438</c:v>
                </c:pt>
                <c:pt idx="127">
                  <c:v>78.3236083984375</c:v>
                </c:pt>
                <c:pt idx="128">
                  <c:v>135.20100402832031</c:v>
                </c:pt>
                <c:pt idx="129">
                  <c:v>104.25890350341797</c:v>
                </c:pt>
                <c:pt idx="130">
                  <c:v>159.69911193847656</c:v>
                </c:pt>
                <c:pt idx="131">
                  <c:v>120.30161285400391</c:v>
                </c:pt>
                <c:pt idx="132">
                  <c:v>99.271453857421875</c:v>
                </c:pt>
                <c:pt idx="133">
                  <c:v>85.669578552246094</c:v>
                </c:pt>
                <c:pt idx="134">
                  <c:v>109.055908203125</c:v>
                </c:pt>
                <c:pt idx="135">
                  <c:v>54.126880645751953</c:v>
                </c:pt>
                <c:pt idx="136">
                  <c:v>146.40518188476563</c:v>
                </c:pt>
                <c:pt idx="137">
                  <c:v>119.77798461914063</c:v>
                </c:pt>
                <c:pt idx="138">
                  <c:v>142.43016052246094</c:v>
                </c:pt>
                <c:pt idx="139">
                  <c:v>114.18858337402344</c:v>
                </c:pt>
                <c:pt idx="140">
                  <c:v>124.55348205566406</c:v>
                </c:pt>
                <c:pt idx="141">
                  <c:v>95.383621215820313</c:v>
                </c:pt>
                <c:pt idx="142">
                  <c:v>95.951446533203125</c:v>
                </c:pt>
                <c:pt idx="143">
                  <c:v>86.652671813964844</c:v>
                </c:pt>
                <c:pt idx="144">
                  <c:v>96.989875793457031</c:v>
                </c:pt>
                <c:pt idx="145">
                  <c:v>119.48193359375</c:v>
                </c:pt>
                <c:pt idx="146">
                  <c:v>104.27645111083984</c:v>
                </c:pt>
                <c:pt idx="147">
                  <c:v>108.33815765380859</c:v>
                </c:pt>
                <c:pt idx="148">
                  <c:v>81.414466857910156</c:v>
                </c:pt>
                <c:pt idx="149">
                  <c:v>197.1590576171875</c:v>
                </c:pt>
                <c:pt idx="150">
                  <c:v>129.44781494140625</c:v>
                </c:pt>
                <c:pt idx="151">
                  <c:v>102.52936553955078</c:v>
                </c:pt>
                <c:pt idx="152">
                  <c:v>140.21382141113281</c:v>
                </c:pt>
                <c:pt idx="153">
                  <c:v>132.19047546386719</c:v>
                </c:pt>
                <c:pt idx="154">
                  <c:v>180.27574157714844</c:v>
                </c:pt>
                <c:pt idx="155">
                  <c:v>159.45263671875</c:v>
                </c:pt>
                <c:pt idx="156">
                  <c:v>112.90602874755859</c:v>
                </c:pt>
                <c:pt idx="157">
                  <c:v>114.100341796875</c:v>
                </c:pt>
                <c:pt idx="158">
                  <c:v>98.555717468261719</c:v>
                </c:pt>
                <c:pt idx="159">
                  <c:v>61.858982086181641</c:v>
                </c:pt>
                <c:pt idx="160">
                  <c:v>62.901828765869141</c:v>
                </c:pt>
                <c:pt idx="161">
                  <c:v>99.649017333984375</c:v>
                </c:pt>
                <c:pt idx="162">
                  <c:v>74.033660888671875</c:v>
                </c:pt>
                <c:pt idx="163">
                  <c:v>31.701534271240234</c:v>
                </c:pt>
                <c:pt idx="164">
                  <c:v>91.194236755371094</c:v>
                </c:pt>
                <c:pt idx="165">
                  <c:v>66.27056884765625</c:v>
                </c:pt>
                <c:pt idx="166">
                  <c:v>63.299964904785156</c:v>
                </c:pt>
                <c:pt idx="167">
                  <c:v>62.125205993652344</c:v>
                </c:pt>
                <c:pt idx="168">
                  <c:v>102.95852661132813</c:v>
                </c:pt>
                <c:pt idx="169">
                  <c:v>79.059173583984375</c:v>
                </c:pt>
                <c:pt idx="170">
                  <c:v>77.476554870605469</c:v>
                </c:pt>
                <c:pt idx="171">
                  <c:v>77.249374389648438</c:v>
                </c:pt>
                <c:pt idx="172">
                  <c:v>135.18132019042969</c:v>
                </c:pt>
                <c:pt idx="173">
                  <c:v>129.37376403808594</c:v>
                </c:pt>
                <c:pt idx="174">
                  <c:v>101.33783721923828</c:v>
                </c:pt>
                <c:pt idx="175">
                  <c:v>87.705528259277344</c:v>
                </c:pt>
                <c:pt idx="176">
                  <c:v>109.4473876953125</c:v>
                </c:pt>
                <c:pt idx="177">
                  <c:v>148.8724365234375</c:v>
                </c:pt>
                <c:pt idx="178">
                  <c:v>139.26295471191406</c:v>
                </c:pt>
                <c:pt idx="179">
                  <c:v>187.63554382324219</c:v>
                </c:pt>
              </c:numCache>
            </c:numRef>
          </c:val>
          <c:smooth val="0"/>
          <c:extLst>
            <c:ext xmlns:c16="http://schemas.microsoft.com/office/drawing/2014/chart" uri="{C3380CC4-5D6E-409C-BE32-E72D297353CC}">
              <c16:uniqueId val="{00000001-2FC5-484B-848C-02685B09DBE8}"/>
            </c:ext>
          </c:extLst>
        </c:ser>
        <c:ser>
          <c:idx val="2"/>
          <c:order val="2"/>
          <c:tx>
            <c:strRef>
              <c:f>'European News-Based Index'!$E$1</c:f>
              <c:strCache>
                <c:ptCount val="1"/>
                <c:pt idx="0">
                  <c:v>UK</c:v>
                </c:pt>
              </c:strCache>
            </c:strRef>
          </c:tx>
          <c:spPr>
            <a:ln w="19050" cap="rnd">
              <a:solidFill>
                <a:schemeClr val="dk1">
                  <a:tint val="75000"/>
                </a:schemeClr>
              </a:solidFill>
              <a:prstDash val="sysDash"/>
              <a:round/>
            </a:ln>
            <a:effectLst/>
          </c:spPr>
          <c:marker>
            <c:symbol val="none"/>
          </c:marker>
          <c:cat>
            <c:strRef>
              <c:f>'European News-Based Index'!$A$2:$A$181</c:f>
              <c:strCache>
                <c:ptCount val="180"/>
                <c:pt idx="0">
                  <c:v>2004</c:v>
                </c:pt>
                <c:pt idx="1">
                  <c:v>2004</c:v>
                </c:pt>
                <c:pt idx="2">
                  <c:v>2004</c:v>
                </c:pt>
                <c:pt idx="3">
                  <c:v>2004</c:v>
                </c:pt>
                <c:pt idx="4">
                  <c:v>2004</c:v>
                </c:pt>
                <c:pt idx="5">
                  <c:v>2004</c:v>
                </c:pt>
                <c:pt idx="6">
                  <c:v>2004</c:v>
                </c:pt>
                <c:pt idx="7">
                  <c:v>2004</c:v>
                </c:pt>
                <c:pt idx="8">
                  <c:v>2004</c:v>
                </c:pt>
                <c:pt idx="9">
                  <c:v>2004</c:v>
                </c:pt>
                <c:pt idx="10">
                  <c:v>2004</c:v>
                </c:pt>
                <c:pt idx="11">
                  <c:v>2004</c:v>
                </c:pt>
                <c:pt idx="12">
                  <c:v>2005</c:v>
                </c:pt>
                <c:pt idx="13">
                  <c:v>2005</c:v>
                </c:pt>
                <c:pt idx="14">
                  <c:v>2005</c:v>
                </c:pt>
                <c:pt idx="15">
                  <c:v>2005</c:v>
                </c:pt>
                <c:pt idx="16">
                  <c:v>2005</c:v>
                </c:pt>
                <c:pt idx="17">
                  <c:v>2005</c:v>
                </c:pt>
                <c:pt idx="18">
                  <c:v>2005</c:v>
                </c:pt>
                <c:pt idx="19">
                  <c:v>2005</c:v>
                </c:pt>
                <c:pt idx="20">
                  <c:v>2005</c:v>
                </c:pt>
                <c:pt idx="21">
                  <c:v>2005</c:v>
                </c:pt>
                <c:pt idx="22">
                  <c:v>2005</c:v>
                </c:pt>
                <c:pt idx="23">
                  <c:v>2005</c:v>
                </c:pt>
                <c:pt idx="24">
                  <c:v>2006</c:v>
                </c:pt>
                <c:pt idx="25">
                  <c:v>2006</c:v>
                </c:pt>
                <c:pt idx="26">
                  <c:v>2006</c:v>
                </c:pt>
                <c:pt idx="27">
                  <c:v>2006</c:v>
                </c:pt>
                <c:pt idx="28">
                  <c:v>2006</c:v>
                </c:pt>
                <c:pt idx="29">
                  <c:v>2006</c:v>
                </c:pt>
                <c:pt idx="30">
                  <c:v>2006</c:v>
                </c:pt>
                <c:pt idx="31">
                  <c:v>2006</c:v>
                </c:pt>
                <c:pt idx="32">
                  <c:v>2006</c:v>
                </c:pt>
                <c:pt idx="33">
                  <c:v>2006</c:v>
                </c:pt>
                <c:pt idx="34">
                  <c:v>2006</c:v>
                </c:pt>
                <c:pt idx="35">
                  <c:v>2006</c:v>
                </c:pt>
                <c:pt idx="36">
                  <c:v>2007</c:v>
                </c:pt>
                <c:pt idx="37">
                  <c:v>2007</c:v>
                </c:pt>
                <c:pt idx="38">
                  <c:v>2007</c:v>
                </c:pt>
                <c:pt idx="39">
                  <c:v>2007</c:v>
                </c:pt>
                <c:pt idx="40">
                  <c:v>2007</c:v>
                </c:pt>
                <c:pt idx="41">
                  <c:v>2007</c:v>
                </c:pt>
                <c:pt idx="42">
                  <c:v>2007</c:v>
                </c:pt>
                <c:pt idx="43">
                  <c:v>2007</c:v>
                </c:pt>
                <c:pt idx="44">
                  <c:v>2007</c:v>
                </c:pt>
                <c:pt idx="45">
                  <c:v>2007</c:v>
                </c:pt>
                <c:pt idx="46">
                  <c:v>2007</c:v>
                </c:pt>
                <c:pt idx="47">
                  <c:v>2007</c:v>
                </c:pt>
                <c:pt idx="48">
                  <c:v>2008</c:v>
                </c:pt>
                <c:pt idx="49">
                  <c:v>2008</c:v>
                </c:pt>
                <c:pt idx="50">
                  <c:v>2008</c:v>
                </c:pt>
                <c:pt idx="51">
                  <c:v>2008</c:v>
                </c:pt>
                <c:pt idx="52">
                  <c:v>2008</c:v>
                </c:pt>
                <c:pt idx="53">
                  <c:v>2008</c:v>
                </c:pt>
                <c:pt idx="54">
                  <c:v>2008</c:v>
                </c:pt>
                <c:pt idx="55">
                  <c:v>2008</c:v>
                </c:pt>
                <c:pt idx="56">
                  <c:v>2008</c:v>
                </c:pt>
                <c:pt idx="57">
                  <c:v>2008</c:v>
                </c:pt>
                <c:pt idx="58">
                  <c:v>2008</c:v>
                </c:pt>
                <c:pt idx="59">
                  <c:v>2008</c:v>
                </c:pt>
                <c:pt idx="60">
                  <c:v>2009</c:v>
                </c:pt>
                <c:pt idx="61">
                  <c:v>2009</c:v>
                </c:pt>
                <c:pt idx="62">
                  <c:v>2009</c:v>
                </c:pt>
                <c:pt idx="63">
                  <c:v>2009</c:v>
                </c:pt>
                <c:pt idx="64">
                  <c:v>2009</c:v>
                </c:pt>
                <c:pt idx="65">
                  <c:v>2009</c:v>
                </c:pt>
                <c:pt idx="66">
                  <c:v>2009</c:v>
                </c:pt>
                <c:pt idx="67">
                  <c:v>2009</c:v>
                </c:pt>
                <c:pt idx="68">
                  <c:v>2009</c:v>
                </c:pt>
                <c:pt idx="69">
                  <c:v>2009</c:v>
                </c:pt>
                <c:pt idx="70">
                  <c:v>2009</c:v>
                </c:pt>
                <c:pt idx="71">
                  <c:v>2009</c:v>
                </c:pt>
                <c:pt idx="72">
                  <c:v>2010</c:v>
                </c:pt>
                <c:pt idx="73">
                  <c:v>2010</c:v>
                </c:pt>
                <c:pt idx="74">
                  <c:v>2010</c:v>
                </c:pt>
                <c:pt idx="75">
                  <c:v>2010</c:v>
                </c:pt>
                <c:pt idx="76">
                  <c:v>2010</c:v>
                </c:pt>
                <c:pt idx="77">
                  <c:v>2010</c:v>
                </c:pt>
                <c:pt idx="78">
                  <c:v>2010</c:v>
                </c:pt>
                <c:pt idx="79">
                  <c:v>2010</c:v>
                </c:pt>
                <c:pt idx="80">
                  <c:v>2010</c:v>
                </c:pt>
                <c:pt idx="81">
                  <c:v>2010</c:v>
                </c:pt>
                <c:pt idx="82">
                  <c:v>2010</c:v>
                </c:pt>
                <c:pt idx="83">
                  <c:v>2010</c:v>
                </c:pt>
                <c:pt idx="84">
                  <c:v>2011</c:v>
                </c:pt>
                <c:pt idx="85">
                  <c:v>2011</c:v>
                </c:pt>
                <c:pt idx="86">
                  <c:v>2011</c:v>
                </c:pt>
                <c:pt idx="87">
                  <c:v>2011</c:v>
                </c:pt>
                <c:pt idx="88">
                  <c:v>2011</c:v>
                </c:pt>
                <c:pt idx="89">
                  <c:v>2011</c:v>
                </c:pt>
                <c:pt idx="90">
                  <c:v>2011</c:v>
                </c:pt>
                <c:pt idx="91">
                  <c:v>2011</c:v>
                </c:pt>
                <c:pt idx="92">
                  <c:v>2011</c:v>
                </c:pt>
                <c:pt idx="93">
                  <c:v>2011</c:v>
                </c:pt>
                <c:pt idx="94">
                  <c:v>2011</c:v>
                </c:pt>
                <c:pt idx="95">
                  <c:v>2011</c:v>
                </c:pt>
                <c:pt idx="96">
                  <c:v>2012</c:v>
                </c:pt>
                <c:pt idx="97">
                  <c:v>2012</c:v>
                </c:pt>
                <c:pt idx="98">
                  <c:v>2012</c:v>
                </c:pt>
                <c:pt idx="99">
                  <c:v>2012</c:v>
                </c:pt>
                <c:pt idx="100">
                  <c:v>2012</c:v>
                </c:pt>
                <c:pt idx="101">
                  <c:v>2012</c:v>
                </c:pt>
                <c:pt idx="102">
                  <c:v>2012</c:v>
                </c:pt>
                <c:pt idx="103">
                  <c:v>2012</c:v>
                </c:pt>
                <c:pt idx="104">
                  <c:v>2012</c:v>
                </c:pt>
                <c:pt idx="105">
                  <c:v>2012</c:v>
                </c:pt>
                <c:pt idx="106">
                  <c:v>2012</c:v>
                </c:pt>
                <c:pt idx="107">
                  <c:v>2012</c:v>
                </c:pt>
                <c:pt idx="108">
                  <c:v>2013</c:v>
                </c:pt>
                <c:pt idx="109">
                  <c:v>2013</c:v>
                </c:pt>
                <c:pt idx="110">
                  <c:v>2013</c:v>
                </c:pt>
                <c:pt idx="111">
                  <c:v>2013</c:v>
                </c:pt>
                <c:pt idx="112">
                  <c:v>2013</c:v>
                </c:pt>
                <c:pt idx="113">
                  <c:v>2013</c:v>
                </c:pt>
                <c:pt idx="114">
                  <c:v>2013</c:v>
                </c:pt>
                <c:pt idx="115">
                  <c:v>2013</c:v>
                </c:pt>
                <c:pt idx="116">
                  <c:v>2013</c:v>
                </c:pt>
                <c:pt idx="117">
                  <c:v>2013</c:v>
                </c:pt>
                <c:pt idx="118">
                  <c:v>2013</c:v>
                </c:pt>
                <c:pt idx="119">
                  <c:v>2013</c:v>
                </c:pt>
                <c:pt idx="120">
                  <c:v>2014</c:v>
                </c:pt>
                <c:pt idx="121">
                  <c:v>2014</c:v>
                </c:pt>
                <c:pt idx="122">
                  <c:v>2014</c:v>
                </c:pt>
                <c:pt idx="123">
                  <c:v>2014</c:v>
                </c:pt>
                <c:pt idx="124">
                  <c:v>2014</c:v>
                </c:pt>
                <c:pt idx="125">
                  <c:v>2014</c:v>
                </c:pt>
                <c:pt idx="126">
                  <c:v>2014</c:v>
                </c:pt>
                <c:pt idx="127">
                  <c:v>2014</c:v>
                </c:pt>
                <c:pt idx="128">
                  <c:v>2014</c:v>
                </c:pt>
                <c:pt idx="129">
                  <c:v>2014</c:v>
                </c:pt>
                <c:pt idx="130">
                  <c:v>2014</c:v>
                </c:pt>
                <c:pt idx="131">
                  <c:v>2014</c:v>
                </c:pt>
                <c:pt idx="132">
                  <c:v>2015</c:v>
                </c:pt>
                <c:pt idx="133">
                  <c:v>2015</c:v>
                </c:pt>
                <c:pt idx="134">
                  <c:v>2015</c:v>
                </c:pt>
                <c:pt idx="135">
                  <c:v>2015</c:v>
                </c:pt>
                <c:pt idx="136">
                  <c:v>2015</c:v>
                </c:pt>
                <c:pt idx="137">
                  <c:v>2015</c:v>
                </c:pt>
                <c:pt idx="138">
                  <c:v>2015</c:v>
                </c:pt>
                <c:pt idx="139">
                  <c:v>2015</c:v>
                </c:pt>
                <c:pt idx="140">
                  <c:v>2015</c:v>
                </c:pt>
                <c:pt idx="141">
                  <c:v>2015</c:v>
                </c:pt>
                <c:pt idx="142">
                  <c:v>2015</c:v>
                </c:pt>
                <c:pt idx="143">
                  <c:v>2015</c:v>
                </c:pt>
                <c:pt idx="144">
                  <c:v>2016</c:v>
                </c:pt>
                <c:pt idx="145">
                  <c:v>2016</c:v>
                </c:pt>
                <c:pt idx="146">
                  <c:v>2016</c:v>
                </c:pt>
                <c:pt idx="147">
                  <c:v>2016</c:v>
                </c:pt>
                <c:pt idx="148">
                  <c:v>2016</c:v>
                </c:pt>
                <c:pt idx="149">
                  <c:v>2016</c:v>
                </c:pt>
                <c:pt idx="150">
                  <c:v>2016</c:v>
                </c:pt>
                <c:pt idx="151">
                  <c:v>2016</c:v>
                </c:pt>
                <c:pt idx="152">
                  <c:v>2016</c:v>
                </c:pt>
                <c:pt idx="153">
                  <c:v>2016</c:v>
                </c:pt>
                <c:pt idx="154">
                  <c:v>2016</c:v>
                </c:pt>
                <c:pt idx="155">
                  <c:v>2016</c:v>
                </c:pt>
                <c:pt idx="156">
                  <c:v>2017</c:v>
                </c:pt>
                <c:pt idx="157">
                  <c:v>2017</c:v>
                </c:pt>
                <c:pt idx="158">
                  <c:v>2017</c:v>
                </c:pt>
                <c:pt idx="159">
                  <c:v>2017</c:v>
                </c:pt>
                <c:pt idx="160">
                  <c:v>2017</c:v>
                </c:pt>
                <c:pt idx="161">
                  <c:v>2017</c:v>
                </c:pt>
                <c:pt idx="162">
                  <c:v>2017</c:v>
                </c:pt>
                <c:pt idx="163">
                  <c:v>2017</c:v>
                </c:pt>
                <c:pt idx="164">
                  <c:v>2017</c:v>
                </c:pt>
                <c:pt idx="165">
                  <c:v>2017</c:v>
                </c:pt>
                <c:pt idx="166">
                  <c:v>2017</c:v>
                </c:pt>
                <c:pt idx="167">
                  <c:v>2017</c:v>
                </c:pt>
                <c:pt idx="168">
                  <c:v>2018</c:v>
                </c:pt>
                <c:pt idx="169">
                  <c:v>2018</c:v>
                </c:pt>
                <c:pt idx="170">
                  <c:v>2018</c:v>
                </c:pt>
                <c:pt idx="171">
                  <c:v>2018</c:v>
                </c:pt>
                <c:pt idx="172">
                  <c:v>2018</c:v>
                </c:pt>
                <c:pt idx="173">
                  <c:v>2018</c:v>
                </c:pt>
                <c:pt idx="174">
                  <c:v>2018</c:v>
                </c:pt>
                <c:pt idx="175">
                  <c:v>2018</c:v>
                </c:pt>
                <c:pt idx="176">
                  <c:v>2018</c:v>
                </c:pt>
                <c:pt idx="177">
                  <c:v>2018</c:v>
                </c:pt>
                <c:pt idx="178">
                  <c:v>2018</c:v>
                </c:pt>
                <c:pt idx="179">
                  <c:v>2018</c:v>
                </c:pt>
              </c:strCache>
            </c:strRef>
          </c:cat>
          <c:val>
            <c:numRef>
              <c:f>'European News-Based Index'!$E$2:$E$181</c:f>
              <c:numCache>
                <c:formatCode>General</c:formatCode>
                <c:ptCount val="180"/>
                <c:pt idx="0">
                  <c:v>65.193885803222656</c:v>
                </c:pt>
                <c:pt idx="1">
                  <c:v>68.734725952148438</c:v>
                </c:pt>
                <c:pt idx="2">
                  <c:v>77.107765197753906</c:v>
                </c:pt>
                <c:pt idx="3">
                  <c:v>78.174362182617188</c:v>
                </c:pt>
                <c:pt idx="4">
                  <c:v>87.146575927734375</c:v>
                </c:pt>
                <c:pt idx="5">
                  <c:v>69.1171875</c:v>
                </c:pt>
                <c:pt idx="6">
                  <c:v>80.45660400390625</c:v>
                </c:pt>
                <c:pt idx="7">
                  <c:v>80.711090087890625</c:v>
                </c:pt>
                <c:pt idx="8">
                  <c:v>78.461181640625</c:v>
                </c:pt>
                <c:pt idx="9">
                  <c:v>94.682807922363281</c:v>
                </c:pt>
                <c:pt idx="10">
                  <c:v>128.97976684570313</c:v>
                </c:pt>
                <c:pt idx="11">
                  <c:v>76.160232543945313</c:v>
                </c:pt>
                <c:pt idx="12">
                  <c:v>49.036651611328125</c:v>
                </c:pt>
                <c:pt idx="13">
                  <c:v>57.144065856933594</c:v>
                </c:pt>
                <c:pt idx="14">
                  <c:v>74.875709533691406</c:v>
                </c:pt>
                <c:pt idx="15">
                  <c:v>82.250679016113281</c:v>
                </c:pt>
                <c:pt idx="16">
                  <c:v>79.332992553710938</c:v>
                </c:pt>
                <c:pt idx="17">
                  <c:v>86.56475830078125</c:v>
                </c:pt>
                <c:pt idx="18">
                  <c:v>64.438316345214844</c:v>
                </c:pt>
                <c:pt idx="19">
                  <c:v>63.620265960693359</c:v>
                </c:pt>
                <c:pt idx="20">
                  <c:v>120.4776611328125</c:v>
                </c:pt>
                <c:pt idx="21">
                  <c:v>68.674934387207031</c:v>
                </c:pt>
                <c:pt idx="22">
                  <c:v>83.490249633789063</c:v>
                </c:pt>
                <c:pt idx="23">
                  <c:v>52.249172210693359</c:v>
                </c:pt>
                <c:pt idx="24">
                  <c:v>41.819705963134766</c:v>
                </c:pt>
                <c:pt idx="25">
                  <c:v>68.733451843261719</c:v>
                </c:pt>
                <c:pt idx="26">
                  <c:v>50.961338043212891</c:v>
                </c:pt>
                <c:pt idx="27">
                  <c:v>56.404624938964844</c:v>
                </c:pt>
                <c:pt idx="28">
                  <c:v>98.107070922851563</c:v>
                </c:pt>
                <c:pt idx="29">
                  <c:v>94.185134887695313</c:v>
                </c:pt>
                <c:pt idx="30">
                  <c:v>69.13067626953125</c:v>
                </c:pt>
                <c:pt idx="31">
                  <c:v>75.90216064453125</c:v>
                </c:pt>
                <c:pt idx="32">
                  <c:v>94.981590270996094</c:v>
                </c:pt>
                <c:pt idx="33">
                  <c:v>68.016891479492188</c:v>
                </c:pt>
                <c:pt idx="34">
                  <c:v>91.791847229003906</c:v>
                </c:pt>
                <c:pt idx="35">
                  <c:v>80.557037353515625</c:v>
                </c:pt>
                <c:pt idx="36">
                  <c:v>68.251106262207031</c:v>
                </c:pt>
                <c:pt idx="37">
                  <c:v>50.548877716064453</c:v>
                </c:pt>
                <c:pt idx="38">
                  <c:v>39.884838104248047</c:v>
                </c:pt>
                <c:pt idx="39">
                  <c:v>56.020668029785156</c:v>
                </c:pt>
                <c:pt idx="40">
                  <c:v>52.004367828369141</c:v>
                </c:pt>
                <c:pt idx="41">
                  <c:v>47.325531005859375</c:v>
                </c:pt>
                <c:pt idx="42">
                  <c:v>30.468801498413086</c:v>
                </c:pt>
                <c:pt idx="43">
                  <c:v>60.004451751708984</c:v>
                </c:pt>
                <c:pt idx="44">
                  <c:v>128.67353820800781</c:v>
                </c:pt>
                <c:pt idx="45">
                  <c:v>82.119636535644531</c:v>
                </c:pt>
                <c:pt idx="46">
                  <c:v>134.32026672363281</c:v>
                </c:pt>
                <c:pt idx="47">
                  <c:v>91.7197265625</c:v>
                </c:pt>
                <c:pt idx="48">
                  <c:v>139.54789733886719</c:v>
                </c:pt>
                <c:pt idx="49">
                  <c:v>132.74403381347656</c:v>
                </c:pt>
                <c:pt idx="50">
                  <c:v>217.76995849609375</c:v>
                </c:pt>
                <c:pt idx="51">
                  <c:v>115.20671844482422</c:v>
                </c:pt>
                <c:pt idx="52">
                  <c:v>120.26247406005859</c:v>
                </c:pt>
                <c:pt idx="53">
                  <c:v>134.12222290039063</c:v>
                </c:pt>
                <c:pt idx="54">
                  <c:v>123.12396240234375</c:v>
                </c:pt>
                <c:pt idx="55">
                  <c:v>125.45570373535156</c:v>
                </c:pt>
                <c:pt idx="56">
                  <c:v>185.33564758300781</c:v>
                </c:pt>
                <c:pt idx="57">
                  <c:v>251.48635864257813</c:v>
                </c:pt>
                <c:pt idx="58">
                  <c:v>201.9815673828125</c:v>
                </c:pt>
                <c:pt idx="59">
                  <c:v>111.97687530517578</c:v>
                </c:pt>
                <c:pt idx="60">
                  <c:v>158.6422119140625</c:v>
                </c:pt>
                <c:pt idx="61">
                  <c:v>153.16464233398438</c:v>
                </c:pt>
                <c:pt idx="62">
                  <c:v>141.81594848632813</c:v>
                </c:pt>
                <c:pt idx="63">
                  <c:v>147.29513549804688</c:v>
                </c:pt>
                <c:pt idx="64">
                  <c:v>148.23980712890625</c:v>
                </c:pt>
                <c:pt idx="65">
                  <c:v>157.72883605957031</c:v>
                </c:pt>
                <c:pt idx="66">
                  <c:v>113.38623809814453</c:v>
                </c:pt>
                <c:pt idx="67">
                  <c:v>95.394302368164063</c:v>
                </c:pt>
                <c:pt idx="68">
                  <c:v>111.03582000732422</c:v>
                </c:pt>
                <c:pt idx="69">
                  <c:v>142.22837829589844</c:v>
                </c:pt>
                <c:pt idx="70">
                  <c:v>132.31210327148438</c:v>
                </c:pt>
                <c:pt idx="71">
                  <c:v>171.25401306152344</c:v>
                </c:pt>
                <c:pt idx="72">
                  <c:v>209.14732360839844</c:v>
                </c:pt>
                <c:pt idx="73">
                  <c:v>163.18251037597656</c:v>
                </c:pt>
                <c:pt idx="74">
                  <c:v>208.94073486328125</c:v>
                </c:pt>
                <c:pt idx="75">
                  <c:v>214.02366638183594</c:v>
                </c:pt>
                <c:pt idx="76">
                  <c:v>238.26551818847656</c:v>
                </c:pt>
                <c:pt idx="77">
                  <c:v>242.65687561035156</c:v>
                </c:pt>
                <c:pt idx="78">
                  <c:v>237.96942138671875</c:v>
                </c:pt>
                <c:pt idx="79">
                  <c:v>269.24423217773438</c:v>
                </c:pt>
                <c:pt idx="80">
                  <c:v>233.24436950683594</c:v>
                </c:pt>
                <c:pt idx="81">
                  <c:v>302.28375244140625</c:v>
                </c:pt>
                <c:pt idx="82">
                  <c:v>268.50772094726563</c:v>
                </c:pt>
                <c:pt idx="83">
                  <c:v>194.98124694824219</c:v>
                </c:pt>
                <c:pt idx="84">
                  <c:v>195.22676086425781</c:v>
                </c:pt>
                <c:pt idx="85">
                  <c:v>131.32565307617188</c:v>
                </c:pt>
                <c:pt idx="86">
                  <c:v>177.41307067871094</c:v>
                </c:pt>
                <c:pt idx="87">
                  <c:v>156.23403930664063</c:v>
                </c:pt>
                <c:pt idx="88">
                  <c:v>146.94331359863281</c:v>
                </c:pt>
                <c:pt idx="89">
                  <c:v>198.10659790039063</c:v>
                </c:pt>
                <c:pt idx="90">
                  <c:v>194.19764709472656</c:v>
                </c:pt>
                <c:pt idx="91">
                  <c:v>203.31243896484375</c:v>
                </c:pt>
                <c:pt idx="92">
                  <c:v>288.86508178710938</c:v>
                </c:pt>
                <c:pt idx="93">
                  <c:v>334.33163452148438</c:v>
                </c:pt>
                <c:pt idx="94">
                  <c:v>380.26800537109375</c:v>
                </c:pt>
                <c:pt idx="95">
                  <c:v>324.9390869140625</c:v>
                </c:pt>
                <c:pt idx="96">
                  <c:v>252.60073852539063</c:v>
                </c:pt>
                <c:pt idx="97">
                  <c:v>280.63766479492188</c:v>
                </c:pt>
                <c:pt idx="98">
                  <c:v>254.34738159179688</c:v>
                </c:pt>
                <c:pt idx="99">
                  <c:v>222.41671752929688</c:v>
                </c:pt>
                <c:pt idx="100">
                  <c:v>378.44967651367188</c:v>
                </c:pt>
                <c:pt idx="101">
                  <c:v>313.578857421875</c:v>
                </c:pt>
                <c:pt idx="102">
                  <c:v>292.40765380859375</c:v>
                </c:pt>
                <c:pt idx="103">
                  <c:v>218.67831420898438</c:v>
                </c:pt>
                <c:pt idx="104">
                  <c:v>309.84896850585938</c:v>
                </c:pt>
                <c:pt idx="105">
                  <c:v>374.76806640625</c:v>
                </c:pt>
                <c:pt idx="106">
                  <c:v>408.43499755859375</c:v>
                </c:pt>
                <c:pt idx="107">
                  <c:v>358.99346923828125</c:v>
                </c:pt>
                <c:pt idx="108">
                  <c:v>371.5023193359375</c:v>
                </c:pt>
                <c:pt idx="109">
                  <c:v>265.68392944335938</c:v>
                </c:pt>
                <c:pt idx="110">
                  <c:v>274.71902465820313</c:v>
                </c:pt>
                <c:pt idx="111">
                  <c:v>240.47743225097656</c:v>
                </c:pt>
                <c:pt idx="112">
                  <c:v>162.96871948242188</c:v>
                </c:pt>
                <c:pt idx="113">
                  <c:v>216.77473449707031</c:v>
                </c:pt>
                <c:pt idx="114">
                  <c:v>141.8206787109375</c:v>
                </c:pt>
                <c:pt idx="115">
                  <c:v>217.50978088378906</c:v>
                </c:pt>
                <c:pt idx="116">
                  <c:v>181.16468811035156</c:v>
                </c:pt>
                <c:pt idx="117">
                  <c:v>229.49415588378906</c:v>
                </c:pt>
                <c:pt idx="118">
                  <c:v>176.47413635253906</c:v>
                </c:pt>
                <c:pt idx="119">
                  <c:v>190.23350524902344</c:v>
                </c:pt>
                <c:pt idx="120">
                  <c:v>206.44778442382813</c:v>
                </c:pt>
                <c:pt idx="121">
                  <c:v>181.96482849121094</c:v>
                </c:pt>
                <c:pt idx="122">
                  <c:v>217.12489318847656</c:v>
                </c:pt>
                <c:pt idx="123">
                  <c:v>114.79574584960938</c:v>
                </c:pt>
                <c:pt idx="124">
                  <c:v>198.74093627929688</c:v>
                </c:pt>
                <c:pt idx="125">
                  <c:v>123.77552795410156</c:v>
                </c:pt>
                <c:pt idx="126">
                  <c:v>146.22756958007813</c:v>
                </c:pt>
                <c:pt idx="127">
                  <c:v>209.91403198242188</c:v>
                </c:pt>
                <c:pt idx="128">
                  <c:v>267.5660400390625</c:v>
                </c:pt>
                <c:pt idx="129">
                  <c:v>159.83262634277344</c:v>
                </c:pt>
                <c:pt idx="130">
                  <c:v>142.29185485839844</c:v>
                </c:pt>
                <c:pt idx="131">
                  <c:v>210.36074829101563</c:v>
                </c:pt>
                <c:pt idx="132">
                  <c:v>201.1910400390625</c:v>
                </c:pt>
                <c:pt idx="133">
                  <c:v>190.138916015625</c:v>
                </c:pt>
                <c:pt idx="134">
                  <c:v>209.54930114746094</c:v>
                </c:pt>
                <c:pt idx="135">
                  <c:v>255.4854736328125</c:v>
                </c:pt>
                <c:pt idx="136">
                  <c:v>272.46484375</c:v>
                </c:pt>
                <c:pt idx="137">
                  <c:v>199.78225708007813</c:v>
                </c:pt>
                <c:pt idx="138">
                  <c:v>179.13893127441406</c:v>
                </c:pt>
                <c:pt idx="139">
                  <c:v>137.50152587890625</c:v>
                </c:pt>
                <c:pt idx="140">
                  <c:v>279.84173583984375</c:v>
                </c:pt>
                <c:pt idx="141">
                  <c:v>155.60470581054688</c:v>
                </c:pt>
                <c:pt idx="142">
                  <c:v>208.38194274902344</c:v>
                </c:pt>
                <c:pt idx="143">
                  <c:v>164.42555236816406</c:v>
                </c:pt>
                <c:pt idx="144">
                  <c:v>249.41543579101563</c:v>
                </c:pt>
                <c:pt idx="145">
                  <c:v>312.599609375</c:v>
                </c:pt>
                <c:pt idx="146">
                  <c:v>479.32598876953125</c:v>
                </c:pt>
                <c:pt idx="147">
                  <c:v>434.60922241210938</c:v>
                </c:pt>
                <c:pt idx="148">
                  <c:v>428.50930786132813</c:v>
                </c:pt>
                <c:pt idx="149">
                  <c:v>799.93414306640625</c:v>
                </c:pt>
                <c:pt idx="150">
                  <c:v>1141.7955322265625</c:v>
                </c:pt>
                <c:pt idx="151">
                  <c:v>458.68453979492188</c:v>
                </c:pt>
                <c:pt idx="152">
                  <c:v>378.97451782226563</c:v>
                </c:pt>
                <c:pt idx="153">
                  <c:v>545.11505126953125</c:v>
                </c:pt>
                <c:pt idx="154">
                  <c:v>816.20220947265625</c:v>
                </c:pt>
                <c:pt idx="155">
                  <c:v>468.021240234375</c:v>
                </c:pt>
                <c:pt idx="156">
                  <c:v>539.224609375</c:v>
                </c:pt>
                <c:pt idx="157">
                  <c:v>445.97406005859375</c:v>
                </c:pt>
                <c:pt idx="158">
                  <c:v>418.6566162109375</c:v>
                </c:pt>
                <c:pt idx="159">
                  <c:v>335.475830078125</c:v>
                </c:pt>
                <c:pt idx="160">
                  <c:v>470.26431274414063</c:v>
                </c:pt>
                <c:pt idx="161">
                  <c:v>709.74371337890625</c:v>
                </c:pt>
                <c:pt idx="162">
                  <c:v>466.4747314453125</c:v>
                </c:pt>
                <c:pt idx="163">
                  <c:v>441.479248046875</c:v>
                </c:pt>
                <c:pt idx="164">
                  <c:v>457.88156127929688</c:v>
                </c:pt>
                <c:pt idx="165">
                  <c:v>485.8477783203125</c:v>
                </c:pt>
                <c:pt idx="166">
                  <c:v>520.0068359375</c:v>
                </c:pt>
                <c:pt idx="167">
                  <c:v>419.09912109375</c:v>
                </c:pt>
                <c:pt idx="168">
                  <c:v>395.88858032226563</c:v>
                </c:pt>
                <c:pt idx="169">
                  <c:v>205.92892456054688</c:v>
                </c:pt>
                <c:pt idx="170">
                  <c:v>388.92645263671875</c:v>
                </c:pt>
                <c:pt idx="171">
                  <c:v>289.2259521484375</c:v>
                </c:pt>
                <c:pt idx="172">
                  <c:v>355.05523681640625</c:v>
                </c:pt>
                <c:pt idx="173">
                  <c:v>371.71624755859375</c:v>
                </c:pt>
                <c:pt idx="174">
                  <c:v>372.043212890625</c:v>
                </c:pt>
                <c:pt idx="175">
                  <c:v>302.56179809570313</c:v>
                </c:pt>
                <c:pt idx="176">
                  <c:v>364.96505737304688</c:v>
                </c:pt>
                <c:pt idx="177">
                  <c:v>451.38800048828125</c:v>
                </c:pt>
                <c:pt idx="178">
                  <c:v>451.17166137695313</c:v>
                </c:pt>
                <c:pt idx="179">
                  <c:v>468.74661254882813</c:v>
                </c:pt>
              </c:numCache>
            </c:numRef>
          </c:val>
          <c:smooth val="0"/>
          <c:extLst>
            <c:ext xmlns:c16="http://schemas.microsoft.com/office/drawing/2014/chart" uri="{C3380CC4-5D6E-409C-BE32-E72D297353CC}">
              <c16:uniqueId val="{00000002-2FC5-484B-848C-02685B09DBE8}"/>
            </c:ext>
          </c:extLst>
        </c:ser>
        <c:ser>
          <c:idx val="3"/>
          <c:order val="3"/>
          <c:tx>
            <c:strRef>
              <c:f>'European News-Based Index'!$F$1</c:f>
              <c:strCache>
                <c:ptCount val="1"/>
                <c:pt idx="0">
                  <c:v>France</c:v>
                </c:pt>
              </c:strCache>
            </c:strRef>
          </c:tx>
          <c:spPr>
            <a:ln w="19050" cap="rnd">
              <a:solidFill>
                <a:schemeClr val="dk1">
                  <a:tint val="98500"/>
                </a:schemeClr>
              </a:solidFill>
              <a:round/>
            </a:ln>
            <a:effectLst/>
          </c:spPr>
          <c:marker>
            <c:symbol val="none"/>
          </c:marker>
          <c:cat>
            <c:strRef>
              <c:f>'European News-Based Index'!$A$2:$A$181</c:f>
              <c:strCache>
                <c:ptCount val="180"/>
                <c:pt idx="0">
                  <c:v>2004</c:v>
                </c:pt>
                <c:pt idx="1">
                  <c:v>2004</c:v>
                </c:pt>
                <c:pt idx="2">
                  <c:v>2004</c:v>
                </c:pt>
                <c:pt idx="3">
                  <c:v>2004</c:v>
                </c:pt>
                <c:pt idx="4">
                  <c:v>2004</c:v>
                </c:pt>
                <c:pt idx="5">
                  <c:v>2004</c:v>
                </c:pt>
                <c:pt idx="6">
                  <c:v>2004</c:v>
                </c:pt>
                <c:pt idx="7">
                  <c:v>2004</c:v>
                </c:pt>
                <c:pt idx="8">
                  <c:v>2004</c:v>
                </c:pt>
                <c:pt idx="9">
                  <c:v>2004</c:v>
                </c:pt>
                <c:pt idx="10">
                  <c:v>2004</c:v>
                </c:pt>
                <c:pt idx="11">
                  <c:v>2004</c:v>
                </c:pt>
                <c:pt idx="12">
                  <c:v>2005</c:v>
                </c:pt>
                <c:pt idx="13">
                  <c:v>2005</c:v>
                </c:pt>
                <c:pt idx="14">
                  <c:v>2005</c:v>
                </c:pt>
                <c:pt idx="15">
                  <c:v>2005</c:v>
                </c:pt>
                <c:pt idx="16">
                  <c:v>2005</c:v>
                </c:pt>
                <c:pt idx="17">
                  <c:v>2005</c:v>
                </c:pt>
                <c:pt idx="18">
                  <c:v>2005</c:v>
                </c:pt>
                <c:pt idx="19">
                  <c:v>2005</c:v>
                </c:pt>
                <c:pt idx="20">
                  <c:v>2005</c:v>
                </c:pt>
                <c:pt idx="21">
                  <c:v>2005</c:v>
                </c:pt>
                <c:pt idx="22">
                  <c:v>2005</c:v>
                </c:pt>
                <c:pt idx="23">
                  <c:v>2005</c:v>
                </c:pt>
                <c:pt idx="24">
                  <c:v>2006</c:v>
                </c:pt>
                <c:pt idx="25">
                  <c:v>2006</c:v>
                </c:pt>
                <c:pt idx="26">
                  <c:v>2006</c:v>
                </c:pt>
                <c:pt idx="27">
                  <c:v>2006</c:v>
                </c:pt>
                <c:pt idx="28">
                  <c:v>2006</c:v>
                </c:pt>
                <c:pt idx="29">
                  <c:v>2006</c:v>
                </c:pt>
                <c:pt idx="30">
                  <c:v>2006</c:v>
                </c:pt>
                <c:pt idx="31">
                  <c:v>2006</c:v>
                </c:pt>
                <c:pt idx="32">
                  <c:v>2006</c:v>
                </c:pt>
                <c:pt idx="33">
                  <c:v>2006</c:v>
                </c:pt>
                <c:pt idx="34">
                  <c:v>2006</c:v>
                </c:pt>
                <c:pt idx="35">
                  <c:v>2006</c:v>
                </c:pt>
                <c:pt idx="36">
                  <c:v>2007</c:v>
                </c:pt>
                <c:pt idx="37">
                  <c:v>2007</c:v>
                </c:pt>
                <c:pt idx="38">
                  <c:v>2007</c:v>
                </c:pt>
                <c:pt idx="39">
                  <c:v>2007</c:v>
                </c:pt>
                <c:pt idx="40">
                  <c:v>2007</c:v>
                </c:pt>
                <c:pt idx="41">
                  <c:v>2007</c:v>
                </c:pt>
                <c:pt idx="42">
                  <c:v>2007</c:v>
                </c:pt>
                <c:pt idx="43">
                  <c:v>2007</c:v>
                </c:pt>
                <c:pt idx="44">
                  <c:v>2007</c:v>
                </c:pt>
                <c:pt idx="45">
                  <c:v>2007</c:v>
                </c:pt>
                <c:pt idx="46">
                  <c:v>2007</c:v>
                </c:pt>
                <c:pt idx="47">
                  <c:v>2007</c:v>
                </c:pt>
                <c:pt idx="48">
                  <c:v>2008</c:v>
                </c:pt>
                <c:pt idx="49">
                  <c:v>2008</c:v>
                </c:pt>
                <c:pt idx="50">
                  <c:v>2008</c:v>
                </c:pt>
                <c:pt idx="51">
                  <c:v>2008</c:v>
                </c:pt>
                <c:pt idx="52">
                  <c:v>2008</c:v>
                </c:pt>
                <c:pt idx="53">
                  <c:v>2008</c:v>
                </c:pt>
                <c:pt idx="54">
                  <c:v>2008</c:v>
                </c:pt>
                <c:pt idx="55">
                  <c:v>2008</c:v>
                </c:pt>
                <c:pt idx="56">
                  <c:v>2008</c:v>
                </c:pt>
                <c:pt idx="57">
                  <c:v>2008</c:v>
                </c:pt>
                <c:pt idx="58">
                  <c:v>2008</c:v>
                </c:pt>
                <c:pt idx="59">
                  <c:v>2008</c:v>
                </c:pt>
                <c:pt idx="60">
                  <c:v>2009</c:v>
                </c:pt>
                <c:pt idx="61">
                  <c:v>2009</c:v>
                </c:pt>
                <c:pt idx="62">
                  <c:v>2009</c:v>
                </c:pt>
                <c:pt idx="63">
                  <c:v>2009</c:v>
                </c:pt>
                <c:pt idx="64">
                  <c:v>2009</c:v>
                </c:pt>
                <c:pt idx="65">
                  <c:v>2009</c:v>
                </c:pt>
                <c:pt idx="66">
                  <c:v>2009</c:v>
                </c:pt>
                <c:pt idx="67">
                  <c:v>2009</c:v>
                </c:pt>
                <c:pt idx="68">
                  <c:v>2009</c:v>
                </c:pt>
                <c:pt idx="69">
                  <c:v>2009</c:v>
                </c:pt>
                <c:pt idx="70">
                  <c:v>2009</c:v>
                </c:pt>
                <c:pt idx="71">
                  <c:v>2009</c:v>
                </c:pt>
                <c:pt idx="72">
                  <c:v>2010</c:v>
                </c:pt>
                <c:pt idx="73">
                  <c:v>2010</c:v>
                </c:pt>
                <c:pt idx="74">
                  <c:v>2010</c:v>
                </c:pt>
                <c:pt idx="75">
                  <c:v>2010</c:v>
                </c:pt>
                <c:pt idx="76">
                  <c:v>2010</c:v>
                </c:pt>
                <c:pt idx="77">
                  <c:v>2010</c:v>
                </c:pt>
                <c:pt idx="78">
                  <c:v>2010</c:v>
                </c:pt>
                <c:pt idx="79">
                  <c:v>2010</c:v>
                </c:pt>
                <c:pt idx="80">
                  <c:v>2010</c:v>
                </c:pt>
                <c:pt idx="81">
                  <c:v>2010</c:v>
                </c:pt>
                <c:pt idx="82">
                  <c:v>2010</c:v>
                </c:pt>
                <c:pt idx="83">
                  <c:v>2010</c:v>
                </c:pt>
                <c:pt idx="84">
                  <c:v>2011</c:v>
                </c:pt>
                <c:pt idx="85">
                  <c:v>2011</c:v>
                </c:pt>
                <c:pt idx="86">
                  <c:v>2011</c:v>
                </c:pt>
                <c:pt idx="87">
                  <c:v>2011</c:v>
                </c:pt>
                <c:pt idx="88">
                  <c:v>2011</c:v>
                </c:pt>
                <c:pt idx="89">
                  <c:v>2011</c:v>
                </c:pt>
                <c:pt idx="90">
                  <c:v>2011</c:v>
                </c:pt>
                <c:pt idx="91">
                  <c:v>2011</c:v>
                </c:pt>
                <c:pt idx="92">
                  <c:v>2011</c:v>
                </c:pt>
                <c:pt idx="93">
                  <c:v>2011</c:v>
                </c:pt>
                <c:pt idx="94">
                  <c:v>2011</c:v>
                </c:pt>
                <c:pt idx="95">
                  <c:v>2011</c:v>
                </c:pt>
                <c:pt idx="96">
                  <c:v>2012</c:v>
                </c:pt>
                <c:pt idx="97">
                  <c:v>2012</c:v>
                </c:pt>
                <c:pt idx="98">
                  <c:v>2012</c:v>
                </c:pt>
                <c:pt idx="99">
                  <c:v>2012</c:v>
                </c:pt>
                <c:pt idx="100">
                  <c:v>2012</c:v>
                </c:pt>
                <c:pt idx="101">
                  <c:v>2012</c:v>
                </c:pt>
                <c:pt idx="102">
                  <c:v>2012</c:v>
                </c:pt>
                <c:pt idx="103">
                  <c:v>2012</c:v>
                </c:pt>
                <c:pt idx="104">
                  <c:v>2012</c:v>
                </c:pt>
                <c:pt idx="105">
                  <c:v>2012</c:v>
                </c:pt>
                <c:pt idx="106">
                  <c:v>2012</c:v>
                </c:pt>
                <c:pt idx="107">
                  <c:v>2012</c:v>
                </c:pt>
                <c:pt idx="108">
                  <c:v>2013</c:v>
                </c:pt>
                <c:pt idx="109">
                  <c:v>2013</c:v>
                </c:pt>
                <c:pt idx="110">
                  <c:v>2013</c:v>
                </c:pt>
                <c:pt idx="111">
                  <c:v>2013</c:v>
                </c:pt>
                <c:pt idx="112">
                  <c:v>2013</c:v>
                </c:pt>
                <c:pt idx="113">
                  <c:v>2013</c:v>
                </c:pt>
                <c:pt idx="114">
                  <c:v>2013</c:v>
                </c:pt>
                <c:pt idx="115">
                  <c:v>2013</c:v>
                </c:pt>
                <c:pt idx="116">
                  <c:v>2013</c:v>
                </c:pt>
                <c:pt idx="117">
                  <c:v>2013</c:v>
                </c:pt>
                <c:pt idx="118">
                  <c:v>2013</c:v>
                </c:pt>
                <c:pt idx="119">
                  <c:v>2013</c:v>
                </c:pt>
                <c:pt idx="120">
                  <c:v>2014</c:v>
                </c:pt>
                <c:pt idx="121">
                  <c:v>2014</c:v>
                </c:pt>
                <c:pt idx="122">
                  <c:v>2014</c:v>
                </c:pt>
                <c:pt idx="123">
                  <c:v>2014</c:v>
                </c:pt>
                <c:pt idx="124">
                  <c:v>2014</c:v>
                </c:pt>
                <c:pt idx="125">
                  <c:v>2014</c:v>
                </c:pt>
                <c:pt idx="126">
                  <c:v>2014</c:v>
                </c:pt>
                <c:pt idx="127">
                  <c:v>2014</c:v>
                </c:pt>
                <c:pt idx="128">
                  <c:v>2014</c:v>
                </c:pt>
                <c:pt idx="129">
                  <c:v>2014</c:v>
                </c:pt>
                <c:pt idx="130">
                  <c:v>2014</c:v>
                </c:pt>
                <c:pt idx="131">
                  <c:v>2014</c:v>
                </c:pt>
                <c:pt idx="132">
                  <c:v>2015</c:v>
                </c:pt>
                <c:pt idx="133">
                  <c:v>2015</c:v>
                </c:pt>
                <c:pt idx="134">
                  <c:v>2015</c:v>
                </c:pt>
                <c:pt idx="135">
                  <c:v>2015</c:v>
                </c:pt>
                <c:pt idx="136">
                  <c:v>2015</c:v>
                </c:pt>
                <c:pt idx="137">
                  <c:v>2015</c:v>
                </c:pt>
                <c:pt idx="138">
                  <c:v>2015</c:v>
                </c:pt>
                <c:pt idx="139">
                  <c:v>2015</c:v>
                </c:pt>
                <c:pt idx="140">
                  <c:v>2015</c:v>
                </c:pt>
                <c:pt idx="141">
                  <c:v>2015</c:v>
                </c:pt>
                <c:pt idx="142">
                  <c:v>2015</c:v>
                </c:pt>
                <c:pt idx="143">
                  <c:v>2015</c:v>
                </c:pt>
                <c:pt idx="144">
                  <c:v>2016</c:v>
                </c:pt>
                <c:pt idx="145">
                  <c:v>2016</c:v>
                </c:pt>
                <c:pt idx="146">
                  <c:v>2016</c:v>
                </c:pt>
                <c:pt idx="147">
                  <c:v>2016</c:v>
                </c:pt>
                <c:pt idx="148">
                  <c:v>2016</c:v>
                </c:pt>
                <c:pt idx="149">
                  <c:v>2016</c:v>
                </c:pt>
                <c:pt idx="150">
                  <c:v>2016</c:v>
                </c:pt>
                <c:pt idx="151">
                  <c:v>2016</c:v>
                </c:pt>
                <c:pt idx="152">
                  <c:v>2016</c:v>
                </c:pt>
                <c:pt idx="153">
                  <c:v>2016</c:v>
                </c:pt>
                <c:pt idx="154">
                  <c:v>2016</c:v>
                </c:pt>
                <c:pt idx="155">
                  <c:v>2016</c:v>
                </c:pt>
                <c:pt idx="156">
                  <c:v>2017</c:v>
                </c:pt>
                <c:pt idx="157">
                  <c:v>2017</c:v>
                </c:pt>
                <c:pt idx="158">
                  <c:v>2017</c:v>
                </c:pt>
                <c:pt idx="159">
                  <c:v>2017</c:v>
                </c:pt>
                <c:pt idx="160">
                  <c:v>2017</c:v>
                </c:pt>
                <c:pt idx="161">
                  <c:v>2017</c:v>
                </c:pt>
                <c:pt idx="162">
                  <c:v>2017</c:v>
                </c:pt>
                <c:pt idx="163">
                  <c:v>2017</c:v>
                </c:pt>
                <c:pt idx="164">
                  <c:v>2017</c:v>
                </c:pt>
                <c:pt idx="165">
                  <c:v>2017</c:v>
                </c:pt>
                <c:pt idx="166">
                  <c:v>2017</c:v>
                </c:pt>
                <c:pt idx="167">
                  <c:v>2017</c:v>
                </c:pt>
                <c:pt idx="168">
                  <c:v>2018</c:v>
                </c:pt>
                <c:pt idx="169">
                  <c:v>2018</c:v>
                </c:pt>
                <c:pt idx="170">
                  <c:v>2018</c:v>
                </c:pt>
                <c:pt idx="171">
                  <c:v>2018</c:v>
                </c:pt>
                <c:pt idx="172">
                  <c:v>2018</c:v>
                </c:pt>
                <c:pt idx="173">
                  <c:v>2018</c:v>
                </c:pt>
                <c:pt idx="174">
                  <c:v>2018</c:v>
                </c:pt>
                <c:pt idx="175">
                  <c:v>2018</c:v>
                </c:pt>
                <c:pt idx="176">
                  <c:v>2018</c:v>
                </c:pt>
                <c:pt idx="177">
                  <c:v>2018</c:v>
                </c:pt>
                <c:pt idx="178">
                  <c:v>2018</c:v>
                </c:pt>
                <c:pt idx="179">
                  <c:v>2018</c:v>
                </c:pt>
              </c:strCache>
            </c:strRef>
          </c:cat>
          <c:val>
            <c:numRef>
              <c:f>'European News-Based Index'!$F$2:$F$181</c:f>
              <c:numCache>
                <c:formatCode>General</c:formatCode>
                <c:ptCount val="180"/>
                <c:pt idx="0">
                  <c:v>76.263702392578125</c:v>
                </c:pt>
                <c:pt idx="1">
                  <c:v>51.821079254150391</c:v>
                </c:pt>
                <c:pt idx="2">
                  <c:v>156.44856262207031</c:v>
                </c:pt>
                <c:pt idx="3">
                  <c:v>169.84112548828125</c:v>
                </c:pt>
                <c:pt idx="4">
                  <c:v>170.88302612304688</c:v>
                </c:pt>
                <c:pt idx="5">
                  <c:v>128.39175415039063</c:v>
                </c:pt>
                <c:pt idx="6">
                  <c:v>99.185958862304688</c:v>
                </c:pt>
                <c:pt idx="7">
                  <c:v>99.524986267089844</c:v>
                </c:pt>
                <c:pt idx="8">
                  <c:v>143.28974914550781</c:v>
                </c:pt>
                <c:pt idx="9">
                  <c:v>122.1546630859375</c:v>
                </c:pt>
                <c:pt idx="10">
                  <c:v>195.93342590332031</c:v>
                </c:pt>
                <c:pt idx="11">
                  <c:v>110.08412170410156</c:v>
                </c:pt>
                <c:pt idx="12">
                  <c:v>65.620346069335938</c:v>
                </c:pt>
                <c:pt idx="13">
                  <c:v>90.663681030273438</c:v>
                </c:pt>
                <c:pt idx="14">
                  <c:v>107.57062530517578</c:v>
                </c:pt>
                <c:pt idx="15">
                  <c:v>117.04656219482422</c:v>
                </c:pt>
                <c:pt idx="16">
                  <c:v>149.05825805664063</c:v>
                </c:pt>
                <c:pt idx="17">
                  <c:v>117.74842071533203</c:v>
                </c:pt>
                <c:pt idx="18">
                  <c:v>101.27151489257813</c:v>
                </c:pt>
                <c:pt idx="19">
                  <c:v>85.017005920410156</c:v>
                </c:pt>
                <c:pt idx="20">
                  <c:v>156.94857788085938</c:v>
                </c:pt>
                <c:pt idx="21">
                  <c:v>62.823768615722656</c:v>
                </c:pt>
                <c:pt idx="22">
                  <c:v>85.190864562988281</c:v>
                </c:pt>
                <c:pt idx="23">
                  <c:v>53.469638824462891</c:v>
                </c:pt>
                <c:pt idx="24">
                  <c:v>78.602951049804688</c:v>
                </c:pt>
                <c:pt idx="25">
                  <c:v>55.290866851806641</c:v>
                </c:pt>
                <c:pt idx="26">
                  <c:v>68.943710327148438</c:v>
                </c:pt>
                <c:pt idx="27">
                  <c:v>103.31401062011719</c:v>
                </c:pt>
                <c:pt idx="28">
                  <c:v>88.356491088867188</c:v>
                </c:pt>
                <c:pt idx="29">
                  <c:v>96.580421447753906</c:v>
                </c:pt>
                <c:pt idx="30">
                  <c:v>84.715461730957031</c:v>
                </c:pt>
                <c:pt idx="31">
                  <c:v>47.267433166503906</c:v>
                </c:pt>
                <c:pt idx="32">
                  <c:v>58.609367370605469</c:v>
                </c:pt>
                <c:pt idx="33">
                  <c:v>102.57925415039063</c:v>
                </c:pt>
                <c:pt idx="34">
                  <c:v>45.528240203857422</c:v>
                </c:pt>
                <c:pt idx="35">
                  <c:v>65.258064270019531</c:v>
                </c:pt>
                <c:pt idx="36">
                  <c:v>100.06441497802734</c:v>
                </c:pt>
                <c:pt idx="37">
                  <c:v>110.79164886474609</c:v>
                </c:pt>
                <c:pt idx="38">
                  <c:v>69.78369140625</c:v>
                </c:pt>
                <c:pt idx="39">
                  <c:v>79.729408264160156</c:v>
                </c:pt>
                <c:pt idx="40">
                  <c:v>110.59762573242188</c:v>
                </c:pt>
                <c:pt idx="41">
                  <c:v>74.188591003417969</c:v>
                </c:pt>
                <c:pt idx="42">
                  <c:v>48.651729583740234</c:v>
                </c:pt>
                <c:pt idx="43">
                  <c:v>151.14529418945313</c:v>
                </c:pt>
                <c:pt idx="44">
                  <c:v>267.54608154296875</c:v>
                </c:pt>
                <c:pt idx="45">
                  <c:v>147.15818786621094</c:v>
                </c:pt>
                <c:pt idx="46">
                  <c:v>113.97406768798828</c:v>
                </c:pt>
                <c:pt idx="47">
                  <c:v>120.65788269042969</c:v>
                </c:pt>
                <c:pt idx="48">
                  <c:v>224.44046020507813</c:v>
                </c:pt>
                <c:pt idx="49">
                  <c:v>144.97714233398438</c:v>
                </c:pt>
                <c:pt idx="50">
                  <c:v>191.32722473144531</c:v>
                </c:pt>
                <c:pt idx="51">
                  <c:v>120.20120239257813</c:v>
                </c:pt>
                <c:pt idx="52">
                  <c:v>73.119422912597656</c:v>
                </c:pt>
                <c:pt idx="53">
                  <c:v>108.19528961181641</c:v>
                </c:pt>
                <c:pt idx="54">
                  <c:v>87.522628784179688</c:v>
                </c:pt>
                <c:pt idx="55">
                  <c:v>107.71617889404297</c:v>
                </c:pt>
                <c:pt idx="56">
                  <c:v>206.84397888183594</c:v>
                </c:pt>
                <c:pt idx="57">
                  <c:v>272.48974609375</c:v>
                </c:pt>
                <c:pt idx="58">
                  <c:v>170.81040954589844</c:v>
                </c:pt>
                <c:pt idx="59">
                  <c:v>217.35978698730469</c:v>
                </c:pt>
                <c:pt idx="60">
                  <c:v>216.79995727539063</c:v>
                </c:pt>
                <c:pt idx="61">
                  <c:v>163.95768737792969</c:v>
                </c:pt>
                <c:pt idx="62">
                  <c:v>125.64455413818359</c:v>
                </c:pt>
                <c:pt idx="63">
                  <c:v>126.07745361328125</c:v>
                </c:pt>
                <c:pt idx="64">
                  <c:v>117.11368560791016</c:v>
                </c:pt>
                <c:pt idx="65">
                  <c:v>111.88032531738281</c:v>
                </c:pt>
                <c:pt idx="66">
                  <c:v>108.00830078125</c:v>
                </c:pt>
                <c:pt idx="67">
                  <c:v>98.046089172363281</c:v>
                </c:pt>
                <c:pt idx="68">
                  <c:v>118.882568359375</c:v>
                </c:pt>
                <c:pt idx="69">
                  <c:v>124.04782104492188</c:v>
                </c:pt>
                <c:pt idx="70">
                  <c:v>213.29010009765625</c:v>
                </c:pt>
                <c:pt idx="71">
                  <c:v>140.35945129394531</c:v>
                </c:pt>
                <c:pt idx="72">
                  <c:v>147.08036804199219</c:v>
                </c:pt>
                <c:pt idx="73">
                  <c:v>171.11747741699219</c:v>
                </c:pt>
                <c:pt idx="74">
                  <c:v>169.5692138671875</c:v>
                </c:pt>
                <c:pt idx="75">
                  <c:v>152.00736999511719</c:v>
                </c:pt>
                <c:pt idx="76">
                  <c:v>368.22845458984375</c:v>
                </c:pt>
                <c:pt idx="77">
                  <c:v>135.4588623046875</c:v>
                </c:pt>
                <c:pt idx="78">
                  <c:v>187.11680603027344</c:v>
                </c:pt>
                <c:pt idx="79">
                  <c:v>170.77810668945313</c:v>
                </c:pt>
                <c:pt idx="80">
                  <c:v>214.52642822265625</c:v>
                </c:pt>
                <c:pt idx="81">
                  <c:v>309.01089477539063</c:v>
                </c:pt>
                <c:pt idx="82">
                  <c:v>152.43800354003906</c:v>
                </c:pt>
                <c:pt idx="83">
                  <c:v>311.90802001953125</c:v>
                </c:pt>
                <c:pt idx="84">
                  <c:v>162.46418762207031</c:v>
                </c:pt>
                <c:pt idx="85">
                  <c:v>210.01118469238281</c:v>
                </c:pt>
                <c:pt idx="86">
                  <c:v>271.07412719726563</c:v>
                </c:pt>
                <c:pt idx="87">
                  <c:v>241.78794860839844</c:v>
                </c:pt>
                <c:pt idx="88">
                  <c:v>164.03364562988281</c:v>
                </c:pt>
                <c:pt idx="89">
                  <c:v>228.37820434570313</c:v>
                </c:pt>
                <c:pt idx="90">
                  <c:v>211.364013671875</c:v>
                </c:pt>
                <c:pt idx="91">
                  <c:v>256.70834350585938</c:v>
                </c:pt>
                <c:pt idx="92">
                  <c:v>312.25344848632813</c:v>
                </c:pt>
                <c:pt idx="93">
                  <c:v>298.85211181640625</c:v>
                </c:pt>
                <c:pt idx="94">
                  <c:v>361.369873046875</c:v>
                </c:pt>
                <c:pt idx="95">
                  <c:v>283.25140380859375</c:v>
                </c:pt>
                <c:pt idx="96">
                  <c:v>289.39776611328125</c:v>
                </c:pt>
                <c:pt idx="97">
                  <c:v>299.14962768554688</c:v>
                </c:pt>
                <c:pt idx="98">
                  <c:v>219.13883972167969</c:v>
                </c:pt>
                <c:pt idx="99">
                  <c:v>330.94552612304688</c:v>
                </c:pt>
                <c:pt idx="100">
                  <c:v>313.97366333007813</c:v>
                </c:pt>
                <c:pt idx="101">
                  <c:v>380.17916870117188</c:v>
                </c:pt>
                <c:pt idx="102">
                  <c:v>241.55754089355469</c:v>
                </c:pt>
                <c:pt idx="103">
                  <c:v>144.79931640625</c:v>
                </c:pt>
                <c:pt idx="104">
                  <c:v>243.70951843261719</c:v>
                </c:pt>
                <c:pt idx="105">
                  <c:v>284.00885009765625</c:v>
                </c:pt>
                <c:pt idx="106">
                  <c:v>332.82086181640625</c:v>
                </c:pt>
                <c:pt idx="107">
                  <c:v>270.13153076171875</c:v>
                </c:pt>
                <c:pt idx="108">
                  <c:v>318.23904418945313</c:v>
                </c:pt>
                <c:pt idx="109">
                  <c:v>242.87602233886719</c:v>
                </c:pt>
                <c:pt idx="110">
                  <c:v>259.25509643554688</c:v>
                </c:pt>
                <c:pt idx="111">
                  <c:v>300.53115844726563</c:v>
                </c:pt>
                <c:pt idx="112">
                  <c:v>256.80841064453125</c:v>
                </c:pt>
                <c:pt idx="113">
                  <c:v>293.78506469726563</c:v>
                </c:pt>
                <c:pt idx="114">
                  <c:v>215.33030700683594</c:v>
                </c:pt>
                <c:pt idx="115">
                  <c:v>143.93037414550781</c:v>
                </c:pt>
                <c:pt idx="116">
                  <c:v>244.4139404296875</c:v>
                </c:pt>
                <c:pt idx="117">
                  <c:v>287.16964721679688</c:v>
                </c:pt>
                <c:pt idx="118">
                  <c:v>185.95939636230469</c:v>
                </c:pt>
                <c:pt idx="119">
                  <c:v>223.97088623046875</c:v>
                </c:pt>
                <c:pt idx="120">
                  <c:v>221.41378784179688</c:v>
                </c:pt>
                <c:pt idx="121">
                  <c:v>139.96908569335938</c:v>
                </c:pt>
                <c:pt idx="122">
                  <c:v>221.99613952636719</c:v>
                </c:pt>
                <c:pt idx="123">
                  <c:v>175.991455078125</c:v>
                </c:pt>
                <c:pt idx="124">
                  <c:v>188.42922973632813</c:v>
                </c:pt>
                <c:pt idx="125">
                  <c:v>159.18370056152344</c:v>
                </c:pt>
                <c:pt idx="126">
                  <c:v>148.74220275878906</c:v>
                </c:pt>
                <c:pt idx="127">
                  <c:v>132.21717834472656</c:v>
                </c:pt>
                <c:pt idx="128">
                  <c:v>242.48574829101563</c:v>
                </c:pt>
                <c:pt idx="129">
                  <c:v>208.5667724609375</c:v>
                </c:pt>
                <c:pt idx="130">
                  <c:v>195.18890380859375</c:v>
                </c:pt>
                <c:pt idx="131">
                  <c:v>261.0257568359375</c:v>
                </c:pt>
                <c:pt idx="132">
                  <c:v>178.69871520996094</c:v>
                </c:pt>
                <c:pt idx="133">
                  <c:v>238.4951171875</c:v>
                </c:pt>
                <c:pt idx="134">
                  <c:v>174.19757080078125</c:v>
                </c:pt>
                <c:pt idx="135">
                  <c:v>211.13491821289063</c:v>
                </c:pt>
                <c:pt idx="136">
                  <c:v>197.79856872558594</c:v>
                </c:pt>
                <c:pt idx="137">
                  <c:v>303.52774047851563</c:v>
                </c:pt>
                <c:pt idx="138">
                  <c:v>314.76034545898438</c:v>
                </c:pt>
                <c:pt idx="139">
                  <c:v>171.73945617675781</c:v>
                </c:pt>
                <c:pt idx="140">
                  <c:v>263.03018188476563</c:v>
                </c:pt>
                <c:pt idx="141">
                  <c:v>231.93368530273438</c:v>
                </c:pt>
                <c:pt idx="142">
                  <c:v>200.97587585449219</c:v>
                </c:pt>
                <c:pt idx="143">
                  <c:v>206.39486694335938</c:v>
                </c:pt>
                <c:pt idx="144">
                  <c:v>241.42453002929688</c:v>
                </c:pt>
                <c:pt idx="145">
                  <c:v>324.04653930664063</c:v>
                </c:pt>
                <c:pt idx="146">
                  <c:v>253.68586730957031</c:v>
                </c:pt>
                <c:pt idx="147">
                  <c:v>216.33029174804688</c:v>
                </c:pt>
                <c:pt idx="148">
                  <c:v>241.11567687988281</c:v>
                </c:pt>
                <c:pt idx="149">
                  <c:v>444.34197998046875</c:v>
                </c:pt>
                <c:pt idx="150">
                  <c:v>410.00741577148438</c:v>
                </c:pt>
                <c:pt idx="151">
                  <c:v>178.72029113769531</c:v>
                </c:pt>
                <c:pt idx="152">
                  <c:v>291.67300415039063</c:v>
                </c:pt>
                <c:pt idx="153">
                  <c:v>256.62362670898438</c:v>
                </c:pt>
                <c:pt idx="154">
                  <c:v>448.5950927734375</c:v>
                </c:pt>
                <c:pt idx="155">
                  <c:v>408.26754760742188</c:v>
                </c:pt>
                <c:pt idx="156">
                  <c:v>462.96560668945313</c:v>
                </c:pt>
                <c:pt idx="157">
                  <c:v>379.42596435546875</c:v>
                </c:pt>
                <c:pt idx="158">
                  <c:v>521.56414794921875</c:v>
                </c:pt>
                <c:pt idx="159">
                  <c:v>574.6331787109375</c:v>
                </c:pt>
                <c:pt idx="160">
                  <c:v>288.26043701171875</c:v>
                </c:pt>
                <c:pt idx="161">
                  <c:v>308.5653076171875</c:v>
                </c:pt>
                <c:pt idx="162">
                  <c:v>176.46954345703125</c:v>
                </c:pt>
                <c:pt idx="163">
                  <c:v>164.05328369140625</c:v>
                </c:pt>
                <c:pt idx="164">
                  <c:v>256.47821044921875</c:v>
                </c:pt>
                <c:pt idx="165">
                  <c:v>227.00538635253906</c:v>
                </c:pt>
                <c:pt idx="166">
                  <c:v>251.36941528320313</c:v>
                </c:pt>
                <c:pt idx="167">
                  <c:v>194.63212585449219</c:v>
                </c:pt>
                <c:pt idx="168">
                  <c:v>221.1375732421875</c:v>
                </c:pt>
                <c:pt idx="169">
                  <c:v>192.03059387207031</c:v>
                </c:pt>
                <c:pt idx="170">
                  <c:v>195.5721435546875</c:v>
                </c:pt>
                <c:pt idx="171">
                  <c:v>187.36109924316406</c:v>
                </c:pt>
                <c:pt idx="172">
                  <c:v>303.05389404296875</c:v>
                </c:pt>
                <c:pt idx="173">
                  <c:v>331.2620849609375</c:v>
                </c:pt>
                <c:pt idx="174">
                  <c:v>239.72984313964844</c:v>
                </c:pt>
                <c:pt idx="175">
                  <c:v>184.52114868164063</c:v>
                </c:pt>
                <c:pt idx="176">
                  <c:v>230.68048095703125</c:v>
                </c:pt>
                <c:pt idx="177">
                  <c:v>302.29287719726563</c:v>
                </c:pt>
                <c:pt idx="178">
                  <c:v>274.45791625976563</c:v>
                </c:pt>
                <c:pt idx="179">
                  <c:v>339.5765380859375</c:v>
                </c:pt>
              </c:numCache>
            </c:numRef>
          </c:val>
          <c:smooth val="0"/>
          <c:extLst>
            <c:ext xmlns:c16="http://schemas.microsoft.com/office/drawing/2014/chart" uri="{C3380CC4-5D6E-409C-BE32-E72D297353CC}">
              <c16:uniqueId val="{00000003-2FC5-484B-848C-02685B09DBE8}"/>
            </c:ext>
          </c:extLst>
        </c:ser>
        <c:ser>
          <c:idx val="4"/>
          <c:order val="4"/>
          <c:tx>
            <c:strRef>
              <c:f>'European News-Based Index'!$G$1</c:f>
              <c:strCache>
                <c:ptCount val="1"/>
                <c:pt idx="0">
                  <c:v>Spain</c:v>
                </c:pt>
              </c:strCache>
            </c:strRef>
          </c:tx>
          <c:spPr>
            <a:ln w="19050" cap="rnd">
              <a:solidFill>
                <a:schemeClr val="dk1">
                  <a:tint val="30000"/>
                </a:schemeClr>
              </a:solidFill>
              <a:round/>
            </a:ln>
            <a:effectLst/>
          </c:spPr>
          <c:marker>
            <c:symbol val="none"/>
          </c:marker>
          <c:cat>
            <c:strRef>
              <c:f>'European News-Based Index'!$A$2:$A$181</c:f>
              <c:strCache>
                <c:ptCount val="180"/>
                <c:pt idx="0">
                  <c:v>2004</c:v>
                </c:pt>
                <c:pt idx="1">
                  <c:v>2004</c:v>
                </c:pt>
                <c:pt idx="2">
                  <c:v>2004</c:v>
                </c:pt>
                <c:pt idx="3">
                  <c:v>2004</c:v>
                </c:pt>
                <c:pt idx="4">
                  <c:v>2004</c:v>
                </c:pt>
                <c:pt idx="5">
                  <c:v>2004</c:v>
                </c:pt>
                <c:pt idx="6">
                  <c:v>2004</c:v>
                </c:pt>
                <c:pt idx="7">
                  <c:v>2004</c:v>
                </c:pt>
                <c:pt idx="8">
                  <c:v>2004</c:v>
                </c:pt>
                <c:pt idx="9">
                  <c:v>2004</c:v>
                </c:pt>
                <c:pt idx="10">
                  <c:v>2004</c:v>
                </c:pt>
                <c:pt idx="11">
                  <c:v>2004</c:v>
                </c:pt>
                <c:pt idx="12">
                  <c:v>2005</c:v>
                </c:pt>
                <c:pt idx="13">
                  <c:v>2005</c:v>
                </c:pt>
                <c:pt idx="14">
                  <c:v>2005</c:v>
                </c:pt>
                <c:pt idx="15">
                  <c:v>2005</c:v>
                </c:pt>
                <c:pt idx="16">
                  <c:v>2005</c:v>
                </c:pt>
                <c:pt idx="17">
                  <c:v>2005</c:v>
                </c:pt>
                <c:pt idx="18">
                  <c:v>2005</c:v>
                </c:pt>
                <c:pt idx="19">
                  <c:v>2005</c:v>
                </c:pt>
                <c:pt idx="20">
                  <c:v>2005</c:v>
                </c:pt>
                <c:pt idx="21">
                  <c:v>2005</c:v>
                </c:pt>
                <c:pt idx="22">
                  <c:v>2005</c:v>
                </c:pt>
                <c:pt idx="23">
                  <c:v>2005</c:v>
                </c:pt>
                <c:pt idx="24">
                  <c:v>2006</c:v>
                </c:pt>
                <c:pt idx="25">
                  <c:v>2006</c:v>
                </c:pt>
                <c:pt idx="26">
                  <c:v>2006</c:v>
                </c:pt>
                <c:pt idx="27">
                  <c:v>2006</c:v>
                </c:pt>
                <c:pt idx="28">
                  <c:v>2006</c:v>
                </c:pt>
                <c:pt idx="29">
                  <c:v>2006</c:v>
                </c:pt>
                <c:pt idx="30">
                  <c:v>2006</c:v>
                </c:pt>
                <c:pt idx="31">
                  <c:v>2006</c:v>
                </c:pt>
                <c:pt idx="32">
                  <c:v>2006</c:v>
                </c:pt>
                <c:pt idx="33">
                  <c:v>2006</c:v>
                </c:pt>
                <c:pt idx="34">
                  <c:v>2006</c:v>
                </c:pt>
                <c:pt idx="35">
                  <c:v>2006</c:v>
                </c:pt>
                <c:pt idx="36">
                  <c:v>2007</c:v>
                </c:pt>
                <c:pt idx="37">
                  <c:v>2007</c:v>
                </c:pt>
                <c:pt idx="38">
                  <c:v>2007</c:v>
                </c:pt>
                <c:pt idx="39">
                  <c:v>2007</c:v>
                </c:pt>
                <c:pt idx="40">
                  <c:v>2007</c:v>
                </c:pt>
                <c:pt idx="41">
                  <c:v>2007</c:v>
                </c:pt>
                <c:pt idx="42">
                  <c:v>2007</c:v>
                </c:pt>
                <c:pt idx="43">
                  <c:v>2007</c:v>
                </c:pt>
                <c:pt idx="44">
                  <c:v>2007</c:v>
                </c:pt>
                <c:pt idx="45">
                  <c:v>2007</c:v>
                </c:pt>
                <c:pt idx="46">
                  <c:v>2007</c:v>
                </c:pt>
                <c:pt idx="47">
                  <c:v>2007</c:v>
                </c:pt>
                <c:pt idx="48">
                  <c:v>2008</c:v>
                </c:pt>
                <c:pt idx="49">
                  <c:v>2008</c:v>
                </c:pt>
                <c:pt idx="50">
                  <c:v>2008</c:v>
                </c:pt>
                <c:pt idx="51">
                  <c:v>2008</c:v>
                </c:pt>
                <c:pt idx="52">
                  <c:v>2008</c:v>
                </c:pt>
                <c:pt idx="53">
                  <c:v>2008</c:v>
                </c:pt>
                <c:pt idx="54">
                  <c:v>2008</c:v>
                </c:pt>
                <c:pt idx="55">
                  <c:v>2008</c:v>
                </c:pt>
                <c:pt idx="56">
                  <c:v>2008</c:v>
                </c:pt>
                <c:pt idx="57">
                  <c:v>2008</c:v>
                </c:pt>
                <c:pt idx="58">
                  <c:v>2008</c:v>
                </c:pt>
                <c:pt idx="59">
                  <c:v>2008</c:v>
                </c:pt>
                <c:pt idx="60">
                  <c:v>2009</c:v>
                </c:pt>
                <c:pt idx="61">
                  <c:v>2009</c:v>
                </c:pt>
                <c:pt idx="62">
                  <c:v>2009</c:v>
                </c:pt>
                <c:pt idx="63">
                  <c:v>2009</c:v>
                </c:pt>
                <c:pt idx="64">
                  <c:v>2009</c:v>
                </c:pt>
                <c:pt idx="65">
                  <c:v>2009</c:v>
                </c:pt>
                <c:pt idx="66">
                  <c:v>2009</c:v>
                </c:pt>
                <c:pt idx="67">
                  <c:v>2009</c:v>
                </c:pt>
                <c:pt idx="68">
                  <c:v>2009</c:v>
                </c:pt>
                <c:pt idx="69">
                  <c:v>2009</c:v>
                </c:pt>
                <c:pt idx="70">
                  <c:v>2009</c:v>
                </c:pt>
                <c:pt idx="71">
                  <c:v>2009</c:v>
                </c:pt>
                <c:pt idx="72">
                  <c:v>2010</c:v>
                </c:pt>
                <c:pt idx="73">
                  <c:v>2010</c:v>
                </c:pt>
                <c:pt idx="74">
                  <c:v>2010</c:v>
                </c:pt>
                <c:pt idx="75">
                  <c:v>2010</c:v>
                </c:pt>
                <c:pt idx="76">
                  <c:v>2010</c:v>
                </c:pt>
                <c:pt idx="77">
                  <c:v>2010</c:v>
                </c:pt>
                <c:pt idx="78">
                  <c:v>2010</c:v>
                </c:pt>
                <c:pt idx="79">
                  <c:v>2010</c:v>
                </c:pt>
                <c:pt idx="80">
                  <c:v>2010</c:v>
                </c:pt>
                <c:pt idx="81">
                  <c:v>2010</c:v>
                </c:pt>
                <c:pt idx="82">
                  <c:v>2010</c:v>
                </c:pt>
                <c:pt idx="83">
                  <c:v>2010</c:v>
                </c:pt>
                <c:pt idx="84">
                  <c:v>2011</c:v>
                </c:pt>
                <c:pt idx="85">
                  <c:v>2011</c:v>
                </c:pt>
                <c:pt idx="86">
                  <c:v>2011</c:v>
                </c:pt>
                <c:pt idx="87">
                  <c:v>2011</c:v>
                </c:pt>
                <c:pt idx="88">
                  <c:v>2011</c:v>
                </c:pt>
                <c:pt idx="89">
                  <c:v>2011</c:v>
                </c:pt>
                <c:pt idx="90">
                  <c:v>2011</c:v>
                </c:pt>
                <c:pt idx="91">
                  <c:v>2011</c:v>
                </c:pt>
                <c:pt idx="92">
                  <c:v>2011</c:v>
                </c:pt>
                <c:pt idx="93">
                  <c:v>2011</c:v>
                </c:pt>
                <c:pt idx="94">
                  <c:v>2011</c:v>
                </c:pt>
                <c:pt idx="95">
                  <c:v>2011</c:v>
                </c:pt>
                <c:pt idx="96">
                  <c:v>2012</c:v>
                </c:pt>
                <c:pt idx="97">
                  <c:v>2012</c:v>
                </c:pt>
                <c:pt idx="98">
                  <c:v>2012</c:v>
                </c:pt>
                <c:pt idx="99">
                  <c:v>2012</c:v>
                </c:pt>
                <c:pt idx="100">
                  <c:v>2012</c:v>
                </c:pt>
                <c:pt idx="101">
                  <c:v>2012</c:v>
                </c:pt>
                <c:pt idx="102">
                  <c:v>2012</c:v>
                </c:pt>
                <c:pt idx="103">
                  <c:v>2012</c:v>
                </c:pt>
                <c:pt idx="104">
                  <c:v>2012</c:v>
                </c:pt>
                <c:pt idx="105">
                  <c:v>2012</c:v>
                </c:pt>
                <c:pt idx="106">
                  <c:v>2012</c:v>
                </c:pt>
                <c:pt idx="107">
                  <c:v>2012</c:v>
                </c:pt>
                <c:pt idx="108">
                  <c:v>2013</c:v>
                </c:pt>
                <c:pt idx="109">
                  <c:v>2013</c:v>
                </c:pt>
                <c:pt idx="110">
                  <c:v>2013</c:v>
                </c:pt>
                <c:pt idx="111">
                  <c:v>2013</c:v>
                </c:pt>
                <c:pt idx="112">
                  <c:v>2013</c:v>
                </c:pt>
                <c:pt idx="113">
                  <c:v>2013</c:v>
                </c:pt>
                <c:pt idx="114">
                  <c:v>2013</c:v>
                </c:pt>
                <c:pt idx="115">
                  <c:v>2013</c:v>
                </c:pt>
                <c:pt idx="116">
                  <c:v>2013</c:v>
                </c:pt>
                <c:pt idx="117">
                  <c:v>2013</c:v>
                </c:pt>
                <c:pt idx="118">
                  <c:v>2013</c:v>
                </c:pt>
                <c:pt idx="119">
                  <c:v>2013</c:v>
                </c:pt>
                <c:pt idx="120">
                  <c:v>2014</c:v>
                </c:pt>
                <c:pt idx="121">
                  <c:v>2014</c:v>
                </c:pt>
                <c:pt idx="122">
                  <c:v>2014</c:v>
                </c:pt>
                <c:pt idx="123">
                  <c:v>2014</c:v>
                </c:pt>
                <c:pt idx="124">
                  <c:v>2014</c:v>
                </c:pt>
                <c:pt idx="125">
                  <c:v>2014</c:v>
                </c:pt>
                <c:pt idx="126">
                  <c:v>2014</c:v>
                </c:pt>
                <c:pt idx="127">
                  <c:v>2014</c:v>
                </c:pt>
                <c:pt idx="128">
                  <c:v>2014</c:v>
                </c:pt>
                <c:pt idx="129">
                  <c:v>2014</c:v>
                </c:pt>
                <c:pt idx="130">
                  <c:v>2014</c:v>
                </c:pt>
                <c:pt idx="131">
                  <c:v>2014</c:v>
                </c:pt>
                <c:pt idx="132">
                  <c:v>2015</c:v>
                </c:pt>
                <c:pt idx="133">
                  <c:v>2015</c:v>
                </c:pt>
                <c:pt idx="134">
                  <c:v>2015</c:v>
                </c:pt>
                <c:pt idx="135">
                  <c:v>2015</c:v>
                </c:pt>
                <c:pt idx="136">
                  <c:v>2015</c:v>
                </c:pt>
                <c:pt idx="137">
                  <c:v>2015</c:v>
                </c:pt>
                <c:pt idx="138">
                  <c:v>2015</c:v>
                </c:pt>
                <c:pt idx="139">
                  <c:v>2015</c:v>
                </c:pt>
                <c:pt idx="140">
                  <c:v>2015</c:v>
                </c:pt>
                <c:pt idx="141">
                  <c:v>2015</c:v>
                </c:pt>
                <c:pt idx="142">
                  <c:v>2015</c:v>
                </c:pt>
                <c:pt idx="143">
                  <c:v>2015</c:v>
                </c:pt>
                <c:pt idx="144">
                  <c:v>2016</c:v>
                </c:pt>
                <c:pt idx="145">
                  <c:v>2016</c:v>
                </c:pt>
                <c:pt idx="146">
                  <c:v>2016</c:v>
                </c:pt>
                <c:pt idx="147">
                  <c:v>2016</c:v>
                </c:pt>
                <c:pt idx="148">
                  <c:v>2016</c:v>
                </c:pt>
                <c:pt idx="149">
                  <c:v>2016</c:v>
                </c:pt>
                <c:pt idx="150">
                  <c:v>2016</c:v>
                </c:pt>
                <c:pt idx="151">
                  <c:v>2016</c:v>
                </c:pt>
                <c:pt idx="152">
                  <c:v>2016</c:v>
                </c:pt>
                <c:pt idx="153">
                  <c:v>2016</c:v>
                </c:pt>
                <c:pt idx="154">
                  <c:v>2016</c:v>
                </c:pt>
                <c:pt idx="155">
                  <c:v>2016</c:v>
                </c:pt>
                <c:pt idx="156">
                  <c:v>2017</c:v>
                </c:pt>
                <c:pt idx="157">
                  <c:v>2017</c:v>
                </c:pt>
                <c:pt idx="158">
                  <c:v>2017</c:v>
                </c:pt>
                <c:pt idx="159">
                  <c:v>2017</c:v>
                </c:pt>
                <c:pt idx="160">
                  <c:v>2017</c:v>
                </c:pt>
                <c:pt idx="161">
                  <c:v>2017</c:v>
                </c:pt>
                <c:pt idx="162">
                  <c:v>2017</c:v>
                </c:pt>
                <c:pt idx="163">
                  <c:v>2017</c:v>
                </c:pt>
                <c:pt idx="164">
                  <c:v>2017</c:v>
                </c:pt>
                <c:pt idx="165">
                  <c:v>2017</c:v>
                </c:pt>
                <c:pt idx="166">
                  <c:v>2017</c:v>
                </c:pt>
                <c:pt idx="167">
                  <c:v>2017</c:v>
                </c:pt>
                <c:pt idx="168">
                  <c:v>2018</c:v>
                </c:pt>
                <c:pt idx="169">
                  <c:v>2018</c:v>
                </c:pt>
                <c:pt idx="170">
                  <c:v>2018</c:v>
                </c:pt>
                <c:pt idx="171">
                  <c:v>2018</c:v>
                </c:pt>
                <c:pt idx="172">
                  <c:v>2018</c:v>
                </c:pt>
                <c:pt idx="173">
                  <c:v>2018</c:v>
                </c:pt>
                <c:pt idx="174">
                  <c:v>2018</c:v>
                </c:pt>
                <c:pt idx="175">
                  <c:v>2018</c:v>
                </c:pt>
                <c:pt idx="176">
                  <c:v>2018</c:v>
                </c:pt>
                <c:pt idx="177">
                  <c:v>2018</c:v>
                </c:pt>
                <c:pt idx="178">
                  <c:v>2018</c:v>
                </c:pt>
                <c:pt idx="179">
                  <c:v>2018</c:v>
                </c:pt>
              </c:strCache>
            </c:strRef>
          </c:cat>
          <c:val>
            <c:numRef>
              <c:f>'European News-Based Index'!$G$2:$G$181</c:f>
              <c:numCache>
                <c:formatCode>General</c:formatCode>
                <c:ptCount val="180"/>
                <c:pt idx="0">
                  <c:v>52.901786804199219</c:v>
                </c:pt>
                <c:pt idx="1">
                  <c:v>80.387359619140625</c:v>
                </c:pt>
                <c:pt idx="2">
                  <c:v>97.982749938964844</c:v>
                </c:pt>
                <c:pt idx="3">
                  <c:v>59.874214172363281</c:v>
                </c:pt>
                <c:pt idx="4">
                  <c:v>76.004249572753906</c:v>
                </c:pt>
                <c:pt idx="5">
                  <c:v>56.015407562255859</c:v>
                </c:pt>
                <c:pt idx="6">
                  <c:v>124.97376251220703</c:v>
                </c:pt>
                <c:pt idx="7">
                  <c:v>50.746967315673828</c:v>
                </c:pt>
                <c:pt idx="8">
                  <c:v>48.163436889648438</c:v>
                </c:pt>
                <c:pt idx="9">
                  <c:v>154.41831970214844</c:v>
                </c:pt>
                <c:pt idx="10">
                  <c:v>95.498153686523438</c:v>
                </c:pt>
                <c:pt idx="11">
                  <c:v>42.320652008056641</c:v>
                </c:pt>
                <c:pt idx="12">
                  <c:v>47.837894439697266</c:v>
                </c:pt>
                <c:pt idx="13">
                  <c:v>59.98699951171875</c:v>
                </c:pt>
                <c:pt idx="14">
                  <c:v>55.90728759765625</c:v>
                </c:pt>
                <c:pt idx="15">
                  <c:v>93.476905822753906</c:v>
                </c:pt>
                <c:pt idx="16">
                  <c:v>79.149238586425781</c:v>
                </c:pt>
                <c:pt idx="17">
                  <c:v>89.306831359863281</c:v>
                </c:pt>
                <c:pt idx="18">
                  <c:v>76.366737365722656</c:v>
                </c:pt>
                <c:pt idx="19">
                  <c:v>81.791313171386719</c:v>
                </c:pt>
                <c:pt idx="20">
                  <c:v>134.61698913574219</c:v>
                </c:pt>
                <c:pt idx="21">
                  <c:v>70.409706115722656</c:v>
                </c:pt>
                <c:pt idx="22">
                  <c:v>57.400558471679688</c:v>
                </c:pt>
                <c:pt idx="23">
                  <c:v>36.824390411376953</c:v>
                </c:pt>
                <c:pt idx="24">
                  <c:v>80.974288940429688</c:v>
                </c:pt>
                <c:pt idx="25">
                  <c:v>44.470355987548828</c:v>
                </c:pt>
                <c:pt idx="26">
                  <c:v>85.262802124023438</c:v>
                </c:pt>
                <c:pt idx="27">
                  <c:v>50.497695922851563</c:v>
                </c:pt>
                <c:pt idx="28">
                  <c:v>91.511642456054688</c:v>
                </c:pt>
                <c:pt idx="29">
                  <c:v>74.430091857910156</c:v>
                </c:pt>
                <c:pt idx="30">
                  <c:v>73.433982849121094</c:v>
                </c:pt>
                <c:pt idx="31">
                  <c:v>42.752128601074219</c:v>
                </c:pt>
                <c:pt idx="32">
                  <c:v>40.591938018798828</c:v>
                </c:pt>
                <c:pt idx="33">
                  <c:v>57.94781494140625</c:v>
                </c:pt>
                <c:pt idx="34">
                  <c:v>64.621894836425781</c:v>
                </c:pt>
                <c:pt idx="35">
                  <c:v>52.117359161376953</c:v>
                </c:pt>
                <c:pt idx="36">
                  <c:v>33.975383758544922</c:v>
                </c:pt>
                <c:pt idx="37">
                  <c:v>23.317520141601563</c:v>
                </c:pt>
                <c:pt idx="38">
                  <c:v>41.88372802734375</c:v>
                </c:pt>
                <c:pt idx="39">
                  <c:v>35.205165863037109</c:v>
                </c:pt>
                <c:pt idx="40">
                  <c:v>34.046150207519531</c:v>
                </c:pt>
                <c:pt idx="41">
                  <c:v>39.644134521484375</c:v>
                </c:pt>
                <c:pt idx="42">
                  <c:v>42.006076812744141</c:v>
                </c:pt>
                <c:pt idx="43">
                  <c:v>76.182937622070313</c:v>
                </c:pt>
                <c:pt idx="44">
                  <c:v>178.95870971679688</c:v>
                </c:pt>
                <c:pt idx="45">
                  <c:v>68.9520263671875</c:v>
                </c:pt>
                <c:pt idx="46">
                  <c:v>58.106372833251953</c:v>
                </c:pt>
                <c:pt idx="47">
                  <c:v>81.576637268066406</c:v>
                </c:pt>
                <c:pt idx="48">
                  <c:v>129.91380310058594</c:v>
                </c:pt>
                <c:pt idx="49">
                  <c:v>119.03050231933594</c:v>
                </c:pt>
                <c:pt idx="50">
                  <c:v>100.89395904541016</c:v>
                </c:pt>
                <c:pt idx="51">
                  <c:v>92.037750244140625</c:v>
                </c:pt>
                <c:pt idx="52">
                  <c:v>57.071781158447266</c:v>
                </c:pt>
                <c:pt idx="53">
                  <c:v>85.6104736328125</c:v>
                </c:pt>
                <c:pt idx="54">
                  <c:v>70.776641845703125</c:v>
                </c:pt>
                <c:pt idx="55">
                  <c:v>78.428009033203125</c:v>
                </c:pt>
                <c:pt idx="56">
                  <c:v>126.78448486328125</c:v>
                </c:pt>
                <c:pt idx="57">
                  <c:v>140.95126342773438</c:v>
                </c:pt>
                <c:pt idx="58">
                  <c:v>119.73249816894531</c:v>
                </c:pt>
                <c:pt idx="59">
                  <c:v>66.902030944824219</c:v>
                </c:pt>
                <c:pt idx="60">
                  <c:v>95.446418762207031</c:v>
                </c:pt>
                <c:pt idx="61">
                  <c:v>110.52938079833984</c:v>
                </c:pt>
                <c:pt idx="62">
                  <c:v>89.280487060546875</c:v>
                </c:pt>
                <c:pt idx="63">
                  <c:v>62.792373657226563</c:v>
                </c:pt>
                <c:pt idx="64">
                  <c:v>57.231998443603516</c:v>
                </c:pt>
                <c:pt idx="65">
                  <c:v>64.308738708496094</c:v>
                </c:pt>
                <c:pt idx="66">
                  <c:v>54.374778747558594</c:v>
                </c:pt>
                <c:pt idx="67">
                  <c:v>63.112125396728516</c:v>
                </c:pt>
                <c:pt idx="68">
                  <c:v>89.888900756835938</c:v>
                </c:pt>
                <c:pt idx="69">
                  <c:v>70.379989624023438</c:v>
                </c:pt>
                <c:pt idx="70">
                  <c:v>83.553932189941406</c:v>
                </c:pt>
                <c:pt idx="71">
                  <c:v>74.963874816894531</c:v>
                </c:pt>
                <c:pt idx="72">
                  <c:v>136.53504943847656</c:v>
                </c:pt>
                <c:pt idx="73">
                  <c:v>104.34798431396484</c:v>
                </c:pt>
                <c:pt idx="74">
                  <c:v>83.579666137695313</c:v>
                </c:pt>
                <c:pt idx="75">
                  <c:v>107.8927001953125</c:v>
                </c:pt>
                <c:pt idx="76">
                  <c:v>162.26521301269531</c:v>
                </c:pt>
                <c:pt idx="77">
                  <c:v>130.79879760742188</c:v>
                </c:pt>
                <c:pt idx="78">
                  <c:v>130.47673034667969</c:v>
                </c:pt>
                <c:pt idx="79">
                  <c:v>158.80503845214844</c:v>
                </c:pt>
                <c:pt idx="80">
                  <c:v>114.10544586181641</c:v>
                </c:pt>
                <c:pt idx="81">
                  <c:v>72.417655944824219</c:v>
                </c:pt>
                <c:pt idx="82">
                  <c:v>133.34260559082031</c:v>
                </c:pt>
                <c:pt idx="83">
                  <c:v>118.3211669921875</c:v>
                </c:pt>
                <c:pt idx="84">
                  <c:v>120.2845458984375</c:v>
                </c:pt>
                <c:pt idx="85">
                  <c:v>61.84259033203125</c:v>
                </c:pt>
                <c:pt idx="86">
                  <c:v>106.34844970703125</c:v>
                </c:pt>
                <c:pt idx="87">
                  <c:v>161.90646362304688</c:v>
                </c:pt>
                <c:pt idx="88">
                  <c:v>98.418312072753906</c:v>
                </c:pt>
                <c:pt idx="89">
                  <c:v>139.96864318847656</c:v>
                </c:pt>
                <c:pt idx="90">
                  <c:v>185.04527282714844</c:v>
                </c:pt>
                <c:pt idx="91">
                  <c:v>183.24150085449219</c:v>
                </c:pt>
                <c:pt idx="92">
                  <c:v>192.51478576660156</c:v>
                </c:pt>
                <c:pt idx="93">
                  <c:v>103.96206665039063</c:v>
                </c:pt>
                <c:pt idx="94">
                  <c:v>181.49787902832031</c:v>
                </c:pt>
                <c:pt idx="95">
                  <c:v>102.09706878662109</c:v>
                </c:pt>
                <c:pt idx="96">
                  <c:v>133.00009155273438</c:v>
                </c:pt>
                <c:pt idx="97">
                  <c:v>130.87051391601563</c:v>
                </c:pt>
                <c:pt idx="98">
                  <c:v>154.32742309570313</c:v>
                </c:pt>
                <c:pt idx="99">
                  <c:v>187.69755554199219</c:v>
                </c:pt>
                <c:pt idx="100">
                  <c:v>172.19692993164063</c:v>
                </c:pt>
                <c:pt idx="101">
                  <c:v>200.25985717773438</c:v>
                </c:pt>
                <c:pt idx="102">
                  <c:v>106.84735107421875</c:v>
                </c:pt>
                <c:pt idx="103">
                  <c:v>108.7083740234375</c:v>
                </c:pt>
                <c:pt idx="104">
                  <c:v>165.15336608886719</c:v>
                </c:pt>
                <c:pt idx="105">
                  <c:v>135.09567260742188</c:v>
                </c:pt>
                <c:pt idx="106">
                  <c:v>107.888671875</c:v>
                </c:pt>
                <c:pt idx="107">
                  <c:v>131.57098388671875</c:v>
                </c:pt>
                <c:pt idx="108">
                  <c:v>119.64530944824219</c:v>
                </c:pt>
                <c:pt idx="109">
                  <c:v>80.583839416503906</c:v>
                </c:pt>
                <c:pt idx="110">
                  <c:v>189.02256774902344</c:v>
                </c:pt>
                <c:pt idx="111">
                  <c:v>124.01374816894531</c:v>
                </c:pt>
                <c:pt idx="112">
                  <c:v>75.458633422851563</c:v>
                </c:pt>
                <c:pt idx="113">
                  <c:v>112.61511993408203</c:v>
                </c:pt>
                <c:pt idx="114">
                  <c:v>87.576614379882813</c:v>
                </c:pt>
                <c:pt idx="115">
                  <c:v>76.765251159667969</c:v>
                </c:pt>
                <c:pt idx="116">
                  <c:v>143.33480834960938</c:v>
                </c:pt>
                <c:pt idx="117">
                  <c:v>147.51611328125</c:v>
                </c:pt>
                <c:pt idx="118">
                  <c:v>66.086082458496094</c:v>
                </c:pt>
                <c:pt idx="119">
                  <c:v>106.25754547119141</c:v>
                </c:pt>
                <c:pt idx="120">
                  <c:v>119.88055419921875</c:v>
                </c:pt>
                <c:pt idx="121">
                  <c:v>111.67539215087891</c:v>
                </c:pt>
                <c:pt idx="122">
                  <c:v>61.949901580810547</c:v>
                </c:pt>
                <c:pt idx="123">
                  <c:v>78.977165222167969</c:v>
                </c:pt>
                <c:pt idx="124">
                  <c:v>95.902008056640625</c:v>
                </c:pt>
                <c:pt idx="125">
                  <c:v>88.375289916992188</c:v>
                </c:pt>
                <c:pt idx="126">
                  <c:v>59.815143585205078</c:v>
                </c:pt>
                <c:pt idx="127">
                  <c:v>89.232559204101563</c:v>
                </c:pt>
                <c:pt idx="128">
                  <c:v>107.06514739990234</c:v>
                </c:pt>
                <c:pt idx="129">
                  <c:v>112.0069580078125</c:v>
                </c:pt>
                <c:pt idx="130">
                  <c:v>120.05309295654297</c:v>
                </c:pt>
                <c:pt idx="131">
                  <c:v>129.9525146484375</c:v>
                </c:pt>
                <c:pt idx="132">
                  <c:v>144.16117858886719</c:v>
                </c:pt>
                <c:pt idx="133">
                  <c:v>97.265739440917969</c:v>
                </c:pt>
                <c:pt idx="134">
                  <c:v>75.976356506347656</c:v>
                </c:pt>
                <c:pt idx="135">
                  <c:v>145.75965881347656</c:v>
                </c:pt>
                <c:pt idx="136">
                  <c:v>71.119956970214844</c:v>
                </c:pt>
                <c:pt idx="137">
                  <c:v>118.88248443603516</c:v>
                </c:pt>
                <c:pt idx="138">
                  <c:v>86.441627502441406</c:v>
                </c:pt>
                <c:pt idx="139">
                  <c:v>104.77473449707031</c:v>
                </c:pt>
                <c:pt idx="140">
                  <c:v>134.97650146484375</c:v>
                </c:pt>
                <c:pt idx="141">
                  <c:v>144.22726440429688</c:v>
                </c:pt>
                <c:pt idx="142">
                  <c:v>103.76202392578125</c:v>
                </c:pt>
                <c:pt idx="143">
                  <c:v>160.60743713378906</c:v>
                </c:pt>
                <c:pt idx="144">
                  <c:v>276.35989379882813</c:v>
                </c:pt>
                <c:pt idx="145">
                  <c:v>226.0579833984375</c:v>
                </c:pt>
                <c:pt idx="146">
                  <c:v>124.94788360595703</c:v>
                </c:pt>
                <c:pt idx="147">
                  <c:v>177.81645202636719</c:v>
                </c:pt>
                <c:pt idx="148">
                  <c:v>146.10414123535156</c:v>
                </c:pt>
                <c:pt idx="149">
                  <c:v>265.20559692382813</c:v>
                </c:pt>
                <c:pt idx="150">
                  <c:v>172.03854370117188</c:v>
                </c:pt>
                <c:pt idx="151">
                  <c:v>89.169143676757813</c:v>
                </c:pt>
                <c:pt idx="152">
                  <c:v>120.58893585205078</c:v>
                </c:pt>
                <c:pt idx="153">
                  <c:v>145.93736267089844</c:v>
                </c:pt>
                <c:pt idx="154">
                  <c:v>225.25900268554688</c:v>
                </c:pt>
                <c:pt idx="155">
                  <c:v>168.20745849609375</c:v>
                </c:pt>
                <c:pt idx="156">
                  <c:v>178.56950378417969</c:v>
                </c:pt>
                <c:pt idx="157">
                  <c:v>106.14716339111328</c:v>
                </c:pt>
                <c:pt idx="158">
                  <c:v>128.62673950195313</c:v>
                </c:pt>
                <c:pt idx="159">
                  <c:v>152.61662292480469</c:v>
                </c:pt>
                <c:pt idx="160">
                  <c:v>51.342247009277344</c:v>
                </c:pt>
                <c:pt idx="161">
                  <c:v>104.00220489501953</c:v>
                </c:pt>
                <c:pt idx="162">
                  <c:v>60.909950256347656</c:v>
                </c:pt>
                <c:pt idx="163">
                  <c:v>42.259578704833984</c:v>
                </c:pt>
                <c:pt idx="164">
                  <c:v>75.1458740234375</c:v>
                </c:pt>
                <c:pt idx="165">
                  <c:v>282.24795532226563</c:v>
                </c:pt>
                <c:pt idx="166">
                  <c:v>170.10043334960938</c:v>
                </c:pt>
                <c:pt idx="167">
                  <c:v>116.49230194091797</c:v>
                </c:pt>
                <c:pt idx="168">
                  <c:v>122.71491241455078</c:v>
                </c:pt>
                <c:pt idx="169">
                  <c:v>112.32990264892578</c:v>
                </c:pt>
                <c:pt idx="170">
                  <c:v>130.56092834472656</c:v>
                </c:pt>
                <c:pt idx="171">
                  <c:v>74.025299072265625</c:v>
                </c:pt>
                <c:pt idx="172">
                  <c:v>155.579833984375</c:v>
                </c:pt>
                <c:pt idx="173">
                  <c:v>127.33984375</c:v>
                </c:pt>
                <c:pt idx="174">
                  <c:v>102.05101013183594</c:v>
                </c:pt>
                <c:pt idx="175">
                  <c:v>73.525711059570313</c:v>
                </c:pt>
                <c:pt idx="176">
                  <c:v>64.67413330078125</c:v>
                </c:pt>
                <c:pt idx="177">
                  <c:v>132.82510375976563</c:v>
                </c:pt>
                <c:pt idx="178">
                  <c:v>156.25306701660156</c:v>
                </c:pt>
                <c:pt idx="179">
                  <c:v>138.21525573730469</c:v>
                </c:pt>
              </c:numCache>
            </c:numRef>
          </c:val>
          <c:smooth val="0"/>
          <c:extLst>
            <c:ext xmlns:c16="http://schemas.microsoft.com/office/drawing/2014/chart" uri="{C3380CC4-5D6E-409C-BE32-E72D297353CC}">
              <c16:uniqueId val="{00000004-2FC5-484B-848C-02685B09DBE8}"/>
            </c:ext>
          </c:extLst>
        </c:ser>
        <c:dLbls>
          <c:showLegendKey val="0"/>
          <c:showVal val="0"/>
          <c:showCatName val="0"/>
          <c:showSerName val="0"/>
          <c:showPercent val="0"/>
          <c:showBubbleSize val="0"/>
        </c:dLbls>
        <c:smooth val="0"/>
        <c:axId val="-1398181328"/>
        <c:axId val="-1398185680"/>
      </c:lineChart>
      <c:catAx>
        <c:axId val="-1398181328"/>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ru-RU"/>
          </a:p>
        </c:txPr>
        <c:crossAx val="-1398185680"/>
        <c:crosses val="autoZero"/>
        <c:auto val="1"/>
        <c:lblAlgn val="ctr"/>
        <c:lblOffset val="100"/>
        <c:tickLblSkip val="12"/>
        <c:tickMarkSkip val="12"/>
        <c:noMultiLvlLbl val="0"/>
      </c:catAx>
      <c:valAx>
        <c:axId val="-1398185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39818132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30930-F539-492E-A7FF-5B6A7766448A}" type="doc">
      <dgm:prSet loTypeId="urn:microsoft.com/office/officeart/2009/3/layout/OpposingIdeas" loCatId="relationship" qsTypeId="urn:microsoft.com/office/officeart/2005/8/quickstyle/simple1" qsCatId="simple" csTypeId="urn:microsoft.com/office/officeart/2005/8/colors/accent1_1" csCatId="accent1" phldr="1"/>
      <dgm:spPr/>
      <dgm:t>
        <a:bodyPr/>
        <a:lstStyle/>
        <a:p>
          <a:endParaRPr lang="ru-RU"/>
        </a:p>
      </dgm:t>
    </dgm:pt>
    <dgm:pt modelId="{63BA1541-6AE3-46C7-9539-129A30E38AC3}">
      <dgm:prSet phldrT="[Текст]" phldr="1"/>
      <dgm:spPr/>
      <dgm:t>
        <a:bodyPr/>
        <a:lstStyle/>
        <a:p>
          <a:endParaRPr lang="ru-RU"/>
        </a:p>
      </dgm:t>
    </dgm:pt>
    <dgm:pt modelId="{5F00B286-8F09-49E0-A1ED-65B3C2AE2C4F}" type="parTrans" cxnId="{6286D845-157B-4ECB-BE5A-7C17634A3E7A}">
      <dgm:prSet/>
      <dgm:spPr/>
      <dgm:t>
        <a:bodyPr/>
        <a:lstStyle/>
        <a:p>
          <a:endParaRPr lang="ru-RU"/>
        </a:p>
      </dgm:t>
    </dgm:pt>
    <dgm:pt modelId="{3BAC6C48-2D86-4D60-AD51-8C2A4C93ADE8}" type="sibTrans" cxnId="{6286D845-157B-4ECB-BE5A-7C17634A3E7A}">
      <dgm:prSet/>
      <dgm:spPr/>
      <dgm:t>
        <a:bodyPr/>
        <a:lstStyle/>
        <a:p>
          <a:endParaRPr lang="ru-RU"/>
        </a:p>
      </dgm:t>
    </dgm:pt>
    <dgm:pt modelId="{6395EBA1-9501-4BF4-97A0-5C74CB8BB918}">
      <dgm:prSet phldrT="[Текст]"/>
      <dgm:spPr/>
      <dgm:t>
        <a:bodyPr/>
        <a:lstStyle/>
        <a:p>
          <a:r>
            <a:rPr lang="en-US" dirty="0"/>
            <a:t>Human capital contributes to firm’s sustainable competitive advantage (</a:t>
          </a:r>
          <a:r>
            <a:rPr lang="en-US" dirty="0" err="1"/>
            <a:t>Wernerfelt</a:t>
          </a:r>
          <a:r>
            <a:rPr lang="en-US" dirty="0"/>
            <a:t>, 1984; Barney, 1991) and firm’s performance (Crook, et al., 2011). </a:t>
          </a:r>
        </a:p>
        <a:p>
          <a:r>
            <a:rPr lang="en-US" dirty="0"/>
            <a:t>According to the knowledge-based view, a firm is a vehicle for integration and application of application of knowledge, which resides within individuals (Grant, 1996; Chatterjee, 2017)</a:t>
          </a:r>
        </a:p>
        <a:p>
          <a:r>
            <a:rPr lang="en-US" dirty="0"/>
            <a:t>Better management qualification helps companies to perform better especially during market instability period (</a:t>
          </a:r>
          <a:r>
            <a:rPr lang="en-US" dirty="0" err="1"/>
            <a:t>Shakina</a:t>
          </a:r>
          <a:r>
            <a:rPr lang="en-US" dirty="0"/>
            <a:t> and Barajas, 2014) . </a:t>
          </a:r>
          <a:endParaRPr lang="ru-RU" dirty="0"/>
        </a:p>
      </dgm:t>
    </dgm:pt>
    <dgm:pt modelId="{0AA366E9-A640-4E22-9A46-23E4B5E4EEBD}" type="parTrans" cxnId="{B87E8542-AE35-4F3B-BB89-4BB8DAF761AC}">
      <dgm:prSet/>
      <dgm:spPr/>
      <dgm:t>
        <a:bodyPr/>
        <a:lstStyle/>
        <a:p>
          <a:endParaRPr lang="ru-RU"/>
        </a:p>
      </dgm:t>
    </dgm:pt>
    <dgm:pt modelId="{3A309E05-37DE-4774-ADFE-E608F896910D}" type="sibTrans" cxnId="{B87E8542-AE35-4F3B-BB89-4BB8DAF761AC}">
      <dgm:prSet/>
      <dgm:spPr/>
      <dgm:t>
        <a:bodyPr/>
        <a:lstStyle/>
        <a:p>
          <a:endParaRPr lang="ru-RU"/>
        </a:p>
      </dgm:t>
    </dgm:pt>
    <dgm:pt modelId="{56D6572E-046C-4582-B582-293EA4E5B96E}">
      <dgm:prSet phldrT="[Текст]" phldr="1"/>
      <dgm:spPr/>
      <dgm:t>
        <a:bodyPr/>
        <a:lstStyle/>
        <a:p>
          <a:endParaRPr lang="ru-RU"/>
        </a:p>
      </dgm:t>
    </dgm:pt>
    <dgm:pt modelId="{73871B62-64AC-4CB5-BFA1-E2ED663A22E9}" type="parTrans" cxnId="{502F1E7E-E1C5-4135-8779-0075ED12275D}">
      <dgm:prSet/>
      <dgm:spPr/>
      <dgm:t>
        <a:bodyPr/>
        <a:lstStyle/>
        <a:p>
          <a:endParaRPr lang="ru-RU"/>
        </a:p>
      </dgm:t>
    </dgm:pt>
    <dgm:pt modelId="{370E1C4D-69E2-4257-9334-7BF94574D929}" type="sibTrans" cxnId="{502F1E7E-E1C5-4135-8779-0075ED12275D}">
      <dgm:prSet/>
      <dgm:spPr/>
      <dgm:t>
        <a:bodyPr/>
        <a:lstStyle/>
        <a:p>
          <a:endParaRPr lang="ru-RU"/>
        </a:p>
      </dgm:t>
    </dgm:pt>
    <dgm:pt modelId="{8B22E2DF-C07E-413C-A086-CB66761F1A49}">
      <dgm:prSet phldrT="[Текст]" custT="1"/>
      <dgm:spPr/>
      <dgm:t>
        <a:bodyPr/>
        <a:lstStyle/>
        <a:p>
          <a:r>
            <a:rPr lang="en-US" sz="1500" dirty="0"/>
            <a:t>Negative influence of EPU on employment growth (Baker et al., 2016)</a:t>
          </a:r>
        </a:p>
        <a:p>
          <a:r>
            <a:rPr lang="en-US" sz="1500" dirty="0"/>
            <a:t>Significant increase in unemployment rates during the crisis period </a:t>
          </a:r>
          <a:r>
            <a:rPr lang="ru-RU" sz="1500" dirty="0"/>
            <a:t>(</a:t>
          </a:r>
          <a:r>
            <a:rPr lang="ru-RU" sz="1500" dirty="0" err="1"/>
            <a:t>the</a:t>
          </a:r>
          <a:r>
            <a:rPr lang="ru-RU" sz="1500" dirty="0"/>
            <a:t> </a:t>
          </a:r>
          <a:r>
            <a:rPr lang="ru-RU" sz="1500" dirty="0" err="1"/>
            <a:t>European</a:t>
          </a:r>
          <a:r>
            <a:rPr lang="ru-RU" sz="1500" dirty="0"/>
            <a:t> </a:t>
          </a:r>
          <a:r>
            <a:rPr lang="ru-RU" sz="1500" dirty="0" err="1"/>
            <a:t>Commission</a:t>
          </a:r>
          <a:r>
            <a:rPr lang="ru-RU" sz="1500" dirty="0"/>
            <a:t>, 2009)</a:t>
          </a:r>
          <a:r>
            <a:rPr lang="en-US" sz="1500" dirty="0"/>
            <a:t>. </a:t>
          </a:r>
        </a:p>
        <a:p>
          <a:r>
            <a:rPr lang="en-US" sz="1500" dirty="0"/>
            <a:t>During economic crisis decrease the number of employees </a:t>
          </a:r>
          <a:r>
            <a:rPr lang="ru-RU" sz="1500" dirty="0"/>
            <a:t>(</a:t>
          </a:r>
          <a:r>
            <a:rPr lang="ru-RU" sz="1500" dirty="0" err="1"/>
            <a:t>Campello</a:t>
          </a:r>
          <a:r>
            <a:rPr lang="ru-RU" sz="1500" dirty="0"/>
            <a:t> </a:t>
          </a:r>
          <a:r>
            <a:rPr lang="ru-RU" sz="1500" dirty="0" err="1"/>
            <a:t>et</a:t>
          </a:r>
          <a:r>
            <a:rPr lang="ru-RU" sz="1500" dirty="0"/>
            <a:t> </a:t>
          </a:r>
          <a:r>
            <a:rPr lang="ru-RU" sz="1500" dirty="0" err="1"/>
            <a:t>al</a:t>
          </a:r>
          <a:r>
            <a:rPr lang="ru-RU" sz="1500" dirty="0"/>
            <a:t>., 2010)</a:t>
          </a:r>
          <a:r>
            <a:rPr lang="en-US" sz="1500" dirty="0"/>
            <a:t> and personnel expenses and in the area of employee education (</a:t>
          </a:r>
          <a:r>
            <a:rPr lang="en-US" sz="1500" dirty="0" err="1"/>
            <a:t>Elexová</a:t>
          </a:r>
          <a:r>
            <a:rPr lang="en-US" sz="1500" dirty="0"/>
            <a:t>, 2011). </a:t>
          </a:r>
        </a:p>
        <a:p>
          <a:r>
            <a:rPr lang="en-US" sz="1500" dirty="0"/>
            <a:t>General training and development investments appears to be more vulnerable to environmental uncertainty compared with firm-specific T&amp;D (Sheehan, 2014)</a:t>
          </a:r>
          <a:endParaRPr lang="ru-RU" sz="1500" dirty="0"/>
        </a:p>
      </dgm:t>
    </dgm:pt>
    <dgm:pt modelId="{F5AF57C9-F312-415E-B896-BAF9D20E08EF}" type="parTrans" cxnId="{801F5C8B-BE43-4B79-A115-2681FDCC1C54}">
      <dgm:prSet/>
      <dgm:spPr/>
      <dgm:t>
        <a:bodyPr/>
        <a:lstStyle/>
        <a:p>
          <a:endParaRPr lang="ru-RU"/>
        </a:p>
      </dgm:t>
    </dgm:pt>
    <dgm:pt modelId="{2F719E9C-8444-4FD9-9C3D-B42468944670}" type="sibTrans" cxnId="{801F5C8B-BE43-4B79-A115-2681FDCC1C54}">
      <dgm:prSet/>
      <dgm:spPr/>
      <dgm:t>
        <a:bodyPr/>
        <a:lstStyle/>
        <a:p>
          <a:endParaRPr lang="ru-RU"/>
        </a:p>
      </dgm:t>
    </dgm:pt>
    <dgm:pt modelId="{06C0358B-031B-41C4-9B24-FEF132FB491A}" type="pres">
      <dgm:prSet presAssocID="{A5D30930-F539-492E-A7FF-5B6A7766448A}" presName="Name0" presStyleCnt="0">
        <dgm:presLayoutVars>
          <dgm:chMax val="2"/>
          <dgm:dir/>
          <dgm:animOne val="branch"/>
          <dgm:animLvl val="lvl"/>
          <dgm:resizeHandles val="exact"/>
        </dgm:presLayoutVars>
      </dgm:prSet>
      <dgm:spPr/>
    </dgm:pt>
    <dgm:pt modelId="{201E8E72-50FC-4F5E-B652-B9BA75ED3178}" type="pres">
      <dgm:prSet presAssocID="{A5D30930-F539-492E-A7FF-5B6A7766448A}" presName="Background" presStyleLbl="node1" presStyleIdx="0" presStyleCnt="1" custScaleX="159326" custScaleY="132459"/>
      <dgm:spPr/>
    </dgm:pt>
    <dgm:pt modelId="{1DB71428-BCFF-45A7-B667-81262D81271F}" type="pres">
      <dgm:prSet presAssocID="{A5D30930-F539-492E-A7FF-5B6A7766448A}" presName="Divider" presStyleLbl="callout" presStyleIdx="0" presStyleCnt="1"/>
      <dgm:spPr/>
    </dgm:pt>
    <dgm:pt modelId="{9D021A21-E715-4EBE-A00C-D1F938CC7E36}" type="pres">
      <dgm:prSet presAssocID="{A5D30930-F539-492E-A7FF-5B6A7766448A}" presName="ChildText1" presStyleLbl="revTx" presStyleIdx="0" presStyleCnt="0" custScaleX="153230" custScaleY="129687" custLinFactNeighborX="-26713" custLinFactNeighborY="529">
        <dgm:presLayoutVars>
          <dgm:chMax val="0"/>
          <dgm:chPref val="0"/>
          <dgm:bulletEnabled val="1"/>
        </dgm:presLayoutVars>
      </dgm:prSet>
      <dgm:spPr/>
    </dgm:pt>
    <dgm:pt modelId="{485AED14-D958-4688-93B4-CC315B4E1684}" type="pres">
      <dgm:prSet presAssocID="{A5D30930-F539-492E-A7FF-5B6A7766448A}" presName="ChildText2" presStyleLbl="revTx" presStyleIdx="0" presStyleCnt="0" custScaleX="156940" custScaleY="130742" custLinFactNeighborX="32278" custLinFactNeighborY="528">
        <dgm:presLayoutVars>
          <dgm:chMax val="0"/>
          <dgm:chPref val="0"/>
          <dgm:bulletEnabled val="1"/>
        </dgm:presLayoutVars>
      </dgm:prSet>
      <dgm:spPr/>
    </dgm:pt>
    <dgm:pt modelId="{A73BF925-7073-44FD-B6BC-05A5C6E74F52}" type="pres">
      <dgm:prSet presAssocID="{A5D30930-F539-492E-A7FF-5B6A7766448A}" presName="ParentText1" presStyleLbl="revTx" presStyleIdx="0" presStyleCnt="0">
        <dgm:presLayoutVars>
          <dgm:chMax val="1"/>
          <dgm:chPref val="1"/>
        </dgm:presLayoutVars>
      </dgm:prSet>
      <dgm:spPr/>
    </dgm:pt>
    <dgm:pt modelId="{A3BC95A5-5246-443B-9CCF-731B701E735D}" type="pres">
      <dgm:prSet presAssocID="{A5D30930-F539-492E-A7FF-5B6A7766448A}" presName="ParentShape1" presStyleLbl="alignImgPlace1" presStyleIdx="0" presStyleCnt="2" custLinFactX="-100000" custLinFactNeighborX="-140720" custLinFactNeighborY="822">
        <dgm:presLayoutVars/>
      </dgm:prSet>
      <dgm:spPr/>
    </dgm:pt>
    <dgm:pt modelId="{C548732E-C227-4A6C-8E8F-2CBC0CC27589}" type="pres">
      <dgm:prSet presAssocID="{A5D30930-F539-492E-A7FF-5B6A7766448A}" presName="ParentText2" presStyleLbl="revTx" presStyleIdx="0" presStyleCnt="0">
        <dgm:presLayoutVars>
          <dgm:chMax val="1"/>
          <dgm:chPref val="1"/>
        </dgm:presLayoutVars>
      </dgm:prSet>
      <dgm:spPr/>
    </dgm:pt>
    <dgm:pt modelId="{74E133B4-593F-487F-85A8-7DBFCA0F4E6F}" type="pres">
      <dgm:prSet presAssocID="{A5D30930-F539-492E-A7FF-5B6A7766448A}" presName="ParentShape2" presStyleLbl="alignImgPlace1" presStyleIdx="1" presStyleCnt="2" custLinFactX="90720" custLinFactNeighborX="100000" custLinFactNeighborY="1233">
        <dgm:presLayoutVars/>
      </dgm:prSet>
      <dgm:spPr/>
    </dgm:pt>
  </dgm:ptLst>
  <dgm:cxnLst>
    <dgm:cxn modelId="{41B53303-A499-4ED3-A20B-24E31F0333D7}" type="presOf" srcId="{63BA1541-6AE3-46C7-9539-129A30E38AC3}" destId="{A3BC95A5-5246-443B-9CCF-731B701E735D}" srcOrd="1" destOrd="0" presId="urn:microsoft.com/office/officeart/2009/3/layout/OpposingIdeas"/>
    <dgm:cxn modelId="{16A21737-C67C-439E-BB98-64F75E67B1BB}" type="presOf" srcId="{A5D30930-F539-492E-A7FF-5B6A7766448A}" destId="{06C0358B-031B-41C4-9B24-FEF132FB491A}" srcOrd="0" destOrd="0" presId="urn:microsoft.com/office/officeart/2009/3/layout/OpposingIdeas"/>
    <dgm:cxn modelId="{B87E8542-AE35-4F3B-BB89-4BB8DAF761AC}" srcId="{63BA1541-6AE3-46C7-9539-129A30E38AC3}" destId="{6395EBA1-9501-4BF4-97A0-5C74CB8BB918}" srcOrd="0" destOrd="0" parTransId="{0AA366E9-A640-4E22-9A46-23E4B5E4EEBD}" sibTransId="{3A309E05-37DE-4774-ADFE-E608F896910D}"/>
    <dgm:cxn modelId="{6286D845-157B-4ECB-BE5A-7C17634A3E7A}" srcId="{A5D30930-F539-492E-A7FF-5B6A7766448A}" destId="{63BA1541-6AE3-46C7-9539-129A30E38AC3}" srcOrd="0" destOrd="0" parTransId="{5F00B286-8F09-49E0-A1ED-65B3C2AE2C4F}" sibTransId="{3BAC6C48-2D86-4D60-AD51-8C2A4C93ADE8}"/>
    <dgm:cxn modelId="{B95E7D4E-0BD2-4F40-8110-03BFBFA2738F}" type="presOf" srcId="{6395EBA1-9501-4BF4-97A0-5C74CB8BB918}" destId="{9D021A21-E715-4EBE-A00C-D1F938CC7E36}" srcOrd="0" destOrd="0" presId="urn:microsoft.com/office/officeart/2009/3/layout/OpposingIdeas"/>
    <dgm:cxn modelId="{F657AF58-40E1-47C4-B7D2-1249E54F7946}" type="presOf" srcId="{56D6572E-046C-4582-B582-293EA4E5B96E}" destId="{74E133B4-593F-487F-85A8-7DBFCA0F4E6F}" srcOrd="1" destOrd="0" presId="urn:microsoft.com/office/officeart/2009/3/layout/OpposingIdeas"/>
    <dgm:cxn modelId="{502F1E7E-E1C5-4135-8779-0075ED12275D}" srcId="{A5D30930-F539-492E-A7FF-5B6A7766448A}" destId="{56D6572E-046C-4582-B582-293EA4E5B96E}" srcOrd="1" destOrd="0" parTransId="{73871B62-64AC-4CB5-BFA1-E2ED663A22E9}" sibTransId="{370E1C4D-69E2-4257-9334-7BF94574D929}"/>
    <dgm:cxn modelId="{801F5C8B-BE43-4B79-A115-2681FDCC1C54}" srcId="{56D6572E-046C-4582-B582-293EA4E5B96E}" destId="{8B22E2DF-C07E-413C-A086-CB66761F1A49}" srcOrd="0" destOrd="0" parTransId="{F5AF57C9-F312-415E-B896-BAF9D20E08EF}" sibTransId="{2F719E9C-8444-4FD9-9C3D-B42468944670}"/>
    <dgm:cxn modelId="{7A4504D0-90DB-48E8-942A-19ADC04520B6}" type="presOf" srcId="{8B22E2DF-C07E-413C-A086-CB66761F1A49}" destId="{485AED14-D958-4688-93B4-CC315B4E1684}" srcOrd="0" destOrd="0" presId="urn:microsoft.com/office/officeart/2009/3/layout/OpposingIdeas"/>
    <dgm:cxn modelId="{A88CD9F3-60EA-4587-84DA-0DECDD7DBCA4}" type="presOf" srcId="{63BA1541-6AE3-46C7-9539-129A30E38AC3}" destId="{A73BF925-7073-44FD-B6BC-05A5C6E74F52}" srcOrd="0" destOrd="0" presId="urn:microsoft.com/office/officeart/2009/3/layout/OpposingIdeas"/>
    <dgm:cxn modelId="{85C596F5-AB44-4BB4-A59D-EE2F610BD478}" type="presOf" srcId="{56D6572E-046C-4582-B582-293EA4E5B96E}" destId="{C548732E-C227-4A6C-8E8F-2CBC0CC27589}" srcOrd="0" destOrd="0" presId="urn:microsoft.com/office/officeart/2009/3/layout/OpposingIdeas"/>
    <dgm:cxn modelId="{1490A985-36CA-48D9-930C-09EFC72BA0A6}" type="presParOf" srcId="{06C0358B-031B-41C4-9B24-FEF132FB491A}" destId="{201E8E72-50FC-4F5E-B652-B9BA75ED3178}" srcOrd="0" destOrd="0" presId="urn:microsoft.com/office/officeart/2009/3/layout/OpposingIdeas"/>
    <dgm:cxn modelId="{885BB556-485D-4D8A-87B0-B0304B8A4E57}" type="presParOf" srcId="{06C0358B-031B-41C4-9B24-FEF132FB491A}" destId="{1DB71428-BCFF-45A7-B667-81262D81271F}" srcOrd="1" destOrd="0" presId="urn:microsoft.com/office/officeart/2009/3/layout/OpposingIdeas"/>
    <dgm:cxn modelId="{450359C5-A786-4B46-BD76-C26306C2E41C}" type="presParOf" srcId="{06C0358B-031B-41C4-9B24-FEF132FB491A}" destId="{9D021A21-E715-4EBE-A00C-D1F938CC7E36}" srcOrd="2" destOrd="0" presId="urn:microsoft.com/office/officeart/2009/3/layout/OpposingIdeas"/>
    <dgm:cxn modelId="{FBC4099F-DF68-4A0B-B47D-E223A0087A7E}" type="presParOf" srcId="{06C0358B-031B-41C4-9B24-FEF132FB491A}" destId="{485AED14-D958-4688-93B4-CC315B4E1684}" srcOrd="3" destOrd="0" presId="urn:microsoft.com/office/officeart/2009/3/layout/OpposingIdeas"/>
    <dgm:cxn modelId="{8D18E6D0-8CFC-4993-AA38-688C33747454}" type="presParOf" srcId="{06C0358B-031B-41C4-9B24-FEF132FB491A}" destId="{A73BF925-7073-44FD-B6BC-05A5C6E74F52}" srcOrd="4" destOrd="0" presId="urn:microsoft.com/office/officeart/2009/3/layout/OpposingIdeas"/>
    <dgm:cxn modelId="{E3C8171C-21E5-4397-8252-E64DF9FDD962}" type="presParOf" srcId="{06C0358B-031B-41C4-9B24-FEF132FB491A}" destId="{A3BC95A5-5246-443B-9CCF-731B701E735D}" srcOrd="5" destOrd="0" presId="urn:microsoft.com/office/officeart/2009/3/layout/OpposingIdeas"/>
    <dgm:cxn modelId="{FB2E8F21-29C1-4B47-94B5-442290EC9E5D}" type="presParOf" srcId="{06C0358B-031B-41C4-9B24-FEF132FB491A}" destId="{C548732E-C227-4A6C-8E8F-2CBC0CC27589}" srcOrd="6" destOrd="0" presId="urn:microsoft.com/office/officeart/2009/3/layout/OpposingIdeas"/>
    <dgm:cxn modelId="{5B773231-1F43-4CBA-8E51-E7188073ECAC}" type="presParOf" srcId="{06C0358B-031B-41C4-9B24-FEF132FB491A}" destId="{74E133B4-593F-487F-85A8-7DBFCA0F4E6F}"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E8E72-50FC-4F5E-B652-B9BA75ED3178}">
      <dsp:nvSpPr>
        <dsp:cNvPr id="0" name=""/>
        <dsp:cNvSpPr/>
      </dsp:nvSpPr>
      <dsp:spPr>
        <a:xfrm>
          <a:off x="1003479" y="273635"/>
          <a:ext cx="8508641" cy="3804067"/>
        </a:xfrm>
        <a:prstGeom prst="round2DiagRect">
          <a:avLst>
            <a:gd name="adj1" fmla="val 0"/>
            <a:gd name="adj2" fmla="val 1667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B71428-BCFF-45A7-B667-81262D81271F}">
      <dsp:nvSpPr>
        <dsp:cNvPr id="0" name=""/>
        <dsp:cNvSpPr/>
      </dsp:nvSpPr>
      <dsp:spPr>
        <a:xfrm>
          <a:off x="5257799" y="1044321"/>
          <a:ext cx="712" cy="2262695"/>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021A21-E715-4EBE-A00C-D1F938CC7E36}">
      <dsp:nvSpPr>
        <dsp:cNvPr id="0" name=""/>
        <dsp:cNvSpPr/>
      </dsp:nvSpPr>
      <dsp:spPr>
        <a:xfrm>
          <a:off x="1531512" y="608485"/>
          <a:ext cx="3546005" cy="316014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Human capital contributes to firm’s sustainable competitive advantage (</a:t>
          </a:r>
          <a:r>
            <a:rPr lang="en-US" sz="1500" kern="1200" dirty="0" err="1"/>
            <a:t>Wernerfelt</a:t>
          </a:r>
          <a:r>
            <a:rPr lang="en-US" sz="1500" kern="1200" dirty="0"/>
            <a:t>, 1984; Barney, 1991) and firm’s performance (Crook, et al., 2011). </a:t>
          </a:r>
        </a:p>
        <a:p>
          <a:pPr marL="0" lvl="0" indent="0" algn="l" defTabSz="666750">
            <a:lnSpc>
              <a:spcPct val="90000"/>
            </a:lnSpc>
            <a:spcBef>
              <a:spcPct val="0"/>
            </a:spcBef>
            <a:spcAft>
              <a:spcPct val="35000"/>
            </a:spcAft>
            <a:buNone/>
          </a:pPr>
          <a:r>
            <a:rPr lang="en-US" sz="1500" kern="1200" dirty="0"/>
            <a:t>According to the knowledge-based view, a firm is a vehicle for integration and application of application of knowledge, which resides within individuals (Grant, 1996; Chatterjee, 2017)</a:t>
          </a:r>
        </a:p>
        <a:p>
          <a:pPr marL="0" lvl="0" indent="0" algn="l" defTabSz="666750">
            <a:lnSpc>
              <a:spcPct val="90000"/>
            </a:lnSpc>
            <a:spcBef>
              <a:spcPct val="0"/>
            </a:spcBef>
            <a:spcAft>
              <a:spcPct val="35000"/>
            </a:spcAft>
            <a:buNone/>
          </a:pPr>
          <a:r>
            <a:rPr lang="en-US" sz="1500" kern="1200" dirty="0"/>
            <a:t>Better management qualification helps companies to perform better especially during market instability period (</a:t>
          </a:r>
          <a:r>
            <a:rPr lang="en-US" sz="1500" kern="1200" dirty="0" err="1"/>
            <a:t>Shakina</a:t>
          </a:r>
          <a:r>
            <a:rPr lang="en-US" sz="1500" kern="1200" dirty="0"/>
            <a:t> and Barajas, 2014) . </a:t>
          </a:r>
          <a:endParaRPr lang="ru-RU" sz="1500" kern="1200" dirty="0"/>
        </a:p>
      </dsp:txBody>
      <dsp:txXfrm>
        <a:off x="1531512" y="608485"/>
        <a:ext cx="3546005" cy="3160147"/>
      </dsp:txXfrm>
    </dsp:sp>
    <dsp:sp modelId="{485AED14-D958-4688-93B4-CC315B4E1684}">
      <dsp:nvSpPr>
        <dsp:cNvPr id="0" name=""/>
        <dsp:cNvSpPr/>
      </dsp:nvSpPr>
      <dsp:spPr>
        <a:xfrm>
          <a:off x="5523936" y="595607"/>
          <a:ext cx="3631861" cy="318585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Negative influence of EPU on employment growth (Baker et al., 2016)</a:t>
          </a:r>
        </a:p>
        <a:p>
          <a:pPr marL="0" lvl="0" indent="0" algn="l" defTabSz="666750">
            <a:lnSpc>
              <a:spcPct val="90000"/>
            </a:lnSpc>
            <a:spcBef>
              <a:spcPct val="0"/>
            </a:spcBef>
            <a:spcAft>
              <a:spcPct val="35000"/>
            </a:spcAft>
            <a:buNone/>
          </a:pPr>
          <a:r>
            <a:rPr lang="en-US" sz="1500" kern="1200" dirty="0"/>
            <a:t>Significant increase in unemployment rates during the crisis period </a:t>
          </a:r>
          <a:r>
            <a:rPr lang="ru-RU" sz="1500" kern="1200" dirty="0"/>
            <a:t>(</a:t>
          </a:r>
          <a:r>
            <a:rPr lang="ru-RU" sz="1500" kern="1200" dirty="0" err="1"/>
            <a:t>the</a:t>
          </a:r>
          <a:r>
            <a:rPr lang="ru-RU" sz="1500" kern="1200" dirty="0"/>
            <a:t> </a:t>
          </a:r>
          <a:r>
            <a:rPr lang="ru-RU" sz="1500" kern="1200" dirty="0" err="1"/>
            <a:t>European</a:t>
          </a:r>
          <a:r>
            <a:rPr lang="ru-RU" sz="1500" kern="1200" dirty="0"/>
            <a:t> </a:t>
          </a:r>
          <a:r>
            <a:rPr lang="ru-RU" sz="1500" kern="1200" dirty="0" err="1"/>
            <a:t>Commission</a:t>
          </a:r>
          <a:r>
            <a:rPr lang="ru-RU" sz="1500" kern="1200" dirty="0"/>
            <a:t>, 2009)</a:t>
          </a:r>
          <a:r>
            <a:rPr lang="en-US" sz="1500" kern="1200" dirty="0"/>
            <a:t>. </a:t>
          </a:r>
        </a:p>
        <a:p>
          <a:pPr marL="0" lvl="0" indent="0" algn="l" defTabSz="666750">
            <a:lnSpc>
              <a:spcPct val="90000"/>
            </a:lnSpc>
            <a:spcBef>
              <a:spcPct val="0"/>
            </a:spcBef>
            <a:spcAft>
              <a:spcPct val="35000"/>
            </a:spcAft>
            <a:buNone/>
          </a:pPr>
          <a:r>
            <a:rPr lang="en-US" sz="1500" kern="1200" dirty="0"/>
            <a:t>During economic crisis decrease the number of employees </a:t>
          </a:r>
          <a:r>
            <a:rPr lang="ru-RU" sz="1500" kern="1200" dirty="0"/>
            <a:t>(</a:t>
          </a:r>
          <a:r>
            <a:rPr lang="ru-RU" sz="1500" kern="1200" dirty="0" err="1"/>
            <a:t>Campello</a:t>
          </a:r>
          <a:r>
            <a:rPr lang="ru-RU" sz="1500" kern="1200" dirty="0"/>
            <a:t> </a:t>
          </a:r>
          <a:r>
            <a:rPr lang="ru-RU" sz="1500" kern="1200" dirty="0" err="1"/>
            <a:t>et</a:t>
          </a:r>
          <a:r>
            <a:rPr lang="ru-RU" sz="1500" kern="1200" dirty="0"/>
            <a:t> </a:t>
          </a:r>
          <a:r>
            <a:rPr lang="ru-RU" sz="1500" kern="1200" dirty="0" err="1"/>
            <a:t>al</a:t>
          </a:r>
          <a:r>
            <a:rPr lang="ru-RU" sz="1500" kern="1200" dirty="0"/>
            <a:t>., 2010)</a:t>
          </a:r>
          <a:r>
            <a:rPr lang="en-US" sz="1500" kern="1200" dirty="0"/>
            <a:t> and personnel expenses and in the area of employee education (</a:t>
          </a:r>
          <a:r>
            <a:rPr lang="en-US" sz="1500" kern="1200" dirty="0" err="1"/>
            <a:t>Elexová</a:t>
          </a:r>
          <a:r>
            <a:rPr lang="en-US" sz="1500" kern="1200" dirty="0"/>
            <a:t>, 2011). </a:t>
          </a:r>
        </a:p>
        <a:p>
          <a:pPr marL="0" lvl="0" indent="0" algn="l" defTabSz="666750">
            <a:lnSpc>
              <a:spcPct val="90000"/>
            </a:lnSpc>
            <a:spcBef>
              <a:spcPct val="0"/>
            </a:spcBef>
            <a:spcAft>
              <a:spcPct val="35000"/>
            </a:spcAft>
            <a:buNone/>
          </a:pPr>
          <a:r>
            <a:rPr lang="en-US" sz="1500" kern="1200" dirty="0"/>
            <a:t>General training and development investments appears to be more vulnerable to environmental uncertainty compared with firm-specific T&amp;D (Sheehan, 2014)</a:t>
          </a:r>
          <a:endParaRPr lang="ru-RU" sz="1500" kern="1200" dirty="0"/>
        </a:p>
      </dsp:txBody>
      <dsp:txXfrm>
        <a:off x="5523936" y="595607"/>
        <a:ext cx="3631861" cy="3185854"/>
      </dsp:txXfrm>
    </dsp:sp>
    <dsp:sp modelId="{A3BC95A5-5246-443B-9CCF-731B701E735D}">
      <dsp:nvSpPr>
        <dsp:cNvPr id="0" name=""/>
        <dsp:cNvSpPr/>
      </dsp:nvSpPr>
      <dsp:spPr>
        <a:xfrm rot="16200000">
          <a:off x="-1121448" y="1147201"/>
          <a:ext cx="3132963" cy="890066"/>
        </a:xfrm>
        <a:prstGeom prst="rightArrow">
          <a:avLst>
            <a:gd name="adj1" fmla="val 49830"/>
            <a:gd name="adj2" fmla="val 60660"/>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r" defTabSz="889000">
            <a:lnSpc>
              <a:spcPct val="90000"/>
            </a:lnSpc>
            <a:spcBef>
              <a:spcPct val="0"/>
            </a:spcBef>
            <a:spcAft>
              <a:spcPct val="35000"/>
            </a:spcAft>
            <a:buNone/>
          </a:pPr>
          <a:endParaRPr lang="ru-RU" sz="2000" kern="1200"/>
        </a:p>
      </dsp:txBody>
      <dsp:txXfrm>
        <a:off x="-986929" y="1504994"/>
        <a:ext cx="2863924" cy="443520"/>
      </dsp:txXfrm>
    </dsp:sp>
    <dsp:sp modelId="{74E133B4-593F-487F-85A8-7DBFCA0F4E6F}">
      <dsp:nvSpPr>
        <dsp:cNvPr id="0" name=""/>
        <dsp:cNvSpPr/>
      </dsp:nvSpPr>
      <dsp:spPr>
        <a:xfrm rot="5400000">
          <a:off x="8504084" y="2339823"/>
          <a:ext cx="3132963" cy="890066"/>
        </a:xfrm>
        <a:prstGeom prst="rightArrow">
          <a:avLst>
            <a:gd name="adj1" fmla="val 49830"/>
            <a:gd name="adj2" fmla="val 60660"/>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r" defTabSz="889000">
            <a:lnSpc>
              <a:spcPct val="90000"/>
            </a:lnSpc>
            <a:spcBef>
              <a:spcPct val="0"/>
            </a:spcBef>
            <a:spcAft>
              <a:spcPct val="35000"/>
            </a:spcAft>
            <a:buNone/>
          </a:pPr>
          <a:endParaRPr lang="ru-RU" sz="2000" kern="1200"/>
        </a:p>
      </dsp:txBody>
      <dsp:txXfrm>
        <a:off x="8638604" y="2428577"/>
        <a:ext cx="2863924" cy="443520"/>
      </dsp:txXfrm>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D3751-1D33-490C-B553-61087DB687EF}" type="datetimeFigureOut">
              <a:rPr lang="ru-RU" smtClean="0"/>
              <a:t>10.05.2021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C4A17-471A-466F-9555-301E900C3835}" type="slidenum">
              <a:rPr lang="ru-RU" smtClean="0"/>
              <a:t>‹#›</a:t>
            </a:fld>
            <a:endParaRPr lang="ru-RU"/>
          </a:p>
        </p:txBody>
      </p:sp>
    </p:spTree>
    <p:extLst>
      <p:ext uri="{BB962C8B-B14F-4D97-AF65-F5344CB8AC3E}">
        <p14:creationId xmlns:p14="http://schemas.microsoft.com/office/powerpoint/2010/main" val="58093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«We wanted the best, you know the rest»</a:t>
            </a:r>
          </a:p>
          <a:p>
            <a:endParaRPr lang="en-US" dirty="0"/>
          </a:p>
          <a:p>
            <a:r>
              <a:rPr lang="en-US" dirty="0"/>
              <a:t>Human capital is one of the key resources of any organization. Human capital takes part in all activities of an organization combining all other resources (</a:t>
            </a:r>
            <a:r>
              <a:rPr lang="en-US" dirty="0" err="1"/>
              <a:t>Kianto</a:t>
            </a:r>
            <a:r>
              <a:rPr lang="en-US" dirty="0"/>
              <a:t>, </a:t>
            </a:r>
            <a:r>
              <a:rPr lang="en-US" dirty="0" err="1"/>
              <a:t>Sáenz</a:t>
            </a:r>
            <a:r>
              <a:rPr lang="en-US" dirty="0"/>
              <a:t>, &amp; </a:t>
            </a:r>
            <a:r>
              <a:rPr lang="en-US" dirty="0" err="1"/>
              <a:t>Aramburu</a:t>
            </a:r>
            <a:r>
              <a:rPr lang="en-US" dirty="0"/>
              <a:t>, 2017). There is vast literature that supports the importance of human capital for organizational performance (see, for example, </a:t>
            </a:r>
            <a:r>
              <a:rPr lang="en-US" dirty="0" err="1"/>
              <a:t>Cuganesan</a:t>
            </a:r>
            <a:r>
              <a:rPr lang="en-US" dirty="0"/>
              <a:t>, 2006; </a:t>
            </a:r>
            <a:r>
              <a:rPr lang="en-US" dirty="0" err="1"/>
              <a:t>Seleim</a:t>
            </a:r>
            <a:r>
              <a:rPr lang="en-US" dirty="0"/>
              <a:t>, </a:t>
            </a:r>
            <a:r>
              <a:rPr lang="en-US" dirty="0" err="1"/>
              <a:t>Ashour</a:t>
            </a:r>
            <a:r>
              <a:rPr lang="en-US" dirty="0"/>
              <a:t>, &amp; </a:t>
            </a:r>
            <a:r>
              <a:rPr lang="en-US" dirty="0" err="1"/>
              <a:t>Bontis</a:t>
            </a:r>
            <a:r>
              <a:rPr lang="en-US" dirty="0"/>
              <a:t>, 2007; </a:t>
            </a:r>
            <a:r>
              <a:rPr lang="en-US" dirty="0" err="1"/>
              <a:t>Shrader</a:t>
            </a:r>
            <a:r>
              <a:rPr lang="en-US" dirty="0"/>
              <a:t> &amp; Siegel, 2007; Li, Qin, Jiang, Zhang, &amp; Gao, 2015; </a:t>
            </a:r>
            <a:r>
              <a:rPr lang="en-US" dirty="0" err="1"/>
              <a:t>Kianto</a:t>
            </a:r>
            <a:r>
              <a:rPr lang="en-US" dirty="0"/>
              <a:t> et al., 2017). Despite the fact that human capital belongs to individuals, not the companies they work for, companies invest in human capital by training and hiring new employees with useful skills and knowledge. </a:t>
            </a:r>
            <a:endParaRPr lang="ru-RU" dirty="0"/>
          </a:p>
        </p:txBody>
      </p:sp>
      <p:sp>
        <p:nvSpPr>
          <p:cNvPr id="4" name="Номер слайда 3"/>
          <p:cNvSpPr>
            <a:spLocks noGrp="1"/>
          </p:cNvSpPr>
          <p:nvPr>
            <p:ph type="sldNum" sz="quarter" idx="10"/>
          </p:nvPr>
        </p:nvSpPr>
        <p:spPr/>
        <p:txBody>
          <a:bodyPr/>
          <a:lstStyle/>
          <a:p>
            <a:fld id="{899C4A17-471A-466F-9555-301E900C3835}" type="slidenum">
              <a:rPr lang="ru-RU" smtClean="0"/>
              <a:t>2</a:t>
            </a:fld>
            <a:endParaRPr lang="ru-RU"/>
          </a:p>
        </p:txBody>
      </p:sp>
    </p:spTree>
    <p:extLst>
      <p:ext uri="{BB962C8B-B14F-4D97-AF65-F5344CB8AC3E}">
        <p14:creationId xmlns:p14="http://schemas.microsoft.com/office/powerpoint/2010/main" val="170153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partial equilibrium settings, increases in uncertainty can depress hiring, investment, or consumption if agents are subject to fixed costs or partial </a:t>
            </a:r>
            <a:r>
              <a:rPr lang="en-US" sz="1200" b="0" i="0" u="none" strike="noStrike" kern="1200" baseline="0" dirty="0" err="1">
                <a:solidFill>
                  <a:schemeClr val="tx1"/>
                </a:solidFill>
                <a:latin typeface="+mn-lt"/>
                <a:ea typeface="+mn-ea"/>
                <a:cs typeface="+mn-cs"/>
              </a:rPr>
              <a:t>irreversibilities</a:t>
            </a:r>
            <a:r>
              <a:rPr lang="en-US" sz="1200" b="0" i="0" u="none" strike="noStrike" kern="1200" baseline="0" dirty="0">
                <a:solidFill>
                  <a:schemeClr val="tx1"/>
                </a:solidFill>
                <a:latin typeface="+mn-lt"/>
                <a:ea typeface="+mn-ea"/>
                <a:cs typeface="+mn-cs"/>
              </a:rPr>
              <a:t> (a “real options” effect), if agents are risk averse (a “precautionary savings” effect), or if financial constraints tighten in response to higher uncertainty (a “financial frictions” effect). In general equilibrium settings, many of these mechanisms continue to imply a role for time-varying uncertainty, although some may also require additional frictions to generate the same effects.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“Irreversibility” refers to percentage of the investment that once spent cannot be reclaimed (e.g., the purchase of an office building; the purchase of plant and machinery),</a:t>
            </a:r>
          </a:p>
          <a:p>
            <a:r>
              <a:rPr lang="en-US" sz="1200" b="0" i="0" u="none" strike="noStrike" kern="1200" baseline="0" dirty="0">
                <a:solidFill>
                  <a:schemeClr val="tx1"/>
                </a:solidFill>
                <a:latin typeface="+mn-lt"/>
                <a:ea typeface="+mn-ea"/>
                <a:cs typeface="+mn-cs"/>
              </a:rPr>
              <a:t>or if sold, can only be sold for a price less than the original expenditure, thereby a loss is incurred. Critically, if the option exists to postpone an investment that is at</a:t>
            </a:r>
          </a:p>
          <a:p>
            <a:r>
              <a:rPr lang="en-US" sz="1200" b="0" i="0" u="none" strike="noStrike" kern="1200" baseline="0" dirty="0">
                <a:solidFill>
                  <a:schemeClr val="tx1"/>
                </a:solidFill>
                <a:latin typeface="+mn-lt"/>
                <a:ea typeface="+mn-ea"/>
                <a:cs typeface="+mn-cs"/>
              </a:rPr>
              <a:t>least partially irreversible, in an environment of uncertainty, firms are likely to delay investment decisions. Thus, it is likely that there will be a negative relationship</a:t>
            </a:r>
          </a:p>
          <a:p>
            <a:r>
              <a:rPr lang="en-US" sz="1200" b="0" i="0" u="none" strike="noStrike" kern="1200" baseline="0" dirty="0">
                <a:solidFill>
                  <a:schemeClr val="tx1"/>
                </a:solidFill>
                <a:latin typeface="+mn-lt"/>
                <a:ea typeface="+mn-ea"/>
                <a:cs typeface="+mn-cs"/>
              </a:rPr>
              <a:t>between uncertainty and investment, at least in the short run (Dixit &amp; </a:t>
            </a:r>
            <a:r>
              <a:rPr lang="en-US" sz="1200" b="0" i="0" u="none" strike="noStrike" kern="1200" baseline="0" dirty="0" err="1">
                <a:solidFill>
                  <a:schemeClr val="tx1"/>
                </a:solidFill>
                <a:latin typeface="+mn-lt"/>
                <a:ea typeface="+mn-ea"/>
                <a:cs typeface="+mn-cs"/>
              </a:rPr>
              <a:t>Pindyck</a:t>
            </a:r>
            <a:r>
              <a:rPr lang="en-US" sz="1200" b="0" i="0" u="none" strike="noStrike" kern="1200" baseline="0" dirty="0">
                <a:solidFill>
                  <a:schemeClr val="tx1"/>
                </a:solidFill>
                <a:latin typeface="+mn-lt"/>
                <a:ea typeface="+mn-ea"/>
                <a:cs typeface="+mn-cs"/>
              </a:rPr>
              <a:t>, 1994). Linking human capital theory to the investment literature, it can be posited that as</a:t>
            </a:r>
          </a:p>
          <a:p>
            <a:r>
              <a:rPr lang="en-US" sz="1200" b="0" i="0" u="none" strike="noStrike" kern="1200" baseline="0" dirty="0">
                <a:solidFill>
                  <a:schemeClr val="tx1"/>
                </a:solidFill>
                <a:latin typeface="+mn-lt"/>
                <a:ea typeface="+mn-ea"/>
                <a:cs typeface="+mn-cs"/>
              </a:rPr>
              <a:t>general and firm-specific investment have components or irreversibility, both are likely to be delayed when there is external (e.g., linked to global economy) and/or</a:t>
            </a:r>
            <a:endParaRPr lang="ru-RU" dirty="0"/>
          </a:p>
        </p:txBody>
      </p:sp>
      <p:sp>
        <p:nvSpPr>
          <p:cNvPr id="4" name="Номер слайда 3"/>
          <p:cNvSpPr>
            <a:spLocks noGrp="1"/>
          </p:cNvSpPr>
          <p:nvPr>
            <p:ph type="sldNum" sz="quarter" idx="10"/>
          </p:nvPr>
        </p:nvSpPr>
        <p:spPr/>
        <p:txBody>
          <a:bodyPr/>
          <a:lstStyle/>
          <a:p>
            <a:fld id="{899C4A17-471A-466F-9555-301E900C3835}" type="slidenum">
              <a:rPr lang="ru-RU" smtClean="0"/>
              <a:t>3</a:t>
            </a:fld>
            <a:endParaRPr lang="ru-RU"/>
          </a:p>
        </p:txBody>
      </p:sp>
    </p:spTree>
    <p:extLst>
      <p:ext uri="{BB962C8B-B14F-4D97-AF65-F5344CB8AC3E}">
        <p14:creationId xmlns:p14="http://schemas.microsoft.com/office/powerpoint/2010/main" val="153671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99C4A17-471A-466F-9555-301E900C3835}" type="slidenum">
              <a:rPr lang="ru-RU" smtClean="0"/>
              <a:t>4</a:t>
            </a:fld>
            <a:endParaRPr lang="ru-RU"/>
          </a:p>
        </p:txBody>
      </p:sp>
    </p:spTree>
    <p:extLst>
      <p:ext uri="{BB962C8B-B14F-4D97-AF65-F5344CB8AC3E}">
        <p14:creationId xmlns:p14="http://schemas.microsoft.com/office/powerpoint/2010/main" val="4232292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324593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258911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2256193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24844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373013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EC02CCB-ACCD-4060-9413-A45205D58A16}" type="datetimeFigureOut">
              <a:rPr lang="ru-RU" smtClean="0"/>
              <a:t>10.05.2021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399287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EC02CCB-ACCD-4060-9413-A45205D58A16}" type="datetimeFigureOut">
              <a:rPr lang="ru-RU" smtClean="0"/>
              <a:t>10.05.2021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388122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EC02CCB-ACCD-4060-9413-A45205D58A16}" type="datetimeFigureOut">
              <a:rPr lang="ru-RU" smtClean="0"/>
              <a:t>10.05.2021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5752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C02CCB-ACCD-4060-9413-A45205D58A16}" type="datetimeFigureOut">
              <a:rPr lang="ru-RU" smtClean="0"/>
              <a:t>10.05.2021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250004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EC02CCB-ACCD-4060-9413-A45205D58A16}" type="datetimeFigureOut">
              <a:rPr lang="ru-RU" smtClean="0"/>
              <a:t>10.05.2021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217179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EC02CCB-ACCD-4060-9413-A45205D58A16}" type="datetimeFigureOut">
              <a:rPr lang="ru-RU" smtClean="0"/>
              <a:t>10.05.2021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F2CC63-B1F5-4233-AB0F-3F58170EB450}" type="slidenum">
              <a:rPr lang="ru-RU" smtClean="0"/>
              <a:t>‹#›</a:t>
            </a:fld>
            <a:endParaRPr lang="ru-RU"/>
          </a:p>
        </p:txBody>
      </p:sp>
    </p:spTree>
    <p:extLst>
      <p:ext uri="{BB962C8B-B14F-4D97-AF65-F5344CB8AC3E}">
        <p14:creationId xmlns:p14="http://schemas.microsoft.com/office/powerpoint/2010/main" val="185575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02CCB-ACCD-4060-9413-A45205D58A16}" type="datetimeFigureOut">
              <a:rPr lang="ru-RU" smtClean="0"/>
              <a:t>10.05.2021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2CC63-B1F5-4233-AB0F-3F58170EB450}" type="slidenum">
              <a:rPr lang="ru-RU" smtClean="0"/>
              <a:t>‹#›</a:t>
            </a:fld>
            <a:endParaRPr lang="ru-RU"/>
          </a:p>
        </p:txBody>
      </p:sp>
    </p:spTree>
    <p:extLst>
      <p:ext uri="{BB962C8B-B14F-4D97-AF65-F5344CB8AC3E}">
        <p14:creationId xmlns:p14="http://schemas.microsoft.com/office/powerpoint/2010/main" val="322332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policyuncertaint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b="1" dirty="0"/>
              <a:t>Economic Policy Uncertainty and Company’s Investments in Human Capital</a:t>
            </a:r>
            <a:endParaRPr lang="ru-RU" dirty="0"/>
          </a:p>
        </p:txBody>
      </p:sp>
      <p:sp>
        <p:nvSpPr>
          <p:cNvPr id="3" name="Подзаголовок 2"/>
          <p:cNvSpPr>
            <a:spLocks noGrp="1"/>
          </p:cNvSpPr>
          <p:nvPr>
            <p:ph type="subTitle" idx="1"/>
          </p:nvPr>
        </p:nvSpPr>
        <p:spPr>
          <a:xfrm>
            <a:off x="1524000" y="4533089"/>
            <a:ext cx="9144000" cy="724711"/>
          </a:xfrm>
        </p:spPr>
        <p:txBody>
          <a:bodyPr/>
          <a:lstStyle/>
          <a:p>
            <a:r>
              <a:rPr lang="en-US" dirty="0"/>
              <a:t>Iuliia </a:t>
            </a:r>
            <a:r>
              <a:rPr lang="en-US" dirty="0" err="1"/>
              <a:t>Naidenova</a:t>
            </a:r>
            <a:endParaRPr lang="ru-RU" dirty="0"/>
          </a:p>
          <a:p>
            <a:endParaRPr lang="en-US" dirty="0"/>
          </a:p>
        </p:txBody>
      </p:sp>
    </p:spTree>
    <p:extLst>
      <p:ext uri="{BB962C8B-B14F-4D97-AF65-F5344CB8AC3E}">
        <p14:creationId xmlns:p14="http://schemas.microsoft.com/office/powerpoint/2010/main" val="1800450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DDF7C7-A789-4DD5-8552-15E5A0CE5D57}"/>
              </a:ext>
            </a:extLst>
          </p:cNvPr>
          <p:cNvSpPr>
            <a:spLocks noGrp="1"/>
          </p:cNvSpPr>
          <p:nvPr>
            <p:ph type="title"/>
          </p:nvPr>
        </p:nvSpPr>
        <p:spPr/>
        <p:txBody>
          <a:bodyPr/>
          <a:lstStyle/>
          <a:p>
            <a:r>
              <a:rPr lang="en-US" dirty="0"/>
              <a:t>Results - EPU impact on firm-level human capital </a:t>
            </a:r>
            <a:endParaRPr lang="ru-RU" dirty="0"/>
          </a:p>
        </p:txBody>
      </p:sp>
      <p:sp>
        <p:nvSpPr>
          <p:cNvPr id="4" name="Номер слайда 3">
            <a:extLst>
              <a:ext uri="{FF2B5EF4-FFF2-40B4-BE49-F238E27FC236}">
                <a16:creationId xmlns:a16="http://schemas.microsoft.com/office/drawing/2014/main" id="{C7A4ADBA-45FE-4DF0-BC55-0ABC54231B02}"/>
              </a:ext>
            </a:extLst>
          </p:cNvPr>
          <p:cNvSpPr>
            <a:spLocks noGrp="1"/>
          </p:cNvSpPr>
          <p:nvPr>
            <p:ph type="sldNum" sz="quarter" idx="12"/>
          </p:nvPr>
        </p:nvSpPr>
        <p:spPr/>
        <p:txBody>
          <a:bodyPr/>
          <a:lstStyle/>
          <a:p>
            <a:fld id="{7AEBDE05-27E9-4246-BF8C-A85FE5755E96}" type="slidenum">
              <a:rPr lang="ru-RU" smtClean="0"/>
              <a:t>10</a:t>
            </a:fld>
            <a:endParaRPr lang="ru-RU"/>
          </a:p>
        </p:txBody>
      </p:sp>
      <p:graphicFrame>
        <p:nvGraphicFramePr>
          <p:cNvPr id="5" name="Таблица 4">
            <a:extLst>
              <a:ext uri="{FF2B5EF4-FFF2-40B4-BE49-F238E27FC236}">
                <a16:creationId xmlns:a16="http://schemas.microsoft.com/office/drawing/2014/main" id="{EDCDCA4D-24F5-4434-A3EF-8A84A6D81596}"/>
              </a:ext>
            </a:extLst>
          </p:cNvPr>
          <p:cNvGraphicFramePr>
            <a:graphicFrameLocks noGrp="1"/>
          </p:cNvGraphicFramePr>
          <p:nvPr/>
        </p:nvGraphicFramePr>
        <p:xfrm>
          <a:off x="838201" y="1793289"/>
          <a:ext cx="10515600" cy="4676775"/>
        </p:xfrm>
        <a:graphic>
          <a:graphicData uri="http://schemas.openxmlformats.org/drawingml/2006/table">
            <a:tbl>
              <a:tblPr>
                <a:tableStyleId>{5C22544A-7EE6-4342-B048-85BDC9FD1C3A}</a:tableStyleId>
              </a:tblPr>
              <a:tblGrid>
                <a:gridCol w="3066350">
                  <a:extLst>
                    <a:ext uri="{9D8B030D-6E8A-4147-A177-3AD203B41FA5}">
                      <a16:colId xmlns:a16="http://schemas.microsoft.com/office/drawing/2014/main" val="3034595338"/>
                    </a:ext>
                  </a:extLst>
                </a:gridCol>
                <a:gridCol w="1158817">
                  <a:extLst>
                    <a:ext uri="{9D8B030D-6E8A-4147-A177-3AD203B41FA5}">
                      <a16:colId xmlns:a16="http://schemas.microsoft.com/office/drawing/2014/main" val="248534619"/>
                    </a:ext>
                  </a:extLst>
                </a:gridCol>
                <a:gridCol w="1345997">
                  <a:extLst>
                    <a:ext uri="{9D8B030D-6E8A-4147-A177-3AD203B41FA5}">
                      <a16:colId xmlns:a16="http://schemas.microsoft.com/office/drawing/2014/main" val="1202666798"/>
                    </a:ext>
                  </a:extLst>
                </a:gridCol>
                <a:gridCol w="1158817">
                  <a:extLst>
                    <a:ext uri="{9D8B030D-6E8A-4147-A177-3AD203B41FA5}">
                      <a16:colId xmlns:a16="http://schemas.microsoft.com/office/drawing/2014/main" val="2450699347"/>
                    </a:ext>
                  </a:extLst>
                </a:gridCol>
                <a:gridCol w="1289213">
                  <a:extLst>
                    <a:ext uri="{9D8B030D-6E8A-4147-A177-3AD203B41FA5}">
                      <a16:colId xmlns:a16="http://schemas.microsoft.com/office/drawing/2014/main" val="1513881171"/>
                    </a:ext>
                  </a:extLst>
                </a:gridCol>
                <a:gridCol w="1287110">
                  <a:extLst>
                    <a:ext uri="{9D8B030D-6E8A-4147-A177-3AD203B41FA5}">
                      <a16:colId xmlns:a16="http://schemas.microsoft.com/office/drawing/2014/main" val="1155483337"/>
                    </a:ext>
                  </a:extLst>
                </a:gridCol>
                <a:gridCol w="1209296">
                  <a:extLst>
                    <a:ext uri="{9D8B030D-6E8A-4147-A177-3AD203B41FA5}">
                      <a16:colId xmlns:a16="http://schemas.microsoft.com/office/drawing/2014/main" val="1899142962"/>
                    </a:ext>
                  </a:extLst>
                </a:gridCol>
              </a:tblGrid>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427840914"/>
                  </a:ext>
                </a:extLst>
              </a:tr>
              <a:tr h="84302">
                <a:tc>
                  <a:txBody>
                    <a:bodyPr/>
                    <a:lstStyle/>
                    <a:p>
                      <a:pPr>
                        <a:lnSpc>
                          <a:spcPct val="107000"/>
                        </a:lnSpc>
                        <a:spcAft>
                          <a:spcPts val="800"/>
                        </a:spcAft>
                      </a:pPr>
                      <a:r>
                        <a:rPr lang="en-GB" sz="1200">
                          <a:effectLst/>
                        </a:rPr>
                        <a:t>VARIABLES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gridSpan="5">
                  <a:txBody>
                    <a:bodyPr/>
                    <a:lstStyle/>
                    <a:p>
                      <a:pPr algn="ctr">
                        <a:lnSpc>
                          <a:spcPct val="107000"/>
                        </a:lnSpc>
                        <a:spcAft>
                          <a:spcPts val="800"/>
                        </a:spcAft>
                      </a:pPr>
                      <a:r>
                        <a:rPr lang="en-GB" sz="1200">
                          <a:effectLst/>
                        </a:rPr>
                        <a:t>Models for human capital</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25774432"/>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120741633"/>
                  </a:ext>
                </a:extLst>
              </a:tr>
              <a:tr h="84302">
                <a:tc>
                  <a:txBody>
                    <a:bodyPr/>
                    <a:lstStyle/>
                    <a:p>
                      <a:pPr>
                        <a:lnSpc>
                          <a:spcPct val="107000"/>
                        </a:lnSpc>
                        <a:spcAft>
                          <a:spcPts val="800"/>
                        </a:spcAft>
                      </a:pPr>
                      <a:r>
                        <a:rPr lang="en-GB" sz="1200">
                          <a:effectLst/>
                        </a:rPr>
                        <a:t>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233122411"/>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514176743"/>
                  </a:ext>
                </a:extLst>
              </a:tr>
              <a:tr h="84302">
                <a:tc>
                  <a:txBody>
                    <a:bodyPr/>
                    <a:lstStyle/>
                    <a:p>
                      <a:pPr>
                        <a:lnSpc>
                          <a:spcPct val="107000"/>
                        </a:lnSpc>
                        <a:spcAft>
                          <a:spcPts val="800"/>
                        </a:spcAft>
                      </a:pPr>
                      <a:r>
                        <a:rPr lang="en-GB" sz="1200">
                          <a:effectLst/>
                        </a:rPr>
                        <a:t>Unemployment * 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0.220***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790391759"/>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(0.067)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416928244"/>
                  </a:ext>
                </a:extLst>
              </a:tr>
              <a:tr h="84302">
                <a:tc>
                  <a:txBody>
                    <a:bodyPr/>
                    <a:lstStyle/>
                    <a:p>
                      <a:pPr>
                        <a:lnSpc>
                          <a:spcPct val="107000"/>
                        </a:lnSpc>
                        <a:spcAft>
                          <a:spcPts val="800"/>
                        </a:spcAft>
                      </a:pPr>
                      <a:r>
                        <a:rPr lang="en-GB" sz="1200">
                          <a:effectLst/>
                        </a:rPr>
                        <a:t>Volatility * 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0.040**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0.063***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81502944"/>
                  </a:ext>
                </a:extLst>
              </a:tr>
              <a:tr h="84302">
                <a:tc>
                  <a:txBody>
                    <a:bodyPr/>
                    <a:lstStyle/>
                    <a:p>
                      <a:pPr>
                        <a:lnSpc>
                          <a:spcPct val="107000"/>
                        </a:lnSpc>
                        <a:spcAft>
                          <a:spcPts val="800"/>
                        </a:spcAft>
                      </a:pPr>
                      <a:r>
                        <a:rPr lang="en-GB" sz="12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148194120"/>
                  </a:ext>
                </a:extLst>
              </a:tr>
              <a:tr h="84302">
                <a:tc>
                  <a:txBody>
                    <a:bodyPr/>
                    <a:lstStyle/>
                    <a:p>
                      <a:pPr>
                        <a:lnSpc>
                          <a:spcPct val="107000"/>
                        </a:lnSpc>
                        <a:spcAft>
                          <a:spcPts val="800"/>
                        </a:spcAft>
                      </a:pPr>
                      <a:r>
                        <a:rPr lang="en-GB" sz="1200">
                          <a:effectLst/>
                        </a:rPr>
                        <a:t>Tax rate * 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-0.124***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695912030"/>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(0.025)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(0.035)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734539754"/>
                  </a:ext>
                </a:extLst>
              </a:tr>
              <a:tr h="84302">
                <a:tc>
                  <a:txBody>
                    <a:bodyPr/>
                    <a:lstStyle/>
                    <a:p>
                      <a:pPr>
                        <a:lnSpc>
                          <a:spcPct val="107000"/>
                        </a:lnSpc>
                        <a:spcAft>
                          <a:spcPts val="800"/>
                        </a:spcAft>
                      </a:pPr>
                      <a:r>
                        <a:rPr lang="en-GB" sz="1200">
                          <a:effectLst/>
                        </a:rPr>
                        <a:t>GDP growth rate * 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535964"/>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568666201"/>
                  </a:ext>
                </a:extLst>
              </a:tr>
              <a:tr h="84302">
                <a:tc>
                  <a:txBody>
                    <a:bodyPr/>
                    <a:lstStyle/>
                    <a:p>
                      <a:pPr>
                        <a:lnSpc>
                          <a:spcPct val="107000"/>
                        </a:lnSpc>
                        <a:spcAft>
                          <a:spcPts val="800"/>
                        </a:spcAft>
                      </a:pPr>
                      <a:r>
                        <a:rPr lang="en-US" sz="1200">
                          <a:effectLst/>
                        </a:rPr>
                        <a:t>Cash flow </a:t>
                      </a:r>
                      <a:r>
                        <a:rPr lang="en-GB" sz="1200">
                          <a:effectLst/>
                        </a:rPr>
                        <a:t>/ Sales (lag)</a:t>
                      </a:r>
                      <a:r>
                        <a:rPr lang="en-US" sz="1200">
                          <a:effectLst/>
                        </a:rPr>
                        <a:t>*EPU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7118374"/>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755857393"/>
                  </a:ext>
                </a:extLst>
              </a:tr>
              <a:tr h="84302">
                <a:tc>
                  <a:txBody>
                    <a:bodyPr/>
                    <a:lstStyle/>
                    <a:p>
                      <a:pPr>
                        <a:lnSpc>
                          <a:spcPct val="107000"/>
                        </a:lnSpc>
                        <a:spcAft>
                          <a:spcPts val="800"/>
                        </a:spcAft>
                      </a:pPr>
                      <a:r>
                        <a:rPr lang="en-GB" sz="1200">
                          <a:effectLst/>
                        </a:rPr>
                        <a:t>Corporate university (lag) * EPU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707265449"/>
                  </a:ext>
                </a:extLst>
              </a:tr>
              <a:tr h="84302">
                <a:tc>
                  <a:txBody>
                    <a:bodyPr/>
                    <a:lstStyle/>
                    <a:p>
                      <a:pPr>
                        <a:lnSpc>
                          <a:spcPct val="107000"/>
                        </a:lnSpc>
                        <a:spcAft>
                          <a:spcPts val="800"/>
                        </a:spcAft>
                      </a:pPr>
                      <a:r>
                        <a:rPr lang="en-GB" sz="12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89252069"/>
                  </a:ext>
                </a:extLst>
              </a:tr>
              <a:tr h="84302">
                <a:tc>
                  <a:txBody>
                    <a:bodyPr/>
                    <a:lstStyle/>
                    <a:p>
                      <a:pPr>
                        <a:lnSpc>
                          <a:spcPct val="107000"/>
                        </a:lnSpc>
                        <a:spcAft>
                          <a:spcPts val="800"/>
                        </a:spcAft>
                      </a:pPr>
                      <a:r>
                        <a:rPr lang="en-GB" sz="1200" dirty="0">
                          <a:effectLst/>
                        </a:rPr>
                        <a:t>Constant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0.379***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0.387***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0.366***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0.388***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0.383***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0.380***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337487787"/>
                  </a:ext>
                </a:extLst>
              </a:tr>
              <a:tr h="84302">
                <a:tc>
                  <a:txBody>
                    <a:bodyPr/>
                    <a:lstStyle/>
                    <a:p>
                      <a:pPr>
                        <a:lnSpc>
                          <a:spcPct val="107000"/>
                        </a:lnSpc>
                        <a:spcAft>
                          <a:spcPts val="800"/>
                        </a:spcAft>
                      </a:pPr>
                      <a:r>
                        <a:rPr lang="en-GB" sz="12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(0.036)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4259810562"/>
                  </a:ext>
                </a:extLst>
              </a:tr>
              <a:tr h="84302">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Control variables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599490900"/>
                  </a:ext>
                </a:extLst>
              </a:tr>
              <a:tr h="84302">
                <a:tc>
                  <a:txBody>
                    <a:bodyPr/>
                    <a:lstStyle/>
                    <a:p>
                      <a:pPr>
                        <a:lnSpc>
                          <a:spcPct val="107000"/>
                        </a:lnSpc>
                        <a:spcAft>
                          <a:spcPts val="800"/>
                        </a:spcAft>
                      </a:pPr>
                      <a:r>
                        <a:rPr lang="en-GB" sz="1200" dirty="0">
                          <a:effectLst/>
                        </a:rPr>
                        <a:t>Company fixed effects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dirty="0">
                          <a:effectLst/>
                        </a:rPr>
                        <a:t>included</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dirty="0">
                          <a:effectLst/>
                        </a:rPr>
                        <a:t>included</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dirty="0">
                          <a:effectLst/>
                        </a:rPr>
                        <a:t>included</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dirty="0">
                          <a:effectLst/>
                        </a:rPr>
                        <a:t>included</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087407173"/>
                  </a:ext>
                </a:extLst>
              </a:tr>
              <a:tr h="84302">
                <a:tc>
                  <a:txBody>
                    <a:bodyPr/>
                    <a:lstStyle/>
                    <a:p>
                      <a:pPr>
                        <a:lnSpc>
                          <a:spcPct val="107000"/>
                        </a:lnSpc>
                        <a:spcAft>
                          <a:spcPts val="800"/>
                        </a:spcAft>
                      </a:pPr>
                      <a:r>
                        <a:rPr lang="en-GB" sz="1200" dirty="0">
                          <a:effectLst/>
                        </a:rPr>
                        <a:t>Year fixed effects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635672193"/>
                  </a:ext>
                </a:extLst>
              </a:tr>
              <a:tr h="84302">
                <a:tc>
                  <a:txBody>
                    <a:bodyPr/>
                    <a:lstStyle/>
                    <a:p>
                      <a:pPr>
                        <a:lnSpc>
                          <a:spcPct val="107000"/>
                        </a:lnSpc>
                        <a:spcAft>
                          <a:spcPts val="800"/>
                        </a:spcAft>
                      </a:pPr>
                      <a:r>
                        <a:rPr lang="en-GB" sz="1200" dirty="0">
                          <a:effectLst/>
                        </a:rPr>
                        <a:t>Observations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11,047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087075467"/>
                  </a:ext>
                </a:extLst>
              </a:tr>
              <a:tr h="84302">
                <a:tc>
                  <a:txBody>
                    <a:bodyPr/>
                    <a:lstStyle/>
                    <a:p>
                      <a:pPr>
                        <a:lnSpc>
                          <a:spcPct val="107000"/>
                        </a:lnSpc>
                        <a:spcAft>
                          <a:spcPts val="800"/>
                        </a:spcAft>
                      </a:pPr>
                      <a:r>
                        <a:rPr lang="en-GB" sz="1200">
                          <a:effectLst/>
                        </a:rPr>
                        <a:t>R-squared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0.077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494565681"/>
                  </a:ext>
                </a:extLst>
              </a:tr>
              <a:tr h="84302">
                <a:tc>
                  <a:txBody>
                    <a:bodyPr/>
                    <a:lstStyle/>
                    <a:p>
                      <a:pPr>
                        <a:lnSpc>
                          <a:spcPct val="107000"/>
                        </a:lnSpc>
                        <a:spcAft>
                          <a:spcPts val="800"/>
                        </a:spcAft>
                      </a:pPr>
                      <a:r>
                        <a:rPr lang="en-GB" sz="1200">
                          <a:effectLst/>
                        </a:rPr>
                        <a:t>Number of companies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1,384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159826516"/>
                  </a:ext>
                </a:extLst>
              </a:tr>
            </a:tbl>
          </a:graphicData>
        </a:graphic>
      </p:graphicFrame>
    </p:spTree>
    <p:extLst>
      <p:ext uri="{BB962C8B-B14F-4D97-AF65-F5344CB8AC3E}">
        <p14:creationId xmlns:p14="http://schemas.microsoft.com/office/powerpoint/2010/main" val="50571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D36FAC-3876-48EB-BDCC-7E08FB80CE01}"/>
              </a:ext>
            </a:extLst>
          </p:cNvPr>
          <p:cNvSpPr>
            <a:spLocks noGrp="1"/>
          </p:cNvSpPr>
          <p:nvPr>
            <p:ph type="title"/>
          </p:nvPr>
        </p:nvSpPr>
        <p:spPr/>
        <p:txBody>
          <a:bodyPr/>
          <a:lstStyle/>
          <a:p>
            <a:r>
              <a:rPr lang="en-US" dirty="0"/>
              <a:t>Results - EPU impact on change in firm-level human capital </a:t>
            </a:r>
            <a:endParaRPr lang="ru-RU" dirty="0"/>
          </a:p>
        </p:txBody>
      </p:sp>
      <p:graphicFrame>
        <p:nvGraphicFramePr>
          <p:cNvPr id="5" name="Объект 4">
            <a:extLst>
              <a:ext uri="{FF2B5EF4-FFF2-40B4-BE49-F238E27FC236}">
                <a16:creationId xmlns:a16="http://schemas.microsoft.com/office/drawing/2014/main" id="{50245F17-2DEB-48CA-AA41-B08445FC6BD0}"/>
              </a:ext>
            </a:extLst>
          </p:cNvPr>
          <p:cNvGraphicFramePr>
            <a:graphicFrameLocks noGrp="1"/>
          </p:cNvGraphicFramePr>
          <p:nvPr>
            <p:ph idx="1"/>
          </p:nvPr>
        </p:nvGraphicFramePr>
        <p:xfrm>
          <a:off x="870012" y="1828800"/>
          <a:ext cx="10483789" cy="4302633"/>
        </p:xfrm>
        <a:graphic>
          <a:graphicData uri="http://schemas.openxmlformats.org/drawingml/2006/table">
            <a:tbl>
              <a:tblPr>
                <a:tableStyleId>{5C22544A-7EE6-4342-B048-85BDC9FD1C3A}</a:tableStyleId>
              </a:tblPr>
              <a:tblGrid>
                <a:gridCol w="3057074">
                  <a:extLst>
                    <a:ext uri="{9D8B030D-6E8A-4147-A177-3AD203B41FA5}">
                      <a16:colId xmlns:a16="http://schemas.microsoft.com/office/drawing/2014/main" val="3862639414"/>
                    </a:ext>
                  </a:extLst>
                </a:gridCol>
                <a:gridCol w="1155313">
                  <a:extLst>
                    <a:ext uri="{9D8B030D-6E8A-4147-A177-3AD203B41FA5}">
                      <a16:colId xmlns:a16="http://schemas.microsoft.com/office/drawing/2014/main" val="3301997261"/>
                    </a:ext>
                  </a:extLst>
                </a:gridCol>
                <a:gridCol w="1341924">
                  <a:extLst>
                    <a:ext uri="{9D8B030D-6E8A-4147-A177-3AD203B41FA5}">
                      <a16:colId xmlns:a16="http://schemas.microsoft.com/office/drawing/2014/main" val="1694248066"/>
                    </a:ext>
                  </a:extLst>
                </a:gridCol>
                <a:gridCol w="1155313">
                  <a:extLst>
                    <a:ext uri="{9D8B030D-6E8A-4147-A177-3AD203B41FA5}">
                      <a16:colId xmlns:a16="http://schemas.microsoft.com/office/drawing/2014/main" val="634750404"/>
                    </a:ext>
                  </a:extLst>
                </a:gridCol>
                <a:gridCol w="1285313">
                  <a:extLst>
                    <a:ext uri="{9D8B030D-6E8A-4147-A177-3AD203B41FA5}">
                      <a16:colId xmlns:a16="http://schemas.microsoft.com/office/drawing/2014/main" val="2664956347"/>
                    </a:ext>
                  </a:extLst>
                </a:gridCol>
                <a:gridCol w="1283215">
                  <a:extLst>
                    <a:ext uri="{9D8B030D-6E8A-4147-A177-3AD203B41FA5}">
                      <a16:colId xmlns:a16="http://schemas.microsoft.com/office/drawing/2014/main" val="2051000219"/>
                    </a:ext>
                  </a:extLst>
                </a:gridCol>
                <a:gridCol w="1205637">
                  <a:extLst>
                    <a:ext uri="{9D8B030D-6E8A-4147-A177-3AD203B41FA5}">
                      <a16:colId xmlns:a16="http://schemas.microsoft.com/office/drawing/2014/main" val="2691735961"/>
                    </a:ext>
                  </a:extLst>
                </a:gridCol>
              </a:tblGrid>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4149978050"/>
                  </a:ext>
                </a:extLst>
              </a:tr>
              <a:tr h="83619">
                <a:tc>
                  <a:txBody>
                    <a:bodyPr/>
                    <a:lstStyle/>
                    <a:p>
                      <a:pPr>
                        <a:lnSpc>
                          <a:spcPct val="107000"/>
                        </a:lnSpc>
                        <a:spcAft>
                          <a:spcPts val="800"/>
                        </a:spcAft>
                      </a:pPr>
                      <a:r>
                        <a:rPr lang="en-GB" sz="1200">
                          <a:effectLst/>
                        </a:rPr>
                        <a:t>VARIABLES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gridSpan="5">
                  <a:txBody>
                    <a:bodyPr/>
                    <a:lstStyle/>
                    <a:p>
                      <a:pPr algn="ctr">
                        <a:lnSpc>
                          <a:spcPct val="107000"/>
                        </a:lnSpc>
                        <a:spcAft>
                          <a:spcPts val="800"/>
                        </a:spcAft>
                      </a:pPr>
                      <a:r>
                        <a:rPr lang="en-GB" sz="1200">
                          <a:effectLst/>
                        </a:rPr>
                        <a:t>Models for change in human capital</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212853925"/>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206830745"/>
                  </a:ext>
                </a:extLst>
              </a:tr>
              <a:tr h="83619">
                <a:tc>
                  <a:txBody>
                    <a:bodyPr/>
                    <a:lstStyle/>
                    <a:p>
                      <a:pPr>
                        <a:lnSpc>
                          <a:spcPct val="107000"/>
                        </a:lnSpc>
                        <a:spcAft>
                          <a:spcPts val="800"/>
                        </a:spcAft>
                      </a:pPr>
                      <a:r>
                        <a:rPr lang="en-GB" sz="1200">
                          <a:effectLst/>
                        </a:rPr>
                        <a:t>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227044287"/>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68324024"/>
                  </a:ext>
                </a:extLst>
              </a:tr>
              <a:tr h="83619">
                <a:tc>
                  <a:txBody>
                    <a:bodyPr/>
                    <a:lstStyle/>
                    <a:p>
                      <a:pPr>
                        <a:lnSpc>
                          <a:spcPct val="107000"/>
                        </a:lnSpc>
                        <a:spcAft>
                          <a:spcPts val="800"/>
                        </a:spcAft>
                      </a:pPr>
                      <a:r>
                        <a:rPr lang="en-GB" sz="1200">
                          <a:effectLst/>
                        </a:rPr>
                        <a:t>Unemployment *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-0.069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845274168"/>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(0.036)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(0.053)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115571255"/>
                  </a:ext>
                </a:extLst>
              </a:tr>
              <a:tr h="83619">
                <a:tc>
                  <a:txBody>
                    <a:bodyPr/>
                    <a:lstStyle/>
                    <a:p>
                      <a:pPr>
                        <a:lnSpc>
                          <a:spcPct val="107000"/>
                        </a:lnSpc>
                        <a:spcAft>
                          <a:spcPts val="800"/>
                        </a:spcAft>
                      </a:pPr>
                      <a:r>
                        <a:rPr lang="en-GB" sz="1200">
                          <a:effectLst/>
                        </a:rPr>
                        <a:t>Volatility *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-0.055***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-0.065***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789793148"/>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99811594"/>
                  </a:ext>
                </a:extLst>
              </a:tr>
              <a:tr h="83619">
                <a:tc>
                  <a:txBody>
                    <a:bodyPr/>
                    <a:lstStyle/>
                    <a:p>
                      <a:pPr>
                        <a:lnSpc>
                          <a:spcPct val="107000"/>
                        </a:lnSpc>
                        <a:spcAft>
                          <a:spcPts val="800"/>
                        </a:spcAft>
                      </a:pPr>
                      <a:r>
                        <a:rPr lang="en-GB" sz="1200">
                          <a:effectLst/>
                        </a:rPr>
                        <a:t>Tax rate *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0.063**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576235128"/>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296987940"/>
                  </a:ext>
                </a:extLst>
              </a:tr>
              <a:tr h="83619">
                <a:tc>
                  <a:txBody>
                    <a:bodyPr/>
                    <a:lstStyle/>
                    <a:p>
                      <a:pPr>
                        <a:lnSpc>
                          <a:spcPct val="107000"/>
                        </a:lnSpc>
                        <a:spcAft>
                          <a:spcPts val="800"/>
                        </a:spcAft>
                      </a:pPr>
                      <a:r>
                        <a:rPr lang="en-GB" sz="1200">
                          <a:effectLst/>
                        </a:rPr>
                        <a:t>GDP growth rate *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395594710"/>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488999576"/>
                  </a:ext>
                </a:extLst>
              </a:tr>
              <a:tr h="83619">
                <a:tc>
                  <a:txBody>
                    <a:bodyPr/>
                    <a:lstStyle/>
                    <a:p>
                      <a:pPr>
                        <a:lnSpc>
                          <a:spcPct val="107000"/>
                        </a:lnSpc>
                        <a:spcAft>
                          <a:spcPts val="800"/>
                        </a:spcAft>
                      </a:pPr>
                      <a:r>
                        <a:rPr lang="en-US" sz="1200">
                          <a:effectLst/>
                        </a:rPr>
                        <a:t>Cash flow (lag)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985048145"/>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222314245"/>
                  </a:ext>
                </a:extLst>
              </a:tr>
              <a:tr h="83619">
                <a:tc>
                  <a:txBody>
                    <a:bodyPr/>
                    <a:lstStyle/>
                    <a:p>
                      <a:pPr>
                        <a:lnSpc>
                          <a:spcPct val="107000"/>
                        </a:lnSpc>
                        <a:spcAft>
                          <a:spcPts val="800"/>
                        </a:spcAft>
                      </a:pPr>
                      <a:r>
                        <a:rPr lang="en-GB" sz="1200">
                          <a:effectLst/>
                        </a:rPr>
                        <a:t>Corporate university (lag) * EPU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10930132"/>
                  </a:ext>
                </a:extLst>
              </a:tr>
              <a:tr h="83619">
                <a:tc>
                  <a:txBody>
                    <a:bodyPr/>
                    <a:lstStyle/>
                    <a:p>
                      <a:pPr>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787322492"/>
                  </a:ext>
                </a:extLst>
              </a:tr>
              <a:tr h="83619">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Control variables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200" dirty="0">
                          <a:effectLst/>
                        </a:rPr>
                        <a:t>included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206089852"/>
                  </a:ext>
                </a:extLst>
              </a:tr>
              <a:tr h="83619">
                <a:tc>
                  <a:txBody>
                    <a:bodyPr/>
                    <a:lstStyle/>
                    <a:p>
                      <a:pPr>
                        <a:lnSpc>
                          <a:spcPct val="107000"/>
                        </a:lnSpc>
                        <a:spcAft>
                          <a:spcPts val="800"/>
                        </a:spcAft>
                      </a:pPr>
                      <a:r>
                        <a:rPr lang="en-GB" sz="1200">
                          <a:effectLst/>
                        </a:rPr>
                        <a:t>Company fixed effects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730285475"/>
                  </a:ext>
                </a:extLst>
              </a:tr>
              <a:tr h="83619">
                <a:tc>
                  <a:txBody>
                    <a:bodyPr/>
                    <a:lstStyle/>
                    <a:p>
                      <a:pPr>
                        <a:lnSpc>
                          <a:spcPct val="107000"/>
                        </a:lnSpc>
                        <a:spcAft>
                          <a:spcPts val="800"/>
                        </a:spcAft>
                      </a:pPr>
                      <a:r>
                        <a:rPr lang="en-GB" sz="1200">
                          <a:effectLst/>
                        </a:rPr>
                        <a:t>Year fixed effects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en-GB" sz="1200">
                          <a:effectLst/>
                        </a:rPr>
                        <a:t>included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1554735279"/>
                  </a:ext>
                </a:extLst>
              </a:tr>
              <a:tr h="83619">
                <a:tc>
                  <a:txBody>
                    <a:bodyPr/>
                    <a:lstStyle/>
                    <a:p>
                      <a:pPr>
                        <a:lnSpc>
                          <a:spcPct val="107000"/>
                        </a:lnSpc>
                        <a:spcAft>
                          <a:spcPts val="800"/>
                        </a:spcAft>
                      </a:pPr>
                      <a:r>
                        <a:rPr lang="en-GB" sz="1200">
                          <a:effectLst/>
                        </a:rPr>
                        <a:t>Observations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10,957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995782758"/>
                  </a:ext>
                </a:extLst>
              </a:tr>
              <a:tr h="83619">
                <a:tc>
                  <a:txBody>
                    <a:bodyPr/>
                    <a:lstStyle/>
                    <a:p>
                      <a:pPr>
                        <a:lnSpc>
                          <a:spcPct val="107000"/>
                        </a:lnSpc>
                        <a:spcAft>
                          <a:spcPts val="800"/>
                        </a:spcAft>
                      </a:pPr>
                      <a:r>
                        <a:rPr lang="en-GB" sz="1200">
                          <a:effectLst/>
                        </a:rPr>
                        <a:t>R-squared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0.094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2914311815"/>
                  </a:ext>
                </a:extLst>
              </a:tr>
              <a:tr h="83619">
                <a:tc>
                  <a:txBody>
                    <a:bodyPr/>
                    <a:lstStyle/>
                    <a:p>
                      <a:pPr>
                        <a:lnSpc>
                          <a:spcPct val="107000"/>
                        </a:lnSpc>
                        <a:spcAft>
                          <a:spcPts val="800"/>
                        </a:spcAft>
                      </a:pPr>
                      <a:r>
                        <a:rPr lang="en-GB" sz="1200">
                          <a:effectLst/>
                        </a:rPr>
                        <a:t>Number of companies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a:effectLst/>
                        </a:rPr>
                        <a:t>1,379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tc>
                  <a:txBody>
                    <a:bodyPr/>
                    <a:lstStyle/>
                    <a:p>
                      <a:pPr algn="ctr">
                        <a:lnSpc>
                          <a:spcPct val="107000"/>
                        </a:lnSpc>
                        <a:spcAft>
                          <a:spcPts val="800"/>
                        </a:spcAft>
                      </a:pPr>
                      <a:r>
                        <a:rPr lang="ru-RU" sz="1200" dirty="0">
                          <a:effectLst/>
                        </a:rPr>
                        <a:t>1,379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711" marR="25711" marT="0" marB="0"/>
                </a:tc>
                <a:extLst>
                  <a:ext uri="{0D108BD9-81ED-4DB2-BD59-A6C34878D82A}">
                    <a16:rowId xmlns:a16="http://schemas.microsoft.com/office/drawing/2014/main" val="311836206"/>
                  </a:ext>
                </a:extLst>
              </a:tr>
            </a:tbl>
          </a:graphicData>
        </a:graphic>
      </p:graphicFrame>
      <p:sp>
        <p:nvSpPr>
          <p:cNvPr id="4" name="Номер слайда 3">
            <a:extLst>
              <a:ext uri="{FF2B5EF4-FFF2-40B4-BE49-F238E27FC236}">
                <a16:creationId xmlns:a16="http://schemas.microsoft.com/office/drawing/2014/main" id="{EE0EDA31-7F60-48F4-BD81-85CBAEE89F86}"/>
              </a:ext>
            </a:extLst>
          </p:cNvPr>
          <p:cNvSpPr>
            <a:spLocks noGrp="1"/>
          </p:cNvSpPr>
          <p:nvPr>
            <p:ph type="sldNum" sz="quarter" idx="12"/>
          </p:nvPr>
        </p:nvSpPr>
        <p:spPr/>
        <p:txBody>
          <a:bodyPr/>
          <a:lstStyle/>
          <a:p>
            <a:fld id="{7AEBDE05-27E9-4246-BF8C-A85FE5755E96}" type="slidenum">
              <a:rPr lang="ru-RU" smtClean="0"/>
              <a:t>11</a:t>
            </a:fld>
            <a:endParaRPr lang="ru-RU"/>
          </a:p>
        </p:txBody>
      </p:sp>
    </p:spTree>
    <p:extLst>
      <p:ext uri="{BB962C8B-B14F-4D97-AF65-F5344CB8AC3E}">
        <p14:creationId xmlns:p14="http://schemas.microsoft.com/office/powerpoint/2010/main" val="14115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3B3CA1-084A-4B0C-B592-DD067D8E2280}"/>
              </a:ext>
            </a:extLst>
          </p:cNvPr>
          <p:cNvSpPr>
            <a:spLocks noGrp="1"/>
          </p:cNvSpPr>
          <p:nvPr>
            <p:ph type="title"/>
          </p:nvPr>
        </p:nvSpPr>
        <p:spPr/>
        <p:txBody>
          <a:bodyPr/>
          <a:lstStyle/>
          <a:p>
            <a:r>
              <a:rPr lang="en-US" dirty="0"/>
              <a:t>Conclusion</a:t>
            </a:r>
            <a:endParaRPr lang="ru-RU" dirty="0"/>
          </a:p>
        </p:txBody>
      </p:sp>
      <p:sp>
        <p:nvSpPr>
          <p:cNvPr id="3" name="Объект 2">
            <a:extLst>
              <a:ext uri="{FF2B5EF4-FFF2-40B4-BE49-F238E27FC236}">
                <a16:creationId xmlns:a16="http://schemas.microsoft.com/office/drawing/2014/main" id="{AD013C6D-53E3-4659-B2E2-DF4754BF5AA9}"/>
              </a:ext>
            </a:extLst>
          </p:cNvPr>
          <p:cNvSpPr>
            <a:spLocks noGrp="1"/>
          </p:cNvSpPr>
          <p:nvPr>
            <p:ph idx="1"/>
          </p:nvPr>
        </p:nvSpPr>
        <p:spPr/>
        <p:txBody>
          <a:bodyPr/>
          <a:lstStyle/>
          <a:p>
            <a:r>
              <a:rPr lang="en-US" dirty="0"/>
              <a:t>Negative impact of economic policy uncertainty on corporate investments in human capital.</a:t>
            </a:r>
          </a:p>
          <a:p>
            <a:r>
              <a:rPr lang="en-US" dirty="0"/>
              <a:t>The presence of a corporate university rather increases the sensitivity of investments in human capital to economic policy uncertainty.</a:t>
            </a:r>
          </a:p>
          <a:p>
            <a:r>
              <a:rPr lang="en-US" dirty="0"/>
              <a:t>The negative impact of policy uncertainty on investment in human capital is stronger during periods of low economic growth.</a:t>
            </a:r>
            <a:endParaRPr lang="ru-RU" dirty="0"/>
          </a:p>
        </p:txBody>
      </p:sp>
      <p:sp>
        <p:nvSpPr>
          <p:cNvPr id="4" name="Номер слайда 3">
            <a:extLst>
              <a:ext uri="{FF2B5EF4-FFF2-40B4-BE49-F238E27FC236}">
                <a16:creationId xmlns:a16="http://schemas.microsoft.com/office/drawing/2014/main" id="{083C5244-CC44-425F-AE81-9E60A4867F71}"/>
              </a:ext>
            </a:extLst>
          </p:cNvPr>
          <p:cNvSpPr>
            <a:spLocks noGrp="1"/>
          </p:cNvSpPr>
          <p:nvPr>
            <p:ph type="sldNum" sz="quarter" idx="12"/>
          </p:nvPr>
        </p:nvSpPr>
        <p:spPr/>
        <p:txBody>
          <a:bodyPr/>
          <a:lstStyle/>
          <a:p>
            <a:fld id="{7AEBDE05-27E9-4246-BF8C-A85FE5755E96}" type="slidenum">
              <a:rPr lang="ru-RU" smtClean="0"/>
              <a:t>12</a:t>
            </a:fld>
            <a:endParaRPr lang="ru-RU"/>
          </a:p>
        </p:txBody>
      </p:sp>
    </p:spTree>
    <p:extLst>
      <p:ext uri="{BB962C8B-B14F-4D97-AF65-F5344CB8AC3E}">
        <p14:creationId xmlns:p14="http://schemas.microsoft.com/office/powerpoint/2010/main" val="309112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AA72BB-736E-4540-99FF-D6944CC887A7}"/>
              </a:ext>
            </a:extLst>
          </p:cNvPr>
          <p:cNvSpPr>
            <a:spLocks noGrp="1"/>
          </p:cNvSpPr>
          <p:nvPr>
            <p:ph type="title"/>
          </p:nvPr>
        </p:nvSpPr>
        <p:spPr>
          <a:xfrm>
            <a:off x="3368040" y="2691765"/>
            <a:ext cx="6060440" cy="1325563"/>
          </a:xfrm>
        </p:spPr>
        <p:txBody>
          <a:bodyPr/>
          <a:lstStyle/>
          <a:p>
            <a:r>
              <a:rPr lang="ru-RU" dirty="0"/>
              <a:t>Спасибо за внимание!</a:t>
            </a:r>
          </a:p>
        </p:txBody>
      </p:sp>
      <p:sp>
        <p:nvSpPr>
          <p:cNvPr id="4" name="Номер слайда 3">
            <a:extLst>
              <a:ext uri="{FF2B5EF4-FFF2-40B4-BE49-F238E27FC236}">
                <a16:creationId xmlns:a16="http://schemas.microsoft.com/office/drawing/2014/main" id="{84448732-7249-4009-9129-C66BEB05C9A3}"/>
              </a:ext>
            </a:extLst>
          </p:cNvPr>
          <p:cNvSpPr>
            <a:spLocks noGrp="1"/>
          </p:cNvSpPr>
          <p:nvPr>
            <p:ph type="sldNum" sz="quarter" idx="12"/>
          </p:nvPr>
        </p:nvSpPr>
        <p:spPr/>
        <p:txBody>
          <a:bodyPr/>
          <a:lstStyle/>
          <a:p>
            <a:fld id="{7AEBDE05-27E9-4246-BF8C-A85FE5755E96}" type="slidenum">
              <a:rPr lang="ru-RU" smtClean="0"/>
              <a:t>13</a:t>
            </a:fld>
            <a:endParaRPr lang="ru-RU"/>
          </a:p>
        </p:txBody>
      </p:sp>
    </p:spTree>
    <p:extLst>
      <p:ext uri="{BB962C8B-B14F-4D97-AF65-F5344CB8AC3E}">
        <p14:creationId xmlns:p14="http://schemas.microsoft.com/office/powerpoint/2010/main" val="85228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0A8AE2-0BD5-4E5E-8CF4-20740A6FDB1C}"/>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b="1" kern="1200" dirty="0">
                <a:solidFill>
                  <a:schemeClr val="tx1"/>
                </a:solidFill>
                <a:latin typeface="+mj-lt"/>
                <a:ea typeface="+mj-ea"/>
                <a:cs typeface="+mj-cs"/>
              </a:rPr>
              <a:t>Descriptive stats</a:t>
            </a:r>
          </a:p>
        </p:txBody>
      </p:sp>
      <p:sp>
        <p:nvSpPr>
          <p:cNvPr id="4" name="Номер слайда 3">
            <a:extLst>
              <a:ext uri="{FF2B5EF4-FFF2-40B4-BE49-F238E27FC236}">
                <a16:creationId xmlns:a16="http://schemas.microsoft.com/office/drawing/2014/main" id="{753EBBA4-592A-462C-8AE8-6CDBEC4EA67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7AEBDE05-27E9-4246-BF8C-A85FE5755E96}" type="slidenum">
              <a:rPr lang="en-US" smtClean="0"/>
              <a:pPr>
                <a:spcAft>
                  <a:spcPts val="600"/>
                </a:spcAft>
              </a:pPr>
              <a:t>14</a:t>
            </a:fld>
            <a:endParaRPr lang="en-US"/>
          </a:p>
        </p:txBody>
      </p:sp>
      <p:graphicFrame>
        <p:nvGraphicFramePr>
          <p:cNvPr id="5" name="Объект 4">
            <a:extLst>
              <a:ext uri="{FF2B5EF4-FFF2-40B4-BE49-F238E27FC236}">
                <a16:creationId xmlns:a16="http://schemas.microsoft.com/office/drawing/2014/main" id="{C3B585A9-4AC0-428F-AC1F-DDEA11C3BAEF}"/>
              </a:ext>
            </a:extLst>
          </p:cNvPr>
          <p:cNvGraphicFramePr>
            <a:graphicFrameLocks noGrp="1"/>
          </p:cNvGraphicFramePr>
          <p:nvPr>
            <p:ph idx="1"/>
            <p:extLst>
              <p:ext uri="{D42A27DB-BD31-4B8C-83A1-F6EECF244321}">
                <p14:modId xmlns:p14="http://schemas.microsoft.com/office/powerpoint/2010/main" val="3805645611"/>
              </p:ext>
            </p:extLst>
          </p:nvPr>
        </p:nvGraphicFramePr>
        <p:xfrm>
          <a:off x="838199" y="1571348"/>
          <a:ext cx="10515598" cy="4861464"/>
        </p:xfrm>
        <a:graphic>
          <a:graphicData uri="http://schemas.openxmlformats.org/drawingml/2006/table">
            <a:tbl>
              <a:tblPr firstRow="1" firstCol="1" bandRow="1"/>
              <a:tblGrid>
                <a:gridCol w="4746072">
                  <a:extLst>
                    <a:ext uri="{9D8B030D-6E8A-4147-A177-3AD203B41FA5}">
                      <a16:colId xmlns:a16="http://schemas.microsoft.com/office/drawing/2014/main" val="1147293037"/>
                    </a:ext>
                  </a:extLst>
                </a:gridCol>
                <a:gridCol w="1099522">
                  <a:extLst>
                    <a:ext uri="{9D8B030D-6E8A-4147-A177-3AD203B41FA5}">
                      <a16:colId xmlns:a16="http://schemas.microsoft.com/office/drawing/2014/main" val="199811078"/>
                    </a:ext>
                  </a:extLst>
                </a:gridCol>
                <a:gridCol w="1843676">
                  <a:extLst>
                    <a:ext uri="{9D8B030D-6E8A-4147-A177-3AD203B41FA5}">
                      <a16:colId xmlns:a16="http://schemas.microsoft.com/office/drawing/2014/main" val="1236260513"/>
                    </a:ext>
                  </a:extLst>
                </a:gridCol>
                <a:gridCol w="1392451">
                  <a:extLst>
                    <a:ext uri="{9D8B030D-6E8A-4147-A177-3AD203B41FA5}">
                      <a16:colId xmlns:a16="http://schemas.microsoft.com/office/drawing/2014/main" val="1792450375"/>
                    </a:ext>
                  </a:extLst>
                </a:gridCol>
                <a:gridCol w="1433877">
                  <a:extLst>
                    <a:ext uri="{9D8B030D-6E8A-4147-A177-3AD203B41FA5}">
                      <a16:colId xmlns:a16="http://schemas.microsoft.com/office/drawing/2014/main" val="2661397553"/>
                    </a:ext>
                  </a:extLst>
                </a:gridCol>
              </a:tblGrid>
              <a:tr h="288834">
                <a:tc>
                  <a:txBody>
                    <a:bodyPr/>
                    <a:lstStyle/>
                    <a:p>
                      <a:pPr algn="ctr">
                        <a:lnSpc>
                          <a:spcPct val="107000"/>
                        </a:lnSpc>
                        <a:spcAft>
                          <a:spcPts val="80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Variable</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Standard Deviation</a:t>
                      </a:r>
                      <a:endParaRPr lang="ru-RU"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842905"/>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 of employees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Sales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0.28</a:t>
                      </a:r>
                      <a:endParaRPr lang="en-US" sz="3200" b="0" i="0" u="none" strike="noStrike" dirty="0">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0.18</a:t>
                      </a:r>
                      <a:endParaRPr lang="en-US" sz="3200" b="0" i="0" u="none" strike="noStrike" dirty="0">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dirty="0">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2092862"/>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 of employees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Cost of employees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t-1</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Sales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0.01</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122500"/>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Cost of employees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Number of employees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0.07</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-0.02</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93273"/>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EPU</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191.85</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107.21</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59.30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566.92</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373997"/>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Tobin's q</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1.48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1.07</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0.05</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999457"/>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Company size</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(natural logarithm of total assets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6.00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2.30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-0.19</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12.95</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133839"/>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CapEx</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 </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Total Assets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0.07</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0.13</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159438"/>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Financial leverage</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1.28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620091"/>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ROIC</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0.13</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-5.27</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0.99</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241954"/>
                  </a:ext>
                </a:extLst>
              </a:tr>
              <a:tr h="254035">
                <a:tc>
                  <a:txBody>
                    <a:bodyPr/>
                    <a:lstStyle/>
                    <a:p>
                      <a:pPr algn="l" fontAlgn="t">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Corporate university</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0.38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0.48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31001"/>
                  </a:ext>
                </a:extLst>
              </a:tr>
              <a:tr h="254035">
                <a:tc>
                  <a:txBody>
                    <a:bodyPr/>
                    <a:lstStyle/>
                    <a:p>
                      <a:pPr algn="l" fontAlgn="t">
                        <a:lnSpc>
                          <a:spcPct val="107000"/>
                        </a:lnSpc>
                        <a:spcBef>
                          <a:spcPts val="0"/>
                        </a:spcBef>
                        <a:spcAft>
                          <a:spcPts val="800"/>
                        </a:spcAft>
                      </a:pPr>
                      <a:r>
                        <a:rPr lang="en-US"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Share of managers that own </a:t>
                      </a:r>
                      <a:r>
                        <a:rPr lang="en-US"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shares</a:t>
                      </a:r>
                      <a:r>
                        <a:rPr lang="en-US" sz="1400" b="0" i="0" u="none" strike="noStrike"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dirty="0">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0.32</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1.20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762846"/>
                  </a:ext>
                </a:extLst>
              </a:tr>
              <a:tr h="254035">
                <a:tc>
                  <a:txBody>
                    <a:bodyPr/>
                    <a:lstStyle/>
                    <a:p>
                      <a:pPr algn="l" fontAlgn="ctr">
                        <a:lnSpc>
                          <a:spcPct val="107000"/>
                        </a:lnSpc>
                        <a:spcBef>
                          <a:spcPts val="0"/>
                        </a:spcBef>
                        <a:spcAft>
                          <a:spcPts val="800"/>
                        </a:spcAft>
                      </a:pP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Sales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t-1</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2.00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788527"/>
                  </a:ext>
                </a:extLst>
              </a:tr>
              <a:tr h="254035">
                <a:tc>
                  <a:txBody>
                    <a:bodyPr/>
                    <a:lstStyle/>
                    <a:p>
                      <a:pPr algn="l" fontAlgn="t">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Intangibles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 / Assets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3.92</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209742"/>
                  </a:ext>
                </a:extLst>
              </a:tr>
              <a:tr h="254035">
                <a:tc>
                  <a:txBody>
                    <a:bodyPr/>
                    <a:lstStyle/>
                    <a:p>
                      <a:pPr algn="l" fontAlgn="t">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Cash Flow</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 </a:t>
                      </a:r>
                      <a:r>
                        <a:rPr lang="en-US" sz="1400" b="0" i="0" u="none" strike="noStrike">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Sales</a:t>
                      </a:r>
                      <a:r>
                        <a:rPr lang="en-US"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0.31</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-2.30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0.94</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6412"/>
                  </a:ext>
                </a:extLst>
              </a:tr>
              <a:tr h="254035">
                <a:tc>
                  <a:txBody>
                    <a:bodyPr/>
                    <a:lstStyle/>
                    <a:p>
                      <a:pPr algn="l" fontAlgn="t">
                        <a:lnSpc>
                          <a:spcPct val="107000"/>
                        </a:lnSpc>
                        <a:spcBef>
                          <a:spcPts val="0"/>
                        </a:spcBef>
                        <a:spcAft>
                          <a:spcPts val="800"/>
                        </a:spcAft>
                      </a:pPr>
                      <a:r>
                        <a:rPr lang="en-GB"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Unemployment</a:t>
                      </a:r>
                      <a:r>
                        <a:rPr lang="en-GB"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GB"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0.04</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0.03</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144507"/>
                  </a:ext>
                </a:extLst>
              </a:tr>
              <a:tr h="254035">
                <a:tc>
                  <a:txBody>
                    <a:bodyPr/>
                    <a:lstStyle/>
                    <a:p>
                      <a:pPr algn="l" fontAlgn="t">
                        <a:lnSpc>
                          <a:spcPct val="107000"/>
                        </a:lnSpc>
                        <a:spcBef>
                          <a:spcPts val="0"/>
                        </a:spcBef>
                        <a:spcAft>
                          <a:spcPts val="800"/>
                        </a:spcAft>
                      </a:pPr>
                      <a:r>
                        <a:rPr lang="en-GB"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Volatility</a:t>
                      </a:r>
                      <a:r>
                        <a:rPr lang="en-GB"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GB"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0.21</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0.40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48372"/>
                  </a:ext>
                </a:extLst>
              </a:tr>
              <a:tr h="254035">
                <a:tc>
                  <a:txBody>
                    <a:bodyPr/>
                    <a:lstStyle/>
                    <a:p>
                      <a:pPr algn="l" fontAlgn="t">
                        <a:lnSpc>
                          <a:spcPct val="107000"/>
                        </a:lnSpc>
                        <a:spcBef>
                          <a:spcPts val="0"/>
                        </a:spcBef>
                        <a:spcAft>
                          <a:spcPts val="800"/>
                        </a:spcAft>
                      </a:pPr>
                      <a:r>
                        <a:rPr lang="en-GB"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Tax rate</a:t>
                      </a:r>
                      <a:r>
                        <a:rPr lang="en-GB"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GB"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0.30</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0.06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0.16</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0.39</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124540"/>
                  </a:ext>
                </a:extLst>
              </a:tr>
              <a:tr h="254035">
                <a:tc>
                  <a:txBody>
                    <a:bodyPr/>
                    <a:lstStyle/>
                    <a:p>
                      <a:pPr algn="l" fontAlgn="t">
                        <a:lnSpc>
                          <a:spcPct val="107000"/>
                        </a:lnSpc>
                        <a:spcBef>
                          <a:spcPts val="0"/>
                        </a:spcBef>
                        <a:spcAft>
                          <a:spcPts val="800"/>
                        </a:spcAft>
                      </a:pPr>
                      <a:r>
                        <a:rPr lang="en-GB"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GDP growth rate</a:t>
                      </a:r>
                      <a:r>
                        <a:rPr lang="en-GB" sz="1400" b="0" i="0" u="none" strike="noStrike"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GB" sz="3200" b="0" i="0" u="none" strike="noStrike">
                        <a:effectLst/>
                        <a:latin typeface="Arial" panose="020B0604020202020204" pitchFamily="34" charset="0"/>
                      </a:endParaRPr>
                    </a:p>
                  </a:txBody>
                  <a:tcPr marL="71846" marR="71846" marT="99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1.07</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2.14</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a:effectLst/>
                          <a:latin typeface="Times New Roman" panose="02020603050405020304" pitchFamily="18" charset="0"/>
                          <a:ea typeface="Calibri" panose="020F0502020204030204" pitchFamily="34" charset="0"/>
                          <a:cs typeface="Times New Roman" panose="02020603050405020304" pitchFamily="18" charset="0"/>
                        </a:rPr>
                        <a:t>-5.69</a:t>
                      </a:r>
                      <a:endParaRPr lang="en-US" sz="3200" b="0" i="0" u="none" strike="noStrike">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4.18</a:t>
                      </a:r>
                      <a:endParaRPr lang="en-US" sz="3200" b="0" i="0" u="none" strike="noStrike" dirty="0">
                        <a:effectLst/>
                        <a:latin typeface="Arial" panose="020B0604020202020204" pitchFamily="34" charset="0"/>
                      </a:endParaRPr>
                    </a:p>
                  </a:txBody>
                  <a:tcPr marL="71846" marR="71846" marT="99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768809"/>
                  </a:ext>
                </a:extLst>
              </a:tr>
            </a:tbl>
          </a:graphicData>
        </a:graphic>
      </p:graphicFrame>
    </p:spTree>
    <p:extLst>
      <p:ext uri="{BB962C8B-B14F-4D97-AF65-F5344CB8AC3E}">
        <p14:creationId xmlns:p14="http://schemas.microsoft.com/office/powerpoint/2010/main" val="3800710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77125-3A7E-45DF-8583-B59A9BB311E3}"/>
              </a:ext>
            </a:extLst>
          </p:cNvPr>
          <p:cNvSpPr>
            <a:spLocks noGrp="1"/>
          </p:cNvSpPr>
          <p:nvPr>
            <p:ph type="title"/>
          </p:nvPr>
        </p:nvSpPr>
        <p:spPr/>
        <p:txBody>
          <a:bodyPr/>
          <a:lstStyle/>
          <a:p>
            <a:r>
              <a:rPr lang="en-US" dirty="0"/>
              <a:t>Results</a:t>
            </a:r>
            <a:r>
              <a:rPr lang="ru-RU" dirty="0"/>
              <a:t> </a:t>
            </a:r>
            <a:r>
              <a:rPr lang="en-US" dirty="0"/>
              <a:t>- basic models</a:t>
            </a:r>
            <a:endParaRPr lang="ru-RU" dirty="0"/>
          </a:p>
        </p:txBody>
      </p:sp>
      <p:sp>
        <p:nvSpPr>
          <p:cNvPr id="4" name="Номер слайда 3">
            <a:extLst>
              <a:ext uri="{FF2B5EF4-FFF2-40B4-BE49-F238E27FC236}">
                <a16:creationId xmlns:a16="http://schemas.microsoft.com/office/drawing/2014/main" id="{C59339C1-0FF4-4D03-A162-498F0F72CAB5}"/>
              </a:ext>
            </a:extLst>
          </p:cNvPr>
          <p:cNvSpPr>
            <a:spLocks noGrp="1"/>
          </p:cNvSpPr>
          <p:nvPr>
            <p:ph type="sldNum" sz="quarter" idx="12"/>
          </p:nvPr>
        </p:nvSpPr>
        <p:spPr/>
        <p:txBody>
          <a:bodyPr/>
          <a:lstStyle/>
          <a:p>
            <a:fld id="{7AEBDE05-27E9-4246-BF8C-A85FE5755E96}" type="slidenum">
              <a:rPr lang="ru-RU" smtClean="0"/>
              <a:t>15</a:t>
            </a:fld>
            <a:endParaRPr lang="ru-RU"/>
          </a:p>
        </p:txBody>
      </p:sp>
      <p:graphicFrame>
        <p:nvGraphicFramePr>
          <p:cNvPr id="5" name="Таблица 4">
            <a:extLst>
              <a:ext uri="{FF2B5EF4-FFF2-40B4-BE49-F238E27FC236}">
                <a16:creationId xmlns:a16="http://schemas.microsoft.com/office/drawing/2014/main" id="{0B3095E5-08C4-4A48-8308-58CCE138F4B5}"/>
              </a:ext>
            </a:extLst>
          </p:cNvPr>
          <p:cNvGraphicFramePr>
            <a:graphicFrameLocks noGrp="1"/>
          </p:cNvGraphicFramePr>
          <p:nvPr/>
        </p:nvGraphicFramePr>
        <p:xfrm>
          <a:off x="838199" y="1473693"/>
          <a:ext cx="10515598" cy="5272449"/>
        </p:xfrm>
        <a:graphic>
          <a:graphicData uri="http://schemas.openxmlformats.org/drawingml/2006/table">
            <a:tbl>
              <a:tblPr>
                <a:tableStyleId>{5C22544A-7EE6-4342-B048-85BDC9FD1C3A}</a:tableStyleId>
              </a:tblPr>
              <a:tblGrid>
                <a:gridCol w="3121029">
                  <a:extLst>
                    <a:ext uri="{9D8B030D-6E8A-4147-A177-3AD203B41FA5}">
                      <a16:colId xmlns:a16="http://schemas.microsoft.com/office/drawing/2014/main" val="1109583793"/>
                    </a:ext>
                  </a:extLst>
                </a:gridCol>
                <a:gridCol w="1179850">
                  <a:extLst>
                    <a:ext uri="{9D8B030D-6E8A-4147-A177-3AD203B41FA5}">
                      <a16:colId xmlns:a16="http://schemas.microsoft.com/office/drawing/2014/main" val="1040555822"/>
                    </a:ext>
                  </a:extLst>
                </a:gridCol>
                <a:gridCol w="1179850">
                  <a:extLst>
                    <a:ext uri="{9D8B030D-6E8A-4147-A177-3AD203B41FA5}">
                      <a16:colId xmlns:a16="http://schemas.microsoft.com/office/drawing/2014/main" val="339520438"/>
                    </a:ext>
                  </a:extLst>
                </a:gridCol>
                <a:gridCol w="1181953">
                  <a:extLst>
                    <a:ext uri="{9D8B030D-6E8A-4147-A177-3AD203B41FA5}">
                      <a16:colId xmlns:a16="http://schemas.microsoft.com/office/drawing/2014/main" val="1122952036"/>
                    </a:ext>
                  </a:extLst>
                </a:gridCol>
                <a:gridCol w="1312347">
                  <a:extLst>
                    <a:ext uri="{9D8B030D-6E8A-4147-A177-3AD203B41FA5}">
                      <a16:colId xmlns:a16="http://schemas.microsoft.com/office/drawing/2014/main" val="3383618950"/>
                    </a:ext>
                  </a:extLst>
                </a:gridCol>
                <a:gridCol w="1310244">
                  <a:extLst>
                    <a:ext uri="{9D8B030D-6E8A-4147-A177-3AD203B41FA5}">
                      <a16:colId xmlns:a16="http://schemas.microsoft.com/office/drawing/2014/main" val="3571065680"/>
                    </a:ext>
                  </a:extLst>
                </a:gridCol>
                <a:gridCol w="1230325">
                  <a:extLst>
                    <a:ext uri="{9D8B030D-6E8A-4147-A177-3AD203B41FA5}">
                      <a16:colId xmlns:a16="http://schemas.microsoft.com/office/drawing/2014/main" val="1473083796"/>
                    </a:ext>
                  </a:extLst>
                </a:gridCol>
              </a:tblGrid>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(1)</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82366669"/>
                  </a:ext>
                </a:extLst>
              </a:tr>
              <a:tr h="170079">
                <a:tc>
                  <a:txBody>
                    <a:bodyPr/>
                    <a:lstStyle/>
                    <a:p>
                      <a:pPr>
                        <a:lnSpc>
                          <a:spcPct val="107000"/>
                        </a:lnSpc>
                        <a:spcAft>
                          <a:spcPts val="800"/>
                        </a:spcAft>
                      </a:pPr>
                      <a:r>
                        <a:rPr lang="en-GB" sz="1050">
                          <a:effectLst/>
                        </a:rPr>
                        <a:t>VARIABLES</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gridSpan="3">
                  <a:txBody>
                    <a:bodyPr/>
                    <a:lstStyle/>
                    <a:p>
                      <a:pPr algn="ctr">
                        <a:lnSpc>
                          <a:spcPct val="107000"/>
                        </a:lnSpc>
                        <a:spcAft>
                          <a:spcPts val="800"/>
                        </a:spcAft>
                      </a:pPr>
                      <a:r>
                        <a:rPr lang="en-GB" sz="1050" b="1" dirty="0">
                          <a:effectLst/>
                        </a:rPr>
                        <a:t>Models for human capital</a:t>
                      </a:r>
                      <a:endParaRPr lang="ru-RU"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hMerge="1">
                  <a:txBody>
                    <a:bodyPr/>
                    <a:lstStyle/>
                    <a:p>
                      <a:endParaRPr lang="ru-RU"/>
                    </a:p>
                  </a:txBody>
                  <a:tcPr/>
                </a:tc>
                <a:tc hMerge="1">
                  <a:txBody>
                    <a:bodyPr/>
                    <a:lstStyle/>
                    <a:p>
                      <a:endParaRPr lang="ru-RU"/>
                    </a:p>
                  </a:txBody>
                  <a:tcPr/>
                </a:tc>
                <a:tc gridSpan="3">
                  <a:txBody>
                    <a:bodyPr/>
                    <a:lstStyle/>
                    <a:p>
                      <a:pPr algn="ctr">
                        <a:lnSpc>
                          <a:spcPct val="107000"/>
                        </a:lnSpc>
                        <a:spcAft>
                          <a:spcPts val="800"/>
                        </a:spcAft>
                      </a:pPr>
                      <a:r>
                        <a:rPr lang="en-GB" sz="1050" b="1" dirty="0">
                          <a:effectLst/>
                        </a:rPr>
                        <a:t>Models for change in human capital</a:t>
                      </a:r>
                      <a:endParaRPr lang="ru-RU"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47093857"/>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257998418"/>
                  </a:ext>
                </a:extLst>
              </a:tr>
              <a:tr h="170079">
                <a:tc>
                  <a:txBody>
                    <a:bodyPr/>
                    <a:lstStyle/>
                    <a:p>
                      <a:pPr>
                        <a:lnSpc>
                          <a:spcPct val="107000"/>
                        </a:lnSpc>
                        <a:spcAft>
                          <a:spcPts val="800"/>
                        </a:spcAft>
                      </a:pPr>
                      <a:r>
                        <a:rPr lang="en-GB" sz="1050">
                          <a:effectLst/>
                        </a:rPr>
                        <a:t>EPU</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384226301"/>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940853681"/>
                  </a:ext>
                </a:extLst>
              </a:tr>
              <a:tr h="170079">
                <a:tc>
                  <a:txBody>
                    <a:bodyPr/>
                    <a:lstStyle/>
                    <a:p>
                      <a:pPr>
                        <a:lnSpc>
                          <a:spcPct val="107000"/>
                        </a:lnSpc>
                        <a:spcAft>
                          <a:spcPts val="800"/>
                        </a:spcAft>
                      </a:pPr>
                      <a:r>
                        <a:rPr lang="en-GB" sz="1050">
                          <a:effectLst/>
                        </a:rPr>
                        <a:t>Manufacturing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215726468"/>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583674039"/>
                  </a:ext>
                </a:extLst>
              </a:tr>
              <a:tr h="170079">
                <a:tc>
                  <a:txBody>
                    <a:bodyPr/>
                    <a:lstStyle/>
                    <a:p>
                      <a:pPr>
                        <a:lnSpc>
                          <a:spcPct val="107000"/>
                        </a:lnSpc>
                        <a:spcAft>
                          <a:spcPts val="800"/>
                        </a:spcAft>
                      </a:pPr>
                      <a:r>
                        <a:rPr lang="en-GB" sz="1050">
                          <a:effectLst/>
                        </a:rPr>
                        <a:t>Energy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-0.015**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451524690"/>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948770774"/>
                  </a:ext>
                </a:extLst>
              </a:tr>
              <a:tr h="170079">
                <a:tc>
                  <a:txBody>
                    <a:bodyPr/>
                    <a:lstStyle/>
                    <a:p>
                      <a:pPr>
                        <a:lnSpc>
                          <a:spcPct val="107000"/>
                        </a:lnSpc>
                        <a:spcAft>
                          <a:spcPts val="800"/>
                        </a:spcAft>
                      </a:pPr>
                      <a:r>
                        <a:rPr lang="en-GB" sz="1050">
                          <a:effectLst/>
                        </a:rPr>
                        <a:t>Services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857290227"/>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190347804"/>
                  </a:ext>
                </a:extLst>
              </a:tr>
              <a:tr h="170079">
                <a:tc>
                  <a:txBody>
                    <a:bodyPr/>
                    <a:lstStyle/>
                    <a:p>
                      <a:pPr>
                        <a:lnSpc>
                          <a:spcPct val="107000"/>
                        </a:lnSpc>
                        <a:spcAft>
                          <a:spcPts val="800"/>
                        </a:spcAft>
                      </a:pPr>
                      <a:r>
                        <a:rPr lang="en-GB" sz="1050">
                          <a:effectLst/>
                        </a:rPr>
                        <a:t>Trade * EPU</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4010639085"/>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418368775"/>
                  </a:ext>
                </a:extLst>
              </a:tr>
              <a:tr h="170079">
                <a:tc>
                  <a:txBody>
                    <a:bodyPr/>
                    <a:lstStyle/>
                    <a:p>
                      <a:pPr>
                        <a:lnSpc>
                          <a:spcPct val="107000"/>
                        </a:lnSpc>
                        <a:spcAft>
                          <a:spcPts val="800"/>
                        </a:spcAft>
                      </a:pPr>
                      <a:r>
                        <a:rPr lang="en-GB" sz="1050">
                          <a:effectLst/>
                        </a:rPr>
                        <a:t>Professional services * EPU</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608003686"/>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076247580"/>
                  </a:ext>
                </a:extLst>
              </a:tr>
              <a:tr h="170079">
                <a:tc>
                  <a:txBody>
                    <a:bodyPr/>
                    <a:lstStyle/>
                    <a:p>
                      <a:pPr>
                        <a:lnSpc>
                          <a:spcPct val="107000"/>
                        </a:lnSpc>
                        <a:spcAft>
                          <a:spcPts val="800"/>
                        </a:spcAft>
                      </a:pPr>
                      <a:r>
                        <a:rPr lang="en-GB" sz="1050">
                          <a:effectLst/>
                        </a:rPr>
                        <a:t>GERMANY * EPU</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854642057"/>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56266491"/>
                  </a:ext>
                </a:extLst>
              </a:tr>
              <a:tr h="170079">
                <a:tc>
                  <a:txBody>
                    <a:bodyPr/>
                    <a:lstStyle/>
                    <a:p>
                      <a:pPr>
                        <a:lnSpc>
                          <a:spcPct val="107000"/>
                        </a:lnSpc>
                        <a:spcAft>
                          <a:spcPts val="800"/>
                        </a:spcAft>
                      </a:pPr>
                      <a:r>
                        <a:rPr lang="en-GB" sz="1050">
                          <a:effectLst/>
                        </a:rPr>
                        <a:t>FRANCE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411770029"/>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010122493"/>
                  </a:ext>
                </a:extLst>
              </a:tr>
              <a:tr h="170079">
                <a:tc>
                  <a:txBody>
                    <a:bodyPr/>
                    <a:lstStyle/>
                    <a:p>
                      <a:pPr>
                        <a:lnSpc>
                          <a:spcPct val="107000"/>
                        </a:lnSpc>
                        <a:spcAft>
                          <a:spcPts val="800"/>
                        </a:spcAft>
                      </a:pPr>
                      <a:r>
                        <a:rPr lang="en-GB" sz="1050">
                          <a:effectLst/>
                        </a:rPr>
                        <a:t>SPAIN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364005693"/>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(0.010)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834895382"/>
                  </a:ext>
                </a:extLst>
              </a:tr>
              <a:tr h="170079">
                <a:tc>
                  <a:txBody>
                    <a:bodyPr/>
                    <a:lstStyle/>
                    <a:p>
                      <a:pPr>
                        <a:lnSpc>
                          <a:spcPct val="107000"/>
                        </a:lnSpc>
                        <a:spcAft>
                          <a:spcPts val="800"/>
                        </a:spcAft>
                      </a:pPr>
                      <a:r>
                        <a:rPr lang="en-GB" sz="1050">
                          <a:effectLst/>
                        </a:rPr>
                        <a:t>ITALY * EPU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0.020***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371824768"/>
                  </a:ext>
                </a:extLst>
              </a:tr>
              <a:tr h="170079">
                <a:tc>
                  <a:txBody>
                    <a:bodyPr/>
                    <a:lstStyle/>
                    <a:p>
                      <a:pP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(0.013)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685936730"/>
                  </a:ext>
                </a:extLst>
              </a:tr>
              <a:tr h="170079">
                <a:tc>
                  <a:txBody>
                    <a:bodyPr/>
                    <a:lstStyle/>
                    <a:p>
                      <a:pPr>
                        <a:lnSpc>
                          <a:spcPct val="107000"/>
                        </a:lnSpc>
                        <a:spcAft>
                          <a:spcPts val="800"/>
                        </a:spcAft>
                      </a:pPr>
                      <a:r>
                        <a:rPr lang="en-GB" sz="1050">
                          <a:effectLst/>
                        </a:rPr>
                        <a:t>Corporate university (lag) * EPU</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418313835"/>
                  </a:ext>
                </a:extLst>
              </a:tr>
              <a:tr h="170079">
                <a:tc>
                  <a:txBody>
                    <a:bodyPr/>
                    <a:lstStyle/>
                    <a:p>
                      <a:pPr>
                        <a:lnSpc>
                          <a:spcPct val="107000"/>
                        </a:lnSpc>
                        <a:spcAft>
                          <a:spcPts val="800"/>
                        </a:spcAft>
                      </a:pPr>
                      <a:r>
                        <a:rPr lang="en-GB" sz="105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(0.002)</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(0.003)</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(0.003)</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(0.001)</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(0.002)</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(0.001)</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139777856"/>
                  </a:ext>
                </a:extLst>
              </a:tr>
              <a:tr h="170079">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Control variables</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3177646699"/>
                  </a:ext>
                </a:extLst>
              </a:tr>
              <a:tr h="170079">
                <a:tc>
                  <a:txBody>
                    <a:bodyPr/>
                    <a:lstStyle/>
                    <a:p>
                      <a:pPr>
                        <a:lnSpc>
                          <a:spcPct val="107000"/>
                        </a:lnSpc>
                        <a:spcAft>
                          <a:spcPts val="800"/>
                        </a:spcAft>
                      </a:pPr>
                      <a:r>
                        <a:rPr lang="en-GB" sz="1050" dirty="0">
                          <a:effectLst/>
                        </a:rPr>
                        <a:t>Company fixed effects</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4072720535"/>
                  </a:ext>
                </a:extLst>
              </a:tr>
              <a:tr h="170079">
                <a:tc>
                  <a:txBody>
                    <a:bodyPr/>
                    <a:lstStyle/>
                    <a:p>
                      <a:pPr>
                        <a:lnSpc>
                          <a:spcPct val="107000"/>
                        </a:lnSpc>
                        <a:spcAft>
                          <a:spcPts val="800"/>
                        </a:spcAft>
                      </a:pPr>
                      <a:r>
                        <a:rPr lang="en-GB" sz="1050">
                          <a:effectLst/>
                        </a:rPr>
                        <a:t>Year fixed effects</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included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included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included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included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included</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included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4204972842"/>
                  </a:ext>
                </a:extLst>
              </a:tr>
              <a:tr h="170079">
                <a:tc>
                  <a:txBody>
                    <a:bodyPr/>
                    <a:lstStyle/>
                    <a:p>
                      <a:pPr>
                        <a:lnSpc>
                          <a:spcPct val="107000"/>
                        </a:lnSpc>
                        <a:spcAft>
                          <a:spcPts val="800"/>
                        </a:spcAft>
                      </a:pPr>
                      <a:r>
                        <a:rPr lang="en-GB" sz="1050">
                          <a:effectLst/>
                        </a:rPr>
                        <a:t>Observations</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11,047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11,047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11,047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10,957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10,957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10,957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734557237"/>
                  </a:ext>
                </a:extLst>
              </a:tr>
              <a:tr h="170079">
                <a:tc>
                  <a:txBody>
                    <a:bodyPr/>
                    <a:lstStyle/>
                    <a:p>
                      <a:pPr>
                        <a:lnSpc>
                          <a:spcPct val="107000"/>
                        </a:lnSpc>
                        <a:spcAft>
                          <a:spcPts val="800"/>
                        </a:spcAft>
                      </a:pPr>
                      <a:r>
                        <a:rPr lang="en-GB" sz="1050">
                          <a:effectLst/>
                        </a:rPr>
                        <a:t>R-squared</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0.074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0.074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0.077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0.091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0.092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0.092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2671883003"/>
                  </a:ext>
                </a:extLst>
              </a:tr>
              <a:tr h="170079">
                <a:tc>
                  <a:txBody>
                    <a:bodyPr/>
                    <a:lstStyle/>
                    <a:p>
                      <a:pPr>
                        <a:lnSpc>
                          <a:spcPct val="107000"/>
                        </a:lnSpc>
                        <a:spcAft>
                          <a:spcPts val="800"/>
                        </a:spcAft>
                      </a:pPr>
                      <a:r>
                        <a:rPr lang="en-GB" sz="1050">
                          <a:effectLst/>
                        </a:rPr>
                        <a:t>Number of companies</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1,384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1,384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1,384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1,379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a:effectLst/>
                        </a:rPr>
                        <a:t>1,379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tc>
                  <a:txBody>
                    <a:bodyPr/>
                    <a:lstStyle/>
                    <a:p>
                      <a:pPr algn="ctr">
                        <a:lnSpc>
                          <a:spcPct val="107000"/>
                        </a:lnSpc>
                        <a:spcAft>
                          <a:spcPts val="800"/>
                        </a:spcAft>
                      </a:pPr>
                      <a:r>
                        <a:rPr lang="en-GB" sz="1050" dirty="0">
                          <a:effectLst/>
                        </a:rPr>
                        <a:t>1,379</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282" marR="22282" marT="0" marB="0"/>
                </a:tc>
                <a:extLst>
                  <a:ext uri="{0D108BD9-81ED-4DB2-BD59-A6C34878D82A}">
                    <a16:rowId xmlns:a16="http://schemas.microsoft.com/office/drawing/2014/main" val="1704201194"/>
                  </a:ext>
                </a:extLst>
              </a:tr>
            </a:tbl>
          </a:graphicData>
        </a:graphic>
      </p:graphicFrame>
    </p:spTree>
    <p:extLst>
      <p:ext uri="{BB962C8B-B14F-4D97-AF65-F5344CB8AC3E}">
        <p14:creationId xmlns:p14="http://schemas.microsoft.com/office/powerpoint/2010/main" val="425860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Motivation</a:t>
            </a:r>
            <a:endParaRPr lang="ru-RU" dirty="0"/>
          </a:p>
        </p:txBody>
      </p:sp>
      <p:sp>
        <p:nvSpPr>
          <p:cNvPr id="3" name="Объект 2"/>
          <p:cNvSpPr>
            <a:spLocks noGrp="1"/>
          </p:cNvSpPr>
          <p:nvPr>
            <p:ph idx="1"/>
          </p:nvPr>
        </p:nvSpPr>
        <p:spPr/>
        <p:txBody>
          <a:bodyPr/>
          <a:lstStyle/>
          <a:p>
            <a:r>
              <a:rPr lang="en-US" dirty="0"/>
              <a:t>Economic policy changes to enhance country’s economic growth</a:t>
            </a:r>
          </a:p>
          <a:p>
            <a:r>
              <a:rPr lang="en-US" dirty="0"/>
              <a:t>But uncertainty of environment affects company’s behavior</a:t>
            </a:r>
          </a:p>
          <a:p>
            <a:r>
              <a:rPr lang="en-US" dirty="0"/>
              <a:t>Human capital is one of the main drivers of economic growth</a:t>
            </a:r>
          </a:p>
          <a:p>
            <a:endParaRPr lang="en-US" dirty="0"/>
          </a:p>
          <a:p>
            <a:pPr marL="0" indent="0">
              <a:buNone/>
            </a:pPr>
            <a:r>
              <a:rPr lang="en-US" i="1" dirty="0"/>
              <a:t>How economic policy </a:t>
            </a:r>
            <a:r>
              <a:rPr lang="en-US" i="1"/>
              <a:t>uncertainty affects </a:t>
            </a:r>
            <a:r>
              <a:rPr lang="en-US" i="1" dirty="0"/>
              <a:t>company’s (investments in) human capital?</a:t>
            </a:r>
            <a:endParaRPr lang="ru-RU" i="1" dirty="0"/>
          </a:p>
        </p:txBody>
      </p:sp>
    </p:spTree>
    <p:extLst>
      <p:ext uri="{BB962C8B-B14F-4D97-AF65-F5344CB8AC3E}">
        <p14:creationId xmlns:p14="http://schemas.microsoft.com/office/powerpoint/2010/main" val="282563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Literature review</a:t>
            </a:r>
            <a:r>
              <a:rPr lang="ru-RU" dirty="0"/>
              <a:t>. </a:t>
            </a:r>
            <a:r>
              <a:rPr lang="en-US" dirty="0"/>
              <a:t>Mechanism</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err="1"/>
              <a:t>Jurado</a:t>
            </a:r>
            <a:r>
              <a:rPr lang="en-US" dirty="0"/>
              <a:t>, </a:t>
            </a:r>
            <a:r>
              <a:rPr lang="en-GB" dirty="0" err="1"/>
              <a:t>Ludvigson</a:t>
            </a:r>
            <a:r>
              <a:rPr lang="en-GB" dirty="0"/>
              <a:t>, &amp; Ng, 2015:</a:t>
            </a:r>
            <a:endParaRPr lang="en-US" dirty="0"/>
          </a:p>
          <a:p>
            <a:pPr marL="0" indent="0">
              <a:buNone/>
            </a:pPr>
            <a:r>
              <a:rPr lang="en-US" dirty="0"/>
              <a:t>Increases in uncertainty can depress hiring, investment, or consumption if: </a:t>
            </a:r>
          </a:p>
          <a:p>
            <a:r>
              <a:rPr lang="en-US" dirty="0"/>
              <a:t>agents are subject to fixed costs or partial </a:t>
            </a:r>
            <a:r>
              <a:rPr lang="en-US" dirty="0" err="1"/>
              <a:t>irreversibilities</a:t>
            </a:r>
            <a:r>
              <a:rPr lang="en-US" dirty="0"/>
              <a:t> (a “real options” effect),</a:t>
            </a:r>
          </a:p>
          <a:p>
            <a:r>
              <a:rPr lang="en-US" dirty="0"/>
              <a:t>agents are risk averse (a “precautionary savings” effect), </a:t>
            </a:r>
          </a:p>
          <a:p>
            <a:r>
              <a:rPr lang="en-US" dirty="0"/>
              <a:t>financial constraints tighten in response to higher uncertainty (a “financial frictions” effect).</a:t>
            </a:r>
          </a:p>
          <a:p>
            <a:endParaRPr lang="en-US" dirty="0"/>
          </a:p>
          <a:p>
            <a:pPr marL="0" indent="0">
              <a:buNone/>
            </a:pPr>
            <a:r>
              <a:rPr lang="en-US" dirty="0"/>
              <a:t>The strategic growth options theory: in a market with imperfect competition, under higher uncertainty companies invest more to take advantage of future growth opportunities (</a:t>
            </a:r>
            <a:r>
              <a:rPr lang="en-US" dirty="0" err="1"/>
              <a:t>Kulatilaka</a:t>
            </a:r>
            <a:r>
              <a:rPr lang="en-US" dirty="0"/>
              <a:t> and </a:t>
            </a:r>
            <a:r>
              <a:rPr lang="en-US" dirty="0" err="1"/>
              <a:t>Perotti</a:t>
            </a:r>
            <a:r>
              <a:rPr lang="en-US" dirty="0"/>
              <a:t>, 1998) and expand their survival chances (</a:t>
            </a:r>
            <a:r>
              <a:rPr lang="en-US" dirty="0" err="1"/>
              <a:t>Tajaddini</a:t>
            </a:r>
            <a:r>
              <a:rPr lang="en-US" dirty="0"/>
              <a:t> and </a:t>
            </a:r>
            <a:r>
              <a:rPr lang="en-US" dirty="0" err="1"/>
              <a:t>Gholipour</a:t>
            </a:r>
            <a:r>
              <a:rPr lang="en-US" dirty="0"/>
              <a:t>, 2020) </a:t>
            </a:r>
            <a:endParaRPr lang="ru-RU" dirty="0"/>
          </a:p>
        </p:txBody>
      </p:sp>
    </p:spTree>
    <p:extLst>
      <p:ext uri="{BB962C8B-B14F-4D97-AF65-F5344CB8AC3E}">
        <p14:creationId xmlns:p14="http://schemas.microsoft.com/office/powerpoint/2010/main" val="381956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Literature review. HC</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882682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510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Literature review. EPU</a:t>
            </a:r>
            <a:endParaRPr lang="ru-RU" dirty="0"/>
          </a:p>
        </p:txBody>
      </p:sp>
      <p:sp>
        <p:nvSpPr>
          <p:cNvPr id="3" name="Объект 2"/>
          <p:cNvSpPr>
            <a:spLocks noGrp="1"/>
          </p:cNvSpPr>
          <p:nvPr>
            <p:ph idx="1"/>
          </p:nvPr>
        </p:nvSpPr>
        <p:spPr/>
        <p:txBody>
          <a:bodyPr/>
          <a:lstStyle/>
          <a:p>
            <a:r>
              <a:rPr lang="en-US" dirty="0"/>
              <a:t>Baker, Bloom and Davis (2016) developed the index of economic policy uncertainty (EPU) based on newspaper coverage frequency. </a:t>
            </a:r>
          </a:p>
          <a:p>
            <a:r>
              <a:rPr lang="en-US" dirty="0"/>
              <a:t>Baker et al. (2016) shown that EPU negatively and significantly affects firm-level investment rates and employment growth. </a:t>
            </a:r>
          </a:p>
          <a:p>
            <a:r>
              <a:rPr lang="en-US" dirty="0"/>
              <a:t>Subsequent research confirmed the negative influence of EPU on corporate investments (Kang, Lee, &amp; </a:t>
            </a:r>
            <a:r>
              <a:rPr lang="en-US" dirty="0" err="1"/>
              <a:t>Ratti</a:t>
            </a:r>
            <a:r>
              <a:rPr lang="en-US" dirty="0"/>
              <a:t>, 2014; Wang, Chen, &amp; Huang, 2014; </a:t>
            </a:r>
            <a:r>
              <a:rPr lang="en-US" dirty="0" err="1"/>
              <a:t>Gulen</a:t>
            </a:r>
            <a:r>
              <a:rPr lang="en-US" dirty="0"/>
              <a:t> &amp; Ion, 2015). </a:t>
            </a:r>
            <a:endParaRPr lang="ru-RU" dirty="0"/>
          </a:p>
        </p:txBody>
      </p:sp>
    </p:spTree>
    <p:extLst>
      <p:ext uri="{BB962C8B-B14F-4D97-AF65-F5344CB8AC3E}">
        <p14:creationId xmlns:p14="http://schemas.microsoft.com/office/powerpoint/2010/main" val="2473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The EPU index (</a:t>
            </a:r>
            <a:r>
              <a:rPr lang="en-US" dirty="0">
                <a:hlinkClick r:id="rId2"/>
              </a:rPr>
              <a:t>http://www.policyuncertainty.com</a:t>
            </a:r>
            <a:r>
              <a:rPr lang="en-US" dirty="0"/>
              <a:t>): </a:t>
            </a:r>
            <a:endParaRPr lang="ru-RU" dirty="0"/>
          </a:p>
        </p:txBody>
      </p:sp>
      <p:sp>
        <p:nvSpPr>
          <p:cNvPr id="3" name="Объект 2"/>
          <p:cNvSpPr>
            <a:spLocks noGrp="1"/>
          </p:cNvSpPr>
          <p:nvPr>
            <p:ph idx="1"/>
          </p:nvPr>
        </p:nvSpPr>
        <p:spPr/>
        <p:txBody>
          <a:bodyPr/>
          <a:lstStyle/>
          <a:p>
            <a:r>
              <a:rPr lang="en-US" dirty="0"/>
              <a:t>newspaper coverage of policy-related economic uncertainty; </a:t>
            </a:r>
          </a:p>
          <a:p>
            <a:r>
              <a:rPr lang="en-US" dirty="0">
                <a:solidFill>
                  <a:schemeClr val="bg1">
                    <a:lumMod val="75000"/>
                  </a:schemeClr>
                </a:solidFill>
              </a:rPr>
              <a:t>the number of federal tax code provisions set to expire in future years; </a:t>
            </a:r>
          </a:p>
          <a:p>
            <a:r>
              <a:rPr lang="en-US" dirty="0">
                <a:solidFill>
                  <a:schemeClr val="bg1">
                    <a:lumMod val="75000"/>
                  </a:schemeClr>
                </a:solidFill>
              </a:rPr>
              <a:t>disagreement among economic forecasters. </a:t>
            </a:r>
            <a:endParaRPr lang="ru-RU" dirty="0">
              <a:solidFill>
                <a:schemeClr val="bg1">
                  <a:lumMod val="75000"/>
                </a:schemeClr>
              </a:solidFill>
            </a:endParaRPr>
          </a:p>
        </p:txBody>
      </p:sp>
      <p:graphicFrame>
        <p:nvGraphicFramePr>
          <p:cNvPr id="5" name="Диаграмма 4">
            <a:extLst>
              <a:ext uri="{FF2B5EF4-FFF2-40B4-BE49-F238E27FC236}">
                <a16:creationId xmlns:a16="http://schemas.microsoft.com/office/drawing/2014/main" id="{6BC8E8EF-319F-4FEF-9133-0E53B876218E}"/>
              </a:ext>
            </a:extLst>
          </p:cNvPr>
          <p:cNvGraphicFramePr/>
          <p:nvPr>
            <p:extLst>
              <p:ext uri="{D42A27DB-BD31-4B8C-83A1-F6EECF244321}">
                <p14:modId xmlns:p14="http://schemas.microsoft.com/office/powerpoint/2010/main" val="532797474"/>
              </p:ext>
            </p:extLst>
          </p:nvPr>
        </p:nvGraphicFramePr>
        <p:xfrm>
          <a:off x="982368" y="3708521"/>
          <a:ext cx="9818703" cy="31494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241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Hypotheses</a:t>
            </a:r>
            <a:endParaRPr lang="ru-RU" dirty="0"/>
          </a:p>
        </p:txBody>
      </p:sp>
      <p:sp>
        <p:nvSpPr>
          <p:cNvPr id="3" name="Объект 2"/>
          <p:cNvSpPr>
            <a:spLocks noGrp="1"/>
          </p:cNvSpPr>
          <p:nvPr>
            <p:ph idx="1"/>
          </p:nvPr>
        </p:nvSpPr>
        <p:spPr/>
        <p:txBody>
          <a:bodyPr/>
          <a:lstStyle/>
          <a:p>
            <a:pPr marL="514350" indent="-514350">
              <a:buFont typeface="+mj-lt"/>
              <a:buAutoNum type="arabicPeriod"/>
            </a:pPr>
            <a:r>
              <a:rPr lang="en-US" dirty="0"/>
              <a:t>EPU negatively affects firm’s HC</a:t>
            </a:r>
          </a:p>
          <a:p>
            <a:pPr marL="514350" indent="-514350">
              <a:buFont typeface="+mj-lt"/>
              <a:buAutoNum type="arabicPeriod"/>
            </a:pPr>
            <a:r>
              <a:rPr lang="en-US" dirty="0"/>
              <a:t>The negative effect of EPU on HC is lower for firm-specific HC</a:t>
            </a:r>
            <a:endParaRPr lang="ru-RU" dirty="0"/>
          </a:p>
        </p:txBody>
      </p:sp>
    </p:spTree>
    <p:extLst>
      <p:ext uri="{BB962C8B-B14F-4D97-AF65-F5344CB8AC3E}">
        <p14:creationId xmlns:p14="http://schemas.microsoft.com/office/powerpoint/2010/main" val="258811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Data</a:t>
            </a:r>
            <a:endParaRPr lang="ru-RU" dirty="0"/>
          </a:p>
        </p:txBody>
      </p:sp>
      <p:sp>
        <p:nvSpPr>
          <p:cNvPr id="3" name="Объект 2"/>
          <p:cNvSpPr>
            <a:spLocks noGrp="1"/>
          </p:cNvSpPr>
          <p:nvPr>
            <p:ph idx="1"/>
          </p:nvPr>
        </p:nvSpPr>
        <p:spPr/>
        <p:txBody>
          <a:bodyPr/>
          <a:lstStyle/>
          <a:p>
            <a:r>
              <a:rPr lang="en-US" dirty="0"/>
              <a:t>European countries: the UK, Germany, France, Spain, and Italy</a:t>
            </a:r>
          </a:p>
          <a:p>
            <a:r>
              <a:rPr lang="en-US" dirty="0"/>
              <a:t>Period: 2004 – 2018</a:t>
            </a:r>
          </a:p>
          <a:p>
            <a:r>
              <a:rPr lang="en-US" dirty="0"/>
              <a:t>Non-financial public companies</a:t>
            </a:r>
            <a:endParaRPr lang="ru-RU" dirty="0"/>
          </a:p>
        </p:txBody>
      </p:sp>
    </p:spTree>
    <p:extLst>
      <p:ext uri="{BB962C8B-B14F-4D97-AF65-F5344CB8AC3E}">
        <p14:creationId xmlns:p14="http://schemas.microsoft.com/office/powerpoint/2010/main" val="302385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Methodology</a:t>
            </a:r>
            <a:endParaRPr lang="ru-RU" dirty="0"/>
          </a:p>
        </p:txBody>
      </p:sp>
      <mc:AlternateContent xmlns:mc="http://schemas.openxmlformats.org/markup-compatibility/2006">
        <mc:Choice xmlns:a14="http://schemas.microsoft.com/office/drawing/2010/main" Requires="a14">
          <p:sp>
            <p:nvSpPr>
              <p:cNvPr id="3" name="Объект 2"/>
              <p:cNvSpPr>
                <a:spLocks noGrp="1"/>
              </p:cNvSpPr>
              <p:nvPr>
                <p:ph idx="1"/>
              </p:nvPr>
            </p:nvSpPr>
            <p:spPr>
              <a:xfrm>
                <a:off x="359923" y="1825625"/>
                <a:ext cx="11624554"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GB" sz="1800" i="1" smtClean="0">
                          <a:latin typeface="Cambria Math" panose="02040503050406030204" pitchFamily="18" charset="0"/>
                          <a:ea typeface="Calibri" panose="020F0502020204030204" pitchFamily="34" charset="0"/>
                          <a:cs typeface="Times New Roman" panose="02020603050405020304" pitchFamily="18" charset="0"/>
                        </a:rPr>
                        <m:t>𝐻</m:t>
                      </m:r>
                      <m:sSub>
                        <m:sSubPr>
                          <m:ctrlPr>
                            <a:rPr lang="ru-RU" sz="1800" i="1" smtClean="0">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𝐶</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r>
                        <a:rPr lang="en-US" sz="1800" b="0" i="1" smtClean="0">
                          <a:latin typeface="Cambria Math" panose="02040503050406030204" pitchFamily="18" charset="0"/>
                          <a:ea typeface="Calibri" panose="020F0502020204030204" pitchFamily="34" charset="0"/>
                          <a:cs typeface="Times New Roman" panose="02020603050405020304" pitchFamily="18" charset="0"/>
                        </a:rPr>
                        <m:t>= </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𝛽</m:t>
                          </m:r>
                        </m:e>
                        <m:sub>
                          <m:r>
                            <a:rPr lang="en-GB" sz="1800" i="1">
                              <a:latin typeface="Cambria Math" panose="02040503050406030204" pitchFamily="18" charset="0"/>
                              <a:ea typeface="Calibri" panose="020F0502020204030204" pitchFamily="34" charset="0"/>
                              <a:cs typeface="Times New Roman" panose="02020603050405020304" pitchFamily="18" charset="0"/>
                            </a:rPr>
                            <m:t>0</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𝛽</m:t>
                          </m:r>
                        </m:e>
                        <m:sub>
                          <m:r>
                            <a:rPr lang="en-GB" sz="1800" i="1">
                              <a:latin typeface="Cambria Math" panose="02040503050406030204" pitchFamily="18" charset="0"/>
                              <a:ea typeface="Calibri" panose="020F0502020204030204" pitchFamily="34" charset="0"/>
                              <a:cs typeface="Times New Roman" panose="02020603050405020304" pitchFamily="18" charset="0"/>
                            </a:rPr>
                            <m:t>1</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r>
                        <a:rPr lang="en-GB" sz="1800" i="1">
                          <a:latin typeface="Cambria Math" panose="02040503050406030204" pitchFamily="18" charset="0"/>
                          <a:ea typeface="Calibri" panose="020F0502020204030204" pitchFamily="34" charset="0"/>
                          <a:cs typeface="Times New Roman" panose="02020603050405020304" pitchFamily="18" charset="0"/>
                        </a:rPr>
                        <m:t>𝐸𝑃</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𝑈</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𝛽</m:t>
                          </m:r>
                        </m:e>
                        <m:sub>
                          <m:r>
                            <a:rPr lang="ru-RU" sz="1800" i="1">
                              <a:latin typeface="Cambria Math" panose="02040503050406030204" pitchFamily="18" charset="0"/>
                              <a:ea typeface="Calibri" panose="020F0502020204030204" pitchFamily="34" charset="0"/>
                              <a:cs typeface="Times New Roman" panose="02020603050405020304" pitchFamily="18" charset="0"/>
                            </a:rPr>
                            <m:t>2</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r>
                        <a:rPr lang="en-GB" sz="1800" i="1">
                          <a:latin typeface="Cambria Math" panose="02040503050406030204" pitchFamily="18" charset="0"/>
                          <a:ea typeface="Calibri" panose="020F0502020204030204" pitchFamily="34" charset="0"/>
                          <a:cs typeface="Times New Roman" panose="02020603050405020304" pitchFamily="18" charset="0"/>
                        </a:rPr>
                        <m:t>𝐸𝑃</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𝑈</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𝐶𝑜𝑟𝑝</m:t>
                          </m:r>
                          <m:r>
                            <a:rPr lang="en-US" sz="1800" i="1">
                              <a:latin typeface="Cambria Math" panose="02040503050406030204" pitchFamily="18" charset="0"/>
                              <a:ea typeface="Calibri" panose="020F0502020204030204" pitchFamily="34" charset="0"/>
                              <a:cs typeface="Times New Roman" panose="02020603050405020304" pitchFamily="18" charset="0"/>
                            </a:rPr>
                            <m:t>𝐹𝑎𝑐𝑡𝑜𝑟𝑠</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r>
                            <a:rPr lang="en-GB" sz="1800" i="1">
                              <a:latin typeface="Cambria Math" panose="02040503050406030204" pitchFamily="18" charset="0"/>
                              <a:ea typeface="Calibri" panose="020F0502020204030204" pitchFamily="34" charset="0"/>
                              <a:cs typeface="Times New Roman" panose="02020603050405020304" pitchFamily="18" charset="0"/>
                            </a:rPr>
                            <m:t>−1</m:t>
                          </m:r>
                        </m:sub>
                      </m:sSub>
                      <m:r>
                        <a:rPr lang="ru-RU"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𝛽</m:t>
                          </m:r>
                        </m:e>
                        <m:sub>
                          <m:r>
                            <a:rPr lang="ru-RU" sz="1800" i="1">
                              <a:latin typeface="Cambria Math" panose="02040503050406030204" pitchFamily="18" charset="0"/>
                              <a:ea typeface="Calibri" panose="020F0502020204030204" pitchFamily="34" charset="0"/>
                              <a:cs typeface="Times New Roman" panose="02020603050405020304" pitchFamily="18" charset="0"/>
                            </a:rPr>
                            <m:t>3</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r>
                        <a:rPr lang="en-GB" sz="1800" i="1">
                          <a:latin typeface="Cambria Math" panose="02040503050406030204" pitchFamily="18" charset="0"/>
                          <a:ea typeface="Calibri" panose="020F0502020204030204" pitchFamily="34" charset="0"/>
                          <a:cs typeface="Times New Roman" panose="02020603050405020304" pitchFamily="18" charset="0"/>
                        </a:rPr>
                        <m:t>𝐸𝑃</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𝑈</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US" sz="1800" i="1">
                              <a:latin typeface="Cambria Math" panose="02040503050406030204" pitchFamily="18" charset="0"/>
                              <a:ea typeface="Calibri" panose="020F0502020204030204" pitchFamily="34" charset="0"/>
                              <a:cs typeface="Times New Roman" panose="02020603050405020304" pitchFamily="18" charset="0"/>
                            </a:rPr>
                            <m:t>𝑀𝑎𝑐𝑟𝑜𝐹𝑎𝑐𝑡𝑜𝑟𝑠</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r>
                        <a:rPr lang="en-GB" sz="1800" i="1">
                          <a:latin typeface="Cambria Math" panose="02040503050406030204" pitchFamily="18" charset="0"/>
                          <a:ea typeface="Calibri" panose="020F0502020204030204" pitchFamily="34" charset="0"/>
                          <a:cs typeface="Times New Roman" panose="02020603050405020304" pitchFamily="18" charset="0"/>
                        </a:rPr>
                        <m:t>𝐶</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𝑉</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r>
                            <a:rPr lang="en-GB" sz="1800" i="1">
                              <a:latin typeface="Cambria Math" panose="02040503050406030204" pitchFamily="18" charset="0"/>
                              <a:ea typeface="Calibri" panose="020F0502020204030204" pitchFamily="34" charset="0"/>
                              <a:cs typeface="Times New Roman" panose="02020603050405020304" pitchFamily="18" charset="0"/>
                            </a:rPr>
                            <m:t>−1</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r>
                        <a:rPr lang="en-GB" sz="1800" i="1">
                          <a:latin typeface="Cambria Math" panose="02040503050406030204" pitchFamily="18" charset="0"/>
                          <a:ea typeface="Calibri" panose="020F0502020204030204" pitchFamily="34" charset="0"/>
                          <a:cs typeface="Times New Roman" panose="02020603050405020304" pitchFamily="18" charset="0"/>
                        </a:rPr>
                        <m:t>𝛾</m:t>
                      </m:r>
                      <m:r>
                        <a:rPr lang="en-GB" sz="1800" i="1">
                          <a:latin typeface="Cambria Math" panose="02040503050406030204" pitchFamily="18" charset="0"/>
                          <a:ea typeface="Calibri" panose="020F0502020204030204" pitchFamily="34" charset="0"/>
                          <a:cs typeface="Times New Roman" panose="02020603050405020304" pitchFamily="18" charset="0"/>
                        </a:rPr>
                        <m:t>+ </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𝜏</m:t>
                          </m:r>
                        </m:e>
                        <m:sub>
                          <m:r>
                            <a:rPr lang="en-GB" sz="1800" i="1">
                              <a:latin typeface="Cambria Math" panose="02040503050406030204" pitchFamily="18" charset="0"/>
                              <a:ea typeface="Calibri" panose="020F0502020204030204" pitchFamily="34" charset="0"/>
                              <a:cs typeface="Times New Roman" panose="02020603050405020304" pitchFamily="18" charset="0"/>
                            </a:rPr>
                            <m:t>𝑡</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𝜇</m:t>
                          </m:r>
                        </m:e>
                        <m:sub>
                          <m:r>
                            <a:rPr lang="en-GB" sz="1800" i="1">
                              <a:latin typeface="Cambria Math" panose="02040503050406030204" pitchFamily="18" charset="0"/>
                              <a:ea typeface="Calibri" panose="020F0502020204030204" pitchFamily="34" charset="0"/>
                              <a:cs typeface="Times New Roman" panose="02020603050405020304" pitchFamily="18" charset="0"/>
                            </a:rPr>
                            <m:t>𝑖</m:t>
                          </m:r>
                        </m:sub>
                      </m:sSub>
                      <m:r>
                        <a:rPr lang="en-GB"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ru-RU" sz="1800" i="1">
                              <a:latin typeface="Cambria Math" panose="02040503050406030204" pitchFamily="18" charset="0"/>
                              <a:ea typeface="Calibri" panose="020F0502020204030204" pitchFamily="34" charset="0"/>
                              <a:cs typeface="Times New Roman" panose="02020603050405020304" pitchFamily="18" charset="0"/>
                            </a:rPr>
                          </m:ctrlPr>
                        </m:sSubPr>
                        <m:e>
                          <m:r>
                            <a:rPr lang="en-GB" sz="1800" i="1">
                              <a:latin typeface="Cambria Math" panose="02040503050406030204" pitchFamily="18" charset="0"/>
                              <a:ea typeface="Calibri" panose="020F0502020204030204" pitchFamily="34" charset="0"/>
                              <a:cs typeface="Times New Roman" panose="02020603050405020304" pitchFamily="18" charset="0"/>
                            </a:rPr>
                            <m:t>𝜀</m:t>
                          </m:r>
                        </m:e>
                        <m:sub>
                          <m:r>
                            <a:rPr lang="en-GB" sz="1800" i="1">
                              <a:latin typeface="Cambria Math" panose="02040503050406030204" pitchFamily="18" charset="0"/>
                              <a:ea typeface="Calibri" panose="020F0502020204030204" pitchFamily="34" charset="0"/>
                              <a:cs typeface="Times New Roman" panose="02020603050405020304" pitchFamily="18" charset="0"/>
                            </a:rPr>
                            <m:t>𝑖𝑡</m:t>
                          </m:r>
                        </m:sub>
                      </m:sSub>
                    </m:oMath>
                  </m:oMathPara>
                </a14:m>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a:p>
                <a:pPr marL="0" indent="0">
                  <a:buNone/>
                </a:pPr>
                <a:r>
                  <a:rPr lang="en-US" dirty="0"/>
                  <a:t>HC – cost of employees relative to sales, change in cost of employees relative to sales</a:t>
                </a:r>
              </a:p>
              <a:p>
                <a:pPr marL="0" indent="0">
                  <a:buNone/>
                </a:pPr>
                <a:r>
                  <a:rPr lang="en-US" dirty="0"/>
                  <a:t>CV: Company size, Tobin’s q, Capex, Financial leverage, Sales / Assets, ROIC, Share of managers that own shares, </a:t>
                </a:r>
                <a:r>
                  <a:rPr lang="en-US" b="1" dirty="0"/>
                  <a:t>Corporate university, Cash flow</a:t>
                </a:r>
              </a:p>
              <a:p>
                <a:pPr marL="0" indent="0">
                  <a:buNone/>
                </a:pPr>
                <a:r>
                  <a:rPr lang="en-US" dirty="0"/>
                  <a:t>and </a:t>
                </a:r>
              </a:p>
              <a:p>
                <a:pPr marL="0" indent="0">
                  <a:buNone/>
                </a:pPr>
                <a:r>
                  <a:rPr lang="en-US" dirty="0"/>
                  <a:t>macroeconomic features: </a:t>
                </a:r>
                <a:r>
                  <a:rPr lang="en-US" b="1" dirty="0"/>
                  <a:t>stock market index volatility, unemployment, tax rate, GDP growth</a:t>
                </a:r>
                <a:endParaRPr lang="ru-RU" b="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359923" y="1825625"/>
                <a:ext cx="11624554" cy="4351338"/>
              </a:xfrm>
              <a:blipFill>
                <a:blip r:embed="rId2"/>
                <a:stretch>
                  <a:fillRect l="-1049"/>
                </a:stretch>
              </a:blipFill>
            </p:spPr>
            <p:txBody>
              <a:bodyPr/>
              <a:lstStyle/>
              <a:p>
                <a:r>
                  <a:rPr lang="ru-RU">
                    <a:noFill/>
                  </a:rPr>
                  <a:t> </a:t>
                </a:r>
              </a:p>
            </p:txBody>
          </p:sp>
        </mc:Fallback>
      </mc:AlternateContent>
    </p:spTree>
    <p:extLst>
      <p:ext uri="{BB962C8B-B14F-4D97-AF65-F5344CB8AC3E}">
        <p14:creationId xmlns:p14="http://schemas.microsoft.com/office/powerpoint/2010/main" val="8809721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3468</TotalTime>
  <Words>2169</Words>
  <Application>Microsoft Office PowerPoint</Application>
  <PresentationFormat>Широкоэкранный</PresentationFormat>
  <Paragraphs>716</Paragraphs>
  <Slides>15</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Cambria Math</vt:lpstr>
      <vt:lpstr>Times New Roman</vt:lpstr>
      <vt:lpstr>Тема Office</vt:lpstr>
      <vt:lpstr>Economic Policy Uncertainty and Company’s Investments in Human Capital</vt:lpstr>
      <vt:lpstr>Motivation</vt:lpstr>
      <vt:lpstr>Literature review. Mechanism</vt:lpstr>
      <vt:lpstr>Literature review. HC</vt:lpstr>
      <vt:lpstr>Literature review. EPU</vt:lpstr>
      <vt:lpstr>The EPU index (http://www.policyuncertainty.com): </vt:lpstr>
      <vt:lpstr>Hypotheses</vt:lpstr>
      <vt:lpstr>Data</vt:lpstr>
      <vt:lpstr>Methodology</vt:lpstr>
      <vt:lpstr>Results - EPU impact on firm-level human capital </vt:lpstr>
      <vt:lpstr>Results - EPU impact on change in firm-level human capital </vt:lpstr>
      <vt:lpstr>Conclusion</vt:lpstr>
      <vt:lpstr>Спасибо за внимание!</vt:lpstr>
      <vt:lpstr>Descriptive stats</vt:lpstr>
      <vt:lpstr>Results - basic models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Policy Uncertainty and Company’s Investments in Human Capital</dc:title>
  <dc:creator>iuliia</dc:creator>
  <cp:lastModifiedBy>Найдёнова Юлия Николаевна</cp:lastModifiedBy>
  <cp:revision>46</cp:revision>
  <dcterms:created xsi:type="dcterms:W3CDTF">2019-07-23T12:06:30Z</dcterms:created>
  <dcterms:modified xsi:type="dcterms:W3CDTF">2021-05-11T04:49:34Z</dcterms:modified>
</cp:coreProperties>
</file>