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2" r:id="rId6"/>
    <p:sldId id="266" r:id="rId7"/>
    <p:sldId id="267" r:id="rId8"/>
    <p:sldId id="268" r:id="rId9"/>
    <p:sldId id="270" r:id="rId10"/>
    <p:sldId id="263" r:id="rId11"/>
    <p:sldId id="269" r:id="rId12"/>
    <p:sldId id="274" r:id="rId13"/>
    <p:sldId id="275" r:id="rId14"/>
    <p:sldId id="264" r:id="rId15"/>
    <p:sldId id="272" r:id="rId16"/>
    <p:sldId id="265" r:id="rId17"/>
  </p:sldIdLst>
  <p:sldSz cx="18288000" cy="10287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Open Sans" charset="0"/>
      <p:regular r:id="rId23"/>
      <p:bold r:id="rId24"/>
      <p:italic r:id="rId25"/>
      <p:boldItalic r:id="rId26"/>
    </p:embeddedFont>
    <p:embeddedFont>
      <p:font typeface="Poppins Light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DB2BD"/>
    <a:srgbClr val="3FBEB3"/>
    <a:srgbClr val="F5FC7D"/>
    <a:srgbClr val="FFFF99"/>
    <a:srgbClr val="FFFF00"/>
    <a:srgbClr val="FFFFCC"/>
    <a:srgbClr val="33CCCC"/>
    <a:srgbClr val="DDF488"/>
    <a:srgbClr val="E7F884"/>
    <a:srgbClr val="79D1A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33" autoAdjust="0"/>
    <p:restoredTop sz="94622" autoAdjust="0"/>
  </p:normalViewPr>
  <p:slideViewPr>
    <p:cSldViewPr>
      <p:cViewPr varScale="1">
        <p:scale>
          <a:sx n="72" d="100"/>
          <a:sy n="72" d="100"/>
        </p:scale>
        <p:origin x="-9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36521-F027-4CBD-ACC2-CC61ADFA7861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1813D-3789-439E-8E92-F369B6B9F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061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1813D-3789-439E-8E92-F369B6B9F52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0020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E6608F6-C8F7-BA45-ADF8-DB47F472EA85}"/>
              </a:ext>
            </a:extLst>
          </p:cNvPr>
          <p:cNvSpPr/>
          <p:nvPr/>
        </p:nvSpPr>
        <p:spPr>
          <a:xfrm>
            <a:off x="0" y="0"/>
            <a:ext cx="18288000" cy="10349801"/>
          </a:xfrm>
          <a:prstGeom prst="rect">
            <a:avLst/>
          </a:prstGeom>
          <a:solidFill>
            <a:srgbClr val="3FBE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2"/>
          <p:cNvSpPr txBox="1"/>
          <p:nvPr/>
        </p:nvSpPr>
        <p:spPr>
          <a:xfrm>
            <a:off x="8458200" y="3074894"/>
            <a:ext cx="8069788" cy="3913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65"/>
              </a:lnSpc>
            </a:pPr>
            <a:r>
              <a:rPr lang="en-US" sz="9150" dirty="0" err="1">
                <a:solidFill>
                  <a:srgbClr val="F5FC7D"/>
                </a:solidFill>
                <a:latin typeface="HK Grotesk Bold"/>
              </a:rPr>
              <a:t>Шахматы</a:t>
            </a:r>
            <a:r>
              <a:rPr lang="en-US" sz="9150" dirty="0">
                <a:solidFill>
                  <a:srgbClr val="F5FC7D"/>
                </a:solidFill>
                <a:latin typeface="HK Grotesk Bold"/>
              </a:rPr>
              <a:t> </a:t>
            </a:r>
          </a:p>
          <a:p>
            <a:pPr algn="ctr">
              <a:lnSpc>
                <a:spcPts val="10065"/>
              </a:lnSpc>
            </a:pPr>
            <a:r>
              <a:rPr lang="en-US" sz="9150" dirty="0" err="1">
                <a:solidFill>
                  <a:srgbClr val="F5FC7D"/>
                </a:solidFill>
                <a:latin typeface="HK Grotesk Bold"/>
              </a:rPr>
              <a:t>из</a:t>
            </a:r>
            <a:r>
              <a:rPr lang="en-US" sz="9150" dirty="0">
                <a:solidFill>
                  <a:srgbClr val="F5FC7D"/>
                </a:solidFill>
                <a:latin typeface="HK Grotesk Bold"/>
              </a:rPr>
              <a:t> </a:t>
            </a:r>
            <a:r>
              <a:rPr lang="en-US" sz="9150" dirty="0" err="1">
                <a:solidFill>
                  <a:srgbClr val="F5FC7D"/>
                </a:solidFill>
                <a:latin typeface="HK Grotesk Bold"/>
              </a:rPr>
              <a:t>эпоксидной</a:t>
            </a:r>
            <a:endParaRPr lang="en-US" sz="9150" dirty="0">
              <a:solidFill>
                <a:srgbClr val="F5FC7D"/>
              </a:solidFill>
              <a:latin typeface="HK Grotesk Bold"/>
            </a:endParaRPr>
          </a:p>
          <a:p>
            <a:pPr algn="ctr">
              <a:lnSpc>
                <a:spcPts val="10065"/>
              </a:lnSpc>
            </a:pPr>
            <a:r>
              <a:rPr lang="en-US" sz="9150" dirty="0" err="1">
                <a:solidFill>
                  <a:srgbClr val="F5FC7D"/>
                </a:solidFill>
                <a:latin typeface="HK Grotesk Bold"/>
              </a:rPr>
              <a:t>смолы</a:t>
            </a:r>
            <a:endParaRPr lang="en-US" sz="9150" dirty="0">
              <a:solidFill>
                <a:srgbClr val="F5FC7D"/>
              </a:solidFill>
              <a:latin typeface="HK Grotesk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D9552B-9CB1-4107-9926-373C6F51F6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835878" y="-647700"/>
            <a:ext cx="8084758" cy="3983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CDBE18-B37E-4675-BA02-F002F7D227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419600" y="-1953691"/>
            <a:ext cx="8084758" cy="3983581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ECF4AFEB-E5B0-4ABC-A4FD-0C382FB1F1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67000" y="2974101"/>
            <a:ext cx="5163760" cy="4115157"/>
          </a:xfrm>
          <a:prstGeom prst="rect">
            <a:avLst/>
          </a:prstGeom>
        </p:spPr>
      </p:pic>
      <p:pic>
        <p:nvPicPr>
          <p:cNvPr id="124" name="Picture 7">
            <a:extLst>
              <a:ext uri="{FF2B5EF4-FFF2-40B4-BE49-F238E27FC236}">
                <a16:creationId xmlns:a16="http://schemas.microsoft.com/office/drawing/2014/main" xmlns="" id="{58C359E5-43D7-4C98-BF41-EC738EDD1F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561285">
            <a:off x="12310002" y="9492853"/>
            <a:ext cx="8084758" cy="39835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CA261E9-036F-DD41-A3DD-7D74D470E107}"/>
              </a:ext>
            </a:extLst>
          </p:cNvPr>
          <p:cNvSpPr/>
          <p:nvPr/>
        </p:nvSpPr>
        <p:spPr>
          <a:xfrm>
            <a:off x="0" y="0"/>
            <a:ext cx="10210856" cy="1028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/>
          <a:srcRect l="25442" r="20394" b="7560"/>
          <a:stretch>
            <a:fillRect/>
          </a:stretch>
        </p:blipFill>
        <p:spPr>
          <a:xfrm>
            <a:off x="10210856" y="15688"/>
            <a:ext cx="8077144" cy="10287000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C5019905-D869-9D4A-BBA4-80E7CB3E1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00" y="803416"/>
            <a:ext cx="10210856" cy="1470025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9150" dirty="0">
                <a:solidFill>
                  <a:schemeClr val="bg1"/>
                </a:solidFill>
                <a:latin typeface="HK Grotesk Bold"/>
                <a:ea typeface="+mn-ea"/>
                <a:cs typeface="+mn-cs"/>
              </a:rPr>
              <a:t>Результаты проекта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D158E339-7CB0-4F80-ABA5-08E033BA34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2430332">
            <a:off x="-2203540" y="6787720"/>
            <a:ext cx="8084758" cy="3983581"/>
          </a:xfrm>
          <a:prstGeom prst="rect">
            <a:avLst/>
          </a:prstGeom>
        </p:spPr>
      </p:pic>
      <p:sp>
        <p:nvSpPr>
          <p:cNvPr id="12" name="Подзаголовок 11">
            <a:extLst>
              <a:ext uri="{FF2B5EF4-FFF2-40B4-BE49-F238E27FC236}">
                <a16:creationId xmlns:a16="http://schemas.microsoft.com/office/drawing/2014/main" xmlns="" id="{F171D6F5-1409-E740-89CE-3EF754CA1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7" y="3173447"/>
            <a:ext cx="10210856" cy="7820966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4200" dirty="0">
                <a:solidFill>
                  <a:schemeClr val="bg1"/>
                </a:solidFill>
                <a:latin typeface="Open Sans"/>
              </a:rPr>
              <a:t>Провели мероприятие в детском саду «Маугли»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4200" dirty="0">
                <a:solidFill>
                  <a:schemeClr val="bg1"/>
                </a:solidFill>
                <a:latin typeface="Open Sans"/>
              </a:rPr>
              <a:t>Собрали 12 903р (108%)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4200" dirty="0">
                <a:solidFill>
                  <a:schemeClr val="bg1"/>
                </a:solidFill>
                <a:latin typeface="Open Sans"/>
              </a:rPr>
              <a:t>Произвели 8 комплектов шахмат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4200" dirty="0">
                <a:solidFill>
                  <a:schemeClr val="bg1"/>
                </a:solidFill>
                <a:latin typeface="Open Sans"/>
              </a:rPr>
              <a:t>Создали 2 </a:t>
            </a:r>
            <a:r>
              <a:rPr lang="ru-RU" sz="4200" dirty="0" err="1">
                <a:solidFill>
                  <a:schemeClr val="bg1"/>
                </a:solidFill>
                <a:latin typeface="Open Sans"/>
              </a:rPr>
              <a:t>соц.сети</a:t>
            </a:r>
            <a:r>
              <a:rPr lang="ru-RU" sz="4200" dirty="0">
                <a:solidFill>
                  <a:schemeClr val="bg1"/>
                </a:solidFill>
                <a:latin typeface="Open Sans"/>
              </a:rPr>
              <a:t> (нас нашел главный спонсор), выпущена статья в «Нижегородской правде»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4200" dirty="0">
                <a:solidFill>
                  <a:schemeClr val="bg1"/>
                </a:solidFill>
                <a:latin typeface="Open Sans"/>
              </a:rPr>
              <a:t>Связались со всеми подходящими </a:t>
            </a:r>
            <a:r>
              <a:rPr lang="ru-RU" sz="4200" dirty="0" err="1">
                <a:solidFill>
                  <a:schemeClr val="bg1"/>
                </a:solidFill>
                <a:latin typeface="Open Sans"/>
              </a:rPr>
              <a:t>соц.учреждениями</a:t>
            </a:r>
            <a:r>
              <a:rPr lang="ru-RU" sz="4200" dirty="0">
                <a:solidFill>
                  <a:schemeClr val="bg1"/>
                </a:solidFill>
                <a:latin typeface="Open Sans"/>
              </a:rPr>
              <a:t> Нижнего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1881C6A-3EC8-6141-BB62-442CE1204107}"/>
              </a:ext>
            </a:extLst>
          </p:cNvPr>
          <p:cNvSpPr/>
          <p:nvPr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7771AE9B-0F66-2A43-A114-086511A86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1880" y="803416"/>
            <a:ext cx="4648200" cy="8938845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E7475B65-9044-DE4A-ABA4-1FBD21B8B7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131" y="4110183"/>
            <a:ext cx="7495080" cy="562131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1C7B399-2B2B-4285-A69E-3A15A019F1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346025" y="-3064387"/>
            <a:ext cx="6453821" cy="6172200"/>
          </a:xfrm>
          <a:prstGeom prst="rect">
            <a:avLst/>
          </a:prstGeom>
        </p:spPr>
      </p:pic>
      <p:sp>
        <p:nvSpPr>
          <p:cNvPr id="7" name="Заголовок 10">
            <a:extLst>
              <a:ext uri="{FF2B5EF4-FFF2-40B4-BE49-F238E27FC236}">
                <a16:creationId xmlns:a16="http://schemas.microsoft.com/office/drawing/2014/main" xmlns="" id="{4606B692-6ABD-491E-A9F2-65E33DA4BABF}"/>
              </a:ext>
            </a:extLst>
          </p:cNvPr>
          <p:cNvSpPr txBox="1">
            <a:spLocks/>
          </p:cNvSpPr>
          <p:nvPr/>
        </p:nvSpPr>
        <p:spPr>
          <a:xfrm>
            <a:off x="-304800" y="803416"/>
            <a:ext cx="10210856" cy="147002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150">
                <a:solidFill>
                  <a:schemeClr val="bg1"/>
                </a:solidFill>
                <a:latin typeface="HK Grotesk Bold"/>
                <a:ea typeface="+mn-ea"/>
                <a:cs typeface="+mn-cs"/>
              </a:rPr>
              <a:t>Результаты проекта</a:t>
            </a:r>
            <a:endParaRPr lang="ru-RU" sz="9150" dirty="0">
              <a:solidFill>
                <a:schemeClr val="bg1"/>
              </a:solidFill>
              <a:latin typeface="HK Grotesk Bold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458BDB79-9361-43A1-AAD5-B6E82DDC3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258800" y="6751715"/>
            <a:ext cx="6453821" cy="6172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314EB30-B0C1-41A9-8F24-444E16C1D3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10001" b="3105"/>
          <a:stretch/>
        </p:blipFill>
        <p:spPr>
          <a:xfrm>
            <a:off x="13190080" y="803416"/>
            <a:ext cx="4900127" cy="89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0468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1881C6A-3EC8-6141-BB62-442CE1204107}"/>
              </a:ext>
            </a:extLst>
          </p:cNvPr>
          <p:cNvSpPr/>
          <p:nvPr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1C7B399-2B2B-4285-A69E-3A15A019F1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346025" y="-3064387"/>
            <a:ext cx="6453821" cy="6172200"/>
          </a:xfrm>
          <a:prstGeom prst="rect">
            <a:avLst/>
          </a:prstGeom>
        </p:spPr>
      </p:pic>
      <p:sp>
        <p:nvSpPr>
          <p:cNvPr id="7" name="Заголовок 10">
            <a:extLst>
              <a:ext uri="{FF2B5EF4-FFF2-40B4-BE49-F238E27FC236}">
                <a16:creationId xmlns:a16="http://schemas.microsoft.com/office/drawing/2014/main" xmlns="" id="{4606B692-6ABD-491E-A9F2-65E33DA4BABF}"/>
              </a:ext>
            </a:extLst>
          </p:cNvPr>
          <p:cNvSpPr txBox="1">
            <a:spLocks/>
          </p:cNvSpPr>
          <p:nvPr/>
        </p:nvSpPr>
        <p:spPr>
          <a:xfrm>
            <a:off x="1370631" y="107285"/>
            <a:ext cx="15546737" cy="147002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150" dirty="0">
                <a:solidFill>
                  <a:schemeClr val="bg1"/>
                </a:solidFill>
                <a:latin typeface="HK Grotesk Bold"/>
                <a:ea typeface="+mn-ea"/>
                <a:cs typeface="+mn-cs"/>
              </a:rPr>
              <a:t>Результаты проекта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458BDB79-9361-43A1-AAD5-B6E82DDC3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258800" y="6751715"/>
            <a:ext cx="6453821" cy="6172200"/>
          </a:xfrm>
          <a:prstGeom prst="rect">
            <a:avLst/>
          </a:prstGeom>
        </p:spPr>
      </p:pic>
      <p:pic>
        <p:nvPicPr>
          <p:cNvPr id="10" name="Рисунок 5">
            <a:extLst>
              <a:ext uri="{FF2B5EF4-FFF2-40B4-BE49-F238E27FC236}">
                <a16:creationId xmlns:a16="http://schemas.microsoft.com/office/drawing/2014/main" xmlns="" id="{950C8AD9-4CE7-4F13-BAD9-B79DFBBCDF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800" y="1576474"/>
            <a:ext cx="5968321" cy="8507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B9AB31-8E45-4A43-8D9D-49F0837C5A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40121" y="1592803"/>
            <a:ext cx="6027780" cy="849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2740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1881C6A-3EC8-6141-BB62-442CE1204107}"/>
              </a:ext>
            </a:extLst>
          </p:cNvPr>
          <p:cNvSpPr/>
          <p:nvPr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1C7B399-2B2B-4285-A69E-3A15A019F1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346025" y="-3064387"/>
            <a:ext cx="6453821" cy="6172200"/>
          </a:xfrm>
          <a:prstGeom prst="rect">
            <a:avLst/>
          </a:prstGeom>
        </p:spPr>
      </p:pic>
      <p:sp>
        <p:nvSpPr>
          <p:cNvPr id="7" name="Заголовок 10">
            <a:extLst>
              <a:ext uri="{FF2B5EF4-FFF2-40B4-BE49-F238E27FC236}">
                <a16:creationId xmlns:a16="http://schemas.microsoft.com/office/drawing/2014/main" xmlns="" id="{4606B692-6ABD-491E-A9F2-65E33DA4BABF}"/>
              </a:ext>
            </a:extLst>
          </p:cNvPr>
          <p:cNvSpPr txBox="1">
            <a:spLocks/>
          </p:cNvSpPr>
          <p:nvPr/>
        </p:nvSpPr>
        <p:spPr>
          <a:xfrm>
            <a:off x="-304800" y="803416"/>
            <a:ext cx="10210856" cy="147002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150">
                <a:solidFill>
                  <a:schemeClr val="bg1"/>
                </a:solidFill>
                <a:latin typeface="HK Grotesk Bold"/>
                <a:ea typeface="+mn-ea"/>
                <a:cs typeface="+mn-cs"/>
              </a:rPr>
              <a:t>Результаты проекта</a:t>
            </a:r>
            <a:endParaRPr lang="ru-RU" sz="9150" dirty="0">
              <a:solidFill>
                <a:schemeClr val="bg1"/>
              </a:solidFill>
              <a:latin typeface="HK Grotesk Bold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458BDB79-9361-43A1-AAD5-B6E82DDC3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258800" y="6751715"/>
            <a:ext cx="6453821" cy="6172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537B1A-13FB-4478-8DFB-CD48D994DA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4074" b="4814"/>
          <a:stretch/>
        </p:blipFill>
        <p:spPr>
          <a:xfrm>
            <a:off x="9921607" y="419099"/>
            <a:ext cx="7485314" cy="9372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F9524D5-3810-481B-9AA7-34D591EE8A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776" t="28665" r="8985" b="49821"/>
          <a:stretch/>
        </p:blipFill>
        <p:spPr>
          <a:xfrm>
            <a:off x="634165" y="4695930"/>
            <a:ext cx="9135042" cy="316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0326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C9423E7-EB95-F645-A63A-33009CE6B787}"/>
              </a:ext>
            </a:extLst>
          </p:cNvPr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3FBE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99"/>
              </a:solidFill>
            </a:endParaRPr>
          </a:p>
        </p:txBody>
      </p:sp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sp>
      <p:sp>
        <p:nvSpPr>
          <p:cNvPr id="3" name="TextBox 3"/>
          <p:cNvSpPr txBox="1"/>
          <p:nvPr/>
        </p:nvSpPr>
        <p:spPr>
          <a:xfrm>
            <a:off x="1414980" y="3409950"/>
            <a:ext cx="6314040" cy="352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9150" dirty="0" err="1">
                <a:solidFill>
                  <a:schemeClr val="bg1"/>
                </a:solidFill>
                <a:latin typeface="HK Grotesk Bold"/>
              </a:rPr>
              <a:t>Трудности</a:t>
            </a:r>
            <a:r>
              <a:rPr lang="en-US" sz="9150" dirty="0">
                <a:solidFill>
                  <a:schemeClr val="bg1"/>
                </a:solidFill>
                <a:latin typeface="HK Grotesk Bold"/>
              </a:rPr>
              <a:t> </a:t>
            </a:r>
            <a:r>
              <a:rPr lang="en-US" sz="9150" dirty="0" err="1">
                <a:solidFill>
                  <a:schemeClr val="bg1"/>
                </a:solidFill>
                <a:latin typeface="HK Grotesk Bold"/>
              </a:rPr>
              <a:t>возникшие</a:t>
            </a:r>
            <a:r>
              <a:rPr lang="en-US" sz="9150" dirty="0">
                <a:solidFill>
                  <a:schemeClr val="bg1"/>
                </a:solidFill>
                <a:latin typeface="HK Grotesk Bold"/>
              </a:rPr>
              <a:t> в </a:t>
            </a:r>
            <a:r>
              <a:rPr lang="en-US" sz="9150" dirty="0" err="1">
                <a:solidFill>
                  <a:schemeClr val="bg1"/>
                </a:solidFill>
                <a:latin typeface="HK Grotesk Bold"/>
              </a:rPr>
              <a:t>проекте</a:t>
            </a:r>
            <a:endParaRPr lang="en-US" sz="9150" dirty="0">
              <a:solidFill>
                <a:schemeClr val="bg1"/>
              </a:solidFill>
              <a:latin typeface="HK Grotesk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648035" y="2788150"/>
            <a:ext cx="8666859" cy="99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94"/>
              </a:lnSpc>
            </a:pPr>
            <a:r>
              <a:rPr lang="en-US" sz="4400" dirty="0">
                <a:solidFill>
                  <a:srgbClr val="F5FC7D"/>
                </a:solidFill>
                <a:latin typeface="Open Sans"/>
              </a:rPr>
              <a:t>1.</a:t>
            </a:r>
            <a:r>
              <a:rPr lang="ru-RU" sz="4400" dirty="0">
                <a:solidFill>
                  <a:srgbClr val="F5FC7D"/>
                </a:solidFill>
                <a:latin typeface="Open Sans"/>
              </a:rPr>
              <a:t> </a:t>
            </a:r>
            <a:r>
              <a:rPr lang="en-US" sz="4400" dirty="0" err="1">
                <a:solidFill>
                  <a:srgbClr val="F5FC7D"/>
                </a:solidFill>
                <a:latin typeface="Open Sans"/>
              </a:rPr>
              <a:t>Сжатые</a:t>
            </a:r>
            <a:r>
              <a:rPr lang="en-US" sz="4400" dirty="0">
                <a:solidFill>
                  <a:srgbClr val="F5FC7D"/>
                </a:solidFill>
                <a:latin typeface="Open Sans"/>
              </a:rPr>
              <a:t> </a:t>
            </a:r>
            <a:r>
              <a:rPr lang="en-US" sz="4400" dirty="0" err="1">
                <a:solidFill>
                  <a:srgbClr val="F5FC7D"/>
                </a:solidFill>
                <a:latin typeface="Open Sans"/>
              </a:rPr>
              <a:t>сроки</a:t>
            </a:r>
            <a:r>
              <a:rPr lang="ru-RU" sz="4400" dirty="0">
                <a:solidFill>
                  <a:srgbClr val="F5FC7D"/>
                </a:solidFill>
                <a:latin typeface="Open Sans"/>
              </a:rPr>
              <a:t> (2 недели)</a:t>
            </a:r>
            <a:endParaRPr lang="en-US" sz="4400" dirty="0">
              <a:solidFill>
                <a:srgbClr val="F5FC7D"/>
              </a:solidFill>
              <a:latin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648035" y="4377549"/>
            <a:ext cx="8666859" cy="98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94"/>
              </a:lnSpc>
            </a:pPr>
            <a:r>
              <a:rPr lang="en-US" sz="4400" dirty="0">
                <a:solidFill>
                  <a:srgbClr val="F5FC7D"/>
                </a:solidFill>
                <a:latin typeface="Open Sans"/>
              </a:rPr>
              <a:t>2.</a:t>
            </a:r>
            <a:r>
              <a:rPr lang="ru-RU" sz="4400" dirty="0">
                <a:solidFill>
                  <a:srgbClr val="F5FC7D"/>
                </a:solidFill>
                <a:latin typeface="Open Sans"/>
              </a:rPr>
              <a:t> Коронавирус</a:t>
            </a:r>
            <a:endParaRPr lang="en-US" sz="4400" dirty="0">
              <a:solidFill>
                <a:srgbClr val="F5FC7D"/>
              </a:solidFill>
              <a:latin typeface="Open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648035" y="5953284"/>
            <a:ext cx="8666859" cy="98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94"/>
              </a:lnSpc>
            </a:pPr>
            <a:r>
              <a:rPr lang="en-US" sz="4400" dirty="0">
                <a:solidFill>
                  <a:srgbClr val="F5FC7D"/>
                </a:solidFill>
                <a:latin typeface="Open Sans"/>
              </a:rPr>
              <a:t>3.</a:t>
            </a:r>
            <a:r>
              <a:rPr lang="ru-RU" sz="4400" dirty="0">
                <a:solidFill>
                  <a:srgbClr val="F5FC7D"/>
                </a:solidFill>
                <a:latin typeface="Open Sans"/>
              </a:rPr>
              <a:t> Напряжение в команде</a:t>
            </a:r>
            <a:endParaRPr lang="en-US" sz="4400" dirty="0">
              <a:solidFill>
                <a:srgbClr val="F5FC7D"/>
              </a:solidFill>
              <a:latin typeface="Open Sans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2CE3BB21-0856-452B-B6FB-5D8588CFA9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521550">
            <a:off x="14749656" y="-3122481"/>
            <a:ext cx="8084758" cy="3983581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378A5C5C-0BF3-47D9-81F6-6078DF580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521550">
            <a:off x="13232084" y="-2209550"/>
            <a:ext cx="8084758" cy="3983581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D183A6D3-03E5-411A-99E2-0F3F1E2AB4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5803088">
            <a:off x="-2283964" y="8353753"/>
            <a:ext cx="8084758" cy="398358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5814094-8B7A-0742-B322-CBE609D74A4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FBE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3A731A-9DE6-2148-AF51-79E32309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209131"/>
            <a:ext cx="8229600" cy="1143000"/>
          </a:xfrm>
        </p:spPr>
        <p:txBody>
          <a:bodyPr>
            <a:noAutofit/>
          </a:bodyPr>
          <a:lstStyle/>
          <a:p>
            <a:r>
              <a:rPr lang="ru-RU" sz="9150" dirty="0">
                <a:solidFill>
                  <a:srgbClr val="F5FC7D"/>
                </a:solidFill>
                <a:latin typeface="HK Grotesk Bold"/>
                <a:ea typeface="+mn-ea"/>
                <a:cs typeface="+mn-cs"/>
              </a:rPr>
              <a:t>Выводы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98BB6286-6975-4C09-BB3B-538B84CED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335000" y="6863832"/>
            <a:ext cx="6453821" cy="617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F37DE1-B5F2-49B8-9120-13F28E905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133600" y="1752376"/>
            <a:ext cx="6453821" cy="61722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AFF18FA-CFD1-4BD9-BB3E-D408F9213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43100"/>
            <a:ext cx="17145000" cy="7696200"/>
          </a:xfrm>
        </p:spPr>
        <p:txBody>
          <a:bodyPr>
            <a:normAutofit fontScale="92500" lnSpcReduction="10000"/>
          </a:bodyPr>
          <a:lstStyle/>
          <a:p>
            <a:r>
              <a:rPr lang="ru-RU" sz="3600" dirty="0">
                <a:solidFill>
                  <a:srgbClr val="F5FC7D"/>
                </a:solidFill>
                <a:latin typeface="Open Sans"/>
              </a:rPr>
              <a:t>За время проведения проекта мы выполнили поставленные цели (собрали необходимую сумму, провели содействующее популяризации шахмат мероприятие, огласили проект в социальных сетях и СМИ</a:t>
            </a:r>
          </a:p>
          <a:p>
            <a:pPr marL="0" indent="0">
              <a:buNone/>
            </a:pPr>
            <a:endParaRPr lang="ru-RU" sz="3600" dirty="0">
              <a:solidFill>
                <a:srgbClr val="F5FC7D"/>
              </a:solidFill>
              <a:latin typeface="Open Sans"/>
            </a:endParaRPr>
          </a:p>
          <a:p>
            <a:r>
              <a:rPr lang="ru-RU" sz="3600" dirty="0">
                <a:solidFill>
                  <a:srgbClr val="F5FC7D"/>
                </a:solidFill>
                <a:latin typeface="Open Sans"/>
              </a:rPr>
              <a:t>Столкнувшись со сложностями, мы научились быстро принимать решения, организовывать свое время в максимально короткие сроки, расставлять приоритеты в работе, решать конфликты, получили навыки коммуникации и организации взаимодействия и совместной работы</a:t>
            </a:r>
          </a:p>
          <a:p>
            <a:endParaRPr lang="ru-RU" sz="3600" dirty="0">
              <a:solidFill>
                <a:srgbClr val="F5FC7D"/>
              </a:solidFill>
              <a:latin typeface="Open Sans"/>
            </a:endParaRPr>
          </a:p>
          <a:p>
            <a:r>
              <a:rPr lang="ru-RU" sz="3600" dirty="0">
                <a:solidFill>
                  <a:srgbClr val="F5FC7D"/>
                </a:solidFill>
                <a:latin typeface="Open Sans"/>
              </a:rPr>
              <a:t>Получили опыт работы с краудфандингом, партнерства со спонсорами, юридически правильного оформления совместной работы </a:t>
            </a:r>
          </a:p>
          <a:p>
            <a:endParaRPr lang="ru-RU" sz="3600" dirty="0">
              <a:solidFill>
                <a:srgbClr val="F5FC7D"/>
              </a:solidFill>
              <a:latin typeface="Open Sans"/>
            </a:endParaRPr>
          </a:p>
          <a:p>
            <a:r>
              <a:rPr lang="ru-RU" sz="3600" dirty="0">
                <a:solidFill>
                  <a:srgbClr val="F5FC7D"/>
                </a:solidFill>
                <a:latin typeface="Open Sans"/>
              </a:rPr>
              <a:t>В перспективе проект будет продолжаться вне краудфандинга, через </a:t>
            </a:r>
            <a:r>
              <a:rPr lang="ru-RU" sz="3600" dirty="0" err="1">
                <a:solidFill>
                  <a:srgbClr val="F5FC7D"/>
                </a:solidFill>
                <a:latin typeface="Open Sans"/>
              </a:rPr>
              <a:t>соц.сети</a:t>
            </a:r>
            <a:r>
              <a:rPr lang="ru-RU" sz="3600" dirty="0">
                <a:solidFill>
                  <a:srgbClr val="F5FC7D"/>
                </a:solidFill>
                <a:latin typeface="Open Sans"/>
              </a:rPr>
              <a:t>. У нас уже есть заказы, новые идеи оформления, клиенты из разных городов, новые материалы и способы работы</a:t>
            </a:r>
            <a:endParaRPr lang="en-US" sz="3600" dirty="0">
              <a:solidFill>
                <a:srgbClr val="F5FC7D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2128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76F1BF7-D692-E24F-B927-3A062B08C591}"/>
              </a:ext>
            </a:extLst>
          </p:cNvPr>
          <p:cNvSpPr/>
          <p:nvPr/>
        </p:nvSpPr>
        <p:spPr>
          <a:xfrm>
            <a:off x="1" y="-33495"/>
            <a:ext cx="18288000" cy="10287000"/>
          </a:xfrm>
          <a:prstGeom prst="rect">
            <a:avLst/>
          </a:prstGeom>
          <a:solidFill>
            <a:srgbClr val="3FBE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546563" y="-1503105"/>
            <a:ext cx="6453821" cy="617220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2F942587-5D85-8B4D-BBC3-A323F167B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73956" y="208643"/>
            <a:ext cx="7352044" cy="9802725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E3D036C2-4538-C24D-A958-DDE410BC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94" y="60021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9150" dirty="0">
                <a:solidFill>
                  <a:srgbClr val="F5FC7D"/>
                </a:solidFill>
                <a:latin typeface="HK Grotesk Bold"/>
                <a:ea typeface="+mn-ea"/>
                <a:cs typeface="+mn-cs"/>
              </a:rPr>
              <a:t>Спасибо за внимание</a:t>
            </a:r>
            <a:r>
              <a:rPr lang="ru-RU" sz="9100" dirty="0">
                <a:solidFill>
                  <a:srgbClr val="F5FC7D"/>
                </a:solidFill>
                <a:latin typeface="HK Grotesk Bold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6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CCE559D-B3E3-1149-8EC1-66F2431772D4}"/>
              </a:ext>
            </a:extLst>
          </p:cNvPr>
          <p:cNvSpPr/>
          <p:nvPr/>
        </p:nvSpPr>
        <p:spPr>
          <a:xfrm>
            <a:off x="-4482" y="-83735"/>
            <a:ext cx="10167716" cy="103707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2"/>
          <p:cNvSpPr txBox="1"/>
          <p:nvPr/>
        </p:nvSpPr>
        <p:spPr>
          <a:xfrm>
            <a:off x="828951" y="3181113"/>
            <a:ext cx="8285430" cy="87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4400" dirty="0" err="1">
                <a:solidFill>
                  <a:schemeClr val="bg1"/>
                </a:solidFill>
                <a:latin typeface="Open Sans"/>
              </a:rPr>
              <a:t>Руководитель</a:t>
            </a:r>
            <a:r>
              <a:rPr lang="en-US" sz="44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Open Sans"/>
              </a:rPr>
              <a:t>проекта</a:t>
            </a:r>
            <a:r>
              <a:rPr lang="ru-RU" sz="4400" dirty="0">
                <a:solidFill>
                  <a:schemeClr val="bg1"/>
                </a:solidFill>
                <a:latin typeface="Open Sans"/>
              </a:rPr>
              <a:t>:</a:t>
            </a:r>
            <a:endParaRPr lang="en-US" sz="4400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00132" y="4087671"/>
            <a:ext cx="831182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13"/>
              </a:lnSpc>
            </a:pPr>
            <a:r>
              <a:rPr lang="en-US" sz="2800" dirty="0" err="1">
                <a:solidFill>
                  <a:schemeClr val="bg1"/>
                </a:solidFill>
                <a:latin typeface="Open Sans"/>
              </a:rPr>
              <a:t>Павловская</a:t>
            </a:r>
            <a:r>
              <a:rPr lang="en-US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pen Sans"/>
              </a:rPr>
              <a:t>Светлана</a:t>
            </a:r>
            <a:r>
              <a:rPr lang="en-US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pen Sans"/>
              </a:rPr>
              <a:t>Владимировна</a:t>
            </a:r>
            <a:endParaRPr lang="en-US" sz="2800" dirty="0">
              <a:solidFill>
                <a:schemeClr val="bg1"/>
              </a:solidFill>
              <a:latin typeface="Open Sans"/>
            </a:endParaRPr>
          </a:p>
          <a:p>
            <a:pPr>
              <a:lnSpc>
                <a:spcPts val="3613"/>
              </a:lnSpc>
            </a:pPr>
            <a:endParaRPr lang="en-US" sz="2441" spc="180" dirty="0">
              <a:solidFill>
                <a:srgbClr val="FFFFFF"/>
              </a:solidFill>
              <a:latin typeface="Poppins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35991" y="4861219"/>
            <a:ext cx="8283584" cy="756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8"/>
              </a:lnSpc>
            </a:pPr>
            <a:r>
              <a:rPr lang="en-US" sz="4400" dirty="0" err="1">
                <a:solidFill>
                  <a:schemeClr val="bg1"/>
                </a:solidFill>
                <a:latin typeface="Open Sans"/>
              </a:rPr>
              <a:t>Тип</a:t>
            </a:r>
            <a:r>
              <a:rPr lang="en-US" sz="44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Open Sans"/>
              </a:rPr>
              <a:t>проекта</a:t>
            </a:r>
            <a:r>
              <a:rPr lang="ru-RU" sz="4400" dirty="0">
                <a:solidFill>
                  <a:schemeClr val="bg1"/>
                </a:solidFill>
                <a:latin typeface="Open Sans"/>
              </a:rPr>
              <a:t>:</a:t>
            </a:r>
            <a:endParaRPr lang="en-US" sz="4400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0132" y="5607718"/>
            <a:ext cx="8311781" cy="46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8"/>
              </a:lnSpc>
            </a:pPr>
            <a:r>
              <a:rPr lang="en-US" sz="2800" dirty="0" err="1">
                <a:solidFill>
                  <a:schemeClr val="bg1"/>
                </a:solidFill>
                <a:latin typeface="Open Sans"/>
              </a:rPr>
              <a:t>краудфандинговый</a:t>
            </a:r>
            <a:r>
              <a:rPr lang="en-US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pen Sans"/>
              </a:rPr>
              <a:t>проект</a:t>
            </a:r>
            <a:endParaRPr lang="en-US" sz="2800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03F27671-1551-4042-9ABF-3AC3017D1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024142">
            <a:off x="-2511679" y="6364057"/>
            <a:ext cx="8084758" cy="398358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00132" y="6405070"/>
            <a:ext cx="8283478" cy="86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80"/>
              </a:lnSpc>
            </a:pPr>
            <a:r>
              <a:rPr lang="en-US" sz="4400" dirty="0" err="1">
                <a:solidFill>
                  <a:schemeClr val="bg1"/>
                </a:solidFill>
                <a:latin typeface="Open Sans"/>
              </a:rPr>
              <a:t>Место</a:t>
            </a:r>
            <a:r>
              <a:rPr lang="en-US" sz="44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Open Sans"/>
              </a:rPr>
              <a:t>работы</a:t>
            </a:r>
            <a:r>
              <a:rPr lang="en-US" sz="44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Open Sans"/>
              </a:rPr>
              <a:t>по</a:t>
            </a:r>
            <a:r>
              <a:rPr lang="en-US" sz="44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Open Sans"/>
              </a:rPr>
              <a:t>проекту</a:t>
            </a:r>
            <a:r>
              <a:rPr lang="ru-RU" sz="4400" dirty="0">
                <a:solidFill>
                  <a:schemeClr val="bg1"/>
                </a:solidFill>
                <a:latin typeface="Open Sans"/>
              </a:rPr>
              <a:t>:</a:t>
            </a:r>
            <a:endParaRPr lang="en-US" sz="4400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14540" y="7335453"/>
            <a:ext cx="8282962" cy="467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8"/>
              </a:lnSpc>
            </a:pPr>
            <a:r>
              <a:rPr lang="en-US" sz="2800" dirty="0" err="1">
                <a:solidFill>
                  <a:schemeClr val="bg1"/>
                </a:solidFill>
                <a:latin typeface="Open Sans"/>
              </a:rPr>
              <a:t>Краудфандинговая</a:t>
            </a:r>
            <a:r>
              <a:rPr lang="en-US" sz="28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pen Sans"/>
              </a:rPr>
              <a:t>платформа</a:t>
            </a:r>
            <a:r>
              <a:rPr lang="en-US" sz="2800" dirty="0">
                <a:solidFill>
                  <a:schemeClr val="bg1"/>
                </a:solidFill>
                <a:latin typeface="Open Sans"/>
              </a:rPr>
              <a:t> Planeta.ru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/>
          <a:srcRect l="26471" r="14325"/>
          <a:stretch>
            <a:fillRect/>
          </a:stretch>
        </p:blipFill>
        <p:spPr>
          <a:xfrm>
            <a:off x="10167716" y="0"/>
            <a:ext cx="8120284" cy="1028700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8AE8DC94-0083-4871-9D46-AD06A41BDCDA}"/>
              </a:ext>
            </a:extLst>
          </p:cNvPr>
          <p:cNvSpPr txBox="1"/>
          <p:nvPr/>
        </p:nvSpPr>
        <p:spPr>
          <a:xfrm>
            <a:off x="149251" y="525279"/>
            <a:ext cx="9613541" cy="2618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65"/>
              </a:lnSpc>
            </a:pPr>
            <a:r>
              <a:rPr lang="ru-RU" sz="9150" dirty="0">
                <a:solidFill>
                  <a:schemeClr val="bg1"/>
                </a:solidFill>
                <a:latin typeface="HK Grotesk Bold"/>
              </a:rPr>
              <a:t>Общее описание проекта</a:t>
            </a:r>
            <a:endParaRPr lang="en-US" sz="9150" dirty="0">
              <a:solidFill>
                <a:schemeClr val="bg1"/>
              </a:solidFill>
              <a:latin typeface="HK Grotesk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6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0ADDA0C-401A-4941-B976-603ADA2ECDAC}"/>
              </a:ext>
            </a:extLst>
          </p:cNvPr>
          <p:cNvSpPr/>
          <p:nvPr/>
        </p:nvSpPr>
        <p:spPr>
          <a:xfrm>
            <a:off x="-1" y="0"/>
            <a:ext cx="10494005" cy="1028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494005" y="0"/>
            <a:ext cx="7868963" cy="10491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232148-26E0-4DBE-A7DA-8A670E708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853837" y="-2857500"/>
            <a:ext cx="6453821" cy="617220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xmlns="" id="{B5D66A9E-679A-4E16-8385-D84D983EAFA7}"/>
              </a:ext>
            </a:extLst>
          </p:cNvPr>
          <p:cNvSpPr txBox="1"/>
          <p:nvPr/>
        </p:nvSpPr>
        <p:spPr>
          <a:xfrm>
            <a:off x="149251" y="525279"/>
            <a:ext cx="9613541" cy="1323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65"/>
              </a:lnSpc>
            </a:pPr>
            <a:r>
              <a:rPr lang="ru-RU" sz="9150" dirty="0">
                <a:solidFill>
                  <a:schemeClr val="bg1"/>
                </a:solidFill>
                <a:latin typeface="HK Grotesk Bold"/>
              </a:rPr>
              <a:t>Цель проекта</a:t>
            </a:r>
            <a:endParaRPr lang="en-US" sz="9150" dirty="0">
              <a:solidFill>
                <a:schemeClr val="bg1"/>
              </a:solidFill>
              <a:latin typeface="HK Grotesk Bold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C292CF48-9908-496F-BBEC-FF77EBA65BAF}"/>
              </a:ext>
            </a:extLst>
          </p:cNvPr>
          <p:cNvSpPr txBox="1"/>
          <p:nvPr/>
        </p:nvSpPr>
        <p:spPr>
          <a:xfrm>
            <a:off x="1104286" y="2857500"/>
            <a:ext cx="8285430" cy="552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lnSpc>
                <a:spcPts val="7279"/>
              </a:lnSpc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latin typeface="Open Sans"/>
              </a:rPr>
              <a:t>Популяризация шахмат в городе</a:t>
            </a:r>
          </a:p>
          <a:p>
            <a:pPr marL="571500" indent="-571500">
              <a:lnSpc>
                <a:spcPts val="7279"/>
              </a:lnSpc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latin typeface="Open Sans"/>
              </a:rPr>
              <a:t>Приобщение людей к интеллектуальным играм</a:t>
            </a:r>
          </a:p>
          <a:p>
            <a:pPr marL="571500" indent="-571500">
              <a:lnSpc>
                <a:spcPts val="7279"/>
              </a:lnSpc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latin typeface="Open Sans"/>
              </a:rPr>
              <a:t>Изготовление и реализация  8 комплектов шахмат</a:t>
            </a:r>
            <a:endParaRPr lang="en-US" sz="4400" dirty="0">
              <a:solidFill>
                <a:schemeClr val="bg1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08D3181-FC67-C242-B05C-3615C3DD3467}"/>
              </a:ext>
            </a:extLst>
          </p:cNvPr>
          <p:cNvSpPr/>
          <p:nvPr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rgbClr val="3FBE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F84F94A6-1C21-4085-BDB8-670F58F151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981915">
            <a:off x="-4042380" y="5521855"/>
            <a:ext cx="8084758" cy="3983581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00454" y="2220724"/>
            <a:ext cx="9872296" cy="6438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72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F5FC7D"/>
                </a:solidFill>
                <a:latin typeface="Open Sans"/>
              </a:rPr>
              <a:t>Проблемы в социализации из-за пандемии, особенно у людей, отлученных от близких</a:t>
            </a:r>
          </a:p>
          <a:p>
            <a:pPr marL="571500" indent="-571500">
              <a:lnSpc>
                <a:spcPts val="72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F5FC7D"/>
                </a:solidFill>
                <a:latin typeface="Open Sans"/>
              </a:rPr>
              <a:t>Возросший интерес к шахматам из-за выхода сериала «Ход королевы»</a:t>
            </a:r>
          </a:p>
          <a:p>
            <a:pPr marL="571500" indent="-571500">
              <a:lnSpc>
                <a:spcPts val="72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F5FC7D"/>
                </a:solidFill>
                <a:latin typeface="Open Sans"/>
              </a:rPr>
              <a:t>Личная заинтересованность в развитии игры в городе</a:t>
            </a:r>
            <a:endParaRPr lang="en-US" sz="3600" dirty="0">
              <a:solidFill>
                <a:srgbClr val="F5FC7D"/>
              </a:solidFill>
              <a:latin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D4011E-61AB-457C-97E1-F487740DF4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72750" y="0"/>
            <a:ext cx="7715250" cy="10287000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xmlns="" id="{690B8539-24D1-481B-82AD-56C6E5B8560A}"/>
              </a:ext>
            </a:extLst>
          </p:cNvPr>
          <p:cNvGrpSpPr/>
          <p:nvPr/>
        </p:nvGrpSpPr>
        <p:grpSpPr>
          <a:xfrm>
            <a:off x="-1455201" y="342900"/>
            <a:ext cx="13483153" cy="2113092"/>
            <a:chOff x="0" y="-19051"/>
            <a:chExt cx="17977538" cy="2817456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xmlns="" id="{76AB6F83-21FF-4E7A-8FFF-14A5DA8E8D21}"/>
                </a:ext>
              </a:extLst>
            </p:cNvPr>
            <p:cNvSpPr txBox="1"/>
            <p:nvPr/>
          </p:nvSpPr>
          <p:spPr>
            <a:xfrm>
              <a:off x="0" y="-19051"/>
              <a:ext cx="17977538" cy="1764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65"/>
                </a:lnSpc>
              </a:pPr>
              <a:r>
                <a:rPr lang="ru-RU" sz="9150" dirty="0">
                  <a:solidFill>
                    <a:srgbClr val="F5FC7D"/>
                  </a:solidFill>
                  <a:latin typeface="HK Grotesk Bold"/>
                </a:rPr>
                <a:t>Актуальность</a:t>
              </a:r>
              <a:endParaRPr lang="en-US" sz="9150" dirty="0">
                <a:solidFill>
                  <a:srgbClr val="F5FC7D"/>
                </a:solidFill>
                <a:latin typeface="HK Grotesk Bold"/>
              </a:endParaRP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xmlns="" id="{31BE7630-A67A-4E12-ACC5-02947545FD73}"/>
                </a:ext>
              </a:extLst>
            </p:cNvPr>
            <p:cNvSpPr txBox="1"/>
            <p:nvPr/>
          </p:nvSpPr>
          <p:spPr>
            <a:xfrm>
              <a:off x="0" y="2272625"/>
              <a:ext cx="17977538" cy="525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C3A2C54-E073-314D-8FD7-D8DE12A62066}"/>
              </a:ext>
            </a:extLst>
          </p:cNvPr>
          <p:cNvSpPr/>
          <p:nvPr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2"/>
          <p:cNvSpPr txBox="1"/>
          <p:nvPr/>
        </p:nvSpPr>
        <p:spPr>
          <a:xfrm>
            <a:off x="7844744" y="3727478"/>
            <a:ext cx="10718442" cy="501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>
              <a:lnSpc>
                <a:spcPts val="8034"/>
              </a:lnSpc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latin typeface="Open Sans"/>
              </a:rPr>
              <a:t>Разработка идеи</a:t>
            </a:r>
          </a:p>
          <a:p>
            <a:pPr marL="857250" indent="-857250">
              <a:lnSpc>
                <a:spcPts val="8034"/>
              </a:lnSpc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latin typeface="Open Sans"/>
              </a:rPr>
              <a:t>Составление п</a:t>
            </a:r>
            <a:r>
              <a:rPr lang="en-US" sz="4400" dirty="0" err="1">
                <a:solidFill>
                  <a:schemeClr val="bg1"/>
                </a:solidFill>
                <a:latin typeface="Open Sans"/>
              </a:rPr>
              <a:t>лан</a:t>
            </a:r>
            <a:r>
              <a:rPr lang="ru-RU" sz="4400" dirty="0">
                <a:solidFill>
                  <a:schemeClr val="bg1"/>
                </a:solidFill>
                <a:latin typeface="Open Sans"/>
              </a:rPr>
              <a:t>а</a:t>
            </a:r>
            <a:r>
              <a:rPr lang="en-US" sz="44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Open Sans"/>
              </a:rPr>
              <a:t>работы</a:t>
            </a:r>
            <a:endParaRPr lang="en-US" sz="4400" dirty="0">
              <a:solidFill>
                <a:schemeClr val="bg1"/>
              </a:solidFill>
              <a:latin typeface="Open Sans"/>
            </a:endParaRPr>
          </a:p>
          <a:p>
            <a:pPr marL="857250" indent="-857250">
              <a:lnSpc>
                <a:spcPts val="8034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Open Sans"/>
              </a:rPr>
              <a:t>Организация</a:t>
            </a:r>
            <a:r>
              <a:rPr lang="en-US" sz="44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Open Sans"/>
              </a:rPr>
              <a:t>работы</a:t>
            </a:r>
            <a:r>
              <a:rPr lang="ru-RU" sz="4400" dirty="0">
                <a:solidFill>
                  <a:schemeClr val="bg1"/>
                </a:solidFill>
                <a:latin typeface="Open Sans"/>
              </a:rPr>
              <a:t> и распределение ролей</a:t>
            </a:r>
            <a:r>
              <a:rPr lang="en-US" sz="4400" dirty="0">
                <a:solidFill>
                  <a:schemeClr val="bg1"/>
                </a:solidFill>
                <a:latin typeface="Open Sans"/>
              </a:rPr>
              <a:t> </a:t>
            </a:r>
          </a:p>
          <a:p>
            <a:pPr marL="857250" indent="-857250">
              <a:lnSpc>
                <a:spcPts val="8034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Open Sans"/>
              </a:rPr>
              <a:t>Выход</a:t>
            </a:r>
            <a:r>
              <a:rPr lang="en-US" sz="44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Open Sans"/>
              </a:rPr>
              <a:t>на</a:t>
            </a:r>
            <a:r>
              <a:rPr lang="en-US" sz="4400" dirty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Open Sans"/>
              </a:rPr>
              <a:t>платформу</a:t>
            </a:r>
            <a:endParaRPr lang="en-US" sz="4400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6347" y="1203885"/>
            <a:ext cx="6495904" cy="7879228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3F47F898-45CF-4602-AC02-9573193363E4}"/>
              </a:ext>
            </a:extLst>
          </p:cNvPr>
          <p:cNvSpPr txBox="1"/>
          <p:nvPr/>
        </p:nvSpPr>
        <p:spPr>
          <a:xfrm>
            <a:off x="7569558" y="1055463"/>
            <a:ext cx="9613541" cy="2618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65"/>
              </a:lnSpc>
            </a:pPr>
            <a:r>
              <a:rPr lang="ru-RU" sz="9150" dirty="0">
                <a:solidFill>
                  <a:schemeClr val="bg1"/>
                </a:solidFill>
                <a:latin typeface="HK Grotesk Bold"/>
              </a:rPr>
              <a:t>Ход выполнения работы</a:t>
            </a:r>
            <a:endParaRPr lang="en-US" sz="9150" dirty="0">
              <a:solidFill>
                <a:schemeClr val="bg1"/>
              </a:solidFill>
              <a:latin typeface="HK Grotesk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14A6B5-E616-4782-959D-DD618E28D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476031">
            <a:off x="12223561" y="7291899"/>
            <a:ext cx="8084758" cy="398358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45A31276-2291-47DE-9A73-E150B9C995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460162">
            <a:off x="13903216" y="7936048"/>
            <a:ext cx="8084758" cy="39835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531BB4B-088F-BE40-A576-6E26760B2245}"/>
              </a:ext>
            </a:extLst>
          </p:cNvPr>
          <p:cNvSpPr/>
          <p:nvPr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rgbClr val="3FBE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808FE04B-9305-3842-AAF5-8D1D1B0F8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832" y="216022"/>
            <a:ext cx="13154967" cy="1056769"/>
          </a:xfrm>
        </p:spPr>
        <p:txBody>
          <a:bodyPr>
            <a:noAutofit/>
          </a:bodyPr>
          <a:lstStyle/>
          <a:p>
            <a:r>
              <a:rPr lang="ru-RU" sz="9150" dirty="0">
                <a:solidFill>
                  <a:srgbClr val="F5FC7D"/>
                </a:solidFill>
                <a:latin typeface="HK Grotesk Bold"/>
                <a:ea typeface="+mn-ea"/>
                <a:cs typeface="+mn-cs"/>
              </a:rPr>
              <a:t>Процесс производства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xmlns="" id="{C5FEC41C-A26E-1443-AF08-69204B52F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0" y="4377731"/>
            <a:ext cx="7596554" cy="1531536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F5FC7D"/>
                </a:solidFill>
                <a:latin typeface="Open Sans"/>
              </a:rPr>
              <a:t>Заливка фигур</a:t>
            </a:r>
          </a:p>
          <a:p>
            <a:r>
              <a:rPr lang="ru-RU" sz="4800" dirty="0">
                <a:solidFill>
                  <a:srgbClr val="F5FC7D"/>
                </a:solidFill>
                <a:latin typeface="Open Sans"/>
              </a:rPr>
              <a:t>Обработка доски</a:t>
            </a:r>
          </a:p>
        </p:txBody>
      </p:sp>
      <p:pic>
        <p:nvPicPr>
          <p:cNvPr id="14" name="Рисунок 14">
            <a:extLst>
              <a:ext uri="{FF2B5EF4-FFF2-40B4-BE49-F238E27FC236}">
                <a16:creationId xmlns:a16="http://schemas.microsoft.com/office/drawing/2014/main" xmlns="" id="{446BDE8D-D4A3-A54B-9F07-CCA9096DA7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833" y="1715895"/>
            <a:ext cx="6096000" cy="8128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B3214DD7-75BD-430E-AB42-AEA9491B7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383064">
            <a:off x="12994363" y="8231585"/>
            <a:ext cx="8084758" cy="398358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D2EC9726-B307-471A-9FDA-E746BC48A8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383064">
            <a:off x="11410641" y="6925594"/>
            <a:ext cx="8084758" cy="398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3025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5814094-8B7A-0742-B322-CBE609D74A4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FBE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3A731A-9DE6-2148-AF51-79E32309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209131"/>
            <a:ext cx="8229600" cy="1143000"/>
          </a:xfrm>
        </p:spPr>
        <p:txBody>
          <a:bodyPr>
            <a:noAutofit/>
          </a:bodyPr>
          <a:lstStyle/>
          <a:p>
            <a:r>
              <a:rPr lang="ru-RU" sz="9150" dirty="0">
                <a:solidFill>
                  <a:srgbClr val="F5FC7D"/>
                </a:solidFill>
                <a:latin typeface="HK Grotesk Bold"/>
                <a:ea typeface="+mn-ea"/>
                <a:cs typeface="+mn-cs"/>
              </a:rPr>
              <a:t>Заливка фигур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1C5336-297B-49AA-869B-A9524396A9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612999">
            <a:off x="-2316592" y="5351384"/>
            <a:ext cx="6453821" cy="61722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3D70D1-E6E4-F940-8F5E-4E68039B8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284877"/>
            <a:ext cx="8534400" cy="452596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4600" dirty="0">
                <a:solidFill>
                  <a:srgbClr val="F5FC7D"/>
                </a:solidFill>
                <a:latin typeface="Open Sans"/>
              </a:rPr>
              <a:t>Подготовка смолы</a:t>
            </a:r>
          </a:p>
          <a:p>
            <a:r>
              <a:rPr lang="ru-RU" sz="4600" dirty="0">
                <a:solidFill>
                  <a:srgbClr val="F5FC7D"/>
                </a:solidFill>
                <a:latin typeface="Open Sans"/>
              </a:rPr>
              <a:t>Заливка первой половины фигур в формы</a:t>
            </a:r>
          </a:p>
          <a:p>
            <a:r>
              <a:rPr lang="ru-RU" sz="4600" dirty="0">
                <a:solidFill>
                  <a:srgbClr val="F5FC7D"/>
                </a:solidFill>
                <a:latin typeface="Open Sans"/>
              </a:rPr>
              <a:t>Отвердевание за 24 часа</a:t>
            </a:r>
          </a:p>
          <a:p>
            <a:r>
              <a:rPr lang="ru-RU" sz="4600" dirty="0">
                <a:solidFill>
                  <a:srgbClr val="F5FC7D"/>
                </a:solidFill>
                <a:latin typeface="Open Sans"/>
              </a:rPr>
              <a:t>Заливка вторых половинок и склеивание с первой 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7D0ED12D-9FF9-0345-993D-8B07D81AB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6800" y="2895181"/>
            <a:ext cx="9287281" cy="696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3023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7ED98DC-8872-3241-B566-40D1080E7C4D}"/>
              </a:ext>
            </a:extLst>
          </p:cNvPr>
          <p:cNvSpPr/>
          <p:nvPr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rgbClr val="3FBE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01F660-AAC6-C142-84E9-A83D9F6F0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06743"/>
            <a:ext cx="12954000" cy="834744"/>
          </a:xfrm>
        </p:spPr>
        <p:txBody>
          <a:bodyPr>
            <a:noAutofit/>
          </a:bodyPr>
          <a:lstStyle/>
          <a:p>
            <a:r>
              <a:rPr lang="ru-RU" sz="9150" dirty="0">
                <a:solidFill>
                  <a:srgbClr val="F5FC7D"/>
                </a:solidFill>
                <a:latin typeface="HK Grotesk Bold"/>
                <a:ea typeface="+mn-ea"/>
                <a:cs typeface="+mn-cs"/>
              </a:rPr>
              <a:t>Подготовка досок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074D77-A5E9-43FF-86DC-F6BEE6E48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421305">
            <a:off x="-5001305" y="5679546"/>
            <a:ext cx="8084758" cy="3983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6DEC92-77D4-4E0C-9F84-4126CD5127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5980240">
            <a:off x="-2289778" y="6378013"/>
            <a:ext cx="8084758" cy="398358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45F81E-3060-FE48-803D-D021D4643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88" y="2109206"/>
            <a:ext cx="9067800" cy="43434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4600" dirty="0">
                <a:solidFill>
                  <a:srgbClr val="F5FC7D"/>
                </a:solidFill>
                <a:latin typeface="Open Sans"/>
              </a:rPr>
              <a:t>Чертеж доски на фанере</a:t>
            </a:r>
          </a:p>
          <a:p>
            <a:r>
              <a:rPr lang="ru-RU" sz="4600" dirty="0">
                <a:solidFill>
                  <a:srgbClr val="F5FC7D"/>
                </a:solidFill>
                <a:latin typeface="Open Sans"/>
              </a:rPr>
              <a:t>Надрезы по контуру доски</a:t>
            </a:r>
          </a:p>
          <a:p>
            <a:r>
              <a:rPr lang="ru-RU" sz="4600" dirty="0">
                <a:solidFill>
                  <a:srgbClr val="F5FC7D"/>
                </a:solidFill>
                <a:latin typeface="Open Sans"/>
              </a:rPr>
              <a:t>Вырезание заливаемых квадратов</a:t>
            </a:r>
          </a:p>
          <a:p>
            <a:r>
              <a:rPr lang="ru-RU" sz="4600" dirty="0">
                <a:solidFill>
                  <a:srgbClr val="F5FC7D"/>
                </a:solidFill>
                <a:latin typeface="Open Sans"/>
              </a:rPr>
              <a:t>Заливание квадратов смолой</a:t>
            </a:r>
          </a:p>
          <a:p>
            <a:r>
              <a:rPr lang="ru-RU" sz="4600" dirty="0">
                <a:solidFill>
                  <a:srgbClr val="F5FC7D"/>
                </a:solidFill>
                <a:latin typeface="Open Sans"/>
              </a:rPr>
              <a:t>Шлифовка и полировка доски</a:t>
            </a:r>
          </a:p>
          <a:p>
            <a:r>
              <a:rPr lang="ru-RU" sz="4600" dirty="0">
                <a:solidFill>
                  <a:srgbClr val="F5FC7D"/>
                </a:solidFill>
                <a:latin typeface="Open Sans"/>
              </a:rPr>
              <a:t>Нанесение букв и цифр</a:t>
            </a:r>
          </a:p>
          <a:p>
            <a:r>
              <a:rPr lang="ru-RU" sz="4600" dirty="0">
                <a:solidFill>
                  <a:srgbClr val="F5FC7D"/>
                </a:solidFill>
                <a:latin typeface="Open Sans"/>
              </a:rPr>
              <a:t>Заливка прозрачного слоя смолы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D158C3C2-46AE-5142-96A2-39E733BD1E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32"/>
          <a:stretch/>
        </p:blipFill>
        <p:spPr>
          <a:xfrm>
            <a:off x="9296400" y="3009900"/>
            <a:ext cx="8736106" cy="61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7095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1881C6A-3EC8-6141-BB62-442CE1204107}"/>
              </a:ext>
            </a:extLst>
          </p:cNvPr>
          <p:cNvSpPr/>
          <p:nvPr/>
        </p:nvSpPr>
        <p:spPr>
          <a:xfrm>
            <a:off x="0" y="0"/>
            <a:ext cx="18288000" cy="1028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0">
            <a:extLst>
              <a:ext uri="{FF2B5EF4-FFF2-40B4-BE49-F238E27FC236}">
                <a16:creationId xmlns:a16="http://schemas.microsoft.com/office/drawing/2014/main" xmlns="" id="{4606B692-6ABD-491E-A9F2-65E33DA4BABF}"/>
              </a:ext>
            </a:extLst>
          </p:cNvPr>
          <p:cNvSpPr txBox="1">
            <a:spLocks/>
          </p:cNvSpPr>
          <p:nvPr/>
        </p:nvSpPr>
        <p:spPr>
          <a:xfrm>
            <a:off x="3733800" y="38100"/>
            <a:ext cx="10210856" cy="147002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150" dirty="0">
                <a:solidFill>
                  <a:schemeClr val="bg1"/>
                </a:solidFill>
                <a:latin typeface="HK Grotesk Bold"/>
                <a:ea typeface="+mn-ea"/>
                <a:cs typeface="+mn-cs"/>
              </a:rPr>
              <a:t>Ресурсы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F984BB12-46CC-4112-B10F-91CB77CCA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67651" y="-1790700"/>
            <a:ext cx="6453821" cy="617220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DB18F246-73AC-4CEA-98AB-CA3A29D41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8955740"/>
              </p:ext>
            </p:extLst>
          </p:nvPr>
        </p:nvGraphicFramePr>
        <p:xfrm>
          <a:off x="533400" y="1508125"/>
          <a:ext cx="16916400" cy="839188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708848">
                  <a:extLst>
                    <a:ext uri="{9D8B030D-6E8A-4147-A177-3AD203B41FA5}">
                      <a16:colId xmlns:a16="http://schemas.microsoft.com/office/drawing/2014/main" xmlns="" val="3781734055"/>
                    </a:ext>
                  </a:extLst>
                </a:gridCol>
                <a:gridCol w="5603776">
                  <a:extLst>
                    <a:ext uri="{9D8B030D-6E8A-4147-A177-3AD203B41FA5}">
                      <a16:colId xmlns:a16="http://schemas.microsoft.com/office/drawing/2014/main" xmlns="" val="451627912"/>
                    </a:ext>
                  </a:extLst>
                </a:gridCol>
                <a:gridCol w="5603776">
                  <a:extLst>
                    <a:ext uri="{9D8B030D-6E8A-4147-A177-3AD203B41FA5}">
                      <a16:colId xmlns:a16="http://schemas.microsoft.com/office/drawing/2014/main" xmlns="" val="244912096"/>
                    </a:ext>
                  </a:extLst>
                </a:gridCol>
              </a:tblGrid>
              <a:tr h="980902">
                <a:tc>
                  <a:txBody>
                    <a:bodyPr/>
                    <a:lstStyle/>
                    <a:p>
                      <a:r>
                        <a:rPr lang="ru-RU" sz="3600" b="1" kern="1200" dirty="0">
                          <a:solidFill>
                            <a:schemeClr val="bg1"/>
                          </a:solidFill>
                          <a:latin typeface="HK Grotesk Bold"/>
                          <a:ea typeface="+mn-ea"/>
                          <a:cs typeface="+mn-cs"/>
                        </a:rPr>
                        <a:t>Информационные </a:t>
                      </a:r>
                      <a:endParaRPr lang="en-US" sz="3600" b="1" kern="1200" dirty="0">
                        <a:solidFill>
                          <a:schemeClr val="bg1"/>
                        </a:solidFill>
                        <a:latin typeface="HK Grotesk 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1" kern="1200" dirty="0">
                          <a:solidFill>
                            <a:schemeClr val="bg1"/>
                          </a:solidFill>
                          <a:latin typeface="HK Grotesk Bold"/>
                          <a:ea typeface="+mn-ea"/>
                          <a:cs typeface="+mn-cs"/>
                        </a:rPr>
                        <a:t>Материальные</a:t>
                      </a:r>
                      <a:endParaRPr lang="en-US" sz="3600" b="1" kern="1200" dirty="0">
                        <a:solidFill>
                          <a:schemeClr val="bg1"/>
                        </a:solidFill>
                        <a:latin typeface="HK Grotesk 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3600" b="1" kern="1200" dirty="0">
                          <a:solidFill>
                            <a:schemeClr val="bg1"/>
                          </a:solidFill>
                          <a:latin typeface="HK Grotesk Bold"/>
                          <a:ea typeface="+mn-ea"/>
                          <a:cs typeface="+mn-cs"/>
                        </a:rPr>
                        <a:t>Человеческие</a:t>
                      </a:r>
                      <a:endParaRPr lang="en-US" sz="3600" b="1" kern="1200" dirty="0">
                        <a:solidFill>
                          <a:schemeClr val="bg1"/>
                        </a:solidFill>
                        <a:latin typeface="HK Grotesk Bold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4506258"/>
                  </a:ext>
                </a:extLst>
              </a:tr>
              <a:tr h="943855">
                <a:tc>
                  <a:txBody>
                    <a:bodyPr/>
                    <a:lstStyle/>
                    <a:p>
                      <a:r>
                        <a:rPr lang="ru-RU" sz="2800" dirty="0"/>
                        <a:t>Аккаунт в Инстаграм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Формы для заливки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Проектная команда, состоящая из 5 человек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357261"/>
                  </a:ext>
                </a:extLst>
              </a:tr>
              <a:tr h="943855">
                <a:tc>
                  <a:txBody>
                    <a:bodyPr/>
                    <a:lstStyle/>
                    <a:p>
                      <a:r>
                        <a:rPr lang="ru-RU" sz="2800" dirty="0"/>
                        <a:t>Группа </a:t>
                      </a:r>
                      <a:r>
                        <a:rPr lang="ru-RU" sz="2800" dirty="0" err="1"/>
                        <a:t>Вконтакте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Лобзик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Партнер – журналист «Нижегородской правды»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9825002"/>
                  </a:ext>
                </a:extLst>
              </a:tr>
              <a:tr h="943855">
                <a:tc>
                  <a:txBody>
                    <a:bodyPr/>
                    <a:lstStyle/>
                    <a:p>
                      <a:r>
                        <a:rPr lang="ru-RU" sz="2800" dirty="0"/>
                        <a:t>Статья в газете «Нижегородская правда»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Эпоксидная смола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6887018"/>
                  </a:ext>
                </a:extLst>
              </a:tr>
              <a:tr h="51237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Отвердитель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6920432"/>
                  </a:ext>
                </a:extLst>
              </a:tr>
              <a:tr h="518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Красители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4846319"/>
                  </a:ext>
                </a:extLst>
              </a:tr>
              <a:tr h="518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Доски и фанера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4550027"/>
                  </a:ext>
                </a:extLst>
              </a:tr>
              <a:tr h="518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Надфили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6802561"/>
                  </a:ext>
                </a:extLst>
              </a:tr>
              <a:tr h="518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Резаки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367377"/>
                  </a:ext>
                </a:extLst>
              </a:tr>
              <a:tr h="518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Напильники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01484356"/>
                  </a:ext>
                </a:extLst>
              </a:tr>
              <a:tr h="518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Наждачная бумага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7260173"/>
                  </a:ext>
                </a:extLst>
              </a:tr>
              <a:tr h="943855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Остальное (шприцы, стаканчики, печатки и т.д.)</a:t>
                      </a:r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0916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12303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385</Words>
  <Application>Microsoft Office PowerPoint</Application>
  <PresentationFormat>Произвольный</PresentationFormat>
  <Paragraphs>82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HK Grotesk Bold</vt:lpstr>
      <vt:lpstr>Open Sans</vt:lpstr>
      <vt:lpstr>Poppins Light</vt:lpstr>
      <vt:lpstr>Office Theme</vt:lpstr>
      <vt:lpstr>Слайд 1</vt:lpstr>
      <vt:lpstr>Слайд 2</vt:lpstr>
      <vt:lpstr>Слайд 3</vt:lpstr>
      <vt:lpstr>Слайд 4</vt:lpstr>
      <vt:lpstr>Слайд 5</vt:lpstr>
      <vt:lpstr>Процесс производства</vt:lpstr>
      <vt:lpstr>Заливка фигур</vt:lpstr>
      <vt:lpstr>Подготовка досок</vt:lpstr>
      <vt:lpstr>Слайд 9</vt:lpstr>
      <vt:lpstr>Результаты проекта</vt:lpstr>
      <vt:lpstr>Слайд 11</vt:lpstr>
      <vt:lpstr>Слайд 12</vt:lpstr>
      <vt:lpstr>Слайд 13</vt:lpstr>
      <vt:lpstr>Слайд 14</vt:lpstr>
      <vt:lpstr>Выводы</vt:lpstr>
      <vt:lpstr>Спасибо за внимание)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Фиолетовая и Розовая Современная Работа из Дома Простая Презентация</dc:title>
  <dc:creator>Надежда</dc:creator>
  <cp:lastModifiedBy>Надежда</cp:lastModifiedBy>
  <cp:revision>19</cp:revision>
  <dcterms:created xsi:type="dcterms:W3CDTF">2006-08-16T00:00:00Z</dcterms:created>
  <dcterms:modified xsi:type="dcterms:W3CDTF">2021-07-02T16:14:22Z</dcterms:modified>
  <dc:identifier>DAEhij4Z3gc</dc:identifier>
</cp:coreProperties>
</file>