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310" r:id="rId3"/>
    <p:sldId id="311" r:id="rId4"/>
    <p:sldId id="312" r:id="rId5"/>
    <p:sldId id="313" r:id="rId6"/>
    <p:sldId id="314" r:id="rId7"/>
    <p:sldId id="258" r:id="rId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C"/>
    <a:srgbClr val="C02550"/>
    <a:srgbClr val="003F82"/>
    <a:srgbClr val="21386F"/>
    <a:srgbClr val="1C2A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2" autoAdjust="0"/>
    <p:restoredTop sz="94660"/>
  </p:normalViewPr>
  <p:slideViewPr>
    <p:cSldViewPr snapToGrid="0" snapToObjects="1"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D278A-A50E-4B0D-817B-8E497A6BCD3F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8A87D1-14D6-46B5-9360-BF2581768A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363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DCF92-FC3E-437A-9742-14FF8A3A4730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60E50-1341-4110-8614-3B5A1C4F6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25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386C"/>
                </a:solidFill>
              </a:defRPr>
            </a:lvl1pPr>
            <a:lvl2pPr>
              <a:defRPr>
                <a:solidFill>
                  <a:srgbClr val="00386C"/>
                </a:solidFill>
              </a:defRPr>
            </a:lvl2pPr>
            <a:lvl3pPr>
              <a:defRPr>
                <a:solidFill>
                  <a:srgbClr val="00386C"/>
                </a:solidFill>
              </a:defRPr>
            </a:lvl3pPr>
            <a:lvl4pPr>
              <a:defRPr>
                <a:solidFill>
                  <a:srgbClr val="00386C"/>
                </a:solidFill>
              </a:defRPr>
            </a:lvl4pPr>
            <a:lvl5pPr>
              <a:defRPr>
                <a:solidFill>
                  <a:srgbClr val="00386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33CDC-B1BF-4CBD-B79C-40D77243A42D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A4586-1BDF-4577-B047-AC422EB16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C025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rgbClr val="00386C"/>
                </a:solidFill>
              </a:defRPr>
            </a:lvl1pPr>
            <a:lvl2pPr>
              <a:defRPr>
                <a:solidFill>
                  <a:srgbClr val="00386C"/>
                </a:solidFill>
              </a:defRPr>
            </a:lvl2pPr>
            <a:lvl3pPr>
              <a:defRPr>
                <a:solidFill>
                  <a:srgbClr val="00386C"/>
                </a:solidFill>
              </a:defRPr>
            </a:lvl3pPr>
            <a:lvl4pPr>
              <a:defRPr>
                <a:solidFill>
                  <a:srgbClr val="00386C"/>
                </a:solidFill>
              </a:defRPr>
            </a:lvl4pPr>
            <a:lvl5pPr>
              <a:defRPr>
                <a:solidFill>
                  <a:srgbClr val="00386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FB133-394B-4838-A19E-BD2EB0A5CE32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CF3C5-71F3-40FF-9F8C-387F878DA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C0255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386C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D1A8CB-21E4-4370-9B97-68EBB90CCAC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255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386C"/>
                </a:solidFill>
              </a:defRPr>
            </a:lvl1pPr>
            <a:lvl2pPr>
              <a:defRPr>
                <a:solidFill>
                  <a:srgbClr val="00386C"/>
                </a:solidFill>
              </a:defRPr>
            </a:lvl2pPr>
            <a:lvl3pPr>
              <a:defRPr>
                <a:solidFill>
                  <a:srgbClr val="00386C"/>
                </a:solidFill>
              </a:defRPr>
            </a:lvl3pPr>
            <a:lvl4pPr>
              <a:defRPr>
                <a:solidFill>
                  <a:srgbClr val="00386C"/>
                </a:solidFill>
              </a:defRPr>
            </a:lvl4pPr>
            <a:lvl5pPr>
              <a:defRPr>
                <a:solidFill>
                  <a:srgbClr val="00386C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82DDA-8FC4-4436-8F8B-718B7F23339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386C"/>
                </a:solidFill>
                <a:latin typeface="Myriad Pro" pitchFamily="34" charset="0"/>
              </a:defRPr>
            </a:lvl1pPr>
            <a:lvl2pPr>
              <a:defRPr>
                <a:solidFill>
                  <a:srgbClr val="00386C"/>
                </a:solidFill>
                <a:latin typeface="Myriad Pro" pitchFamily="34" charset="0"/>
              </a:defRPr>
            </a:lvl2pPr>
            <a:lvl3pPr>
              <a:defRPr>
                <a:solidFill>
                  <a:srgbClr val="00386C"/>
                </a:solidFill>
                <a:latin typeface="Myriad Pro" pitchFamily="34" charset="0"/>
              </a:defRPr>
            </a:lvl3pPr>
            <a:lvl4pPr>
              <a:defRPr>
                <a:solidFill>
                  <a:srgbClr val="00386C"/>
                </a:solidFill>
                <a:latin typeface="Myriad Pro" pitchFamily="34" charset="0"/>
              </a:defRPr>
            </a:lvl4pPr>
            <a:lvl5pPr>
              <a:defRPr>
                <a:solidFill>
                  <a:srgbClr val="00386C"/>
                </a:solidFill>
                <a:latin typeface="Myriad Pro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FC144-7D4F-4D46-B04B-B69770F7A435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63C27-F5F6-4389-B9B0-703C77220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1517650" y="168275"/>
            <a:ext cx="7273925" cy="8382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386C"/>
                </a:solidFill>
                <a:latin typeface="Myriad Pro" pitchFamily="34" charset="0"/>
              </a:defRPr>
            </a:lvl1pPr>
            <a:lvl2pPr>
              <a:defRPr>
                <a:solidFill>
                  <a:srgbClr val="00386C"/>
                </a:solidFill>
                <a:latin typeface="Myriad Pro" pitchFamily="34" charset="0"/>
              </a:defRPr>
            </a:lvl2pPr>
            <a:lvl3pPr>
              <a:defRPr>
                <a:solidFill>
                  <a:srgbClr val="00386C"/>
                </a:solidFill>
                <a:latin typeface="Myriad Pro" pitchFamily="34" charset="0"/>
              </a:defRPr>
            </a:lvl3pPr>
            <a:lvl4pPr>
              <a:defRPr>
                <a:solidFill>
                  <a:srgbClr val="00386C"/>
                </a:solidFill>
                <a:latin typeface="Myriad Pro" pitchFamily="34" charset="0"/>
              </a:defRPr>
            </a:lvl4pPr>
            <a:lvl5pPr>
              <a:defRPr>
                <a:solidFill>
                  <a:srgbClr val="00386C"/>
                </a:solidFill>
                <a:latin typeface="Myriad Pro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FC144-7D4F-4D46-B04B-B69770F7A435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63C27-F5F6-4389-B9B0-703C77220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51294" y="100668"/>
            <a:ext cx="7592037" cy="1015068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C02550"/>
                </a:solidFill>
                <a:latin typeface="Myriad Pro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1DFBF-B5F8-4225-BBC1-625465EF0B6E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909FC-E42E-42F4-A299-2B18712B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94" y="100668"/>
            <a:ext cx="7592037" cy="1015068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386C"/>
                </a:solidFill>
              </a:defRPr>
            </a:lvl1pPr>
            <a:lvl2pPr>
              <a:defRPr sz="2400">
                <a:solidFill>
                  <a:srgbClr val="00386C"/>
                </a:solidFill>
              </a:defRPr>
            </a:lvl2pPr>
            <a:lvl3pPr>
              <a:defRPr sz="2000">
                <a:solidFill>
                  <a:srgbClr val="00386C"/>
                </a:solidFill>
              </a:defRPr>
            </a:lvl3pPr>
            <a:lvl4pPr>
              <a:defRPr sz="1800">
                <a:solidFill>
                  <a:srgbClr val="00386C"/>
                </a:solidFill>
              </a:defRPr>
            </a:lvl4pPr>
            <a:lvl5pPr>
              <a:defRPr sz="1800">
                <a:solidFill>
                  <a:srgbClr val="00386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386C"/>
                </a:solidFill>
              </a:defRPr>
            </a:lvl1pPr>
            <a:lvl2pPr>
              <a:defRPr sz="2400">
                <a:solidFill>
                  <a:srgbClr val="00386C"/>
                </a:solidFill>
              </a:defRPr>
            </a:lvl2pPr>
            <a:lvl3pPr>
              <a:defRPr sz="2000">
                <a:solidFill>
                  <a:srgbClr val="00386C"/>
                </a:solidFill>
              </a:defRPr>
            </a:lvl3pPr>
            <a:lvl4pPr>
              <a:defRPr sz="1800">
                <a:solidFill>
                  <a:srgbClr val="00386C"/>
                </a:solidFill>
              </a:defRPr>
            </a:lvl4pPr>
            <a:lvl5pPr>
              <a:defRPr sz="1800">
                <a:solidFill>
                  <a:srgbClr val="00386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A49C6-654F-49EA-9463-E1E264DB0C6B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37101-AB47-4452-A875-B22B235FB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6796" y="142613"/>
            <a:ext cx="7348756" cy="933377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0255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00386C"/>
                </a:solidFill>
              </a:defRPr>
            </a:lvl1pPr>
            <a:lvl2pPr>
              <a:defRPr sz="2000">
                <a:solidFill>
                  <a:srgbClr val="00386C"/>
                </a:solidFill>
              </a:defRPr>
            </a:lvl2pPr>
            <a:lvl3pPr>
              <a:defRPr sz="1800">
                <a:solidFill>
                  <a:srgbClr val="00386C"/>
                </a:solidFill>
              </a:defRPr>
            </a:lvl3pPr>
            <a:lvl4pPr>
              <a:defRPr sz="1600">
                <a:solidFill>
                  <a:srgbClr val="00386C"/>
                </a:solidFill>
              </a:defRPr>
            </a:lvl4pPr>
            <a:lvl5pPr>
              <a:defRPr sz="1600">
                <a:solidFill>
                  <a:srgbClr val="00386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0255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00386C"/>
                </a:solidFill>
              </a:defRPr>
            </a:lvl1pPr>
            <a:lvl2pPr>
              <a:defRPr sz="2000">
                <a:solidFill>
                  <a:srgbClr val="00386C"/>
                </a:solidFill>
              </a:defRPr>
            </a:lvl2pPr>
            <a:lvl3pPr>
              <a:defRPr sz="1800">
                <a:solidFill>
                  <a:srgbClr val="00386C"/>
                </a:solidFill>
              </a:defRPr>
            </a:lvl3pPr>
            <a:lvl4pPr>
              <a:defRPr sz="1600">
                <a:solidFill>
                  <a:srgbClr val="00386C"/>
                </a:solidFill>
              </a:defRPr>
            </a:lvl4pPr>
            <a:lvl5pPr>
              <a:defRPr sz="1600">
                <a:solidFill>
                  <a:srgbClr val="00386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462C2-66E3-4450-9D92-8E54099103CD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37DA9-6249-409C-B5E1-42CA42086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850" y="115349"/>
            <a:ext cx="7466203" cy="1008776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D8F7E-5BA9-4A20-B002-67566E26FD19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3A723-50AC-4080-BAF5-1A9D157A85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107C9-3828-4792-AAF3-8850614F23FD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8E9B1-82BB-479A-9A71-196B14FB4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3"/>
          </p:nvPr>
        </p:nvSpPr>
        <p:spPr>
          <a:xfrm>
            <a:off x="704850" y="704850"/>
            <a:ext cx="7726363" cy="5133975"/>
          </a:xfrm>
        </p:spPr>
        <p:txBody>
          <a:bodyPr/>
          <a:lstStyle>
            <a:lvl1pPr>
              <a:defRPr>
                <a:solidFill>
                  <a:srgbClr val="00386C"/>
                </a:solidFill>
              </a:defRPr>
            </a:lvl1pPr>
            <a:lvl2pPr>
              <a:defRPr>
                <a:solidFill>
                  <a:srgbClr val="00386C"/>
                </a:solidFill>
              </a:defRPr>
            </a:lvl2pPr>
            <a:lvl3pPr>
              <a:defRPr>
                <a:solidFill>
                  <a:srgbClr val="00386C"/>
                </a:solidFill>
              </a:defRPr>
            </a:lvl3pPr>
            <a:lvl4pPr>
              <a:defRPr>
                <a:solidFill>
                  <a:srgbClr val="00386C"/>
                </a:solidFill>
              </a:defRPr>
            </a:lvl4pPr>
            <a:lvl5pPr>
              <a:defRPr>
                <a:solidFill>
                  <a:srgbClr val="00386C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C025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rgbClr val="00386C"/>
                </a:solidFill>
              </a:defRPr>
            </a:lvl1pPr>
            <a:lvl2pPr>
              <a:defRPr sz="2800">
                <a:solidFill>
                  <a:srgbClr val="00386C"/>
                </a:solidFill>
              </a:defRPr>
            </a:lvl2pPr>
            <a:lvl3pPr>
              <a:defRPr sz="2400">
                <a:solidFill>
                  <a:srgbClr val="00386C"/>
                </a:solidFill>
              </a:defRPr>
            </a:lvl3pPr>
            <a:lvl4pPr>
              <a:defRPr sz="2000">
                <a:solidFill>
                  <a:srgbClr val="00386C"/>
                </a:solidFill>
              </a:defRPr>
            </a:lvl4pPr>
            <a:lvl5pPr>
              <a:defRPr sz="2000">
                <a:solidFill>
                  <a:srgbClr val="00386C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386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112D3-3C4E-47DA-84F2-B7E67104B437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01942-CE85-4D46-9A25-CD30977CE5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C025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386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5F31B-0D3F-4D96-9447-946972BE50E8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50EC8-7C3F-4965-B898-F4C5C8758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B9E74BCF-93CB-4ECD-8EF6-7E8E4C962F6B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9D7C4A8-E89C-412E-92AB-7577AF2FF0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 idx="4294967295"/>
          </p:nvPr>
        </p:nvSpPr>
        <p:spPr>
          <a:xfrm>
            <a:off x="275208" y="1162975"/>
            <a:ext cx="7208668" cy="2206625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rgbClr val="00386C"/>
                </a:solidFill>
                <a:latin typeface="Myriad Pro Semibold"/>
                <a:ea typeface="ＭＳ Ｐゴシック"/>
                <a:cs typeface="ＭＳ Ｐゴシック"/>
              </a:rPr>
              <a:t>THE DESIGN OF SOCIAL AND POLITICAL RESEARCH.</a:t>
            </a:r>
            <a:br>
              <a:rPr lang="en-US" sz="2800" b="1" dirty="0" smtClean="0">
                <a:solidFill>
                  <a:srgbClr val="00386C"/>
                </a:solidFill>
                <a:latin typeface="Myriad Pro Semibold"/>
                <a:ea typeface="ＭＳ Ｐゴシック"/>
                <a:cs typeface="ＭＳ Ｐゴシック"/>
              </a:rPr>
            </a:br>
            <a:r>
              <a:rPr lang="en-US" sz="2800" b="1" dirty="0" smtClean="0">
                <a:solidFill>
                  <a:srgbClr val="00386C"/>
                </a:solidFill>
                <a:latin typeface="Myriad Pro Semibold"/>
                <a:ea typeface="ＭＳ Ｐゴシック"/>
                <a:cs typeface="ＭＳ Ｐゴシック"/>
              </a:rPr>
              <a:t>Part 1. Introduction to the academic research work.</a:t>
            </a: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688019" y="3560763"/>
            <a:ext cx="6400800" cy="90805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386C"/>
                </a:solidFill>
                <a:latin typeface="Myriad Pro"/>
                <a:ea typeface="ＭＳ Ｐゴシック"/>
                <a:cs typeface="ＭＳ Ｐゴシック"/>
              </a:rPr>
              <a:t>Dmitry </a:t>
            </a:r>
            <a:r>
              <a:rPr lang="en-US" dirty="0" err="1" smtClean="0">
                <a:solidFill>
                  <a:srgbClr val="00386C"/>
                </a:solidFill>
                <a:latin typeface="Myriad Pro"/>
                <a:ea typeface="ＭＳ Ｐゴシック"/>
                <a:cs typeface="ＭＳ Ｐゴシック"/>
              </a:rPr>
              <a:t>Zaytsev</a:t>
            </a:r>
            <a:r>
              <a:rPr lang="en-US" dirty="0" smtClean="0">
                <a:solidFill>
                  <a:srgbClr val="00386C"/>
                </a:solidFill>
                <a:latin typeface="Myriad Pro"/>
                <a:ea typeface="ＭＳ Ｐゴシック"/>
                <a:cs typeface="ＭＳ Ｐゴシック"/>
              </a:rPr>
              <a:t>, PhD.</a:t>
            </a:r>
            <a:endParaRPr lang="ru-RU" dirty="0" smtClean="0">
              <a:solidFill>
                <a:srgbClr val="00386C"/>
              </a:solidFill>
              <a:latin typeface="Myriad Pro"/>
              <a:ea typeface="ＭＳ Ｐゴシック"/>
              <a:cs typeface="ＭＳ Ｐゴシック"/>
            </a:endParaRPr>
          </a:p>
          <a:p>
            <a:pPr eaLnBrk="1" hangingPunct="1"/>
            <a:r>
              <a:rPr kumimoji="1" lang="en-US" sz="1400" dirty="0" smtClean="0">
                <a:solidFill>
                  <a:srgbClr val="00386C"/>
                </a:solidFill>
                <a:latin typeface="Myriad Pro"/>
                <a:ea typeface="ＭＳ Ｐゴシック"/>
                <a:cs typeface="ＭＳ Ｐゴシック"/>
              </a:rPr>
              <a:t>e-mail: zaytsevdi2@gmail.com </a:t>
            </a:r>
            <a:endParaRPr kumimoji="1" lang="ru-RU" sz="1400" dirty="0" smtClean="0">
              <a:solidFill>
                <a:srgbClr val="00386C"/>
              </a:solidFill>
              <a:latin typeface="Myriad Pro"/>
              <a:ea typeface="ＭＳ Ｐゴシック"/>
              <a:cs typeface="ＭＳ Ｐゴシック"/>
            </a:endParaRPr>
          </a:p>
        </p:txBody>
      </p:sp>
      <p:sp>
        <p:nvSpPr>
          <p:cNvPr id="13316" name="Subtitle 2"/>
          <p:cNvSpPr txBox="1">
            <a:spLocks/>
          </p:cNvSpPr>
          <p:nvPr/>
        </p:nvSpPr>
        <p:spPr bwMode="auto">
          <a:xfrm>
            <a:off x="1371600" y="6467475"/>
            <a:ext cx="64008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800">
                <a:solidFill>
                  <a:schemeClr val="bg1"/>
                </a:solidFill>
              </a:rPr>
              <a:t>Higher School of Economics , </a:t>
            </a:r>
            <a:r>
              <a:rPr lang="en-US" sz="800">
                <a:solidFill>
                  <a:schemeClr val="bg1"/>
                </a:solidFill>
              </a:rPr>
              <a:t>Moscow</a:t>
            </a:r>
            <a:r>
              <a:rPr lang="ru-RU" sz="800">
                <a:solidFill>
                  <a:schemeClr val="bg1"/>
                </a:solidFill>
              </a:rPr>
              <a:t>, 201</a:t>
            </a:r>
            <a:r>
              <a:rPr lang="en-US" sz="800">
                <a:solidFill>
                  <a:schemeClr val="bg1"/>
                </a:solidFill>
              </a:rPr>
              <a:t>2</a:t>
            </a:r>
            <a:endParaRPr lang="ru-RU" sz="800">
              <a:solidFill>
                <a:schemeClr val="bg1"/>
              </a:solidFill>
            </a:endParaRPr>
          </a:p>
          <a:p>
            <a:pPr algn="ctr">
              <a:spcBef>
                <a:spcPct val="20000"/>
              </a:spcBef>
            </a:pPr>
            <a:r>
              <a:rPr lang="en-US" sz="800">
                <a:solidFill>
                  <a:schemeClr val="bg1"/>
                </a:solidFill>
              </a:rPr>
              <a:t>www.hse.ru</a:t>
            </a:r>
            <a:r>
              <a:rPr lang="ru-RU" sz="800">
                <a:solidFill>
                  <a:schemeClr val="bg1"/>
                </a:solidFill>
              </a:rPr>
              <a:t> </a:t>
            </a:r>
            <a:endParaRPr kumimoji="1" lang="ru-RU" sz="80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315" y="6196622"/>
            <a:ext cx="62014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kumimoji="1" lang="en-US" sz="1200" b="1" dirty="0" smtClean="0">
                <a:solidFill>
                  <a:srgbClr val="00386C"/>
                </a:solidFill>
                <a:latin typeface="Myriad Pro"/>
              </a:rPr>
              <a:t>Course:  Research Seminar "Methods and Development of Public Policy Analysis"</a:t>
            </a:r>
          </a:p>
          <a:p>
            <a:pPr eaLnBrk="1" hangingPunct="1"/>
            <a:r>
              <a:rPr kumimoji="1" lang="en-US" sz="1200" dirty="0" smtClean="0">
                <a:solidFill>
                  <a:srgbClr val="00386C"/>
                </a:solidFill>
                <a:latin typeface="Myriad Pro"/>
              </a:rPr>
              <a:t>M.A. Program: Political Analysis and Public Policy</a:t>
            </a:r>
          </a:p>
          <a:p>
            <a:pPr eaLnBrk="1" hangingPunct="1"/>
            <a:r>
              <a:rPr kumimoji="1" lang="en-US" sz="1200" dirty="0" smtClean="0">
                <a:solidFill>
                  <a:srgbClr val="00386C"/>
                </a:solidFill>
                <a:latin typeface="Myriad Pro"/>
              </a:rPr>
              <a:t>T.A. Alina V. Vladimirova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49" y="170121"/>
            <a:ext cx="7204888" cy="552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 dirty="0" smtClean="0">
                <a:solidFill>
                  <a:schemeClr val="bg1"/>
                </a:solidFill>
                <a:latin typeface="Myriad Pro"/>
              </a:rPr>
              <a:t>INTRODUCTION TO THE ACADEMIC RESEARCH WORK (RUSSIAN TRADITION)</a:t>
            </a:r>
            <a:endParaRPr lang="en-US" sz="2400" b="1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14343" name="Rectangle 9"/>
          <p:cNvSpPr>
            <a:spLocks noChangeArrowheads="1"/>
          </p:cNvSpPr>
          <p:nvPr/>
        </p:nvSpPr>
        <p:spPr bwMode="auto">
          <a:xfrm>
            <a:off x="7300913" y="2255838"/>
            <a:ext cx="773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Myriad Pro"/>
              </a:rPr>
              <a:t>photo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4344" name="Rectangle 10"/>
          <p:cNvSpPr>
            <a:spLocks noChangeArrowheads="1"/>
          </p:cNvSpPr>
          <p:nvPr/>
        </p:nvSpPr>
        <p:spPr bwMode="auto">
          <a:xfrm>
            <a:off x="7300913" y="3967163"/>
            <a:ext cx="773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Myriad Pro"/>
              </a:rPr>
              <a:t>photo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7300913" y="5591175"/>
            <a:ext cx="7731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Myriad Pro"/>
              </a:rPr>
              <a:t>photo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0" y="786813"/>
          <a:ext cx="9144000" cy="615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247739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RUSSIAN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ENGLISH</a:t>
                      </a:r>
                      <a:endParaRPr lang="ru-RU" sz="1600" b="1" dirty="0"/>
                    </a:p>
                  </a:txBody>
                  <a:tcPr/>
                </a:tc>
              </a:tr>
              <a:tr h="24773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Актуальность темы исследования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Relevance of research</a:t>
                      </a:r>
                      <a:r>
                        <a:rPr lang="en-US" sz="1600" baseline="0" dirty="0" smtClean="0"/>
                        <a:t> topic</a:t>
                      </a:r>
                      <a:endParaRPr lang="ru-RU" sz="1600" dirty="0"/>
                    </a:p>
                  </a:txBody>
                  <a:tcPr/>
                </a:tc>
              </a:tr>
              <a:tr h="24773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Объект исследования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Object of research</a:t>
                      </a:r>
                      <a:endParaRPr lang="ru-RU" sz="1600" dirty="0"/>
                    </a:p>
                  </a:txBody>
                  <a:tcPr/>
                </a:tc>
              </a:tr>
              <a:tr h="24773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Предмет исследования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 of investigation</a:t>
                      </a:r>
                      <a:endParaRPr lang="ru-RU" sz="1600" dirty="0"/>
                    </a:p>
                  </a:txBody>
                  <a:tcPr/>
                </a:tc>
              </a:tr>
              <a:tr h="24773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Цель и задачи исследования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Aim and tasks of the study</a:t>
                      </a:r>
                      <a:endParaRPr lang="ru-RU" sz="1600" dirty="0"/>
                    </a:p>
                  </a:txBody>
                  <a:tcPr/>
                </a:tc>
              </a:tr>
              <a:tr h="24773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Гипотезы исследования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Hypotheses of research</a:t>
                      </a:r>
                      <a:endParaRPr lang="ru-RU" sz="1600" dirty="0"/>
                    </a:p>
                  </a:txBody>
                  <a:tcPr/>
                </a:tc>
              </a:tr>
              <a:tr h="422767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Теоретико-методологическая</a:t>
                      </a:r>
                      <a:r>
                        <a:rPr lang="ru-RU" sz="1600" baseline="0" dirty="0" smtClean="0"/>
                        <a:t> основа исследования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Theoretical and methodological basis of research</a:t>
                      </a:r>
                      <a:endParaRPr lang="ru-RU" sz="1600" dirty="0"/>
                    </a:p>
                  </a:txBody>
                  <a:tcPr/>
                </a:tc>
              </a:tr>
              <a:tr h="24773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Методы исследования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Research methods</a:t>
                      </a:r>
                      <a:endParaRPr lang="ru-RU" sz="1600" dirty="0"/>
                    </a:p>
                  </a:txBody>
                  <a:tcPr/>
                </a:tc>
              </a:tr>
              <a:tr h="24773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Источники диссертационной работы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Sources of information  of the study</a:t>
                      </a:r>
                      <a:endParaRPr lang="ru-RU" sz="1600" dirty="0"/>
                    </a:p>
                  </a:txBody>
                  <a:tcPr/>
                </a:tc>
              </a:tr>
              <a:tr h="422767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Степень научной разработанности тематики исследования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Level of scientific development of research topic</a:t>
                      </a:r>
                      <a:endParaRPr lang="ru-RU" sz="1600" dirty="0"/>
                    </a:p>
                  </a:txBody>
                  <a:tcPr/>
                </a:tc>
              </a:tr>
              <a:tr h="24773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Научная новизна исследования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Scientific  novelty of research</a:t>
                      </a:r>
                      <a:endParaRPr lang="ru-RU" sz="1600" dirty="0"/>
                    </a:p>
                  </a:txBody>
                  <a:tcPr/>
                </a:tc>
              </a:tr>
              <a:tr h="422767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Теоретическая ценность и практическая значимость работы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Theoretical value of and the practical significance of the study</a:t>
                      </a:r>
                      <a:endParaRPr lang="ru-RU" sz="1600" dirty="0"/>
                    </a:p>
                  </a:txBody>
                  <a:tcPr/>
                </a:tc>
              </a:tr>
              <a:tr h="24773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Структура диссертации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Structure of dissertation</a:t>
                      </a:r>
                      <a:endParaRPr lang="ru-RU" sz="1600" dirty="0"/>
                    </a:p>
                  </a:txBody>
                  <a:tcPr/>
                </a:tc>
              </a:tr>
              <a:tr h="774783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Хронологические рамки исследования; обоснование выбора кейсов;</a:t>
                      </a:r>
                      <a:r>
                        <a:rPr lang="ru-RU" sz="1600" baseline="0" dirty="0" smtClean="0"/>
                        <a:t> основные положения, выносимые на защиту; апробация результатов исследования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Chronological scope of the study, justification for the selection of cases, the main provisions for the dissertation defense, testing of the results of research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49" y="170120"/>
            <a:ext cx="7204888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Myriad Pro"/>
              </a:rPr>
              <a:t>INTRODUCTION TO THE ACADEMIC RESEARCH WORK </a:t>
            </a:r>
            <a:br>
              <a:rPr lang="en-US" sz="2800" b="1" dirty="0" smtClean="0">
                <a:solidFill>
                  <a:schemeClr val="bg1"/>
                </a:solidFill>
                <a:latin typeface="Myriad Pro"/>
              </a:rPr>
            </a:br>
            <a:r>
              <a:rPr lang="en-US" sz="2800" b="1" dirty="0" smtClean="0">
                <a:solidFill>
                  <a:schemeClr val="bg1"/>
                </a:solidFill>
                <a:latin typeface="Myriad Pro"/>
              </a:rPr>
              <a:t>(ANGLO-SAXON TRADITION)</a:t>
            </a:r>
            <a:endParaRPr lang="en-US" sz="2800" b="1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14343" name="Rectangle 9"/>
          <p:cNvSpPr>
            <a:spLocks noChangeArrowheads="1"/>
          </p:cNvSpPr>
          <p:nvPr/>
        </p:nvSpPr>
        <p:spPr bwMode="auto">
          <a:xfrm>
            <a:off x="7300913" y="2255838"/>
            <a:ext cx="773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Myriad Pro"/>
              </a:rPr>
              <a:t>photo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4344" name="Rectangle 10"/>
          <p:cNvSpPr>
            <a:spLocks noChangeArrowheads="1"/>
          </p:cNvSpPr>
          <p:nvPr/>
        </p:nvSpPr>
        <p:spPr bwMode="auto">
          <a:xfrm>
            <a:off x="7300913" y="3967163"/>
            <a:ext cx="773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Myriad Pro"/>
              </a:rPr>
              <a:t>photo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7300913" y="5591175"/>
            <a:ext cx="7731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Myriad Pro"/>
              </a:rPr>
              <a:t>photo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0" y="1318438"/>
          <a:ext cx="9144000" cy="5644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29155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ENGLISH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RUSSIAN</a:t>
                      </a:r>
                      <a:endParaRPr lang="ru-RU" sz="1400" b="1" dirty="0"/>
                    </a:p>
                  </a:txBody>
                  <a:tcPr/>
                </a:tc>
              </a:tr>
              <a:tr h="71563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Topic of research / Themes</a:t>
                      </a:r>
                      <a:r>
                        <a:rPr lang="en-US" sz="1400" baseline="0" dirty="0" smtClean="0"/>
                        <a:t> of dissertation / </a:t>
                      </a:r>
                      <a:r>
                        <a:rPr lang="en-US" sz="1400" dirty="0" smtClean="0"/>
                        <a:t>Research questions /</a:t>
                      </a:r>
                      <a:r>
                        <a:rPr lang="en-US" sz="1400" baseline="0" dirty="0" smtClean="0"/>
                        <a:t> Research problem / The Puzzle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Тема</a:t>
                      </a:r>
                      <a:r>
                        <a:rPr lang="ru-RU" sz="1400" baseline="0" dirty="0" smtClean="0"/>
                        <a:t> исследования</a:t>
                      </a:r>
                      <a:r>
                        <a:rPr lang="en-US" sz="1400" baseline="0" dirty="0" smtClean="0"/>
                        <a:t> / </a:t>
                      </a:r>
                      <a:r>
                        <a:rPr lang="ru-RU" sz="1400" baseline="0" dirty="0" smtClean="0"/>
                        <a:t>Темы диссертации / </a:t>
                      </a:r>
                      <a:r>
                        <a:rPr lang="ru-RU" sz="1400" dirty="0" smtClean="0"/>
                        <a:t>Исследовательские вопросы</a:t>
                      </a:r>
                      <a:r>
                        <a:rPr lang="ru-RU" sz="1400" baseline="0" dirty="0" smtClean="0"/>
                        <a:t> / И</a:t>
                      </a:r>
                      <a:r>
                        <a:rPr lang="ru-RU" sz="1400" dirty="0" smtClean="0"/>
                        <a:t>сследовательская проблема</a:t>
                      </a:r>
                      <a:r>
                        <a:rPr lang="ru-RU" sz="1400" baseline="0" dirty="0" smtClean="0"/>
                        <a:t> / З</a:t>
                      </a:r>
                      <a:r>
                        <a:rPr lang="ru-RU" sz="1400" dirty="0" smtClean="0"/>
                        <a:t>агадка</a:t>
                      </a:r>
                      <a:endParaRPr lang="ru-RU" sz="1400" dirty="0"/>
                    </a:p>
                  </a:txBody>
                  <a:tcPr/>
                </a:tc>
              </a:tr>
              <a:tr h="29155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Purpose /</a:t>
                      </a:r>
                      <a:r>
                        <a:rPr lang="en-US" sz="1400" baseline="0" dirty="0" smtClean="0"/>
                        <a:t> Aim of the dissertation / Goal of the study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Цель исследования</a:t>
                      </a:r>
                      <a:endParaRPr lang="ru-RU" sz="1400" dirty="0"/>
                    </a:p>
                  </a:txBody>
                  <a:tcPr/>
                </a:tc>
              </a:tr>
              <a:tr h="556607">
                <a:tc>
                  <a:txBody>
                    <a:bodyPr/>
                    <a:lstStyle/>
                    <a:p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Hypotheses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Variables and Hypotheses  / Working Hypothesis</a:t>
                      </a:r>
                      <a:endParaRPr lang="ru-RU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Гипотезы</a:t>
                      </a:r>
                      <a:r>
                        <a:rPr lang="ru-RU" sz="1400" baseline="0" dirty="0" smtClean="0"/>
                        <a:t> / Переменные и гипотезы / Рабочие гипотезы</a:t>
                      </a:r>
                      <a:endParaRPr lang="ru-RU" sz="1400" dirty="0"/>
                    </a:p>
                  </a:txBody>
                  <a:tcPr/>
                </a:tc>
              </a:tr>
              <a:tr h="5035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Theoretical framework /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Broad Theoretical context /</a:t>
                      </a:r>
                      <a:r>
                        <a:rPr lang="en-US" sz="1400" baseline="0" dirty="0" smtClean="0"/>
                        <a:t> Methodology</a:t>
                      </a:r>
                      <a:r>
                        <a:rPr lang="ru-RU" sz="1400" baseline="0" dirty="0" smtClean="0"/>
                        <a:t> / </a:t>
                      </a:r>
                      <a:r>
                        <a:rPr lang="en-US" sz="1400" baseline="0" dirty="0" smtClean="0"/>
                        <a:t>Theory development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Теоретическая</a:t>
                      </a:r>
                      <a:r>
                        <a:rPr lang="ru-RU" sz="1400" baseline="0" dirty="0" smtClean="0"/>
                        <a:t> рамка / </a:t>
                      </a:r>
                      <a:r>
                        <a:rPr lang="ru-RU" sz="1400" dirty="0" smtClean="0"/>
                        <a:t>Широкий</a:t>
                      </a:r>
                      <a:r>
                        <a:rPr lang="ru-RU" sz="1400" baseline="0" dirty="0" smtClean="0"/>
                        <a:t> теоретический контекст / Методология</a:t>
                      </a:r>
                      <a:r>
                        <a:rPr lang="en-US" sz="1400" baseline="0" dirty="0" smtClean="0"/>
                        <a:t> / </a:t>
                      </a:r>
                      <a:endParaRPr lang="ru-RU" sz="1400" dirty="0"/>
                    </a:p>
                  </a:txBody>
                  <a:tcPr/>
                </a:tc>
              </a:tr>
              <a:tr h="5035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Methods</a:t>
                      </a:r>
                      <a:r>
                        <a:rPr lang="en-US" sz="1400" baseline="0" dirty="0" smtClean="0"/>
                        <a:t> and Data / Approach / Research design</a:t>
                      </a:r>
                      <a:r>
                        <a:rPr lang="ru-RU" sz="1400" baseline="0" dirty="0" smtClean="0"/>
                        <a:t> / </a:t>
                      </a:r>
                      <a:r>
                        <a:rPr lang="en-US" sz="1400" baseline="0" dirty="0" smtClean="0"/>
                        <a:t>Mode of analysis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Методы и данные</a:t>
                      </a:r>
                      <a:r>
                        <a:rPr lang="en-US" sz="1400" dirty="0" smtClean="0"/>
                        <a:t> </a:t>
                      </a:r>
                      <a:r>
                        <a:rPr lang="ru-RU" sz="1400" baseline="0" dirty="0" smtClean="0"/>
                        <a:t> / Подход / Дизайн исследования</a:t>
                      </a:r>
                      <a:r>
                        <a:rPr lang="en-US" sz="1400" baseline="0" dirty="0" smtClean="0"/>
                        <a:t> / </a:t>
                      </a:r>
                      <a:r>
                        <a:rPr lang="ru-RU" sz="1400" baseline="0" dirty="0" smtClean="0"/>
                        <a:t>Режим анализа</a:t>
                      </a:r>
                      <a:endParaRPr lang="ru-RU" sz="1400" dirty="0"/>
                    </a:p>
                  </a:txBody>
                  <a:tcPr/>
                </a:tc>
              </a:tr>
              <a:tr h="53010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Literature review /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Shortcomings in the Literature</a:t>
                      </a:r>
                      <a:r>
                        <a:rPr lang="ru-RU" sz="1400" dirty="0" smtClean="0"/>
                        <a:t> / </a:t>
                      </a:r>
                      <a:r>
                        <a:rPr lang="en-US" sz="1400" dirty="0" smtClean="0"/>
                        <a:t> The Scholarly context</a:t>
                      </a:r>
                      <a:r>
                        <a:rPr lang="ru-RU" sz="1400" dirty="0" smtClean="0"/>
                        <a:t> / 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Filling the gap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Обзор литературы / Недостатки  литературы / Академический</a:t>
                      </a:r>
                      <a:r>
                        <a:rPr lang="ru-RU" sz="1400" baseline="0" dirty="0" smtClean="0"/>
                        <a:t> контекст / Заполнение пробела</a:t>
                      </a:r>
                      <a:endParaRPr lang="ru-RU" sz="1400" dirty="0"/>
                    </a:p>
                  </a:txBody>
                  <a:tcPr/>
                </a:tc>
              </a:tr>
              <a:tr h="5035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Contribution of the Dissertation /</a:t>
                      </a:r>
                      <a:r>
                        <a:rPr lang="en-US" sz="1400" baseline="0" dirty="0" smtClean="0"/>
                        <a:t> Research contributions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Вклад диссертации</a:t>
                      </a:r>
                      <a:r>
                        <a:rPr lang="en-US" sz="1400" dirty="0" smtClean="0"/>
                        <a:t> /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ru-RU" sz="1400" baseline="0" dirty="0" smtClean="0"/>
                        <a:t>Вклад исследования</a:t>
                      </a:r>
                      <a:endParaRPr lang="ru-RU" sz="1400" dirty="0"/>
                    </a:p>
                  </a:txBody>
                  <a:tcPr/>
                </a:tc>
              </a:tr>
              <a:tr h="92767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Plan of the Dissertation</a:t>
                      </a:r>
                      <a:r>
                        <a:rPr lang="ru-RU" sz="1400" dirty="0" smtClean="0"/>
                        <a:t> / </a:t>
                      </a:r>
                      <a:r>
                        <a:rPr lang="en-US" sz="1400" dirty="0" smtClean="0"/>
                        <a:t>Structure of the Dissertation</a:t>
                      </a:r>
                      <a:r>
                        <a:rPr lang="ru-RU" sz="1400" dirty="0" smtClean="0"/>
                        <a:t> / </a:t>
                      </a:r>
                      <a:r>
                        <a:rPr lang="en-US" sz="1400" dirty="0" smtClean="0"/>
                        <a:t>Overview of the dissertation</a:t>
                      </a:r>
                      <a:r>
                        <a:rPr lang="ru-RU" sz="1400" dirty="0" smtClean="0"/>
                        <a:t> / </a:t>
                      </a:r>
                      <a:r>
                        <a:rPr lang="en-US" sz="1400" dirty="0" smtClean="0"/>
                        <a:t>Plot of the Dissertation</a:t>
                      </a:r>
                      <a:r>
                        <a:rPr lang="ru-RU" sz="1400" dirty="0" smtClean="0"/>
                        <a:t> / </a:t>
                      </a:r>
                      <a:r>
                        <a:rPr lang="en-US" sz="1400" dirty="0" smtClean="0"/>
                        <a:t>Organization of the Dissertation</a:t>
                      </a:r>
                      <a:r>
                        <a:rPr lang="ru-RU" sz="1400" dirty="0" smtClean="0"/>
                        <a:t> / </a:t>
                      </a:r>
                      <a:r>
                        <a:rPr lang="en-US" sz="1400" dirty="0" smtClean="0"/>
                        <a:t>Outline of the dissertation</a:t>
                      </a:r>
                      <a:r>
                        <a:rPr lang="ru-RU" sz="1400" dirty="0" smtClean="0"/>
                        <a:t> / </a:t>
                      </a:r>
                      <a:r>
                        <a:rPr lang="en-US" sz="1400" dirty="0" smtClean="0"/>
                        <a:t>Project map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План диссертации / Структура диссертации / Обзор диссертации / Схема диссертации / Организация диссертации</a:t>
                      </a:r>
                      <a:r>
                        <a:rPr lang="ru-RU" sz="1400" baseline="0" dirty="0" smtClean="0"/>
                        <a:t> / Конспект диссертации / Карта проекта</a:t>
                      </a:r>
                      <a:endParaRPr lang="ru-RU" sz="1400" dirty="0"/>
                    </a:p>
                  </a:txBody>
                  <a:tcPr/>
                </a:tc>
              </a:tr>
              <a:tr h="71563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Concepts /</a:t>
                      </a:r>
                      <a:r>
                        <a:rPr lang="en-US" sz="1400" baseline="0" dirty="0" smtClean="0"/>
                        <a:t> Definitions, Case selection, Historical context, Key arguments / Arguments in Brief / Preview of Argument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Концепты /</a:t>
                      </a:r>
                      <a:r>
                        <a:rPr lang="ru-RU" sz="1400" baseline="0" dirty="0" smtClean="0"/>
                        <a:t> определения, Выбор кейсов, Исторический контекст, Основные аргументы / Доводы вкратце / Предварительные выводы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0" y="0"/>
            <a:ext cx="7213600" cy="1169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 dirty="0" smtClean="0">
                <a:solidFill>
                  <a:schemeClr val="bg1"/>
                </a:solidFill>
                <a:latin typeface="Myriad Pro"/>
              </a:rPr>
              <a:t>Distinguish features of Anglo-Saxon tradition</a:t>
            </a:r>
            <a:endParaRPr lang="en-US" sz="3200" b="1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14343" name="Rectangle 9"/>
          <p:cNvSpPr>
            <a:spLocks noChangeArrowheads="1"/>
          </p:cNvSpPr>
          <p:nvPr/>
        </p:nvSpPr>
        <p:spPr bwMode="auto">
          <a:xfrm>
            <a:off x="7300913" y="2255838"/>
            <a:ext cx="773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Myriad Pro"/>
              </a:rPr>
              <a:t>photo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7300913" y="5591175"/>
            <a:ext cx="7731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Myriad Pro"/>
              </a:rPr>
              <a:t>photo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732610" y="1708445"/>
            <a:ext cx="7632000" cy="2597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Mixed structure of dissertation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Uncertain place of dissertation sections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Dependence from conditional norms of the alma mater institution</a:t>
            </a:r>
            <a:endParaRPr lang="ru-RU" sz="2800" b="1" dirty="0">
              <a:solidFill>
                <a:srgbClr val="003F82"/>
              </a:solidFill>
              <a:latin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0" y="0"/>
            <a:ext cx="7213600" cy="1169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 dirty="0" smtClean="0">
                <a:solidFill>
                  <a:schemeClr val="bg1"/>
                </a:solidFill>
                <a:latin typeface="Myriad Pro"/>
              </a:rPr>
              <a:t>Structure of </a:t>
            </a:r>
            <a:r>
              <a:rPr lang="en-US" sz="3200" b="1" dirty="0" smtClean="0">
                <a:solidFill>
                  <a:schemeClr val="bg1"/>
                </a:solidFill>
                <a:latin typeface="Myriad Pro"/>
              </a:rPr>
              <a:t>Research Proposal</a:t>
            </a:r>
            <a:endParaRPr lang="en-US" sz="3200" b="1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14343" name="Rectangle 9"/>
          <p:cNvSpPr>
            <a:spLocks noChangeArrowheads="1"/>
          </p:cNvSpPr>
          <p:nvPr/>
        </p:nvSpPr>
        <p:spPr bwMode="auto">
          <a:xfrm>
            <a:off x="7300913" y="2255838"/>
            <a:ext cx="773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Myriad Pro"/>
              </a:rPr>
              <a:t>photo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7300913" y="5591175"/>
            <a:ext cx="7731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Myriad Pro"/>
              </a:rPr>
              <a:t>photo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222250" y="1444985"/>
            <a:ext cx="84201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504000">
              <a:lnSpc>
                <a:spcPts val="36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Topic of </a:t>
            </a: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Research</a:t>
            </a:r>
            <a:endParaRPr lang="en-US" sz="2800" b="1" dirty="0" smtClean="0">
              <a:solidFill>
                <a:srgbClr val="003F82"/>
              </a:solidFill>
              <a:latin typeface="Myriad Pro"/>
            </a:endParaRPr>
          </a:p>
          <a:p>
            <a:pPr marL="457200" indent="504000">
              <a:lnSpc>
                <a:spcPts val="36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Shortcomings in the Literature</a:t>
            </a:r>
          </a:p>
          <a:p>
            <a:pPr marL="457200" indent="504000">
              <a:lnSpc>
                <a:spcPts val="36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Research </a:t>
            </a:r>
            <a:r>
              <a:rPr lang="en-US" sz="2800" b="1" dirty="0">
                <a:solidFill>
                  <a:srgbClr val="003F82"/>
                </a:solidFill>
                <a:latin typeface="Myriad Pro"/>
              </a:rPr>
              <a:t>P</a:t>
            </a: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roblem</a:t>
            </a:r>
          </a:p>
          <a:p>
            <a:pPr marL="457200" indent="504000">
              <a:lnSpc>
                <a:spcPts val="36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Research Question</a:t>
            </a:r>
            <a:endParaRPr lang="en-US" sz="2800" b="1" dirty="0" smtClean="0">
              <a:solidFill>
                <a:srgbClr val="003F82"/>
              </a:solidFill>
              <a:latin typeface="Myriad Pro"/>
            </a:endParaRPr>
          </a:p>
          <a:p>
            <a:pPr marL="457200" indent="504000">
              <a:lnSpc>
                <a:spcPts val="36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Goal of the study</a:t>
            </a:r>
          </a:p>
          <a:p>
            <a:pPr marL="457200" indent="504000">
              <a:lnSpc>
                <a:spcPts val="36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Research </a:t>
            </a: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Tasks</a:t>
            </a:r>
            <a:endParaRPr lang="en-US" sz="2800" b="1" dirty="0" smtClean="0">
              <a:solidFill>
                <a:srgbClr val="003F82"/>
              </a:solidFill>
              <a:latin typeface="Myriad Pro"/>
            </a:endParaRPr>
          </a:p>
          <a:p>
            <a:pPr marL="457200" indent="504000">
              <a:lnSpc>
                <a:spcPts val="36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Research Design. Methods </a:t>
            </a: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and Data</a:t>
            </a:r>
          </a:p>
          <a:p>
            <a:pPr marL="457200" indent="504000">
              <a:lnSpc>
                <a:spcPts val="36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Theoretical Contribution </a:t>
            </a: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of the Dissertation</a:t>
            </a:r>
            <a:endParaRPr lang="ru-RU" sz="2800" b="1" dirty="0" smtClean="0">
              <a:solidFill>
                <a:srgbClr val="003F82"/>
              </a:solidFill>
              <a:latin typeface="Myriad Pro"/>
            </a:endParaRPr>
          </a:p>
          <a:p>
            <a:pPr marL="457200" indent="504000">
              <a:lnSpc>
                <a:spcPts val="36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Structure of the </a:t>
            </a: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Dissertation</a:t>
            </a:r>
          </a:p>
          <a:p>
            <a:pPr marL="457200" indent="504000">
              <a:lnSpc>
                <a:spcPts val="3600"/>
              </a:lnSpc>
              <a:buFont typeface="+mj-lt"/>
              <a:buAutoNum type="arabicPeriod"/>
            </a:pPr>
            <a:r>
              <a:rPr lang="en-US" sz="2800" b="1" dirty="0">
                <a:solidFill>
                  <a:srgbClr val="003F82"/>
                </a:solidFill>
                <a:latin typeface="Myriad Pro"/>
              </a:rPr>
              <a:t>R</a:t>
            </a: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eference </a:t>
            </a:r>
            <a:r>
              <a:rPr lang="en-US" sz="2800" b="1" dirty="0">
                <a:solidFill>
                  <a:srgbClr val="003F82"/>
                </a:solidFill>
                <a:latin typeface="Myriad Pro"/>
              </a:rPr>
              <a:t>list </a:t>
            </a: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(Bibliography)</a:t>
            </a:r>
            <a:endParaRPr lang="en-US" sz="2800" b="1" dirty="0">
              <a:solidFill>
                <a:srgbClr val="003F82"/>
              </a:solidFill>
              <a:latin typeface="Myriad Pro"/>
            </a:endParaRPr>
          </a:p>
          <a:p>
            <a:pPr marL="457200" indent="504000">
              <a:lnSpc>
                <a:spcPts val="3600"/>
              </a:lnSpc>
              <a:buFont typeface="+mj-lt"/>
              <a:buAutoNum type="arabicPeriod" startAt="10"/>
            </a:pPr>
            <a:endParaRPr lang="ru-RU" sz="2800" b="1" dirty="0">
              <a:solidFill>
                <a:srgbClr val="003F82"/>
              </a:solidFill>
              <a:latin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0" y="0"/>
            <a:ext cx="7213600" cy="1169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 dirty="0" smtClean="0">
                <a:solidFill>
                  <a:schemeClr val="bg1"/>
                </a:solidFill>
                <a:latin typeface="Myriad Pro"/>
              </a:rPr>
              <a:t>Structure </a:t>
            </a:r>
            <a:r>
              <a:rPr lang="en-US" sz="3200" b="1" smtClean="0">
                <a:solidFill>
                  <a:schemeClr val="bg1"/>
                </a:solidFill>
                <a:latin typeface="Myriad Pro"/>
              </a:rPr>
              <a:t>of </a:t>
            </a:r>
            <a:r>
              <a:rPr lang="en-US" sz="3200" b="1" smtClean="0">
                <a:solidFill>
                  <a:schemeClr val="bg1"/>
                </a:solidFill>
                <a:latin typeface="Myriad Pro"/>
              </a:rPr>
              <a:t>Research Proposal</a:t>
            </a:r>
            <a:endParaRPr lang="en-US" sz="3200" b="1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14343" name="Rectangle 9"/>
          <p:cNvSpPr>
            <a:spLocks noChangeArrowheads="1"/>
          </p:cNvSpPr>
          <p:nvPr/>
        </p:nvSpPr>
        <p:spPr bwMode="auto">
          <a:xfrm>
            <a:off x="7300913" y="2255838"/>
            <a:ext cx="773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Myriad Pro"/>
              </a:rPr>
              <a:t>photo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7300913" y="5591175"/>
            <a:ext cx="7731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Myriad Pro"/>
              </a:rPr>
              <a:t>photo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222250" y="1240615"/>
            <a:ext cx="84201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457200">
              <a:lnSpc>
                <a:spcPct val="150000"/>
              </a:lnSpc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Additional points:</a:t>
            </a:r>
          </a:p>
          <a:p>
            <a:pPr marL="1028700" indent="-514350">
              <a:lnSpc>
                <a:spcPct val="150000"/>
              </a:lnSpc>
              <a:buFont typeface="+mj-lt"/>
              <a:buAutoNum type="arabicPeriod" startAt="11"/>
            </a:pPr>
            <a:r>
              <a:rPr lang="en-US" sz="2800" b="1" dirty="0">
                <a:solidFill>
                  <a:srgbClr val="003F82"/>
                </a:solidFill>
                <a:latin typeface="Myriad Pro"/>
              </a:rPr>
              <a:t>Variables and Hypotheses</a:t>
            </a:r>
          </a:p>
          <a:p>
            <a:pPr marL="1028700" indent="-514350">
              <a:lnSpc>
                <a:spcPct val="150000"/>
              </a:lnSpc>
              <a:buFont typeface="+mj-lt"/>
              <a:buAutoNum type="arabicPeriod" startAt="11"/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Concepts </a:t>
            </a: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&amp; Definitions</a:t>
            </a:r>
          </a:p>
          <a:p>
            <a:pPr marL="514350" indent="457200">
              <a:lnSpc>
                <a:spcPct val="150000"/>
              </a:lnSpc>
              <a:buFont typeface="+mj-lt"/>
              <a:buAutoNum type="arabicPeriod" startAt="11"/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Chronological scope of the study </a:t>
            </a:r>
          </a:p>
          <a:p>
            <a:pPr marL="514350" indent="457200">
              <a:lnSpc>
                <a:spcPct val="150000"/>
              </a:lnSpc>
              <a:buFont typeface="+mj-lt"/>
              <a:buAutoNum type="arabicPeriod" startAt="11"/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Case selection</a:t>
            </a:r>
          </a:p>
          <a:p>
            <a:pPr marL="514350" indent="457200">
              <a:lnSpc>
                <a:spcPct val="150000"/>
              </a:lnSpc>
              <a:buFont typeface="+mj-lt"/>
              <a:buAutoNum type="arabicPeriod" startAt="11"/>
            </a:pPr>
            <a:r>
              <a:rPr lang="en-US" sz="2800" b="1" dirty="0" smtClean="0">
                <a:solidFill>
                  <a:srgbClr val="003F82"/>
                </a:solidFill>
                <a:latin typeface="Myriad Pro"/>
              </a:rPr>
              <a:t>Historical context</a:t>
            </a:r>
          </a:p>
          <a:p>
            <a:pPr marL="457200" indent="457200">
              <a:lnSpc>
                <a:spcPct val="150000"/>
              </a:lnSpc>
              <a:buFont typeface="+mj-lt"/>
              <a:buAutoNum type="arabicPeriod" startAt="11"/>
            </a:pPr>
            <a:endParaRPr lang="en-US" sz="2800" b="1" dirty="0" smtClean="0">
              <a:solidFill>
                <a:srgbClr val="003F82"/>
              </a:solidFill>
              <a:latin typeface="Myriad Pro"/>
            </a:endParaRPr>
          </a:p>
          <a:p>
            <a:pPr marL="457200" indent="457200">
              <a:lnSpc>
                <a:spcPct val="150000"/>
              </a:lnSpc>
              <a:buFont typeface="+mj-lt"/>
              <a:buAutoNum type="arabicPeriod" startAt="11"/>
            </a:pPr>
            <a:endParaRPr lang="ru-RU" sz="2800" b="1" dirty="0">
              <a:solidFill>
                <a:srgbClr val="003F82"/>
              </a:solidFill>
              <a:latin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543</Words>
  <Application>Microsoft Office PowerPoint</Application>
  <PresentationFormat>Экран (4:3)</PresentationFormat>
  <Paragraphs>92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THE DESIGN OF SOCIAL AND POLITICAL RESEARCH. Part 1. Introduction to the academic research work.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vkremlev</dc:creator>
  <cp:lastModifiedBy>Пользователь Windows</cp:lastModifiedBy>
  <cp:revision>93</cp:revision>
  <dcterms:created xsi:type="dcterms:W3CDTF">2010-09-30T07:07:58Z</dcterms:created>
  <dcterms:modified xsi:type="dcterms:W3CDTF">2014-10-07T10:58:21Z</dcterms:modified>
</cp:coreProperties>
</file>