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1" r:id="rId1"/>
  </p:sldMasterIdLst>
  <p:notesMasterIdLst>
    <p:notesMasterId r:id="rId34"/>
  </p:notesMasterIdLst>
  <p:handoutMasterIdLst>
    <p:handoutMasterId r:id="rId35"/>
  </p:handoutMasterIdLst>
  <p:sldIdLst>
    <p:sldId id="263" r:id="rId2"/>
    <p:sldId id="295" r:id="rId3"/>
    <p:sldId id="320" r:id="rId4"/>
    <p:sldId id="321" r:id="rId5"/>
    <p:sldId id="331" r:id="rId6"/>
    <p:sldId id="332" r:id="rId7"/>
    <p:sldId id="314" r:id="rId8"/>
    <p:sldId id="317" r:id="rId9"/>
    <p:sldId id="322" r:id="rId10"/>
    <p:sldId id="333" r:id="rId11"/>
    <p:sldId id="334" r:id="rId12"/>
    <p:sldId id="323" r:id="rId13"/>
    <p:sldId id="324" r:id="rId14"/>
    <p:sldId id="325" r:id="rId15"/>
    <p:sldId id="326" r:id="rId16"/>
    <p:sldId id="327" r:id="rId17"/>
    <p:sldId id="316" r:id="rId18"/>
    <p:sldId id="306" r:id="rId19"/>
    <p:sldId id="328" r:id="rId20"/>
    <p:sldId id="308" r:id="rId21"/>
    <p:sldId id="309" r:id="rId22"/>
    <p:sldId id="310" r:id="rId23"/>
    <p:sldId id="311" r:id="rId24"/>
    <p:sldId id="318" r:id="rId25"/>
    <p:sldId id="329" r:id="rId26"/>
    <p:sldId id="284" r:id="rId27"/>
    <p:sldId id="290" r:id="rId28"/>
    <p:sldId id="288" r:id="rId29"/>
    <p:sldId id="289" r:id="rId30"/>
    <p:sldId id="291" r:id="rId31"/>
    <p:sldId id="330" r:id="rId32"/>
    <p:sldId id="31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11" pos="7514" userDrawn="1">
          <p15:clr>
            <a:srgbClr val="A4A3A4"/>
          </p15:clr>
        </p15:guide>
        <p15:guide id="1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6B9"/>
    <a:srgbClr val="1C73B9"/>
    <a:srgbClr val="1BA767"/>
    <a:srgbClr val="804695"/>
    <a:srgbClr val="0089CC"/>
    <a:srgbClr val="E84523"/>
    <a:srgbClr val="FCC000"/>
    <a:srgbClr val="793C8F"/>
    <a:srgbClr val="20A96B"/>
    <a:srgbClr val="559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2034" y="744"/>
      </p:cViewPr>
      <p:guideLst>
        <p:guide orient="horz" pos="2183"/>
        <p:guide pos="7514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54"/>
    </p:cViewPr>
  </p:sorterViewPr>
  <p:notesViewPr>
    <p:cSldViewPr snapToGrid="0" showGuides="1"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Потребление 2013</c:v>
          </c:tx>
          <c:spPr>
            <a:ln w="25400" cap="rnd" cmpd="sng">
              <a:solidFill>
                <a:srgbClr val="793C8F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'[Диаграмма в Microsoft PowerPoint.xlsx]Лист1'!$D$2:$CF$2</c:f>
              <c:strCach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80+</c:v>
                </c:pt>
              </c:strCache>
            </c:strRef>
          </c:cat>
          <c:val>
            <c:numRef>
              <c:f>'[Диаграмма в Microsoft PowerPoint.xlsx]Лист1'!$D$15:$CF$15</c:f>
              <c:numCache>
                <c:formatCode>General</c:formatCode>
                <c:ptCount val="81"/>
                <c:pt idx="0">
                  <c:v>273650.92829547147</c:v>
                </c:pt>
                <c:pt idx="1">
                  <c:v>223063.89044064318</c:v>
                </c:pt>
                <c:pt idx="2">
                  <c:v>264334.32613600796</c:v>
                </c:pt>
                <c:pt idx="3">
                  <c:v>305138.93779070594</c:v>
                </c:pt>
                <c:pt idx="4">
                  <c:v>314496.03662798053</c:v>
                </c:pt>
                <c:pt idx="5">
                  <c:v>319906.87650167028</c:v>
                </c:pt>
                <c:pt idx="6">
                  <c:v>332578.16569006222</c:v>
                </c:pt>
                <c:pt idx="7">
                  <c:v>350861.63610991655</c:v>
                </c:pt>
                <c:pt idx="8">
                  <c:v>361535.21889349207</c:v>
                </c:pt>
                <c:pt idx="9">
                  <c:v>368562.4269754226</c:v>
                </c:pt>
                <c:pt idx="10">
                  <c:v>376558.12861511193</c:v>
                </c:pt>
                <c:pt idx="11">
                  <c:v>382124.00174784294</c:v>
                </c:pt>
                <c:pt idx="12">
                  <c:v>387934.56941345835</c:v>
                </c:pt>
                <c:pt idx="13">
                  <c:v>391073.05370391672</c:v>
                </c:pt>
                <c:pt idx="14">
                  <c:v>399581.69888592785</c:v>
                </c:pt>
                <c:pt idx="15">
                  <c:v>404421.2957066283</c:v>
                </c:pt>
                <c:pt idx="16">
                  <c:v>410154.63733398973</c:v>
                </c:pt>
                <c:pt idx="17">
                  <c:v>427887.09267202817</c:v>
                </c:pt>
                <c:pt idx="18">
                  <c:v>443746.27474270138</c:v>
                </c:pt>
                <c:pt idx="19">
                  <c:v>437432.29685481096</c:v>
                </c:pt>
                <c:pt idx="20">
                  <c:v>440099.42743770318</c:v>
                </c:pt>
                <c:pt idx="21">
                  <c:v>438708.1736155969</c:v>
                </c:pt>
                <c:pt idx="22">
                  <c:v>424265.38840541296</c:v>
                </c:pt>
                <c:pt idx="23">
                  <c:v>414289.0687884895</c:v>
                </c:pt>
                <c:pt idx="24">
                  <c:v>410042.73175332387</c:v>
                </c:pt>
                <c:pt idx="25">
                  <c:v>408498.13464923302</c:v>
                </c:pt>
                <c:pt idx="26">
                  <c:v>407699.71484012902</c:v>
                </c:pt>
                <c:pt idx="27">
                  <c:v>408914.92360816279</c:v>
                </c:pt>
                <c:pt idx="28">
                  <c:v>412545.81194421457</c:v>
                </c:pt>
                <c:pt idx="29">
                  <c:v>416165.23795468739</c:v>
                </c:pt>
                <c:pt idx="30">
                  <c:v>416812.24552360189</c:v>
                </c:pt>
                <c:pt idx="31">
                  <c:v>416355.46591038868</c:v>
                </c:pt>
                <c:pt idx="32">
                  <c:v>415170.20160030847</c:v>
                </c:pt>
                <c:pt idx="33">
                  <c:v>412895.06559753674</c:v>
                </c:pt>
                <c:pt idx="34">
                  <c:v>411166.8224701421</c:v>
                </c:pt>
                <c:pt idx="35">
                  <c:v>408541.76994403003</c:v>
                </c:pt>
                <c:pt idx="36">
                  <c:v>406523.91278885247</c:v>
                </c:pt>
                <c:pt idx="37">
                  <c:v>404839.15740978142</c:v>
                </c:pt>
                <c:pt idx="38">
                  <c:v>404702.02944040147</c:v>
                </c:pt>
                <c:pt idx="39">
                  <c:v>404695.62126689637</c:v>
                </c:pt>
                <c:pt idx="40">
                  <c:v>402214.33023893839</c:v>
                </c:pt>
                <c:pt idx="41">
                  <c:v>398934.50136849855</c:v>
                </c:pt>
                <c:pt idx="42">
                  <c:v>396263.20876128279</c:v>
                </c:pt>
                <c:pt idx="43">
                  <c:v>395619.51507858047</c:v>
                </c:pt>
                <c:pt idx="44">
                  <c:v>397194.88687729038</c:v>
                </c:pt>
                <c:pt idx="45">
                  <c:v>398889.99029284471</c:v>
                </c:pt>
                <c:pt idx="46">
                  <c:v>400033.67037403869</c:v>
                </c:pt>
                <c:pt idx="47">
                  <c:v>400516.28434159607</c:v>
                </c:pt>
                <c:pt idx="48">
                  <c:v>401229.71895760432</c:v>
                </c:pt>
                <c:pt idx="49">
                  <c:v>403163.72773842106</c:v>
                </c:pt>
                <c:pt idx="50">
                  <c:v>404342.73106794135</c:v>
                </c:pt>
                <c:pt idx="51">
                  <c:v>405923.85552416195</c:v>
                </c:pt>
                <c:pt idx="52">
                  <c:v>406648.40255711012</c:v>
                </c:pt>
                <c:pt idx="53">
                  <c:v>406938.1135237597</c:v>
                </c:pt>
                <c:pt idx="54">
                  <c:v>405935.69412652054</c:v>
                </c:pt>
                <c:pt idx="55">
                  <c:v>405134.45513264276</c:v>
                </c:pt>
                <c:pt idx="56">
                  <c:v>405530.79258536722</c:v>
                </c:pt>
                <c:pt idx="57">
                  <c:v>406395.45476289239</c:v>
                </c:pt>
                <c:pt idx="58">
                  <c:v>407292.82381115505</c:v>
                </c:pt>
                <c:pt idx="59">
                  <c:v>408408.4983522257</c:v>
                </c:pt>
                <c:pt idx="60">
                  <c:v>409450.54588734749</c:v>
                </c:pt>
                <c:pt idx="61">
                  <c:v>410815.27144042955</c:v>
                </c:pt>
                <c:pt idx="62">
                  <c:v>412723.00463627011</c:v>
                </c:pt>
                <c:pt idx="63">
                  <c:v>414799.99624901614</c:v>
                </c:pt>
                <c:pt idx="64">
                  <c:v>417024.95557344152</c:v>
                </c:pt>
                <c:pt idx="65">
                  <c:v>418987.35058756423</c:v>
                </c:pt>
                <c:pt idx="66">
                  <c:v>421135.53208561125</c:v>
                </c:pt>
                <c:pt idx="67">
                  <c:v>422686.28786290856</c:v>
                </c:pt>
                <c:pt idx="68">
                  <c:v>423615.79068569158</c:v>
                </c:pt>
                <c:pt idx="69">
                  <c:v>423195.32897529454</c:v>
                </c:pt>
                <c:pt idx="70">
                  <c:v>423055.55453539389</c:v>
                </c:pt>
                <c:pt idx="71">
                  <c:v>421741.68858262419</c:v>
                </c:pt>
                <c:pt idx="72">
                  <c:v>421525.7674139131</c:v>
                </c:pt>
                <c:pt idx="73">
                  <c:v>421216.79023142956</c:v>
                </c:pt>
                <c:pt idx="74">
                  <c:v>421867.68576139346</c:v>
                </c:pt>
                <c:pt idx="75">
                  <c:v>422322.36106143973</c:v>
                </c:pt>
                <c:pt idx="76">
                  <c:v>422015.540541358</c:v>
                </c:pt>
                <c:pt idx="77">
                  <c:v>420744.17774616909</c:v>
                </c:pt>
                <c:pt idx="78">
                  <c:v>419454.88034352777</c:v>
                </c:pt>
                <c:pt idx="79">
                  <c:v>418391.80913652887</c:v>
                </c:pt>
                <c:pt idx="80">
                  <c:v>411842.1756650852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8E-4598-AEA6-766B16036C6B}"/>
            </c:ext>
          </c:extLst>
        </c:ser>
        <c:ser>
          <c:idx val="1"/>
          <c:order val="1"/>
          <c:tx>
            <c:v>Потребление 2016</c:v>
          </c:tx>
          <c:spPr>
            <a:ln w="25400" cap="rnd" cmpd="sng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'[Диаграмма в Microsoft PowerPoint.xlsx]Лист1'!$D$2:$CF$2</c:f>
              <c:strCach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80+</c:v>
                </c:pt>
              </c:strCache>
            </c:strRef>
          </c:cat>
          <c:val>
            <c:numRef>
              <c:f>'[Диаграмма в Microsoft PowerPoint.xlsx]Лист1'!$D$12:$CF$12</c:f>
              <c:numCache>
                <c:formatCode>General</c:formatCode>
                <c:ptCount val="81"/>
                <c:pt idx="0">
                  <c:v>232259.25810786308</c:v>
                </c:pt>
                <c:pt idx="1">
                  <c:v>199395.68803516263</c:v>
                </c:pt>
                <c:pt idx="2">
                  <c:v>240741.46249161399</c:v>
                </c:pt>
                <c:pt idx="3">
                  <c:v>282469.80570531893</c:v>
                </c:pt>
                <c:pt idx="4">
                  <c:v>294556.67598537001</c:v>
                </c:pt>
                <c:pt idx="5">
                  <c:v>300825.06818411697</c:v>
                </c:pt>
                <c:pt idx="6">
                  <c:v>311185.93716664833</c:v>
                </c:pt>
                <c:pt idx="7">
                  <c:v>315971.71736455307</c:v>
                </c:pt>
                <c:pt idx="8">
                  <c:v>323326.31226658577</c:v>
                </c:pt>
                <c:pt idx="9">
                  <c:v>330578.33055072348</c:v>
                </c:pt>
                <c:pt idx="10">
                  <c:v>336485.11186169926</c:v>
                </c:pt>
                <c:pt idx="11">
                  <c:v>340956.94893512304</c:v>
                </c:pt>
                <c:pt idx="12">
                  <c:v>349030.15749923396</c:v>
                </c:pt>
                <c:pt idx="13">
                  <c:v>354845.2147224833</c:v>
                </c:pt>
                <c:pt idx="14">
                  <c:v>361498.54755467887</c:v>
                </c:pt>
                <c:pt idx="15">
                  <c:v>363819.47125932662</c:v>
                </c:pt>
                <c:pt idx="16">
                  <c:v>363102.72032645822</c:v>
                </c:pt>
                <c:pt idx="17">
                  <c:v>368586.00798177638</c:v>
                </c:pt>
                <c:pt idx="18">
                  <c:v>381587.75955745089</c:v>
                </c:pt>
                <c:pt idx="19">
                  <c:v>389168.96403544233</c:v>
                </c:pt>
                <c:pt idx="20">
                  <c:v>397504.32009103021</c:v>
                </c:pt>
                <c:pt idx="21">
                  <c:v>399284.48407549568</c:v>
                </c:pt>
                <c:pt idx="22">
                  <c:v>391183.95571138116</c:v>
                </c:pt>
                <c:pt idx="23">
                  <c:v>376457.96874698519</c:v>
                </c:pt>
                <c:pt idx="24">
                  <c:v>367342.64963403583</c:v>
                </c:pt>
                <c:pt idx="25">
                  <c:v>364688.17940432316</c:v>
                </c:pt>
                <c:pt idx="26">
                  <c:v>364832.06714868284</c:v>
                </c:pt>
                <c:pt idx="27">
                  <c:v>366238.78222005308</c:v>
                </c:pt>
                <c:pt idx="28">
                  <c:v>367456.80751575262</c:v>
                </c:pt>
                <c:pt idx="29">
                  <c:v>368860.27578226395</c:v>
                </c:pt>
                <c:pt idx="30">
                  <c:v>368204.95241953409</c:v>
                </c:pt>
                <c:pt idx="31">
                  <c:v>367077.67706073856</c:v>
                </c:pt>
                <c:pt idx="32">
                  <c:v>365967.98252885253</c:v>
                </c:pt>
                <c:pt idx="33">
                  <c:v>364646.140254775</c:v>
                </c:pt>
                <c:pt idx="34">
                  <c:v>364996.19613083394</c:v>
                </c:pt>
                <c:pt idx="35">
                  <c:v>363777.73925208731</c:v>
                </c:pt>
                <c:pt idx="36">
                  <c:v>363386.03163973289</c:v>
                </c:pt>
                <c:pt idx="37">
                  <c:v>362333.83725090622</c:v>
                </c:pt>
                <c:pt idx="38">
                  <c:v>361256.10831633542</c:v>
                </c:pt>
                <c:pt idx="39">
                  <c:v>360673.86563812103</c:v>
                </c:pt>
                <c:pt idx="40">
                  <c:v>357626.85670883901</c:v>
                </c:pt>
                <c:pt idx="41">
                  <c:v>356154.67115209223</c:v>
                </c:pt>
                <c:pt idx="42">
                  <c:v>354477.37753383885</c:v>
                </c:pt>
                <c:pt idx="43">
                  <c:v>354816.13399058115</c:v>
                </c:pt>
                <c:pt idx="44">
                  <c:v>357307.36875748844</c:v>
                </c:pt>
                <c:pt idx="45">
                  <c:v>359298.69179653301</c:v>
                </c:pt>
                <c:pt idx="46">
                  <c:v>360580.31270291412</c:v>
                </c:pt>
                <c:pt idx="47">
                  <c:v>361852.29801936983</c:v>
                </c:pt>
                <c:pt idx="48">
                  <c:v>362735.98084739916</c:v>
                </c:pt>
                <c:pt idx="49">
                  <c:v>365048.04399277788</c:v>
                </c:pt>
                <c:pt idx="50">
                  <c:v>365560.7836936739</c:v>
                </c:pt>
                <c:pt idx="51">
                  <c:v>367174.68081990368</c:v>
                </c:pt>
                <c:pt idx="52">
                  <c:v>368560.89071189181</c:v>
                </c:pt>
                <c:pt idx="53">
                  <c:v>369194.54883522331</c:v>
                </c:pt>
                <c:pt idx="54">
                  <c:v>369781.4099330816</c:v>
                </c:pt>
                <c:pt idx="55">
                  <c:v>371076.87243288674</c:v>
                </c:pt>
                <c:pt idx="56">
                  <c:v>374098.16278428951</c:v>
                </c:pt>
                <c:pt idx="57">
                  <c:v>376001.58312416147</c:v>
                </c:pt>
                <c:pt idx="58">
                  <c:v>377798.72621519025</c:v>
                </c:pt>
                <c:pt idx="59">
                  <c:v>379678.66228489159</c:v>
                </c:pt>
                <c:pt idx="60">
                  <c:v>379201.43333515059</c:v>
                </c:pt>
                <c:pt idx="61">
                  <c:v>379842.61435712164</c:v>
                </c:pt>
                <c:pt idx="62">
                  <c:v>380509.16669368726</c:v>
                </c:pt>
                <c:pt idx="63">
                  <c:v>381387.6950812185</c:v>
                </c:pt>
                <c:pt idx="64">
                  <c:v>382925.34671764384</c:v>
                </c:pt>
                <c:pt idx="65">
                  <c:v>382615.83311829809</c:v>
                </c:pt>
                <c:pt idx="66">
                  <c:v>384476.26003613952</c:v>
                </c:pt>
                <c:pt idx="67">
                  <c:v>387751.76047791092</c:v>
                </c:pt>
                <c:pt idx="68">
                  <c:v>392430.6573709111</c:v>
                </c:pt>
                <c:pt idx="69">
                  <c:v>397132.42594965966</c:v>
                </c:pt>
                <c:pt idx="70">
                  <c:v>402002.08546369453</c:v>
                </c:pt>
                <c:pt idx="71">
                  <c:v>404535.60628560965</c:v>
                </c:pt>
                <c:pt idx="72">
                  <c:v>408698.6405571897</c:v>
                </c:pt>
                <c:pt idx="73">
                  <c:v>408919.80870698619</c:v>
                </c:pt>
                <c:pt idx="74">
                  <c:v>407315.96304522181</c:v>
                </c:pt>
                <c:pt idx="75">
                  <c:v>400271.39802404388</c:v>
                </c:pt>
                <c:pt idx="76">
                  <c:v>394450.06384494429</c:v>
                </c:pt>
                <c:pt idx="77">
                  <c:v>392730.48021853704</c:v>
                </c:pt>
                <c:pt idx="78">
                  <c:v>390977.44977641286</c:v>
                </c:pt>
                <c:pt idx="79">
                  <c:v>391252.92468483176</c:v>
                </c:pt>
                <c:pt idx="80">
                  <c:v>385883.35278353171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8E-4598-AEA6-766B16036C6B}"/>
            </c:ext>
          </c:extLst>
        </c:ser>
        <c:ser>
          <c:idx val="2"/>
          <c:order val="2"/>
          <c:tx>
            <c:v>Доход 2013</c:v>
          </c:tx>
          <c:spPr>
            <a:ln w="25400" cap="rnd">
              <a:solidFill>
                <a:srgbClr val="4B76B9"/>
              </a:solidFill>
              <a:round/>
            </a:ln>
            <a:effectLst/>
          </c:spPr>
          <c:marker>
            <c:symbol val="none"/>
          </c:marker>
          <c:cat>
            <c:strRef>
              <c:f>'[Диаграмма в Microsoft PowerPoint.xlsx]Лист1'!$D$2:$CF$2</c:f>
              <c:strCach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80+</c:v>
                </c:pt>
              </c:strCache>
            </c:strRef>
          </c:cat>
          <c:val>
            <c:numRef>
              <c:f>'[Диаграмма в Microsoft PowerPoint.xlsx]Лист1'!$D$16:$CF$16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1273.6633775931844</c:v>
                </c:pt>
                <c:pt idx="17">
                  <c:v>8310.2345791564003</c:v>
                </c:pt>
                <c:pt idx="18">
                  <c:v>47877.293811723845</c:v>
                </c:pt>
                <c:pt idx="19">
                  <c:v>95618.062213780664</c:v>
                </c:pt>
                <c:pt idx="20">
                  <c:v>153447.59252472449</c:v>
                </c:pt>
                <c:pt idx="21">
                  <c:v>222823.29969989107</c:v>
                </c:pt>
                <c:pt idx="22">
                  <c:v>301543.67474326864</c:v>
                </c:pt>
                <c:pt idx="23">
                  <c:v>382270.36283218185</c:v>
                </c:pt>
                <c:pt idx="24">
                  <c:v>457274.79831898259</c:v>
                </c:pt>
                <c:pt idx="25">
                  <c:v>522021.29685051454</c:v>
                </c:pt>
                <c:pt idx="26">
                  <c:v>574376.87297446025</c:v>
                </c:pt>
                <c:pt idx="27">
                  <c:v>611810.95792600932</c:v>
                </c:pt>
                <c:pt idx="28">
                  <c:v>640216.92670962983</c:v>
                </c:pt>
                <c:pt idx="29">
                  <c:v>663162.89602040173</c:v>
                </c:pt>
                <c:pt idx="30">
                  <c:v>679929.73529962089</c:v>
                </c:pt>
                <c:pt idx="31">
                  <c:v>691180.63165216532</c:v>
                </c:pt>
                <c:pt idx="32">
                  <c:v>702256.67981066194</c:v>
                </c:pt>
                <c:pt idx="33">
                  <c:v>707930.07607268018</c:v>
                </c:pt>
                <c:pt idx="34">
                  <c:v>710108.08811418852</c:v>
                </c:pt>
                <c:pt idx="35">
                  <c:v>711061.72353418614</c:v>
                </c:pt>
                <c:pt idx="36">
                  <c:v>712422.68930326786</c:v>
                </c:pt>
                <c:pt idx="37">
                  <c:v>713338.15155243338</c:v>
                </c:pt>
                <c:pt idx="38">
                  <c:v>716512.65141252265</c:v>
                </c:pt>
                <c:pt idx="39">
                  <c:v>720884.52015596966</c:v>
                </c:pt>
                <c:pt idx="40">
                  <c:v>724791.80174262729</c:v>
                </c:pt>
                <c:pt idx="41">
                  <c:v>726383.33065292099</c:v>
                </c:pt>
                <c:pt idx="42">
                  <c:v>723723.12543330062</c:v>
                </c:pt>
                <c:pt idx="43">
                  <c:v>717074.50600669521</c:v>
                </c:pt>
                <c:pt idx="44">
                  <c:v>706621.1507267066</c:v>
                </c:pt>
                <c:pt idx="45">
                  <c:v>693124.47979684547</c:v>
                </c:pt>
                <c:pt idx="46">
                  <c:v>677017.14783112181</c:v>
                </c:pt>
                <c:pt idx="47">
                  <c:v>660318.03443000314</c:v>
                </c:pt>
                <c:pt idx="48">
                  <c:v>642826.02994245314</c:v>
                </c:pt>
                <c:pt idx="49">
                  <c:v>623727.85009669629</c:v>
                </c:pt>
                <c:pt idx="50">
                  <c:v>603810.10051280819</c:v>
                </c:pt>
                <c:pt idx="51">
                  <c:v>581108.07381457789</c:v>
                </c:pt>
                <c:pt idx="52">
                  <c:v>554897.15290192817</c:v>
                </c:pt>
                <c:pt idx="53">
                  <c:v>525625.22650648083</c:v>
                </c:pt>
                <c:pt idx="54">
                  <c:v>491522.75331920636</c:v>
                </c:pt>
                <c:pt idx="55">
                  <c:v>453173.54933749593</c:v>
                </c:pt>
                <c:pt idx="56">
                  <c:v>413897.16918522055</c:v>
                </c:pt>
                <c:pt idx="57">
                  <c:v>373603.49255682284</c:v>
                </c:pt>
                <c:pt idx="58">
                  <c:v>333777.72546069615</c:v>
                </c:pt>
                <c:pt idx="59">
                  <c:v>294081.8276074669</c:v>
                </c:pt>
                <c:pt idx="60">
                  <c:v>256102.03272984395</c:v>
                </c:pt>
                <c:pt idx="61">
                  <c:v>221546.82503462408</c:v>
                </c:pt>
                <c:pt idx="62">
                  <c:v>190460.17509875476</c:v>
                </c:pt>
                <c:pt idx="63">
                  <c:v>162256.93112203904</c:v>
                </c:pt>
                <c:pt idx="64">
                  <c:v>139216.83506963984</c:v>
                </c:pt>
                <c:pt idx="65">
                  <c:v>120031.88961923546</c:v>
                </c:pt>
                <c:pt idx="66">
                  <c:v>100840.06543530393</c:v>
                </c:pt>
                <c:pt idx="67">
                  <c:v>81553.536736936905</c:v>
                </c:pt>
                <c:pt idx="68">
                  <c:v>64347.034638690318</c:v>
                </c:pt>
                <c:pt idx="69">
                  <c:v>49274.350823341105</c:v>
                </c:pt>
                <c:pt idx="70">
                  <c:v>36377.091707617801</c:v>
                </c:pt>
                <c:pt idx="71">
                  <c:v>26143.639316273617</c:v>
                </c:pt>
                <c:pt idx="72">
                  <c:v>20861.555965936805</c:v>
                </c:pt>
                <c:pt idx="73">
                  <c:v>16815.665656244691</c:v>
                </c:pt>
                <c:pt idx="74">
                  <c:v>13212.934086020721</c:v>
                </c:pt>
                <c:pt idx="75">
                  <c:v>10740.398368660248</c:v>
                </c:pt>
                <c:pt idx="76">
                  <c:v>9221.8099327612181</c:v>
                </c:pt>
                <c:pt idx="77">
                  <c:v>8106.5700719845563</c:v>
                </c:pt>
                <c:pt idx="78">
                  <c:v>7154.939918966089</c:v>
                </c:pt>
                <c:pt idx="79">
                  <c:v>6489.2378192943052</c:v>
                </c:pt>
                <c:pt idx="80">
                  <c:v>822.25440802905223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8E-4598-AEA6-766B16036C6B}"/>
            </c:ext>
          </c:extLst>
        </c:ser>
        <c:ser>
          <c:idx val="3"/>
          <c:order val="3"/>
          <c:tx>
            <c:v>Доход 2016</c:v>
          </c:tx>
          <c:spPr>
            <a:ln w="25400" cap="rnd">
              <a:solidFill>
                <a:srgbClr val="20A96B"/>
              </a:solidFill>
              <a:round/>
            </a:ln>
            <a:effectLst/>
          </c:spPr>
          <c:marker>
            <c:symbol val="none"/>
          </c:marker>
          <c:cat>
            <c:strRef>
              <c:f>'[Диаграмма в Microsoft PowerPoint.xlsx]Лист1'!$D$2:$CF$2</c:f>
              <c:strCach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80+</c:v>
                </c:pt>
              </c:strCache>
            </c:strRef>
          </c:cat>
          <c:val>
            <c:numRef>
              <c:f>'[Диаграмма в Microsoft PowerPoint.xlsx]Лист1'!$D$13:$CF$13</c:f>
              <c:numCache>
                <c:formatCode>General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1031.6231522064481</c:v>
                </c:pt>
                <c:pt idx="17">
                  <c:v>8991.5083365598857</c:v>
                </c:pt>
                <c:pt idx="18">
                  <c:v>43359.656620703521</c:v>
                </c:pt>
                <c:pt idx="19">
                  <c:v>85308.424748261939</c:v>
                </c:pt>
                <c:pt idx="20">
                  <c:v>137427.24236344168</c:v>
                </c:pt>
                <c:pt idx="21">
                  <c:v>200489.38525477817</c:v>
                </c:pt>
                <c:pt idx="22">
                  <c:v>270412.84629571106</c:v>
                </c:pt>
                <c:pt idx="23">
                  <c:v>342077.42093799758</c:v>
                </c:pt>
                <c:pt idx="24">
                  <c:v>408927.1519920479</c:v>
                </c:pt>
                <c:pt idx="25">
                  <c:v>463622.23552888137</c:v>
                </c:pt>
                <c:pt idx="26">
                  <c:v>505007.14342572459</c:v>
                </c:pt>
                <c:pt idx="27">
                  <c:v>535160.67992571252</c:v>
                </c:pt>
                <c:pt idx="28">
                  <c:v>554599.40940943256</c:v>
                </c:pt>
                <c:pt idx="29">
                  <c:v>567297.74837656319</c:v>
                </c:pt>
                <c:pt idx="30">
                  <c:v>576590.64442678646</c:v>
                </c:pt>
                <c:pt idx="31">
                  <c:v>583661.79804013157</c:v>
                </c:pt>
                <c:pt idx="32">
                  <c:v>589980.29997876729</c:v>
                </c:pt>
                <c:pt idx="33">
                  <c:v>595388.75583515898</c:v>
                </c:pt>
                <c:pt idx="34">
                  <c:v>601594.51027672144</c:v>
                </c:pt>
                <c:pt idx="35">
                  <c:v>606713.04688213847</c:v>
                </c:pt>
                <c:pt idx="36">
                  <c:v>611360.62258096715</c:v>
                </c:pt>
                <c:pt idx="37">
                  <c:v>613516.16065375519</c:v>
                </c:pt>
                <c:pt idx="38">
                  <c:v>616340.39438781142</c:v>
                </c:pt>
                <c:pt idx="39">
                  <c:v>617536.64377802692</c:v>
                </c:pt>
                <c:pt idx="40">
                  <c:v>618620.51311610581</c:v>
                </c:pt>
                <c:pt idx="41">
                  <c:v>618663.397526065</c:v>
                </c:pt>
                <c:pt idx="42">
                  <c:v>619815.05641384923</c:v>
                </c:pt>
                <c:pt idx="43">
                  <c:v>617803.28416925948</c:v>
                </c:pt>
                <c:pt idx="44">
                  <c:v>614165.938198747</c:v>
                </c:pt>
                <c:pt idx="45">
                  <c:v>608470.18771846953</c:v>
                </c:pt>
                <c:pt idx="46">
                  <c:v>599945.662836715</c:v>
                </c:pt>
                <c:pt idx="47">
                  <c:v>588400.16927962867</c:v>
                </c:pt>
                <c:pt idx="48">
                  <c:v>576362.80510391551</c:v>
                </c:pt>
                <c:pt idx="49">
                  <c:v>562676.36747407704</c:v>
                </c:pt>
                <c:pt idx="50">
                  <c:v>546149.95208202244</c:v>
                </c:pt>
                <c:pt idx="51">
                  <c:v>526051.8913538456</c:v>
                </c:pt>
                <c:pt idx="52">
                  <c:v>500176.56900336564</c:v>
                </c:pt>
                <c:pt idx="53">
                  <c:v>468508.97905669437</c:v>
                </c:pt>
                <c:pt idx="54">
                  <c:v>430011.14350040013</c:v>
                </c:pt>
                <c:pt idx="55">
                  <c:v>387848.56314393447</c:v>
                </c:pt>
                <c:pt idx="56">
                  <c:v>343674.91712596308</c:v>
                </c:pt>
                <c:pt idx="57">
                  <c:v>300139.02397764503</c:v>
                </c:pt>
                <c:pt idx="58">
                  <c:v>259169.00387413395</c:v>
                </c:pt>
                <c:pt idx="59">
                  <c:v>220024.71112184733</c:v>
                </c:pt>
                <c:pt idx="60">
                  <c:v>182768.82399852792</c:v>
                </c:pt>
                <c:pt idx="61">
                  <c:v>150210.47486817505</c:v>
                </c:pt>
                <c:pt idx="62">
                  <c:v>123042.40203654181</c:v>
                </c:pt>
                <c:pt idx="63">
                  <c:v>100551.68328079808</c:v>
                </c:pt>
                <c:pt idx="64">
                  <c:v>83358.966685553605</c:v>
                </c:pt>
                <c:pt idx="65">
                  <c:v>70674.096274945317</c:v>
                </c:pt>
                <c:pt idx="66">
                  <c:v>60229.713860934702</c:v>
                </c:pt>
                <c:pt idx="67">
                  <c:v>50814.878905919068</c:v>
                </c:pt>
                <c:pt idx="68">
                  <c:v>42660.209919587855</c:v>
                </c:pt>
                <c:pt idx="69">
                  <c:v>35432.230528221007</c:v>
                </c:pt>
                <c:pt idx="70">
                  <c:v>29551.507298833913</c:v>
                </c:pt>
                <c:pt idx="71">
                  <c:v>24223.600271175514</c:v>
                </c:pt>
                <c:pt idx="72">
                  <c:v>19394.964060875696</c:v>
                </c:pt>
                <c:pt idx="73">
                  <c:v>15247.65529786874</c:v>
                </c:pt>
                <c:pt idx="74">
                  <c:v>11952.335605970307</c:v>
                </c:pt>
                <c:pt idx="75">
                  <c:v>8833.1838887344729</c:v>
                </c:pt>
                <c:pt idx="76">
                  <c:v>6646.6645090562515</c:v>
                </c:pt>
                <c:pt idx="77">
                  <c:v>5118.0273998695611</c:v>
                </c:pt>
                <c:pt idx="78">
                  <c:v>3894.7353150572521</c:v>
                </c:pt>
                <c:pt idx="79">
                  <c:v>2953.0128243521895</c:v>
                </c:pt>
                <c:pt idx="80">
                  <c:v>1128.9928393746102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8E-4598-AEA6-766B16036C6B}"/>
            </c:ext>
          </c:extLst>
        </c:ser>
        <c:ser>
          <c:idx val="4"/>
          <c:order val="4"/>
          <c:tx>
            <c:v>Дефицит 2013</c:v>
          </c:tx>
          <c:spPr>
            <a:ln w="25400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'[Диаграмма в Microsoft PowerPoint.xlsx]Лист1'!$D$2:$CF$2</c:f>
              <c:strCach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80+</c:v>
                </c:pt>
              </c:strCache>
            </c:strRef>
          </c:cat>
          <c:val>
            <c:numRef>
              <c:f>'[Диаграмма в Microsoft PowerPoint.xlsx]Лист1'!$D$14:$CF$14</c:f>
              <c:numCache>
                <c:formatCode>General</c:formatCode>
                <c:ptCount val="81"/>
                <c:pt idx="0">
                  <c:v>273650.92829547147</c:v>
                </c:pt>
                <c:pt idx="1">
                  <c:v>223063.89044064318</c:v>
                </c:pt>
                <c:pt idx="2">
                  <c:v>264334.32613600796</c:v>
                </c:pt>
                <c:pt idx="3">
                  <c:v>305138.93779070594</c:v>
                </c:pt>
                <c:pt idx="4">
                  <c:v>314496.03662798053</c:v>
                </c:pt>
                <c:pt idx="5">
                  <c:v>319906.87650167028</c:v>
                </c:pt>
                <c:pt idx="6">
                  <c:v>332578.16569006222</c:v>
                </c:pt>
                <c:pt idx="7">
                  <c:v>350861.63610991655</c:v>
                </c:pt>
                <c:pt idx="8">
                  <c:v>361535.21889349207</c:v>
                </c:pt>
                <c:pt idx="9">
                  <c:v>368562.4269754226</c:v>
                </c:pt>
                <c:pt idx="10">
                  <c:v>376558.12861511193</c:v>
                </c:pt>
                <c:pt idx="11">
                  <c:v>382124.00174784294</c:v>
                </c:pt>
                <c:pt idx="12">
                  <c:v>387934.56941345835</c:v>
                </c:pt>
                <c:pt idx="13">
                  <c:v>391073.05370391672</c:v>
                </c:pt>
                <c:pt idx="14">
                  <c:v>399581.69888592785</c:v>
                </c:pt>
                <c:pt idx="15">
                  <c:v>404421.2957066283</c:v>
                </c:pt>
                <c:pt idx="16">
                  <c:v>408880.97395639657</c:v>
                </c:pt>
                <c:pt idx="17">
                  <c:v>419576.85809287179</c:v>
                </c:pt>
                <c:pt idx="18">
                  <c:v>395868.9809309775</c:v>
                </c:pt>
                <c:pt idx="19">
                  <c:v>341814.23464103031</c:v>
                </c:pt>
                <c:pt idx="20">
                  <c:v>286651.83491297869</c:v>
                </c:pt>
                <c:pt idx="21">
                  <c:v>215884.87391570583</c:v>
                </c:pt>
                <c:pt idx="22">
                  <c:v>122721.71366214432</c:v>
                </c:pt>
                <c:pt idx="23">
                  <c:v>32018.705956307647</c:v>
                </c:pt>
                <c:pt idx="24">
                  <c:v>-47232.066565658701</c:v>
                </c:pt>
                <c:pt idx="25">
                  <c:v>-113523.16220128152</c:v>
                </c:pt>
                <c:pt idx="26">
                  <c:v>-166677.1581343312</c:v>
                </c:pt>
                <c:pt idx="27">
                  <c:v>-202896.03431784647</c:v>
                </c:pt>
                <c:pt idx="28">
                  <c:v>-227671.11476541526</c:v>
                </c:pt>
                <c:pt idx="29">
                  <c:v>-246997.65806571441</c:v>
                </c:pt>
                <c:pt idx="30">
                  <c:v>-263117.48977601901</c:v>
                </c:pt>
                <c:pt idx="31">
                  <c:v>-274825.16574177664</c:v>
                </c:pt>
                <c:pt idx="32">
                  <c:v>-287086.47821035347</c:v>
                </c:pt>
                <c:pt idx="33">
                  <c:v>-295035.01047514344</c:v>
                </c:pt>
                <c:pt idx="34">
                  <c:v>-298941.26564404636</c:v>
                </c:pt>
                <c:pt idx="35">
                  <c:v>-302519.95359015604</c:v>
                </c:pt>
                <c:pt idx="36">
                  <c:v>-305898.7765144154</c:v>
                </c:pt>
                <c:pt idx="37">
                  <c:v>-308498.99414265197</c:v>
                </c:pt>
                <c:pt idx="38">
                  <c:v>-311810.62197212124</c:v>
                </c:pt>
                <c:pt idx="39">
                  <c:v>-316188.89888907329</c:v>
                </c:pt>
                <c:pt idx="40">
                  <c:v>-322577.47150368884</c:v>
                </c:pt>
                <c:pt idx="41">
                  <c:v>-327448.82928442251</c:v>
                </c:pt>
                <c:pt idx="42">
                  <c:v>-327459.91667201783</c:v>
                </c:pt>
                <c:pt idx="43">
                  <c:v>-321454.99092811474</c:v>
                </c:pt>
                <c:pt idx="44">
                  <c:v>-309426.26384941617</c:v>
                </c:pt>
                <c:pt idx="45">
                  <c:v>-294234.48950400075</c:v>
                </c:pt>
                <c:pt idx="46">
                  <c:v>-276983.47745708312</c:v>
                </c:pt>
                <c:pt idx="47">
                  <c:v>-259801.75008840705</c:v>
                </c:pt>
                <c:pt idx="48">
                  <c:v>-241596.31098484885</c:v>
                </c:pt>
                <c:pt idx="49">
                  <c:v>-220564.12235827523</c:v>
                </c:pt>
                <c:pt idx="50">
                  <c:v>-199467.36944486687</c:v>
                </c:pt>
                <c:pt idx="51">
                  <c:v>-175184.21829041594</c:v>
                </c:pt>
                <c:pt idx="52">
                  <c:v>-148248.75034481805</c:v>
                </c:pt>
                <c:pt idx="53">
                  <c:v>-118687.11298272113</c:v>
                </c:pt>
                <c:pt idx="54">
                  <c:v>-85587.059192685803</c:v>
                </c:pt>
                <c:pt idx="55">
                  <c:v>-48039.094204853129</c:v>
                </c:pt>
                <c:pt idx="56">
                  <c:v>-8366.3765998533381</c:v>
                </c:pt>
                <c:pt idx="57">
                  <c:v>32791.962206069598</c:v>
                </c:pt>
                <c:pt idx="58">
                  <c:v>73515.098350458851</c:v>
                </c:pt>
                <c:pt idx="59">
                  <c:v>114326.67074475878</c:v>
                </c:pt>
                <c:pt idx="60">
                  <c:v>153348.5131575035</c:v>
                </c:pt>
                <c:pt idx="61">
                  <c:v>189268.44640580547</c:v>
                </c:pt>
                <c:pt idx="62">
                  <c:v>222262.82953751538</c:v>
                </c:pt>
                <c:pt idx="63">
                  <c:v>252543.0651269771</c:v>
                </c:pt>
                <c:pt idx="64">
                  <c:v>277808.12050380168</c:v>
                </c:pt>
                <c:pt idx="65">
                  <c:v>298955.46096832881</c:v>
                </c:pt>
                <c:pt idx="66">
                  <c:v>320295.46665030729</c:v>
                </c:pt>
                <c:pt idx="67">
                  <c:v>341132.75112597161</c:v>
                </c:pt>
                <c:pt idx="68">
                  <c:v>359268.75604700122</c:v>
                </c:pt>
                <c:pt idx="69">
                  <c:v>373920.97815195349</c:v>
                </c:pt>
                <c:pt idx="70">
                  <c:v>386678.46282777609</c:v>
                </c:pt>
                <c:pt idx="71">
                  <c:v>395598.04926635057</c:v>
                </c:pt>
                <c:pt idx="72">
                  <c:v>400664.2114479763</c:v>
                </c:pt>
                <c:pt idx="73">
                  <c:v>404401.12457518483</c:v>
                </c:pt>
                <c:pt idx="74">
                  <c:v>408654.75167537271</c:v>
                </c:pt>
                <c:pt idx="75">
                  <c:v>411581.96269277949</c:v>
                </c:pt>
                <c:pt idx="76">
                  <c:v>412793.73060859682</c:v>
                </c:pt>
                <c:pt idx="77">
                  <c:v>412637.60767418449</c:v>
                </c:pt>
                <c:pt idx="78">
                  <c:v>412299.94042456162</c:v>
                </c:pt>
                <c:pt idx="79">
                  <c:v>411902.5713172346</c:v>
                </c:pt>
                <c:pt idx="80">
                  <c:v>411019.92125705612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8E-4598-AEA6-766B16036C6B}"/>
            </c:ext>
          </c:extLst>
        </c:ser>
        <c:ser>
          <c:idx val="5"/>
          <c:order val="5"/>
          <c:tx>
            <c:v>Дефицит 2016</c:v>
          </c:tx>
          <c:spPr>
            <a:ln w="25400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'[Диаграмма в Microsoft PowerPoint.xlsx]Лист1'!$D$2:$CF$2</c:f>
              <c:strCache>
                <c:ptCount val="8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80+</c:v>
                </c:pt>
              </c:strCache>
            </c:strRef>
          </c:cat>
          <c:val>
            <c:numRef>
              <c:f>'[Диаграмма в Microsoft PowerPoint.xlsx]Лист1'!$D$11:$CF$11</c:f>
              <c:numCache>
                <c:formatCode>General</c:formatCode>
                <c:ptCount val="81"/>
                <c:pt idx="0">
                  <c:v>232259.25810786308</c:v>
                </c:pt>
                <c:pt idx="1">
                  <c:v>199395.68803516263</c:v>
                </c:pt>
                <c:pt idx="2">
                  <c:v>240741.46249161399</c:v>
                </c:pt>
                <c:pt idx="3">
                  <c:v>282469.80570531893</c:v>
                </c:pt>
                <c:pt idx="4">
                  <c:v>294556.67598537001</c:v>
                </c:pt>
                <c:pt idx="5">
                  <c:v>300825.06818411697</c:v>
                </c:pt>
                <c:pt idx="6">
                  <c:v>311185.93716664833</c:v>
                </c:pt>
                <c:pt idx="7">
                  <c:v>315971.71736455307</c:v>
                </c:pt>
                <c:pt idx="8">
                  <c:v>323326.31226658577</c:v>
                </c:pt>
                <c:pt idx="9">
                  <c:v>330578.33055072348</c:v>
                </c:pt>
                <c:pt idx="10">
                  <c:v>336485.11186169926</c:v>
                </c:pt>
                <c:pt idx="11">
                  <c:v>340956.94893512304</c:v>
                </c:pt>
                <c:pt idx="12">
                  <c:v>349030.15749923396</c:v>
                </c:pt>
                <c:pt idx="13">
                  <c:v>354845.2147224833</c:v>
                </c:pt>
                <c:pt idx="14">
                  <c:v>361498.54755467887</c:v>
                </c:pt>
                <c:pt idx="15">
                  <c:v>363819.47125932662</c:v>
                </c:pt>
                <c:pt idx="16">
                  <c:v>362071.0971742518</c:v>
                </c:pt>
                <c:pt idx="17">
                  <c:v>359594.49964521651</c:v>
                </c:pt>
                <c:pt idx="18">
                  <c:v>338228.10293674737</c:v>
                </c:pt>
                <c:pt idx="19">
                  <c:v>303860.53928718041</c:v>
                </c:pt>
                <c:pt idx="20">
                  <c:v>260077.07772758853</c:v>
                </c:pt>
                <c:pt idx="21">
                  <c:v>198795.09882071751</c:v>
                </c:pt>
                <c:pt idx="22">
                  <c:v>120771.1094156701</c:v>
                </c:pt>
                <c:pt idx="23">
                  <c:v>34380.547808987612</c:v>
                </c:pt>
                <c:pt idx="24">
                  <c:v>-41584.502358012076</c:v>
                </c:pt>
                <c:pt idx="25">
                  <c:v>-98934.056124558207</c:v>
                </c:pt>
                <c:pt idx="26">
                  <c:v>-140175.07627704175</c:v>
                </c:pt>
                <c:pt idx="27">
                  <c:v>-168921.89770565944</c:v>
                </c:pt>
                <c:pt idx="28">
                  <c:v>-187142.60189367994</c:v>
                </c:pt>
                <c:pt idx="29">
                  <c:v>-198437.47259429924</c:v>
                </c:pt>
                <c:pt idx="30">
                  <c:v>-208385.69200725236</c:v>
                </c:pt>
                <c:pt idx="31">
                  <c:v>-216584.12097939302</c:v>
                </c:pt>
                <c:pt idx="32">
                  <c:v>-224012.31744991476</c:v>
                </c:pt>
                <c:pt idx="33">
                  <c:v>-230742.61558038398</c:v>
                </c:pt>
                <c:pt idx="34">
                  <c:v>-236598.3141458875</c:v>
                </c:pt>
                <c:pt idx="35">
                  <c:v>-242935.30763005116</c:v>
                </c:pt>
                <c:pt idx="36">
                  <c:v>-247974.59094123426</c:v>
                </c:pt>
                <c:pt idx="37">
                  <c:v>-251182.32340284897</c:v>
                </c:pt>
                <c:pt idx="38">
                  <c:v>-255084.286071476</c:v>
                </c:pt>
                <c:pt idx="39">
                  <c:v>-256862.77813990589</c:v>
                </c:pt>
                <c:pt idx="40">
                  <c:v>-260993.6564072668</c:v>
                </c:pt>
                <c:pt idx="41">
                  <c:v>-262508.72637397278</c:v>
                </c:pt>
                <c:pt idx="42">
                  <c:v>-265337.67888001038</c:v>
                </c:pt>
                <c:pt idx="43">
                  <c:v>-262987.15017867833</c:v>
                </c:pt>
                <c:pt idx="44">
                  <c:v>-256858.56944125856</c:v>
                </c:pt>
                <c:pt idx="45">
                  <c:v>-249171.49592193653</c:v>
                </c:pt>
                <c:pt idx="46">
                  <c:v>-239365.35013380088</c:v>
                </c:pt>
                <c:pt idx="47">
                  <c:v>-226547.87126025883</c:v>
                </c:pt>
                <c:pt idx="48">
                  <c:v>-213626.82425651635</c:v>
                </c:pt>
                <c:pt idx="49">
                  <c:v>-197628.32348129916</c:v>
                </c:pt>
                <c:pt idx="50">
                  <c:v>-180589.16838834854</c:v>
                </c:pt>
                <c:pt idx="51">
                  <c:v>-158877.21053394192</c:v>
                </c:pt>
                <c:pt idx="52">
                  <c:v>-131615.67829147383</c:v>
                </c:pt>
                <c:pt idx="53">
                  <c:v>-99314.430221471062</c:v>
                </c:pt>
                <c:pt idx="54">
                  <c:v>-60229.73356731853</c:v>
                </c:pt>
                <c:pt idx="55">
                  <c:v>-16771.690711047733</c:v>
                </c:pt>
                <c:pt idx="56">
                  <c:v>30423.245658326428</c:v>
                </c:pt>
                <c:pt idx="57">
                  <c:v>75862.559146516433</c:v>
                </c:pt>
                <c:pt idx="58">
                  <c:v>118629.7223410563</c:v>
                </c:pt>
                <c:pt idx="59">
                  <c:v>159653.95116304426</c:v>
                </c:pt>
                <c:pt idx="60">
                  <c:v>196432.60933662267</c:v>
                </c:pt>
                <c:pt idx="61">
                  <c:v>229632.13948894659</c:v>
                </c:pt>
                <c:pt idx="62">
                  <c:v>257466.76465714545</c:v>
                </c:pt>
                <c:pt idx="63">
                  <c:v>280836.01180042041</c:v>
                </c:pt>
                <c:pt idx="64">
                  <c:v>299566.38003209024</c:v>
                </c:pt>
                <c:pt idx="65">
                  <c:v>311941.73684335279</c:v>
                </c:pt>
                <c:pt idx="66">
                  <c:v>324246.5461752048</c:v>
                </c:pt>
                <c:pt idx="67">
                  <c:v>336936.88157199183</c:v>
                </c:pt>
                <c:pt idx="68">
                  <c:v>349770.44745132327</c:v>
                </c:pt>
                <c:pt idx="69">
                  <c:v>361700.19542143866</c:v>
                </c:pt>
                <c:pt idx="70">
                  <c:v>372450.57816486061</c:v>
                </c:pt>
                <c:pt idx="71">
                  <c:v>380312.00601443416</c:v>
                </c:pt>
                <c:pt idx="72">
                  <c:v>389303.676496314</c:v>
                </c:pt>
                <c:pt idx="73">
                  <c:v>393672.15340911748</c:v>
                </c:pt>
                <c:pt idx="74">
                  <c:v>395363.62743925152</c:v>
                </c:pt>
                <c:pt idx="75">
                  <c:v>391438.21413530939</c:v>
                </c:pt>
                <c:pt idx="76">
                  <c:v>387803.39933588804</c:v>
                </c:pt>
                <c:pt idx="77">
                  <c:v>387612.45281866746</c:v>
                </c:pt>
                <c:pt idx="78">
                  <c:v>387082.71446135559</c:v>
                </c:pt>
                <c:pt idx="79">
                  <c:v>388299.91186047957</c:v>
                </c:pt>
                <c:pt idx="80">
                  <c:v>384754.35994415707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8E-4598-AEA6-766B16036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4784736"/>
        <c:axId val="1284402320"/>
      </c:lineChart>
      <c:catAx>
        <c:axId val="119478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ru-RU"/>
          </a:p>
        </c:txPr>
        <c:crossAx val="1284402320"/>
        <c:crosses val="autoZero"/>
        <c:auto val="1"/>
        <c:lblAlgn val="ctr"/>
        <c:lblOffset val="100"/>
        <c:noMultiLvlLbl val="0"/>
      </c:catAx>
      <c:valAx>
        <c:axId val="128440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ru-RU"/>
          </a:p>
        </c:txPr>
        <c:crossAx val="119478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/>
              </a:solidFill>
              <a:latin typeface="Noto Sans" panose="020B0502040504020204" pitchFamily="34" charset="0"/>
              <a:ea typeface="Noto Sans" panose="020B0502040504020204" pitchFamily="34" charset="0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Noto Sans" panose="020B0502040504020204" pitchFamily="34" charset="0"/>
          <a:ea typeface="Noto Sans" panose="020B0502040504020204" pitchFamily="34" charset="0"/>
          <a:cs typeface="+mn-cs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LCD</c:v>
                </c:pt>
              </c:strCache>
            </c:strRef>
          </c:tx>
          <c:spPr>
            <a:solidFill>
              <a:srgbClr val="1C73B9"/>
            </a:solidFill>
            <a:ln>
              <a:noFill/>
            </a:ln>
            <a:effectLst/>
          </c:spPr>
          <c:invertIfNegative val="0"/>
          <c:cat>
            <c:numRef>
              <c:f>Лист1!$B$1:$R$1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Лист1!$B$2:$R$2</c:f>
              <c:numCache>
                <c:formatCode>#,##0</c:formatCode>
                <c:ptCount val="17"/>
                <c:pt idx="0">
                  <c:v>2000</c:v>
                </c:pt>
                <c:pt idx="1">
                  <c:v>-4000</c:v>
                </c:pt>
                <c:pt idx="2">
                  <c:v>-10000</c:v>
                </c:pt>
                <c:pt idx="3">
                  <c:v>-20000</c:v>
                </c:pt>
                <c:pt idx="4">
                  <c:v>-40000</c:v>
                </c:pt>
                <c:pt idx="5">
                  <c:v>-53000</c:v>
                </c:pt>
                <c:pt idx="6">
                  <c:v>30000</c:v>
                </c:pt>
                <c:pt idx="7">
                  <c:v>-5000</c:v>
                </c:pt>
                <c:pt idx="8">
                  <c:v>53000</c:v>
                </c:pt>
                <c:pt idx="9">
                  <c:v>70000</c:v>
                </c:pt>
                <c:pt idx="10">
                  <c:v>115000</c:v>
                </c:pt>
                <c:pt idx="11">
                  <c:v>155000</c:v>
                </c:pt>
                <c:pt idx="12">
                  <c:v>110000</c:v>
                </c:pt>
                <c:pt idx="13">
                  <c:v>113000</c:v>
                </c:pt>
                <c:pt idx="14">
                  <c:v>140000</c:v>
                </c:pt>
                <c:pt idx="15">
                  <c:v>110000</c:v>
                </c:pt>
                <c:pt idx="16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0-479B-990A-1F48886E17C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804695"/>
            </a:solidFill>
            <a:ln>
              <a:noFill/>
            </a:ln>
            <a:effectLst/>
          </c:spPr>
          <c:invertIfNegative val="0"/>
          <c:cat>
            <c:numRef>
              <c:f>Лист1!$B$1:$R$1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Лист1!$B$3:$R$3</c:f>
              <c:numCache>
                <c:formatCode>#,##0</c:formatCode>
                <c:ptCount val="17"/>
                <c:pt idx="0">
                  <c:v>-50000</c:v>
                </c:pt>
                <c:pt idx="1">
                  <c:v>-40000</c:v>
                </c:pt>
                <c:pt idx="2">
                  <c:v>-10000</c:v>
                </c:pt>
                <c:pt idx="3">
                  <c:v>1000</c:v>
                </c:pt>
                <c:pt idx="4">
                  <c:v>20000</c:v>
                </c:pt>
                <c:pt idx="5">
                  <c:v>55000</c:v>
                </c:pt>
                <c:pt idx="6">
                  <c:v>32000</c:v>
                </c:pt>
                <c:pt idx="7">
                  <c:v>60000</c:v>
                </c:pt>
                <c:pt idx="8">
                  <c:v>65000</c:v>
                </c:pt>
                <c:pt idx="9">
                  <c:v>70000</c:v>
                </c:pt>
                <c:pt idx="10">
                  <c:v>80000</c:v>
                </c:pt>
                <c:pt idx="11">
                  <c:v>65000</c:v>
                </c:pt>
                <c:pt idx="12">
                  <c:v>49000</c:v>
                </c:pt>
                <c:pt idx="13">
                  <c:v>55000</c:v>
                </c:pt>
                <c:pt idx="14">
                  <c:v>60000</c:v>
                </c:pt>
                <c:pt idx="15">
                  <c:v>45000</c:v>
                </c:pt>
                <c:pt idx="16">
                  <c:v>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60-479B-990A-1F48886E17CA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YL</c:v>
                </c:pt>
              </c:strCache>
            </c:strRef>
          </c:tx>
          <c:spPr>
            <a:solidFill>
              <a:srgbClr val="1BA767"/>
            </a:solidFill>
            <a:ln>
              <a:noFill/>
            </a:ln>
            <a:effectLst/>
          </c:spPr>
          <c:invertIfNegative val="0"/>
          <c:cat>
            <c:numRef>
              <c:f>Лист1!$B$1:$R$1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Лист1!$B$4:$R$4</c:f>
              <c:numCache>
                <c:formatCode>#,##0</c:formatCode>
                <c:ptCount val="17"/>
                <c:pt idx="0">
                  <c:v>-50000</c:v>
                </c:pt>
                <c:pt idx="1">
                  <c:v>-40000</c:v>
                </c:pt>
                <c:pt idx="2">
                  <c:v>-10000</c:v>
                </c:pt>
                <c:pt idx="3">
                  <c:v>1000</c:v>
                </c:pt>
                <c:pt idx="4">
                  <c:v>30000</c:v>
                </c:pt>
                <c:pt idx="5">
                  <c:v>52000</c:v>
                </c:pt>
                <c:pt idx="6">
                  <c:v>28000</c:v>
                </c:pt>
                <c:pt idx="7">
                  <c:v>55000</c:v>
                </c:pt>
                <c:pt idx="8">
                  <c:v>60000</c:v>
                </c:pt>
                <c:pt idx="9">
                  <c:v>65000</c:v>
                </c:pt>
                <c:pt idx="10">
                  <c:v>75000</c:v>
                </c:pt>
                <c:pt idx="11">
                  <c:v>50000</c:v>
                </c:pt>
                <c:pt idx="12">
                  <c:v>40000</c:v>
                </c:pt>
                <c:pt idx="13">
                  <c:v>50000</c:v>
                </c:pt>
                <c:pt idx="14">
                  <c:v>55000</c:v>
                </c:pt>
                <c:pt idx="15">
                  <c:v>40000</c:v>
                </c:pt>
                <c:pt idx="16">
                  <c:v>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60-479B-990A-1F48886E1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axId val="398334512"/>
        <c:axId val="398336808"/>
      </c:barChart>
      <c:catAx>
        <c:axId val="39833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336808"/>
        <c:crosses val="autoZero"/>
        <c:auto val="1"/>
        <c:lblAlgn val="ctr"/>
        <c:lblOffset val="100"/>
        <c:noMultiLvlLbl val="0"/>
      </c:catAx>
      <c:valAx>
        <c:axId val="39833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33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Лист1!$A$32</c:f>
              <c:strCache>
                <c:ptCount val="1"/>
              </c:strCache>
            </c:strRef>
          </c:tx>
          <c:spPr>
            <a:solidFill>
              <a:srgbClr val="0089CC">
                <a:alpha val="30000"/>
              </a:srgbClr>
            </a:solidFill>
            <a:ln>
              <a:noFill/>
            </a:ln>
            <a:effectLst/>
          </c:spPr>
          <c:cat>
            <c:numRef>
              <c:f>Лист1!$B$30:$F$30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Лист1!$B$32:$F$32</c:f>
              <c:numCache>
                <c:formatCode>General</c:formatCode>
                <c:ptCount val="5"/>
                <c:pt idx="0">
                  <c:v>0</c:v>
                </c:pt>
                <c:pt idx="1">
                  <c:v>220</c:v>
                </c:pt>
                <c:pt idx="2">
                  <c:v>350</c:v>
                </c:pt>
                <c:pt idx="3">
                  <c:v>499</c:v>
                </c:pt>
                <c:pt idx="4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5-47CE-BC21-72B21E8D33DE}"/>
            </c:ext>
          </c:extLst>
        </c:ser>
        <c:ser>
          <c:idx val="3"/>
          <c:order val="3"/>
          <c:tx>
            <c:strRef>
              <c:f>Лист1!$A$34</c:f>
              <c:strCache>
                <c:ptCount val="1"/>
              </c:strCache>
            </c:strRef>
          </c:tx>
          <c:spPr>
            <a:solidFill>
              <a:srgbClr val="0089CC">
                <a:alpha val="30000"/>
              </a:srgbClr>
            </a:solidFill>
            <a:ln>
              <a:noFill/>
            </a:ln>
            <a:effectLst/>
          </c:spPr>
          <c:cat>
            <c:numRef>
              <c:f>Лист1!$B$30:$F$30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Лист1!$B$34:$F$34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149</c:v>
                </c:pt>
                <c:pt idx="3">
                  <c:v>201</c:v>
                </c:pt>
                <c:pt idx="4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5-47CE-BC21-72B21E8D3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632024"/>
        <c:axId val="495633008"/>
      </c:areaChart>
      <c:lineChart>
        <c:grouping val="standard"/>
        <c:varyColors val="0"/>
        <c:ser>
          <c:idx val="0"/>
          <c:order val="0"/>
          <c:tx>
            <c:strRef>
              <c:f>Лист1!$A$31</c:f>
              <c:strCache>
                <c:ptCount val="1"/>
                <c:pt idx="0">
                  <c:v>на русском языке</c:v>
                </c:pt>
              </c:strCache>
            </c:strRef>
          </c:tx>
          <c:spPr>
            <a:ln w="25400" cap="rnd">
              <a:solidFill>
                <a:srgbClr val="1C73B9"/>
              </a:solidFill>
              <a:round/>
            </a:ln>
            <a:effectLst/>
          </c:spPr>
          <c:marker>
            <c:symbol val="none"/>
          </c:marker>
          <c:cat>
            <c:numRef>
              <c:f>Лист1!$B$30:$F$30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Лист1!$B$31:$F$31</c:f>
              <c:numCache>
                <c:formatCode>General</c:formatCode>
                <c:ptCount val="5"/>
                <c:pt idx="0">
                  <c:v>0</c:v>
                </c:pt>
                <c:pt idx="1">
                  <c:v>250</c:v>
                </c:pt>
                <c:pt idx="2">
                  <c:v>499</c:v>
                </c:pt>
                <c:pt idx="3">
                  <c:v>700</c:v>
                </c:pt>
                <c:pt idx="4">
                  <c:v>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45-47CE-BC21-72B21E8D33DE}"/>
            </c:ext>
          </c:extLst>
        </c:ser>
        <c:ser>
          <c:idx val="2"/>
          <c:order val="2"/>
          <c:tx>
            <c:strRef>
              <c:f>Лист1!$A$33</c:f>
              <c:strCache>
                <c:ptCount val="1"/>
                <c:pt idx="0">
                  <c:v>на иностранных языках</c:v>
                </c:pt>
              </c:strCache>
            </c:strRef>
          </c:tx>
          <c:spPr>
            <a:ln w="25400" cap="rnd">
              <a:solidFill>
                <a:srgbClr val="1BA767"/>
              </a:solidFill>
              <a:round/>
            </a:ln>
            <a:effectLst/>
          </c:spPr>
          <c:marker>
            <c:symbol val="none"/>
          </c:marker>
          <c:cat>
            <c:numRef>
              <c:f>Лист1!$B$30:$F$30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Лист1!$B$33:$F$33</c:f>
              <c:numCache>
                <c:formatCode>General</c:formatCode>
                <c:ptCount val="5"/>
                <c:pt idx="0">
                  <c:v>0</c:v>
                </c:pt>
                <c:pt idx="1">
                  <c:v>220</c:v>
                </c:pt>
                <c:pt idx="2">
                  <c:v>350</c:v>
                </c:pt>
                <c:pt idx="3">
                  <c:v>499</c:v>
                </c:pt>
                <c:pt idx="4">
                  <c:v>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45-47CE-BC21-72B21E8D3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632024"/>
        <c:axId val="495633008"/>
      </c:lineChart>
      <c:catAx>
        <c:axId val="49563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633008"/>
        <c:crosses val="autoZero"/>
        <c:auto val="1"/>
        <c:lblAlgn val="ctr"/>
        <c:lblOffset val="100"/>
        <c:noMultiLvlLbl val="0"/>
      </c:catAx>
      <c:valAx>
        <c:axId val="49563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63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46-4E86-B062-D67A7D83D54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46-4E86-B062-D67A7D83D54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46-4E86-B062-D67A7D83D54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46-4E86-B062-D67A7D83D544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46-4E86-B062-D67A7D83D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D7B71B5-9281-4FC6-8414-59217D51E2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C6004B-6252-48F7-BA02-5A633AF216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153B8-CE9A-4A5A-B6C3-9B1E041F24D1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6476D2-12A4-496F-A78A-579853C480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05D1B4-EEF6-400D-B618-D898C1D9B1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E3846-C037-4D15-BC24-64CC5A30C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0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6ED53-A218-4A8D-8C2F-7A46B40EACFF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32DDB-4A40-4CA1-9D6D-EDE4514AE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1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F751DC-5FB5-4AE6-9A54-BD0D11346200}"/>
              </a:ext>
            </a:extLst>
          </p:cNvPr>
          <p:cNvSpPr/>
          <p:nvPr userDrawn="1"/>
        </p:nvSpPr>
        <p:spPr>
          <a:xfrm>
            <a:off x="0" y="-1"/>
            <a:ext cx="4107543" cy="6858001"/>
          </a:xfrm>
          <a:prstGeom prst="rect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475166E-6CE7-4087-81E8-60DAAD22A50B}"/>
              </a:ext>
            </a:extLst>
          </p:cNvPr>
          <p:cNvCxnSpPr>
            <a:cxnSpLocks/>
          </p:cNvCxnSpPr>
          <p:nvPr userDrawn="1"/>
        </p:nvCxnSpPr>
        <p:spPr>
          <a:xfrm>
            <a:off x="2034721" y="2794297"/>
            <a:ext cx="0" cy="289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A9C8B6-EF78-4DDE-8BCE-B491E0F3C876}"/>
              </a:ext>
            </a:extLst>
          </p:cNvPr>
          <p:cNvCxnSpPr>
            <a:cxnSpLocks/>
          </p:cNvCxnSpPr>
          <p:nvPr userDrawn="1"/>
        </p:nvCxnSpPr>
        <p:spPr>
          <a:xfrm>
            <a:off x="606171" y="4241158"/>
            <a:ext cx="28895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B09B06-21C3-4893-9082-862F03E1C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4635989"/>
            <a:ext cx="812999" cy="63460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9B7489CF-E996-4F08-BE98-9F7756CAFE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96" y="4553034"/>
            <a:ext cx="516022" cy="82151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154FA3A2-48F4-4AC8-B8EE-662156B306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40" y="3004418"/>
            <a:ext cx="498059" cy="96985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928F348-998C-407E-BB2A-01F9D580E7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1" y="620713"/>
            <a:ext cx="1841584" cy="133687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A6D7BD1-A3E4-4EDF-A3A6-9118D8A8E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0218" y="2783547"/>
            <a:ext cx="7433396" cy="110490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20000"/>
              </a:lnSpc>
              <a:defRPr sz="2000">
                <a:latin typeface="Noto Sans" panose="020B0502040504020204" pitchFamily="34" charset="0"/>
                <a:ea typeface="Noto Sans" panose="020B0502040504020204" pitchFamily="34" charset="0"/>
              </a:defRPr>
            </a:lvl1pPr>
          </a:lstStyle>
          <a:p>
            <a:r>
              <a:rPr lang="ru-RU" dirty="0"/>
              <a:t>Проект «Герольдия»: </a:t>
            </a:r>
            <a:br>
              <a:rPr lang="ru-RU" dirty="0"/>
            </a:br>
            <a:r>
              <a:rPr lang="ru-RU" dirty="0"/>
              <a:t>База данных о службе и учебе дворянства </a:t>
            </a:r>
            <a:br>
              <a:rPr lang="ru-RU" dirty="0"/>
            </a:br>
            <a:r>
              <a:rPr lang="ru-RU" dirty="0"/>
              <a:t>в России середины XVIII века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D3F69DEB-F0C9-431B-BA26-C3ACEB692B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0218" y="4260258"/>
            <a:ext cx="5237134" cy="313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Федюкин </a:t>
            </a:r>
            <a:r>
              <a:rPr lang="ru-RU" dirty="0" err="1"/>
              <a:t>И.И</a:t>
            </a:r>
            <a:endParaRPr lang="ru-RU" dirty="0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48A915F4-48EB-4DB5-871D-2D2F786BA0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0217" y="4647273"/>
            <a:ext cx="5517061" cy="6233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6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Подразделение-исполнитель: Центр истории России </a:t>
            </a:r>
          </a:p>
          <a:p>
            <a:pPr lvl="0"/>
            <a:r>
              <a:rPr lang="ru-RU" dirty="0"/>
              <a:t>нового времени ШИН </a:t>
            </a:r>
            <a:r>
              <a:rPr lang="ru-RU" dirty="0" err="1"/>
              <a:t>ФГН</a:t>
            </a:r>
            <a:r>
              <a:rPr lang="ru-RU" dirty="0"/>
              <a:t> </a:t>
            </a:r>
            <a:r>
              <a:rPr lang="ru-RU" dirty="0" err="1"/>
              <a:t>НИУ</a:t>
            </a:r>
            <a:r>
              <a:rPr lang="ru-RU" dirty="0"/>
              <a:t> ВШЭ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10176ADE-F4AE-41A6-B357-5E5697B73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0218" y="6413500"/>
            <a:ext cx="1326242" cy="19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ru-RU" dirty="0"/>
              <a:t>МОСКВА, 2021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34D6CC02-0D36-4C2F-8DAA-B7E1DD6F67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0219" y="612185"/>
            <a:ext cx="7433396" cy="24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 dirty="0" err="1"/>
              <a:t>НЦМУ</a:t>
            </a:r>
            <a:r>
              <a:rPr lang="ru-RU" dirty="0"/>
              <a:t> «Центр междисциплинарных исследований человеческого потенциала» </a:t>
            </a:r>
          </a:p>
          <a:p>
            <a:pPr lvl="0"/>
            <a:r>
              <a:rPr lang="ru-RU" dirty="0"/>
              <a:t>       </a:t>
            </a:r>
          </a:p>
        </p:txBody>
      </p:sp>
      <p:sp>
        <p:nvSpPr>
          <p:cNvPr id="40" name="Текст 29">
            <a:extLst>
              <a:ext uri="{FF2B5EF4-FFF2-40B4-BE49-F238E27FC236}">
                <a16:creationId xmlns:a16="http://schemas.microsoft.com/office/drawing/2014/main" id="{47BC112A-66ED-4CB0-81CE-D9F4E1B051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0218" y="5374549"/>
            <a:ext cx="5237134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Контакты: </a:t>
            </a:r>
            <a:r>
              <a:rPr lang="en-US" dirty="0"/>
              <a:t>ifedyukin@hse.ru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6867506-133B-4D66-B442-D66DCEADA3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3" y="3048581"/>
            <a:ext cx="761945" cy="76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3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FEE962E4-FFA4-4213-9052-B96B809EB443}"/>
              </a:ext>
            </a:extLst>
          </p:cNvPr>
          <p:cNvSpPr txBox="1">
            <a:spLocks/>
          </p:cNvSpPr>
          <p:nvPr userDrawn="1"/>
        </p:nvSpPr>
        <p:spPr>
          <a:xfrm>
            <a:off x="7998051" y="4946191"/>
            <a:ext cx="41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87509"/>
            <a:ext cx="9944100" cy="72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Ключевые содержательные научные результаты в рамках</a:t>
            </a:r>
            <a:br>
              <a:rPr lang="ru-RU" dirty="0"/>
            </a:br>
            <a:r>
              <a:rPr lang="ru-RU" dirty="0"/>
              <a:t>направлений исследований в 2020–2025 гг. (2)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5899A-C340-4751-84E5-619116BE6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17" y="639481"/>
            <a:ext cx="633730" cy="633730"/>
          </a:xfrm>
          <a:prstGeom prst="rect">
            <a:avLst/>
          </a:prstGeom>
        </p:spPr>
      </p:pic>
      <p:sp>
        <p:nvSpPr>
          <p:cNvPr id="19" name="Текст 27">
            <a:extLst>
              <a:ext uri="{FF2B5EF4-FFF2-40B4-BE49-F238E27FC236}">
                <a16:creationId xmlns:a16="http://schemas.microsoft.com/office/drawing/2014/main" id="{7DE6539B-7996-4966-A4F7-0DF8EDC421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880" y="1546684"/>
            <a:ext cx="9944100" cy="258503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первой в России базы знаний</a:t>
            </a:r>
          </a:p>
          <a:p>
            <a:pPr lvl="1"/>
            <a:r>
              <a:rPr lang="ru-RU" dirty="0"/>
              <a:t>Проведение комплексной оценки</a:t>
            </a:r>
          </a:p>
          <a:p>
            <a:pPr lvl="1"/>
            <a:r>
              <a:rPr lang="ru-RU" dirty="0"/>
              <a:t>Трендов в сфере экологии </a:t>
            </a:r>
          </a:p>
          <a:p>
            <a:pPr lvl="1"/>
            <a:r>
              <a:rPr lang="ru-RU" dirty="0"/>
              <a:t>Природных ресурсов по </a:t>
            </a:r>
            <a:r>
              <a:rPr lang="ru-RU" dirty="0" err="1"/>
              <a:t>STEEPV</a:t>
            </a:r>
            <a:r>
              <a:rPr lang="ru-RU" dirty="0"/>
              <a:t>-классификации</a:t>
            </a:r>
          </a:p>
          <a:p>
            <a:pPr lvl="1"/>
            <a:r>
              <a:rPr lang="ru-RU" dirty="0"/>
              <a:t>Прояснение мозговых механизмов </a:t>
            </a:r>
          </a:p>
          <a:p>
            <a:pPr lvl="1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</a:t>
            </a:r>
          </a:p>
          <a:p>
            <a:pPr lvl="1"/>
            <a:r>
              <a:rPr lang="ru-RU" dirty="0"/>
              <a:t>и т.д.</a:t>
            </a:r>
          </a:p>
          <a:p>
            <a:pPr lvl="0"/>
            <a:endParaRPr lang="ru-RU" dirty="0"/>
          </a:p>
        </p:txBody>
      </p:sp>
      <p:sp>
        <p:nvSpPr>
          <p:cNvPr id="38" name="Нижний колонтитул 4">
            <a:extLst>
              <a:ext uri="{FF2B5EF4-FFF2-40B4-BE49-F238E27FC236}">
                <a16:creationId xmlns:a16="http://schemas.microsoft.com/office/drawing/2014/main" id="{583A84C3-8961-4052-B513-0E27A3AF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8EE1F692-2054-4EE1-A4FA-8E21334C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Текст 27">
            <a:extLst>
              <a:ext uri="{FF2B5EF4-FFF2-40B4-BE49-F238E27FC236}">
                <a16:creationId xmlns:a16="http://schemas.microsoft.com/office/drawing/2014/main" id="{9C0E88C4-EAC6-4D95-A778-0C068FA085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4268590"/>
            <a:ext cx="9944100" cy="93036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</a:t>
            </a:r>
          </a:p>
          <a:p>
            <a:pPr lvl="0"/>
            <a:r>
              <a:rPr lang="ru-RU" dirty="0"/>
              <a:t>Проведение комплексной оценки</a:t>
            </a:r>
          </a:p>
        </p:txBody>
      </p:sp>
    </p:spTree>
    <p:extLst>
      <p:ext uri="{BB962C8B-B14F-4D97-AF65-F5344CB8AC3E}">
        <p14:creationId xmlns:p14="http://schemas.microsoft.com/office/powerpoint/2010/main" val="863114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о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FEE962E4-FFA4-4213-9052-B96B809EB443}"/>
              </a:ext>
            </a:extLst>
          </p:cNvPr>
          <p:cNvSpPr txBox="1">
            <a:spLocks/>
          </p:cNvSpPr>
          <p:nvPr userDrawn="1"/>
        </p:nvSpPr>
        <p:spPr>
          <a:xfrm>
            <a:off x="7998051" y="4946191"/>
            <a:ext cx="41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87509"/>
            <a:ext cx="9944100" cy="72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Ключевые содержательные научные результаты в рамках</a:t>
            </a:r>
            <a:br>
              <a:rPr lang="ru-RU" dirty="0"/>
            </a:br>
            <a:r>
              <a:rPr lang="ru-RU" dirty="0"/>
              <a:t>направлений исследований в 2020–2025 гг. (2)</a:t>
            </a:r>
          </a:p>
        </p:txBody>
      </p:sp>
      <p:sp>
        <p:nvSpPr>
          <p:cNvPr id="19" name="Текст 27">
            <a:extLst>
              <a:ext uri="{FF2B5EF4-FFF2-40B4-BE49-F238E27FC236}">
                <a16:creationId xmlns:a16="http://schemas.microsoft.com/office/drawing/2014/main" id="{7DE6539B-7996-4966-A4F7-0DF8EDC421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880" y="1546684"/>
            <a:ext cx="9944100" cy="258503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первой в России базы знаний</a:t>
            </a:r>
          </a:p>
          <a:p>
            <a:pPr lvl="1"/>
            <a:r>
              <a:rPr lang="ru-RU" dirty="0"/>
              <a:t>Проведение комплексной оценки</a:t>
            </a:r>
          </a:p>
          <a:p>
            <a:pPr lvl="1"/>
            <a:r>
              <a:rPr lang="ru-RU" dirty="0"/>
              <a:t>Трендов в сфере экологии </a:t>
            </a:r>
          </a:p>
          <a:p>
            <a:pPr lvl="1"/>
            <a:r>
              <a:rPr lang="ru-RU" dirty="0"/>
              <a:t>Природных ресурсов по </a:t>
            </a:r>
            <a:r>
              <a:rPr lang="ru-RU" dirty="0" err="1"/>
              <a:t>STEEPV</a:t>
            </a:r>
            <a:r>
              <a:rPr lang="ru-RU" dirty="0"/>
              <a:t>-классификации</a:t>
            </a:r>
          </a:p>
          <a:p>
            <a:pPr lvl="1"/>
            <a:r>
              <a:rPr lang="ru-RU" dirty="0"/>
              <a:t>Прояснение мозговых механизмов </a:t>
            </a:r>
          </a:p>
          <a:p>
            <a:pPr lvl="1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</a:t>
            </a:r>
          </a:p>
          <a:p>
            <a:pPr lvl="1"/>
            <a:r>
              <a:rPr lang="ru-RU" dirty="0"/>
              <a:t>и т.д.</a:t>
            </a:r>
          </a:p>
          <a:p>
            <a:pPr lvl="0"/>
            <a:endParaRPr lang="ru-RU" dirty="0"/>
          </a:p>
        </p:txBody>
      </p:sp>
      <p:sp>
        <p:nvSpPr>
          <p:cNvPr id="38" name="Нижний колонтитул 4">
            <a:extLst>
              <a:ext uri="{FF2B5EF4-FFF2-40B4-BE49-F238E27FC236}">
                <a16:creationId xmlns:a16="http://schemas.microsoft.com/office/drawing/2014/main" id="{583A84C3-8961-4052-B513-0E27A3AF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8EE1F692-2054-4EE1-A4FA-8E21334C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Текст 27">
            <a:extLst>
              <a:ext uri="{FF2B5EF4-FFF2-40B4-BE49-F238E27FC236}">
                <a16:creationId xmlns:a16="http://schemas.microsoft.com/office/drawing/2014/main" id="{9C0E88C4-EAC6-4D95-A778-0C068FA085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4268590"/>
            <a:ext cx="9944100" cy="93036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</a:t>
            </a:r>
          </a:p>
          <a:p>
            <a:pPr lvl="0"/>
            <a:r>
              <a:rPr lang="ru-RU" dirty="0"/>
              <a:t>Проведение комплексной оценки</a:t>
            </a:r>
          </a:p>
        </p:txBody>
      </p:sp>
    </p:spTree>
    <p:extLst>
      <p:ext uri="{BB962C8B-B14F-4D97-AF65-F5344CB8AC3E}">
        <p14:creationId xmlns:p14="http://schemas.microsoft.com/office/powerpoint/2010/main" val="2592217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НЦМУ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FEE962E4-FFA4-4213-9052-B96B809EB443}"/>
              </a:ext>
            </a:extLst>
          </p:cNvPr>
          <p:cNvSpPr txBox="1">
            <a:spLocks/>
          </p:cNvSpPr>
          <p:nvPr userDrawn="1"/>
        </p:nvSpPr>
        <p:spPr>
          <a:xfrm>
            <a:off x="7998051" y="4946191"/>
            <a:ext cx="41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87509"/>
            <a:ext cx="9944100" cy="72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Ключевые содержательные научные результаты в рамках</a:t>
            </a:r>
            <a:br>
              <a:rPr lang="ru-RU" dirty="0"/>
            </a:br>
            <a:r>
              <a:rPr lang="ru-RU" dirty="0"/>
              <a:t>направлений исследований в 2020–2025 гг. (2)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5899A-C340-4751-84E5-619116BE6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17" y="639481"/>
            <a:ext cx="633730" cy="633730"/>
          </a:xfrm>
          <a:prstGeom prst="rect">
            <a:avLst/>
          </a:prstGeom>
        </p:spPr>
      </p:pic>
      <p:sp>
        <p:nvSpPr>
          <p:cNvPr id="30" name="Рисунок 2">
            <a:extLst>
              <a:ext uri="{FF2B5EF4-FFF2-40B4-BE49-F238E27FC236}">
                <a16:creationId xmlns:a16="http://schemas.microsoft.com/office/drawing/2014/main" id="{C98BE0FA-B849-4CC6-85AD-BD76BE7097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271011" y="3895597"/>
            <a:ext cx="3711799" cy="20993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Вставить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id="{1EDEA64F-003D-4E40-8E07-7FDCA6DB8544}"/>
              </a:ext>
            </a:extLst>
          </p:cNvPr>
          <p:cNvSpPr>
            <a:spLocks noGrp="1"/>
          </p:cNvSpPr>
          <p:nvPr>
            <p:ph type="pic" idx="45" hasCustomPrompt="1"/>
          </p:nvPr>
        </p:nvSpPr>
        <p:spPr>
          <a:xfrm>
            <a:off x="8094571" y="3895597"/>
            <a:ext cx="3711799" cy="20993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Вставить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38" name="Нижний колонтитул 4">
            <a:extLst>
              <a:ext uri="{FF2B5EF4-FFF2-40B4-BE49-F238E27FC236}">
                <a16:creationId xmlns:a16="http://schemas.microsoft.com/office/drawing/2014/main" id="{519181C2-5F43-40EA-8769-6809A4C1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4CE4A31A-6C7C-4AD2-967F-C07F359C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83DDBCDC-C5A2-4873-A35E-767AA5AA4E03}"/>
              </a:ext>
            </a:extLst>
          </p:cNvPr>
          <p:cNvSpPr txBox="1">
            <a:spLocks/>
          </p:cNvSpPr>
          <p:nvPr userDrawn="1"/>
        </p:nvSpPr>
        <p:spPr>
          <a:xfrm>
            <a:off x="7998051" y="4946191"/>
            <a:ext cx="41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25" name="Текст 27">
            <a:extLst>
              <a:ext uri="{FF2B5EF4-FFF2-40B4-BE49-F238E27FC236}">
                <a16:creationId xmlns:a16="http://schemas.microsoft.com/office/drawing/2014/main" id="{18F6072C-3BF3-4EC4-B8A4-FE2A734C56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880" y="2398507"/>
            <a:ext cx="3601720" cy="79453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возникновения кооперации в группе и контроля некооперативных членов группы</a:t>
            </a:r>
          </a:p>
        </p:txBody>
      </p:sp>
      <p:sp>
        <p:nvSpPr>
          <p:cNvPr id="43" name="Текст 27">
            <a:extLst>
              <a:ext uri="{FF2B5EF4-FFF2-40B4-BE49-F238E27FC236}">
                <a16:creationId xmlns:a16="http://schemas.microsoft.com/office/drawing/2014/main" id="{3F4535F1-D0A8-4CC5-843D-FBA818F5ED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164" y="3322622"/>
            <a:ext cx="3601086" cy="5801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мозговых механизмов билингвизма и изменения родного языка в многоязычной среде</a:t>
            </a:r>
          </a:p>
        </p:txBody>
      </p:sp>
      <p:sp>
        <p:nvSpPr>
          <p:cNvPr id="44" name="Текст 27">
            <a:extLst>
              <a:ext uri="{FF2B5EF4-FFF2-40B4-BE49-F238E27FC236}">
                <a16:creationId xmlns:a16="http://schemas.microsoft.com/office/drawing/2014/main" id="{70D32850-FB65-4371-A884-87A523411A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164" y="4032333"/>
            <a:ext cx="3601086" cy="83880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социального влияния, включая «вирусное»  распространение ложной информации</a:t>
            </a:r>
          </a:p>
        </p:txBody>
      </p:sp>
      <p:sp>
        <p:nvSpPr>
          <p:cNvPr id="45" name="Текст 27">
            <a:extLst>
              <a:ext uri="{FF2B5EF4-FFF2-40B4-BE49-F238E27FC236}">
                <a16:creationId xmlns:a16="http://schemas.microsoft.com/office/drawing/2014/main" id="{C352F602-A8E7-44B0-B43D-141A3CBD47C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8640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5</a:t>
            </a:r>
          </a:p>
          <a:p>
            <a:pPr lvl="0"/>
            <a:endParaRPr lang="ru-RU" dirty="0"/>
          </a:p>
        </p:txBody>
      </p:sp>
      <p:sp>
        <p:nvSpPr>
          <p:cNvPr id="46" name="Текст 27">
            <a:extLst>
              <a:ext uri="{FF2B5EF4-FFF2-40B4-BE49-F238E27FC236}">
                <a16:creationId xmlns:a16="http://schemas.microsoft.com/office/drawing/2014/main" id="{7C4277C8-7463-4EFF-A0CC-6DB4FD0251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8639" y="1903354"/>
            <a:ext cx="3004185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err="1"/>
              <a:t>Нейрокогнитивные</a:t>
            </a:r>
            <a:r>
              <a:rPr lang="ru-RU" dirty="0"/>
              <a:t> механизмы социального поведения</a:t>
            </a:r>
          </a:p>
          <a:p>
            <a:pPr lvl="0"/>
            <a:endParaRPr lang="ru-RU" dirty="0"/>
          </a:p>
        </p:txBody>
      </p:sp>
      <p:sp>
        <p:nvSpPr>
          <p:cNvPr id="47" name="Текст 27">
            <a:extLst>
              <a:ext uri="{FF2B5EF4-FFF2-40B4-BE49-F238E27FC236}">
                <a16:creationId xmlns:a16="http://schemas.microsoft.com/office/drawing/2014/main" id="{57AF3FDF-D64D-4586-A2DC-4D5D19603F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8164" y="5000711"/>
            <a:ext cx="3601086" cy="10009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</a:t>
            </a:r>
            <a:r>
              <a:rPr lang="ru-RU" dirty="0" err="1"/>
              <a:t>нейрокогнитивной</a:t>
            </a:r>
            <a:r>
              <a:rPr lang="ru-RU" dirty="0"/>
              <a:t> модели про-социального     и анти-социального поведения в норме и при патологии    (включая различные формы зависимостей)</a:t>
            </a:r>
          </a:p>
        </p:txBody>
      </p:sp>
      <p:sp>
        <p:nvSpPr>
          <p:cNvPr id="49" name="Текст 27">
            <a:extLst>
              <a:ext uri="{FF2B5EF4-FFF2-40B4-BE49-F238E27FC236}">
                <a16:creationId xmlns:a16="http://schemas.microsoft.com/office/drawing/2014/main" id="{F4D1AC3C-2D64-4DB3-9D5E-111670CD61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71011" y="2398507"/>
            <a:ext cx="3601720" cy="9842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первой в России базы знаний о глобальных и национальных тенденциях развития экологических и природных факторов, оказывающих влияние на человеческий потенциал</a:t>
            </a:r>
          </a:p>
        </p:txBody>
      </p:sp>
      <p:sp>
        <p:nvSpPr>
          <p:cNvPr id="50" name="Текст 27">
            <a:extLst>
              <a:ext uri="{FF2B5EF4-FFF2-40B4-BE49-F238E27FC236}">
                <a16:creationId xmlns:a16="http://schemas.microsoft.com/office/drawing/2014/main" id="{9ECDC91D-DC22-4D17-AD61-966022145F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5771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6</a:t>
            </a:r>
          </a:p>
          <a:p>
            <a:pPr lvl="0"/>
            <a:endParaRPr lang="ru-RU" dirty="0"/>
          </a:p>
        </p:txBody>
      </p:sp>
      <p:sp>
        <p:nvSpPr>
          <p:cNvPr id="51" name="Текст 27">
            <a:extLst>
              <a:ext uri="{FF2B5EF4-FFF2-40B4-BE49-F238E27FC236}">
                <a16:creationId xmlns:a16="http://schemas.microsoft.com/office/drawing/2014/main" id="{88E7D6E6-4D9C-4354-BE38-0BECB0F485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55770" y="1903354"/>
            <a:ext cx="3601720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Природно-климатические детерминанты устойчивого развития</a:t>
            </a:r>
          </a:p>
        </p:txBody>
      </p:sp>
      <p:sp>
        <p:nvSpPr>
          <p:cNvPr id="52" name="Текст 27">
            <a:extLst>
              <a:ext uri="{FF2B5EF4-FFF2-40B4-BE49-F238E27FC236}">
                <a16:creationId xmlns:a16="http://schemas.microsoft.com/office/drawing/2014/main" id="{3DF9A9F9-F7E5-4EC8-ADA3-F97BFF9B37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8051" y="2398508"/>
            <a:ext cx="3778980" cy="118360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Разработка и внедрение инновационной технологии развития человеческого капитала и подготовки кадров в области международной безопасности (</a:t>
            </a:r>
            <a:r>
              <a:rPr lang="ru-RU" dirty="0" err="1"/>
              <a:t>дляпротиводей-ствия</a:t>
            </a:r>
            <a:r>
              <a:rPr lang="ru-RU" dirty="0"/>
              <a:t> терроризму и идеологическому экстремизму</a:t>
            </a:r>
          </a:p>
        </p:txBody>
      </p:sp>
      <p:sp>
        <p:nvSpPr>
          <p:cNvPr id="53" name="Текст 27">
            <a:extLst>
              <a:ext uri="{FF2B5EF4-FFF2-40B4-BE49-F238E27FC236}">
                <a16:creationId xmlns:a16="http://schemas.microsoft.com/office/drawing/2014/main" id="{980E81E3-F2E9-4DBA-B357-565DA3206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82811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7</a:t>
            </a:r>
          </a:p>
          <a:p>
            <a:pPr lvl="0"/>
            <a:endParaRPr lang="ru-RU" dirty="0"/>
          </a:p>
        </p:txBody>
      </p:sp>
      <p:sp>
        <p:nvSpPr>
          <p:cNvPr id="54" name="Текст 27">
            <a:extLst>
              <a:ext uri="{FF2B5EF4-FFF2-40B4-BE49-F238E27FC236}">
                <a16:creationId xmlns:a16="http://schemas.microsoft.com/office/drawing/2014/main" id="{36F711A1-7D10-4CD0-8282-67ADA74FA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82810" y="1903354"/>
            <a:ext cx="3396312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Человеческий потенциал и безопасность в глобальном мире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630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ВШЭ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FEE962E4-FFA4-4213-9052-B96B809EB443}"/>
              </a:ext>
            </a:extLst>
          </p:cNvPr>
          <p:cNvSpPr txBox="1">
            <a:spLocks/>
          </p:cNvSpPr>
          <p:nvPr userDrawn="1"/>
        </p:nvSpPr>
        <p:spPr>
          <a:xfrm>
            <a:off x="7998051" y="4946191"/>
            <a:ext cx="41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87509"/>
            <a:ext cx="9192260" cy="72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Ключевые содержательные научные результаты в рамках</a:t>
            </a:r>
            <a:br>
              <a:rPr lang="ru-RU" dirty="0"/>
            </a:br>
            <a:r>
              <a:rPr lang="ru-RU" dirty="0"/>
              <a:t>направлений исследований в 2020–2025 гг. (2)</a:t>
            </a:r>
          </a:p>
        </p:txBody>
      </p:sp>
      <p:sp>
        <p:nvSpPr>
          <p:cNvPr id="30" name="Рисунок 2">
            <a:extLst>
              <a:ext uri="{FF2B5EF4-FFF2-40B4-BE49-F238E27FC236}">
                <a16:creationId xmlns:a16="http://schemas.microsoft.com/office/drawing/2014/main" id="{C98BE0FA-B849-4CC6-85AD-BD76BE7097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271011" y="3895791"/>
            <a:ext cx="3711799" cy="20993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Вставить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id="{1EDEA64F-003D-4E40-8E07-7FDCA6DB8544}"/>
              </a:ext>
            </a:extLst>
          </p:cNvPr>
          <p:cNvSpPr>
            <a:spLocks noGrp="1"/>
          </p:cNvSpPr>
          <p:nvPr>
            <p:ph type="pic" idx="45" hasCustomPrompt="1"/>
          </p:nvPr>
        </p:nvSpPr>
        <p:spPr>
          <a:xfrm>
            <a:off x="8094571" y="3895791"/>
            <a:ext cx="3711799" cy="20993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Вставить рисунок</a:t>
            </a:r>
            <a:br>
              <a:rPr lang="ru-RU" dirty="0"/>
            </a:br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1FD001E-DF59-45C6-ACD5-D544F6783A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29" y="641527"/>
            <a:ext cx="943341" cy="684806"/>
          </a:xfrm>
          <a:prstGeom prst="rect">
            <a:avLst/>
          </a:prstGeom>
        </p:spPr>
      </p:pic>
      <p:sp>
        <p:nvSpPr>
          <p:cNvPr id="44" name="Нижний колонтитул 4">
            <a:extLst>
              <a:ext uri="{FF2B5EF4-FFF2-40B4-BE49-F238E27FC236}">
                <a16:creationId xmlns:a16="http://schemas.microsoft.com/office/drawing/2014/main" id="{61324C3A-E25E-4CE6-B49D-172A05A7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5" name="Номер слайда 5">
            <a:extLst>
              <a:ext uri="{FF2B5EF4-FFF2-40B4-BE49-F238E27FC236}">
                <a16:creationId xmlns:a16="http://schemas.microsoft.com/office/drawing/2014/main" id="{B4641108-1785-49C2-99C4-6CB38F01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7">
            <a:extLst>
              <a:ext uri="{FF2B5EF4-FFF2-40B4-BE49-F238E27FC236}">
                <a16:creationId xmlns:a16="http://schemas.microsoft.com/office/drawing/2014/main" id="{1A7932F4-A916-45A7-85D4-5E239C3F91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880" y="2398507"/>
            <a:ext cx="3601720" cy="79453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возникновения кооперации в группе и контроля некооперативных членов группы</a:t>
            </a:r>
          </a:p>
        </p:txBody>
      </p:sp>
      <p:sp>
        <p:nvSpPr>
          <p:cNvPr id="43" name="Текст 27">
            <a:extLst>
              <a:ext uri="{FF2B5EF4-FFF2-40B4-BE49-F238E27FC236}">
                <a16:creationId xmlns:a16="http://schemas.microsoft.com/office/drawing/2014/main" id="{6879CF9F-4FC7-41BC-B623-F1A7C7130A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164" y="3322622"/>
            <a:ext cx="3601086" cy="5801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мозговых механизмов билингвизма и изменения родного языка в многоязычной среде</a:t>
            </a:r>
          </a:p>
        </p:txBody>
      </p:sp>
      <p:sp>
        <p:nvSpPr>
          <p:cNvPr id="46" name="Текст 27">
            <a:extLst>
              <a:ext uri="{FF2B5EF4-FFF2-40B4-BE49-F238E27FC236}">
                <a16:creationId xmlns:a16="http://schemas.microsoft.com/office/drawing/2014/main" id="{7CE2E9AD-C6DB-4FAF-9DCF-2D68592049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164" y="4032333"/>
            <a:ext cx="3601086" cy="83880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социального влияния, включая «вирусное»  распространение ложной информации</a:t>
            </a:r>
          </a:p>
        </p:txBody>
      </p:sp>
      <p:sp>
        <p:nvSpPr>
          <p:cNvPr id="47" name="Текст 27">
            <a:extLst>
              <a:ext uri="{FF2B5EF4-FFF2-40B4-BE49-F238E27FC236}">
                <a16:creationId xmlns:a16="http://schemas.microsoft.com/office/drawing/2014/main" id="{369AF34A-2B89-40E3-B388-28BDADD167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8640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5</a:t>
            </a:r>
          </a:p>
          <a:p>
            <a:pPr lvl="0"/>
            <a:endParaRPr lang="ru-RU" dirty="0"/>
          </a:p>
        </p:txBody>
      </p:sp>
      <p:sp>
        <p:nvSpPr>
          <p:cNvPr id="49" name="Текст 27">
            <a:extLst>
              <a:ext uri="{FF2B5EF4-FFF2-40B4-BE49-F238E27FC236}">
                <a16:creationId xmlns:a16="http://schemas.microsoft.com/office/drawing/2014/main" id="{6D76B524-096E-45A4-A37F-D8650C96F8D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8639" y="1903354"/>
            <a:ext cx="3004185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err="1"/>
              <a:t>Нейрокогнитивные</a:t>
            </a:r>
            <a:r>
              <a:rPr lang="ru-RU" dirty="0"/>
              <a:t> механизмы социального поведения</a:t>
            </a:r>
          </a:p>
          <a:p>
            <a:pPr lvl="0"/>
            <a:endParaRPr lang="ru-RU" dirty="0"/>
          </a:p>
        </p:txBody>
      </p:sp>
      <p:sp>
        <p:nvSpPr>
          <p:cNvPr id="50" name="Текст 27">
            <a:extLst>
              <a:ext uri="{FF2B5EF4-FFF2-40B4-BE49-F238E27FC236}">
                <a16:creationId xmlns:a16="http://schemas.microsoft.com/office/drawing/2014/main" id="{F81AD3BA-96FD-497E-8F7C-92A5BF46DA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8164" y="5000711"/>
            <a:ext cx="3601086" cy="10009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</a:t>
            </a:r>
            <a:r>
              <a:rPr lang="ru-RU" dirty="0" err="1"/>
              <a:t>нейрокогнитивной</a:t>
            </a:r>
            <a:r>
              <a:rPr lang="ru-RU" dirty="0"/>
              <a:t> модели про-социального     и анти-социального поведения в норме и при патологии    (включая различные формы зависимостей)</a:t>
            </a:r>
          </a:p>
        </p:txBody>
      </p:sp>
      <p:sp>
        <p:nvSpPr>
          <p:cNvPr id="51" name="Текст 27">
            <a:extLst>
              <a:ext uri="{FF2B5EF4-FFF2-40B4-BE49-F238E27FC236}">
                <a16:creationId xmlns:a16="http://schemas.microsoft.com/office/drawing/2014/main" id="{2F046E46-DAD9-4ADD-B4F3-1A07F5C9EC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71011" y="2398507"/>
            <a:ext cx="3601720" cy="9842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первой в России базы знаний о глобальных и национальных тенденциях развития экологических и природных факторов, оказывающих влияние на человеческий потенциал</a:t>
            </a:r>
          </a:p>
        </p:txBody>
      </p:sp>
      <p:sp>
        <p:nvSpPr>
          <p:cNvPr id="52" name="Текст 27">
            <a:extLst>
              <a:ext uri="{FF2B5EF4-FFF2-40B4-BE49-F238E27FC236}">
                <a16:creationId xmlns:a16="http://schemas.microsoft.com/office/drawing/2014/main" id="{D57F7A5F-7263-43D5-BB60-2A30082788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5771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6</a:t>
            </a:r>
          </a:p>
          <a:p>
            <a:pPr lvl="0"/>
            <a:endParaRPr lang="ru-RU" dirty="0"/>
          </a:p>
        </p:txBody>
      </p:sp>
      <p:sp>
        <p:nvSpPr>
          <p:cNvPr id="53" name="Текст 27">
            <a:extLst>
              <a:ext uri="{FF2B5EF4-FFF2-40B4-BE49-F238E27FC236}">
                <a16:creationId xmlns:a16="http://schemas.microsoft.com/office/drawing/2014/main" id="{839510CA-5366-4931-9A1E-D91F3BBA4F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55770" y="1903354"/>
            <a:ext cx="3601720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Природно-климатические детерминанты устойчивого развития</a:t>
            </a:r>
          </a:p>
        </p:txBody>
      </p:sp>
      <p:sp>
        <p:nvSpPr>
          <p:cNvPr id="54" name="Текст 27">
            <a:extLst>
              <a:ext uri="{FF2B5EF4-FFF2-40B4-BE49-F238E27FC236}">
                <a16:creationId xmlns:a16="http://schemas.microsoft.com/office/drawing/2014/main" id="{E5D59789-44C2-44AF-BABB-D2C46B952B5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8051" y="2398508"/>
            <a:ext cx="3778980" cy="118360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Разработка и внедрение инновационной технологии развития человеческого капитала и подготовки кадров в области международной безопасности (</a:t>
            </a:r>
            <a:r>
              <a:rPr lang="ru-RU" dirty="0" err="1"/>
              <a:t>дляпротиводей-ствия</a:t>
            </a:r>
            <a:r>
              <a:rPr lang="ru-RU" dirty="0"/>
              <a:t> терроризму и идеологическому экстремизму</a:t>
            </a:r>
          </a:p>
        </p:txBody>
      </p:sp>
      <p:sp>
        <p:nvSpPr>
          <p:cNvPr id="55" name="Текст 27">
            <a:extLst>
              <a:ext uri="{FF2B5EF4-FFF2-40B4-BE49-F238E27FC236}">
                <a16:creationId xmlns:a16="http://schemas.microsoft.com/office/drawing/2014/main" id="{6FFA31B4-A603-4094-8026-479248D5C0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82811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7</a:t>
            </a:r>
          </a:p>
          <a:p>
            <a:pPr lvl="0"/>
            <a:endParaRPr lang="ru-RU" dirty="0"/>
          </a:p>
        </p:txBody>
      </p:sp>
      <p:sp>
        <p:nvSpPr>
          <p:cNvPr id="56" name="Текст 27">
            <a:extLst>
              <a:ext uri="{FF2B5EF4-FFF2-40B4-BE49-F238E27FC236}">
                <a16:creationId xmlns:a16="http://schemas.microsoft.com/office/drawing/2014/main" id="{3CC7175D-F20B-4FE5-8D3D-0D34F6FE00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82810" y="1903354"/>
            <a:ext cx="3396312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Человеческий потенциал и безопасность в глобальном мире</a:t>
            </a:r>
          </a:p>
          <a:p>
            <a:pPr lvl="0"/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B6A7D6-D276-4B26-BC18-AA1C7E7E4D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6" y="545589"/>
            <a:ext cx="670992" cy="7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24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РАНХиГ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FEE962E4-FFA4-4213-9052-B96B809EB443}"/>
              </a:ext>
            </a:extLst>
          </p:cNvPr>
          <p:cNvSpPr txBox="1">
            <a:spLocks/>
          </p:cNvSpPr>
          <p:nvPr userDrawn="1"/>
        </p:nvSpPr>
        <p:spPr>
          <a:xfrm>
            <a:off x="7998051" y="4946191"/>
            <a:ext cx="41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87509"/>
            <a:ext cx="9192260" cy="72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Ключевые содержательные научные результаты в рамках</a:t>
            </a:r>
            <a:br>
              <a:rPr lang="ru-RU" dirty="0"/>
            </a:br>
            <a:r>
              <a:rPr lang="ru-RU" dirty="0"/>
              <a:t>направлений исследований в 2020–2025 гг. (2)</a:t>
            </a:r>
          </a:p>
        </p:txBody>
      </p:sp>
      <p:sp>
        <p:nvSpPr>
          <p:cNvPr id="30" name="Рисунок 2">
            <a:extLst>
              <a:ext uri="{FF2B5EF4-FFF2-40B4-BE49-F238E27FC236}">
                <a16:creationId xmlns:a16="http://schemas.microsoft.com/office/drawing/2014/main" id="{C98BE0FA-B849-4CC6-85AD-BD76BE7097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271011" y="3902918"/>
            <a:ext cx="3711799" cy="20993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Вставить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id="{1EDEA64F-003D-4E40-8E07-7FDCA6DB8544}"/>
              </a:ext>
            </a:extLst>
          </p:cNvPr>
          <p:cNvSpPr>
            <a:spLocks noGrp="1"/>
          </p:cNvSpPr>
          <p:nvPr>
            <p:ph type="pic" idx="45" hasCustomPrompt="1"/>
          </p:nvPr>
        </p:nvSpPr>
        <p:spPr>
          <a:xfrm>
            <a:off x="8094571" y="3902918"/>
            <a:ext cx="3711799" cy="20993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Вставить рисунок</a:t>
            </a:r>
            <a:br>
              <a:rPr lang="ru-RU" dirty="0"/>
            </a:br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1FD001E-DF59-45C6-ACD5-D544F6783A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29" y="641527"/>
            <a:ext cx="943341" cy="68480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CB5C802A-64C7-49B2-9A44-6889E1ADA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473" y="629628"/>
            <a:ext cx="358982" cy="696705"/>
          </a:xfrm>
          <a:prstGeom prst="rect">
            <a:avLst/>
          </a:prstGeom>
        </p:spPr>
      </p:pic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id="{FB8737D1-5333-47B0-9919-04917C6F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BE06FB48-0928-44FA-AE15-A4CC90D3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5" name="Текст 27">
            <a:extLst>
              <a:ext uri="{FF2B5EF4-FFF2-40B4-BE49-F238E27FC236}">
                <a16:creationId xmlns:a16="http://schemas.microsoft.com/office/drawing/2014/main" id="{27CAAF3E-CC5D-4D5D-9E1E-9A378B7DE0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880" y="2398507"/>
            <a:ext cx="3601720" cy="79453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возникновения кооперации в группе и контроля некооперативных членов группы</a:t>
            </a:r>
          </a:p>
        </p:txBody>
      </p:sp>
      <p:sp>
        <p:nvSpPr>
          <p:cNvPr id="56" name="Текст 27">
            <a:extLst>
              <a:ext uri="{FF2B5EF4-FFF2-40B4-BE49-F238E27FC236}">
                <a16:creationId xmlns:a16="http://schemas.microsoft.com/office/drawing/2014/main" id="{0D944C0A-3998-4377-ACA3-9DCE384BB2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164" y="3322622"/>
            <a:ext cx="3601086" cy="5801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мозговых механизмов билингвизма и изменения родного языка в многоязычной среде</a:t>
            </a:r>
          </a:p>
        </p:txBody>
      </p:sp>
      <p:sp>
        <p:nvSpPr>
          <p:cNvPr id="57" name="Текст 27">
            <a:extLst>
              <a:ext uri="{FF2B5EF4-FFF2-40B4-BE49-F238E27FC236}">
                <a16:creationId xmlns:a16="http://schemas.microsoft.com/office/drawing/2014/main" id="{54EAB779-27C7-4E38-917F-694597A17A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164" y="4032333"/>
            <a:ext cx="3601086" cy="83880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социального влияния, включая «вирусное»  распространение ложной информации</a:t>
            </a:r>
          </a:p>
        </p:txBody>
      </p:sp>
      <p:sp>
        <p:nvSpPr>
          <p:cNvPr id="58" name="Текст 27">
            <a:extLst>
              <a:ext uri="{FF2B5EF4-FFF2-40B4-BE49-F238E27FC236}">
                <a16:creationId xmlns:a16="http://schemas.microsoft.com/office/drawing/2014/main" id="{E5B6156B-3654-4DAC-B08E-5EFE929325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8640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5</a:t>
            </a:r>
          </a:p>
          <a:p>
            <a:pPr lvl="0"/>
            <a:endParaRPr lang="ru-RU" dirty="0"/>
          </a:p>
        </p:txBody>
      </p:sp>
      <p:sp>
        <p:nvSpPr>
          <p:cNvPr id="59" name="Текст 27">
            <a:extLst>
              <a:ext uri="{FF2B5EF4-FFF2-40B4-BE49-F238E27FC236}">
                <a16:creationId xmlns:a16="http://schemas.microsoft.com/office/drawing/2014/main" id="{F5BF7B34-461B-487E-9CE9-998355B5CAA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8639" y="1903354"/>
            <a:ext cx="3004185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err="1"/>
              <a:t>Нейрокогнитивные</a:t>
            </a:r>
            <a:r>
              <a:rPr lang="ru-RU" dirty="0"/>
              <a:t> механизмы социального поведения</a:t>
            </a:r>
          </a:p>
          <a:p>
            <a:pPr lvl="0"/>
            <a:endParaRPr lang="ru-RU" dirty="0"/>
          </a:p>
        </p:txBody>
      </p:sp>
      <p:sp>
        <p:nvSpPr>
          <p:cNvPr id="60" name="Текст 27">
            <a:extLst>
              <a:ext uri="{FF2B5EF4-FFF2-40B4-BE49-F238E27FC236}">
                <a16:creationId xmlns:a16="http://schemas.microsoft.com/office/drawing/2014/main" id="{7D3A8E56-B124-4D25-9EA7-266803FD6E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8164" y="5000711"/>
            <a:ext cx="3601086" cy="10009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</a:t>
            </a:r>
            <a:r>
              <a:rPr lang="ru-RU" dirty="0" err="1"/>
              <a:t>нейрокогнитивной</a:t>
            </a:r>
            <a:r>
              <a:rPr lang="ru-RU" dirty="0"/>
              <a:t> модели про-социального     и анти-социального поведения в норме и при патологии    (включая различные формы зависимостей)</a:t>
            </a:r>
          </a:p>
        </p:txBody>
      </p:sp>
      <p:sp>
        <p:nvSpPr>
          <p:cNvPr id="61" name="Текст 27">
            <a:extLst>
              <a:ext uri="{FF2B5EF4-FFF2-40B4-BE49-F238E27FC236}">
                <a16:creationId xmlns:a16="http://schemas.microsoft.com/office/drawing/2014/main" id="{F6464149-AC16-46D6-BE2C-42A78C494F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71011" y="2398507"/>
            <a:ext cx="3601720" cy="9842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первой в России базы знаний о глобальных и национальных тенденциях развития экологических и природных факторов, оказывающих влияние на человеческий потенциал</a:t>
            </a:r>
          </a:p>
        </p:txBody>
      </p:sp>
      <p:sp>
        <p:nvSpPr>
          <p:cNvPr id="62" name="Текст 27">
            <a:extLst>
              <a:ext uri="{FF2B5EF4-FFF2-40B4-BE49-F238E27FC236}">
                <a16:creationId xmlns:a16="http://schemas.microsoft.com/office/drawing/2014/main" id="{A7553807-73FB-4D03-82A1-32525901CD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5771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6</a:t>
            </a:r>
          </a:p>
          <a:p>
            <a:pPr lvl="0"/>
            <a:endParaRPr lang="ru-RU" dirty="0"/>
          </a:p>
        </p:txBody>
      </p:sp>
      <p:sp>
        <p:nvSpPr>
          <p:cNvPr id="63" name="Текст 27">
            <a:extLst>
              <a:ext uri="{FF2B5EF4-FFF2-40B4-BE49-F238E27FC236}">
                <a16:creationId xmlns:a16="http://schemas.microsoft.com/office/drawing/2014/main" id="{E32F76EF-D47B-4373-BBAE-2CADB20288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55770" y="1903354"/>
            <a:ext cx="3601720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Природно-климатические детерминанты устойчивого развития</a:t>
            </a:r>
          </a:p>
        </p:txBody>
      </p:sp>
      <p:sp>
        <p:nvSpPr>
          <p:cNvPr id="64" name="Текст 27">
            <a:extLst>
              <a:ext uri="{FF2B5EF4-FFF2-40B4-BE49-F238E27FC236}">
                <a16:creationId xmlns:a16="http://schemas.microsoft.com/office/drawing/2014/main" id="{8FBE618E-101B-4EDF-99F8-EB1C0FD4FC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8051" y="2398508"/>
            <a:ext cx="3778980" cy="118360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Разработка и внедрение инновационной технологии развития человеческого капитала и подготовки кадров в области международной безопасности (</a:t>
            </a:r>
            <a:r>
              <a:rPr lang="ru-RU" dirty="0" err="1"/>
              <a:t>дляпротиводей-ствия</a:t>
            </a:r>
            <a:r>
              <a:rPr lang="ru-RU" dirty="0"/>
              <a:t> терроризму и идеологическому экстремизму</a:t>
            </a:r>
          </a:p>
        </p:txBody>
      </p:sp>
      <p:sp>
        <p:nvSpPr>
          <p:cNvPr id="65" name="Текст 27">
            <a:extLst>
              <a:ext uri="{FF2B5EF4-FFF2-40B4-BE49-F238E27FC236}">
                <a16:creationId xmlns:a16="http://schemas.microsoft.com/office/drawing/2014/main" id="{008637B1-CE16-4341-8C8F-038595EDAB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82811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7</a:t>
            </a:r>
          </a:p>
          <a:p>
            <a:pPr lvl="0"/>
            <a:endParaRPr lang="ru-RU" dirty="0"/>
          </a:p>
        </p:txBody>
      </p:sp>
      <p:sp>
        <p:nvSpPr>
          <p:cNvPr id="66" name="Текст 27">
            <a:extLst>
              <a:ext uri="{FF2B5EF4-FFF2-40B4-BE49-F238E27FC236}">
                <a16:creationId xmlns:a16="http://schemas.microsoft.com/office/drawing/2014/main" id="{E58A7681-D46D-4529-B8E4-D5BC685E1CC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82810" y="1903354"/>
            <a:ext cx="3396312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Человеческий потенциал и безопасность в глобальном мире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744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МГИМ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115454A-073A-4A29-BE48-1A1FB79BB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54" y="641527"/>
            <a:ext cx="757496" cy="59148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87509"/>
            <a:ext cx="9014460" cy="72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Ключевые содержательные научные результаты в рамках</a:t>
            </a:r>
            <a:br>
              <a:rPr lang="ru-RU" dirty="0"/>
            </a:br>
            <a:r>
              <a:rPr lang="ru-RU" dirty="0"/>
              <a:t>направлений исследований в 2020–2025 гг. (2)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1FD001E-DF59-45C6-ACD5-D544F6783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29" y="641527"/>
            <a:ext cx="943341" cy="684806"/>
          </a:xfrm>
          <a:prstGeom prst="rect">
            <a:avLst/>
          </a:prstGeom>
        </p:spPr>
      </p:pic>
      <p:sp>
        <p:nvSpPr>
          <p:cNvPr id="44" name="Нижний колонтитул 4">
            <a:extLst>
              <a:ext uri="{FF2B5EF4-FFF2-40B4-BE49-F238E27FC236}">
                <a16:creationId xmlns:a16="http://schemas.microsoft.com/office/drawing/2014/main" id="{D44D7230-25A2-43A0-A2B4-0E52313E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5" name="Номер слайда 5">
            <a:extLst>
              <a:ext uri="{FF2B5EF4-FFF2-40B4-BE49-F238E27FC236}">
                <a16:creationId xmlns:a16="http://schemas.microsoft.com/office/drawing/2014/main" id="{6C7C97ED-69F9-48F4-AA5B-7BB79DEB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Нижний колонтитул 4">
            <a:extLst>
              <a:ext uri="{FF2B5EF4-FFF2-40B4-BE49-F238E27FC236}">
                <a16:creationId xmlns:a16="http://schemas.microsoft.com/office/drawing/2014/main" id="{899C78F7-018E-44EE-BA47-1A58F726161B}"/>
              </a:ext>
            </a:extLst>
          </p:cNvPr>
          <p:cNvSpPr txBox="1">
            <a:spLocks/>
          </p:cNvSpPr>
          <p:nvPr userDrawn="1"/>
        </p:nvSpPr>
        <p:spPr>
          <a:xfrm>
            <a:off x="7998051" y="4946191"/>
            <a:ext cx="41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3" name="Рисунок 2">
            <a:extLst>
              <a:ext uri="{FF2B5EF4-FFF2-40B4-BE49-F238E27FC236}">
                <a16:creationId xmlns:a16="http://schemas.microsoft.com/office/drawing/2014/main" id="{54AC4BC7-4C53-40A8-ACD8-7B3ED1F3F5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271011" y="3902918"/>
            <a:ext cx="3711799" cy="20993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Вставить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78D057A3-C85C-43D3-92F6-C818DEDDE825}"/>
              </a:ext>
            </a:extLst>
          </p:cNvPr>
          <p:cNvSpPr>
            <a:spLocks noGrp="1"/>
          </p:cNvSpPr>
          <p:nvPr>
            <p:ph type="pic" idx="45" hasCustomPrompt="1"/>
          </p:nvPr>
        </p:nvSpPr>
        <p:spPr>
          <a:xfrm>
            <a:off x="8094571" y="3902918"/>
            <a:ext cx="3711799" cy="20993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Вставить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47" name="Текст 27">
            <a:extLst>
              <a:ext uri="{FF2B5EF4-FFF2-40B4-BE49-F238E27FC236}">
                <a16:creationId xmlns:a16="http://schemas.microsoft.com/office/drawing/2014/main" id="{3CB07E6D-59DD-44C7-BC12-083191D033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880" y="2398507"/>
            <a:ext cx="3601720" cy="79453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возникновения кооперации в группе и контроля некооперативных членов группы</a:t>
            </a:r>
          </a:p>
        </p:txBody>
      </p:sp>
      <p:sp>
        <p:nvSpPr>
          <p:cNvPr id="49" name="Текст 27">
            <a:extLst>
              <a:ext uri="{FF2B5EF4-FFF2-40B4-BE49-F238E27FC236}">
                <a16:creationId xmlns:a16="http://schemas.microsoft.com/office/drawing/2014/main" id="{6AB5675B-FEAF-4F28-962C-7C3C0F8BCA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164" y="3322622"/>
            <a:ext cx="3601086" cy="5801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мозговых механизмов билингвизма и изменения родного языка в многоязычной среде</a:t>
            </a:r>
          </a:p>
        </p:txBody>
      </p:sp>
      <p:sp>
        <p:nvSpPr>
          <p:cNvPr id="50" name="Текст 27">
            <a:extLst>
              <a:ext uri="{FF2B5EF4-FFF2-40B4-BE49-F238E27FC236}">
                <a16:creationId xmlns:a16="http://schemas.microsoft.com/office/drawing/2014/main" id="{DF773DFC-EEB0-4E83-869A-D3610C769B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164" y="4032333"/>
            <a:ext cx="3601086" cy="83880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социального влияния, включая «вирусное»  распространение ложной информации</a:t>
            </a:r>
          </a:p>
        </p:txBody>
      </p:sp>
      <p:sp>
        <p:nvSpPr>
          <p:cNvPr id="51" name="Текст 27">
            <a:extLst>
              <a:ext uri="{FF2B5EF4-FFF2-40B4-BE49-F238E27FC236}">
                <a16:creationId xmlns:a16="http://schemas.microsoft.com/office/drawing/2014/main" id="{3F6034B3-0A30-45F2-A1FE-08502E909A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8640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5</a:t>
            </a:r>
          </a:p>
          <a:p>
            <a:pPr lvl="0"/>
            <a:endParaRPr lang="ru-RU" dirty="0"/>
          </a:p>
        </p:txBody>
      </p:sp>
      <p:sp>
        <p:nvSpPr>
          <p:cNvPr id="52" name="Текст 27">
            <a:extLst>
              <a:ext uri="{FF2B5EF4-FFF2-40B4-BE49-F238E27FC236}">
                <a16:creationId xmlns:a16="http://schemas.microsoft.com/office/drawing/2014/main" id="{5A0866FD-38CB-4B08-8926-9B83A199DF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8639" y="1903354"/>
            <a:ext cx="3004185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err="1"/>
              <a:t>Нейрокогнитивные</a:t>
            </a:r>
            <a:r>
              <a:rPr lang="ru-RU" dirty="0"/>
              <a:t> механизмы социального поведения</a:t>
            </a:r>
          </a:p>
          <a:p>
            <a:pPr lvl="0"/>
            <a:endParaRPr lang="ru-RU" dirty="0"/>
          </a:p>
        </p:txBody>
      </p:sp>
      <p:sp>
        <p:nvSpPr>
          <p:cNvPr id="53" name="Текст 27">
            <a:extLst>
              <a:ext uri="{FF2B5EF4-FFF2-40B4-BE49-F238E27FC236}">
                <a16:creationId xmlns:a16="http://schemas.microsoft.com/office/drawing/2014/main" id="{FEA35BC0-03E8-4061-B213-6A4AE3C07D2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8164" y="5000711"/>
            <a:ext cx="3601086" cy="10009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</a:t>
            </a:r>
            <a:r>
              <a:rPr lang="ru-RU" dirty="0" err="1"/>
              <a:t>нейрокогнитивной</a:t>
            </a:r>
            <a:r>
              <a:rPr lang="ru-RU" dirty="0"/>
              <a:t> модели про-социального     и анти-социального поведения в норме и при патологии    (включая различные формы зависимостей)</a:t>
            </a:r>
          </a:p>
        </p:txBody>
      </p:sp>
      <p:sp>
        <p:nvSpPr>
          <p:cNvPr id="54" name="Текст 27">
            <a:extLst>
              <a:ext uri="{FF2B5EF4-FFF2-40B4-BE49-F238E27FC236}">
                <a16:creationId xmlns:a16="http://schemas.microsoft.com/office/drawing/2014/main" id="{2BC1D94A-B46B-4005-B931-C6F63E6A0E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71011" y="2398507"/>
            <a:ext cx="3601720" cy="9842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первой в России базы знаний о глобальных и национальных тенденциях развития экологических и природных факторов, оказывающих влияние на человеческий потенциал</a:t>
            </a:r>
          </a:p>
        </p:txBody>
      </p:sp>
      <p:sp>
        <p:nvSpPr>
          <p:cNvPr id="55" name="Текст 27">
            <a:extLst>
              <a:ext uri="{FF2B5EF4-FFF2-40B4-BE49-F238E27FC236}">
                <a16:creationId xmlns:a16="http://schemas.microsoft.com/office/drawing/2014/main" id="{831B0042-35B5-4897-870C-DB76E1BE4C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5771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6</a:t>
            </a:r>
          </a:p>
          <a:p>
            <a:pPr lvl="0"/>
            <a:endParaRPr lang="ru-RU" dirty="0"/>
          </a:p>
        </p:txBody>
      </p:sp>
      <p:sp>
        <p:nvSpPr>
          <p:cNvPr id="56" name="Текст 27">
            <a:extLst>
              <a:ext uri="{FF2B5EF4-FFF2-40B4-BE49-F238E27FC236}">
                <a16:creationId xmlns:a16="http://schemas.microsoft.com/office/drawing/2014/main" id="{B4EB526D-DE35-46B2-92A0-C3CE2A237C4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55770" y="1903354"/>
            <a:ext cx="3601720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Природно-климатические детерминанты устойчивого развития</a:t>
            </a:r>
          </a:p>
        </p:txBody>
      </p:sp>
      <p:sp>
        <p:nvSpPr>
          <p:cNvPr id="57" name="Текст 27">
            <a:extLst>
              <a:ext uri="{FF2B5EF4-FFF2-40B4-BE49-F238E27FC236}">
                <a16:creationId xmlns:a16="http://schemas.microsoft.com/office/drawing/2014/main" id="{EF96A6D2-4FE7-4BF0-A99A-687D14DDFC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8051" y="2398508"/>
            <a:ext cx="3778980" cy="118360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Разработка и внедрение инновационной технологии развития человеческого капитала и подготовки кадров в области международной безопасности (</a:t>
            </a:r>
            <a:r>
              <a:rPr lang="ru-RU" dirty="0" err="1"/>
              <a:t>дляпротиводей-ствия</a:t>
            </a:r>
            <a:r>
              <a:rPr lang="ru-RU" dirty="0"/>
              <a:t> терроризму и идеологическому экстремизму</a:t>
            </a:r>
          </a:p>
        </p:txBody>
      </p:sp>
      <p:sp>
        <p:nvSpPr>
          <p:cNvPr id="58" name="Текст 27">
            <a:extLst>
              <a:ext uri="{FF2B5EF4-FFF2-40B4-BE49-F238E27FC236}">
                <a16:creationId xmlns:a16="http://schemas.microsoft.com/office/drawing/2014/main" id="{94B5816F-DF19-4CAE-8914-A1E5508C15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82811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7</a:t>
            </a:r>
          </a:p>
          <a:p>
            <a:pPr lvl="0"/>
            <a:endParaRPr lang="ru-RU" dirty="0"/>
          </a:p>
        </p:txBody>
      </p:sp>
      <p:sp>
        <p:nvSpPr>
          <p:cNvPr id="59" name="Текст 27">
            <a:extLst>
              <a:ext uri="{FF2B5EF4-FFF2-40B4-BE49-F238E27FC236}">
                <a16:creationId xmlns:a16="http://schemas.microsoft.com/office/drawing/2014/main" id="{0FC88FDC-3307-4073-ABEA-15658ED833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82810" y="1903354"/>
            <a:ext cx="3396312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Человеческий потенциал и безопасность в глобальном мире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018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ИЭА 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87509"/>
            <a:ext cx="9395460" cy="72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Ключевые содержательные научные результаты в рамках</a:t>
            </a:r>
            <a:br>
              <a:rPr lang="ru-RU" dirty="0"/>
            </a:br>
            <a:r>
              <a:rPr lang="ru-RU" dirty="0"/>
              <a:t>направлений исследований в 2020–2025 гг. (2)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1FD001E-DF59-45C6-ACD5-D544F6783A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29" y="641527"/>
            <a:ext cx="943341" cy="68480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8C0E35F-E111-4AD9-9334-ECFF64195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01" y="641527"/>
            <a:ext cx="412089" cy="656051"/>
          </a:xfrm>
          <a:prstGeom prst="rect">
            <a:avLst/>
          </a:prstGeom>
        </p:spPr>
      </p:pic>
      <p:sp>
        <p:nvSpPr>
          <p:cNvPr id="44" name="Нижний колонтитул 4">
            <a:extLst>
              <a:ext uri="{FF2B5EF4-FFF2-40B4-BE49-F238E27FC236}">
                <a16:creationId xmlns:a16="http://schemas.microsoft.com/office/drawing/2014/main" id="{1F92769C-78F5-4064-ACE1-EC444F54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5" name="Номер слайда 5">
            <a:extLst>
              <a:ext uri="{FF2B5EF4-FFF2-40B4-BE49-F238E27FC236}">
                <a16:creationId xmlns:a16="http://schemas.microsoft.com/office/drawing/2014/main" id="{828121F9-D14F-4540-A73D-6EBB7AC6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Нижний колонтитул 4">
            <a:extLst>
              <a:ext uri="{FF2B5EF4-FFF2-40B4-BE49-F238E27FC236}">
                <a16:creationId xmlns:a16="http://schemas.microsoft.com/office/drawing/2014/main" id="{31498205-C019-4C09-84C4-1DAC61E122E6}"/>
              </a:ext>
            </a:extLst>
          </p:cNvPr>
          <p:cNvSpPr txBox="1">
            <a:spLocks/>
          </p:cNvSpPr>
          <p:nvPr userDrawn="1"/>
        </p:nvSpPr>
        <p:spPr>
          <a:xfrm>
            <a:off x="7998051" y="4946191"/>
            <a:ext cx="41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3" name="Рисунок 2">
            <a:extLst>
              <a:ext uri="{FF2B5EF4-FFF2-40B4-BE49-F238E27FC236}">
                <a16:creationId xmlns:a16="http://schemas.microsoft.com/office/drawing/2014/main" id="{3BDB3862-B58C-4158-98E8-B7329AEEFA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271011" y="3902918"/>
            <a:ext cx="3711799" cy="20993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Вставить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C639D6BF-BF7F-44C6-93D2-30E4C57E612B}"/>
              </a:ext>
            </a:extLst>
          </p:cNvPr>
          <p:cNvSpPr>
            <a:spLocks noGrp="1"/>
          </p:cNvSpPr>
          <p:nvPr>
            <p:ph type="pic" idx="45" hasCustomPrompt="1"/>
          </p:nvPr>
        </p:nvSpPr>
        <p:spPr>
          <a:xfrm>
            <a:off x="8094571" y="3902918"/>
            <a:ext cx="3711799" cy="20993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Вставить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47" name="Текст 27">
            <a:extLst>
              <a:ext uri="{FF2B5EF4-FFF2-40B4-BE49-F238E27FC236}">
                <a16:creationId xmlns:a16="http://schemas.microsoft.com/office/drawing/2014/main" id="{9AB74D72-F69D-423F-A4C6-1913B4468B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880" y="2398507"/>
            <a:ext cx="3601720" cy="79453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возникновения кооперации в группе и контроля некооперативных членов группы</a:t>
            </a:r>
          </a:p>
        </p:txBody>
      </p:sp>
      <p:sp>
        <p:nvSpPr>
          <p:cNvPr id="49" name="Текст 27">
            <a:extLst>
              <a:ext uri="{FF2B5EF4-FFF2-40B4-BE49-F238E27FC236}">
                <a16:creationId xmlns:a16="http://schemas.microsoft.com/office/drawing/2014/main" id="{87592357-0797-49D2-B12D-219D68887ED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164" y="3322622"/>
            <a:ext cx="3601086" cy="5801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мозговых механизмов билингвизма и изменения родного языка в многоязычной среде</a:t>
            </a:r>
          </a:p>
        </p:txBody>
      </p:sp>
      <p:sp>
        <p:nvSpPr>
          <p:cNvPr id="50" name="Текст 27">
            <a:extLst>
              <a:ext uri="{FF2B5EF4-FFF2-40B4-BE49-F238E27FC236}">
                <a16:creationId xmlns:a16="http://schemas.microsoft.com/office/drawing/2014/main" id="{2F001FF0-6641-4919-BAD0-739E95C4C7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164" y="4032333"/>
            <a:ext cx="3601086" cy="83880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социального влияния, включая «вирусное»  распространение ложной информации</a:t>
            </a:r>
          </a:p>
        </p:txBody>
      </p:sp>
      <p:sp>
        <p:nvSpPr>
          <p:cNvPr id="51" name="Текст 27">
            <a:extLst>
              <a:ext uri="{FF2B5EF4-FFF2-40B4-BE49-F238E27FC236}">
                <a16:creationId xmlns:a16="http://schemas.microsoft.com/office/drawing/2014/main" id="{70B70635-CD6E-409E-9F3D-34C4CA418F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8640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5</a:t>
            </a:r>
          </a:p>
          <a:p>
            <a:pPr lvl="0"/>
            <a:endParaRPr lang="ru-RU" dirty="0"/>
          </a:p>
        </p:txBody>
      </p:sp>
      <p:sp>
        <p:nvSpPr>
          <p:cNvPr id="52" name="Текст 27">
            <a:extLst>
              <a:ext uri="{FF2B5EF4-FFF2-40B4-BE49-F238E27FC236}">
                <a16:creationId xmlns:a16="http://schemas.microsoft.com/office/drawing/2014/main" id="{F833D018-3237-4F90-9A47-9D5B45B3F3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8639" y="1903354"/>
            <a:ext cx="3004185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err="1"/>
              <a:t>Нейрокогнитивные</a:t>
            </a:r>
            <a:r>
              <a:rPr lang="ru-RU" dirty="0"/>
              <a:t> механизмы социального поведения</a:t>
            </a:r>
          </a:p>
          <a:p>
            <a:pPr lvl="0"/>
            <a:endParaRPr lang="ru-RU" dirty="0"/>
          </a:p>
        </p:txBody>
      </p:sp>
      <p:sp>
        <p:nvSpPr>
          <p:cNvPr id="53" name="Текст 27">
            <a:extLst>
              <a:ext uri="{FF2B5EF4-FFF2-40B4-BE49-F238E27FC236}">
                <a16:creationId xmlns:a16="http://schemas.microsoft.com/office/drawing/2014/main" id="{702A3678-1375-40A7-B215-E25DDFA0A3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8164" y="5000711"/>
            <a:ext cx="3601086" cy="10009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</a:t>
            </a:r>
            <a:r>
              <a:rPr lang="ru-RU" dirty="0" err="1"/>
              <a:t>нейрокогнитивной</a:t>
            </a:r>
            <a:r>
              <a:rPr lang="ru-RU" dirty="0"/>
              <a:t> модели про-социального     и анти-социального поведения в норме и при патологии    (включая различные формы зависимостей)</a:t>
            </a:r>
          </a:p>
        </p:txBody>
      </p:sp>
      <p:sp>
        <p:nvSpPr>
          <p:cNvPr id="54" name="Текст 27">
            <a:extLst>
              <a:ext uri="{FF2B5EF4-FFF2-40B4-BE49-F238E27FC236}">
                <a16:creationId xmlns:a16="http://schemas.microsoft.com/office/drawing/2014/main" id="{1F108743-F929-49D7-ACD2-660DF660331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71011" y="2398507"/>
            <a:ext cx="3601720" cy="9842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первой в России базы знаний о глобальных и национальных тенденциях развития экологических и природных факторов, оказывающих влияние на человеческий потенциал</a:t>
            </a:r>
          </a:p>
        </p:txBody>
      </p:sp>
      <p:sp>
        <p:nvSpPr>
          <p:cNvPr id="55" name="Текст 27">
            <a:extLst>
              <a:ext uri="{FF2B5EF4-FFF2-40B4-BE49-F238E27FC236}">
                <a16:creationId xmlns:a16="http://schemas.microsoft.com/office/drawing/2014/main" id="{75C7A77F-EAAE-4645-B833-89AF58FD54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5771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6</a:t>
            </a:r>
          </a:p>
          <a:p>
            <a:pPr lvl="0"/>
            <a:endParaRPr lang="ru-RU" dirty="0"/>
          </a:p>
        </p:txBody>
      </p:sp>
      <p:sp>
        <p:nvSpPr>
          <p:cNvPr id="56" name="Текст 27">
            <a:extLst>
              <a:ext uri="{FF2B5EF4-FFF2-40B4-BE49-F238E27FC236}">
                <a16:creationId xmlns:a16="http://schemas.microsoft.com/office/drawing/2014/main" id="{D2CB2634-3CDC-4E3E-9510-065DB50DCD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55770" y="1903354"/>
            <a:ext cx="3601720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Природно-климатические детерминанты устойчивого развития</a:t>
            </a:r>
          </a:p>
        </p:txBody>
      </p:sp>
      <p:sp>
        <p:nvSpPr>
          <p:cNvPr id="57" name="Текст 27">
            <a:extLst>
              <a:ext uri="{FF2B5EF4-FFF2-40B4-BE49-F238E27FC236}">
                <a16:creationId xmlns:a16="http://schemas.microsoft.com/office/drawing/2014/main" id="{69D3E27D-9390-48EC-A398-8AAC0555464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8051" y="2398508"/>
            <a:ext cx="3778980" cy="118360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Разработка и внедрение инновационной технологии развития человеческого капитала и подготовки кадров в области международной безопасности (</a:t>
            </a:r>
            <a:r>
              <a:rPr lang="ru-RU" dirty="0" err="1"/>
              <a:t>дляпротиводей-ствия</a:t>
            </a:r>
            <a:r>
              <a:rPr lang="ru-RU" dirty="0"/>
              <a:t> терроризму и идеологическому экстремизму</a:t>
            </a:r>
          </a:p>
        </p:txBody>
      </p:sp>
      <p:sp>
        <p:nvSpPr>
          <p:cNvPr id="58" name="Текст 27">
            <a:extLst>
              <a:ext uri="{FF2B5EF4-FFF2-40B4-BE49-F238E27FC236}">
                <a16:creationId xmlns:a16="http://schemas.microsoft.com/office/drawing/2014/main" id="{BC1A3350-5C32-4F31-9A8E-0AD8A44E566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82811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7</a:t>
            </a:r>
          </a:p>
          <a:p>
            <a:pPr lvl="0"/>
            <a:endParaRPr lang="ru-RU" dirty="0"/>
          </a:p>
        </p:txBody>
      </p:sp>
      <p:sp>
        <p:nvSpPr>
          <p:cNvPr id="59" name="Текст 27">
            <a:extLst>
              <a:ext uri="{FF2B5EF4-FFF2-40B4-BE49-F238E27FC236}">
                <a16:creationId xmlns:a16="http://schemas.microsoft.com/office/drawing/2014/main" id="{6AA55073-DC2B-4584-BF4D-F20C87FCBC4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82810" y="1903354"/>
            <a:ext cx="3396312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Человеческий потенциал и безопасность в глобальном мире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129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87509"/>
            <a:ext cx="9944100" cy="72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Агрегированные таблицы национальных трансфертных счетов,</a:t>
            </a:r>
            <a:br>
              <a:rPr lang="ru-RU" dirty="0"/>
            </a:br>
            <a:r>
              <a:rPr lang="ru-RU" dirty="0"/>
              <a:t>Россия, 2013 и 2016 гг. (млрд руб., в ценах 2016 г.)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5899A-C340-4751-84E5-619116BE6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17" y="639481"/>
            <a:ext cx="633730" cy="633730"/>
          </a:xfrm>
          <a:prstGeom prst="rect">
            <a:avLst/>
          </a:prstGeom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36FE5A2-2B77-4DD6-865D-8C3AE231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129B699-13A4-4E90-8FEB-FE27A82C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BB2902C3-6311-479F-9A43-0D601A7C78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49275" y="1562100"/>
            <a:ext cx="11053763" cy="4381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ru-RU" dirty="0"/>
              <a:t>Вставить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1173694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603018"/>
            <a:ext cx="9944100" cy="9943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Институт статистических исследований и экономики знаний </a:t>
            </a:r>
            <a:r>
              <a:rPr lang="ru-RU" dirty="0" err="1"/>
              <a:t>НИУ</a:t>
            </a:r>
            <a:r>
              <a:rPr lang="ru-RU" dirty="0"/>
              <a:t> ВШЭ – ведущий российский центр исследований науки, технологий, </a:t>
            </a:r>
            <a:br>
              <a:rPr lang="ru-RU" dirty="0"/>
            </a:br>
            <a:r>
              <a:rPr lang="ru-RU" dirty="0"/>
              <a:t>инноваций и цифровой экономики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5899A-C340-4751-84E5-619116BE6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17" y="639481"/>
            <a:ext cx="633730" cy="633730"/>
          </a:xfrm>
          <a:prstGeom prst="rect">
            <a:avLst/>
          </a:prstGeom>
        </p:spPr>
      </p:pic>
      <p:sp>
        <p:nvSpPr>
          <p:cNvPr id="6" name="Рисунок 2">
            <a:extLst>
              <a:ext uri="{FF2B5EF4-FFF2-40B4-BE49-F238E27FC236}">
                <a16:creationId xmlns:a16="http://schemas.microsoft.com/office/drawing/2014/main" id="{CD4A3DBC-DEE7-48E9-BB7B-4312E0BF49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4165600"/>
            <a:ext cx="12192000" cy="2692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Вставить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417CE071-1CC6-4A19-A08C-8FD4AF09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1FC2D646-3D0C-433A-9DB6-8D7FEF97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27">
            <a:extLst>
              <a:ext uri="{FF2B5EF4-FFF2-40B4-BE49-F238E27FC236}">
                <a16:creationId xmlns:a16="http://schemas.microsoft.com/office/drawing/2014/main" id="{89369BCE-079C-45D9-A9B1-E42156F352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82081" y="2214118"/>
            <a:ext cx="2925513" cy="57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Статистика и анализ развития науки, технологий, инноваций, цифровой экономики, образования</a:t>
            </a:r>
          </a:p>
        </p:txBody>
      </p:sp>
      <p:sp>
        <p:nvSpPr>
          <p:cNvPr id="12" name="Текст 27">
            <a:extLst>
              <a:ext uri="{FF2B5EF4-FFF2-40B4-BE49-F238E27FC236}">
                <a16:creationId xmlns:a16="http://schemas.microsoft.com/office/drawing/2014/main" id="{6BE8C14C-04CA-471B-B266-90BB49EA6C9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19388" y="2200282"/>
            <a:ext cx="2001655" cy="57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Форсайт и научно-технологическое прогнозирование</a:t>
            </a:r>
          </a:p>
        </p:txBody>
      </p:sp>
      <p:sp>
        <p:nvSpPr>
          <p:cNvPr id="13" name="Текст 27">
            <a:extLst>
              <a:ext uri="{FF2B5EF4-FFF2-40B4-BE49-F238E27FC236}">
                <a16:creationId xmlns:a16="http://schemas.microsoft.com/office/drawing/2014/main" id="{0A28F6EC-5F1E-4568-96D3-63BB1A3A2E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32837" y="2204488"/>
            <a:ext cx="3046285" cy="57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Научно-техническая, инновационная, промышленная,                                    кластерная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677055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C38E42-B633-4D3A-9164-CF180A5F8E88}"/>
              </a:ext>
            </a:extLst>
          </p:cNvPr>
          <p:cNvSpPr/>
          <p:nvPr userDrawn="1"/>
        </p:nvSpPr>
        <p:spPr>
          <a:xfrm>
            <a:off x="0" y="-1"/>
            <a:ext cx="4107543" cy="6858001"/>
          </a:xfrm>
          <a:prstGeom prst="rect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100" b="1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015316-991D-4D94-9C66-FCE4B51F4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642240"/>
            <a:ext cx="491925" cy="49192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060345C-47CB-4426-B376-FC6355908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7" y="1595206"/>
            <a:ext cx="3164893" cy="10227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6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</a:lstStyle>
          <a:p>
            <a:r>
              <a:rPr lang="ru-RU" dirty="0"/>
              <a:t>Экономический жизненный цикл –центральный элемент национальных трансфертных счетов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26FCDCA2-5E15-4A11-B4E6-B324A235B97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81500" y="2400300"/>
            <a:ext cx="7493000" cy="368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31" name="Текст 27">
            <a:extLst>
              <a:ext uri="{FF2B5EF4-FFF2-40B4-BE49-F238E27FC236}">
                <a16:creationId xmlns:a16="http://schemas.microsoft.com/office/drawing/2014/main" id="{CA0A3961-46CF-47CF-BC61-C02E5833D2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1500" y="1594299"/>
            <a:ext cx="4737100" cy="7388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Экономический жизненный цикл в России в 2013  и 2016 гг. (рублей в расчете на душу населения, в ценах 2016 г., предварительные результаты)</a:t>
            </a:r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1B42CEEB-22F3-44BF-AA2D-AF3D7886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28D7D84C-2078-4C04-9DFE-716708FF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079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C38E42-B633-4D3A-9164-CF180A5F8E88}"/>
              </a:ext>
            </a:extLst>
          </p:cNvPr>
          <p:cNvSpPr/>
          <p:nvPr userDrawn="1"/>
        </p:nvSpPr>
        <p:spPr>
          <a:xfrm>
            <a:off x="0" y="-1"/>
            <a:ext cx="4107543" cy="6858001"/>
          </a:xfrm>
          <a:prstGeom prst="rect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RU" sz="1100" b="1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015316-991D-4D94-9C66-FCE4B51F4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642240"/>
            <a:ext cx="491925" cy="491925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060345C-47CB-4426-B376-FC6355908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207" y="2159000"/>
            <a:ext cx="2870039" cy="145790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6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</a:lstStyle>
          <a:p>
            <a:r>
              <a:rPr lang="ru-RU" dirty="0"/>
              <a:t>Программа создания </a:t>
            </a:r>
            <a:br>
              <a:rPr lang="ru-RU" dirty="0"/>
            </a:br>
            <a:r>
              <a:rPr lang="ru-RU" dirty="0"/>
              <a:t>и развития Центра </a:t>
            </a:r>
            <a:br>
              <a:rPr lang="ru-RU" dirty="0"/>
            </a:br>
            <a:r>
              <a:rPr lang="ru-RU" dirty="0"/>
              <a:t>междисциплинарных </a:t>
            </a:r>
            <a:br>
              <a:rPr lang="ru-RU" dirty="0"/>
            </a:br>
            <a:r>
              <a:rPr lang="ru-RU" dirty="0"/>
              <a:t>исследований человеческого </a:t>
            </a:r>
            <a:br>
              <a:rPr lang="ru-RU" dirty="0"/>
            </a:br>
            <a:r>
              <a:rPr lang="ru-RU" dirty="0"/>
              <a:t>потенциала —</a:t>
            </a:r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FEE962E4-FFA4-4213-9052-B96B809EB443}"/>
              </a:ext>
            </a:extLst>
          </p:cNvPr>
          <p:cNvSpPr txBox="1">
            <a:spLocks/>
          </p:cNvSpPr>
          <p:nvPr userDrawn="1"/>
        </p:nvSpPr>
        <p:spPr>
          <a:xfrm>
            <a:off x="11626465" y="4946191"/>
            <a:ext cx="41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9252F7C-C5C8-4816-9B26-D6639574DF3D}"/>
              </a:ext>
            </a:extLst>
          </p:cNvPr>
          <p:cNvCxnSpPr>
            <a:cxnSpLocks/>
          </p:cNvCxnSpPr>
          <p:nvPr userDrawn="1"/>
        </p:nvCxnSpPr>
        <p:spPr>
          <a:xfrm>
            <a:off x="5814060" y="3429000"/>
            <a:ext cx="2095500" cy="0"/>
          </a:xfrm>
          <a:prstGeom prst="line">
            <a:avLst/>
          </a:prstGeom>
          <a:ln w="19050">
            <a:solidFill>
              <a:srgbClr val="568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401117B-9CD6-45F1-94F0-739EFDC3D66A}"/>
              </a:ext>
            </a:extLst>
          </p:cNvPr>
          <p:cNvCxnSpPr>
            <a:cxnSpLocks/>
          </p:cNvCxnSpPr>
          <p:nvPr userDrawn="1"/>
        </p:nvCxnSpPr>
        <p:spPr>
          <a:xfrm>
            <a:off x="8526780" y="3429000"/>
            <a:ext cx="2095500" cy="0"/>
          </a:xfrm>
          <a:prstGeom prst="line">
            <a:avLst/>
          </a:prstGeom>
          <a:ln w="19050">
            <a:solidFill>
              <a:srgbClr val="568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BBFB507-B837-40A3-965B-742A313E01C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155180" y="2083275"/>
            <a:ext cx="2095500" cy="0"/>
          </a:xfrm>
          <a:prstGeom prst="line">
            <a:avLst/>
          </a:prstGeom>
          <a:ln w="19050">
            <a:solidFill>
              <a:srgbClr val="568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F29F727-4F9C-43AA-BCD4-65DDCB7396E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155180" y="4795995"/>
            <a:ext cx="2095500" cy="0"/>
          </a:xfrm>
          <a:prstGeom prst="line">
            <a:avLst/>
          </a:prstGeom>
          <a:ln w="19050">
            <a:solidFill>
              <a:srgbClr val="568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B0E67F08-65A3-4783-9D00-F3696EBD8A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38" y="988388"/>
            <a:ext cx="668584" cy="12975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448CA67-D577-4343-A01D-2A2BC90010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9" y="3744957"/>
            <a:ext cx="1163943" cy="90884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8AB82E-9CD0-4A2F-B4A4-44B3369C8B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68" y="3626784"/>
            <a:ext cx="682954" cy="10872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9C148A5-3FDC-4C4E-A554-0F9ABB7AEB69}"/>
              </a:ext>
            </a:extLst>
          </p:cNvPr>
          <p:cNvSpPr txBox="1"/>
          <p:nvPr userDrawn="1"/>
        </p:nvSpPr>
        <p:spPr>
          <a:xfrm>
            <a:off x="5742426" y="2377902"/>
            <a:ext cx="256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Национальный</a:t>
            </a:r>
          </a:p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исследовательский университет </a:t>
            </a:r>
          </a:p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«Высшая школа экономики»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68940D-7E0D-4BA0-A76D-D999C0D647B4}"/>
              </a:ext>
            </a:extLst>
          </p:cNvPr>
          <p:cNvSpPr txBox="1"/>
          <p:nvPr userDrawn="1"/>
        </p:nvSpPr>
        <p:spPr>
          <a:xfrm>
            <a:off x="8447583" y="2393483"/>
            <a:ext cx="3154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Российская академия народного</a:t>
            </a:r>
          </a:p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хозяйства и государственной</a:t>
            </a:r>
          </a:p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службы при Президенте</a:t>
            </a:r>
          </a:p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409E2A-B221-4C18-8BA4-6A778E2A0302}"/>
              </a:ext>
            </a:extLst>
          </p:cNvPr>
          <p:cNvSpPr txBox="1"/>
          <p:nvPr userDrawn="1"/>
        </p:nvSpPr>
        <p:spPr>
          <a:xfrm>
            <a:off x="5742048" y="4807510"/>
            <a:ext cx="256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Московский государственный</a:t>
            </a:r>
          </a:p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институт международных</a:t>
            </a:r>
          </a:p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отношений (университет) </a:t>
            </a:r>
            <a:b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МИД РФ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765F0F-ED60-4098-A130-0AB478E9A66F}"/>
              </a:ext>
            </a:extLst>
          </p:cNvPr>
          <p:cNvSpPr txBox="1"/>
          <p:nvPr userDrawn="1"/>
        </p:nvSpPr>
        <p:spPr>
          <a:xfrm>
            <a:off x="8454768" y="4807510"/>
            <a:ext cx="256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Институт этнологии</a:t>
            </a:r>
          </a:p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 антропологии</a:t>
            </a:r>
          </a:p>
          <a:p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им. </a:t>
            </a:r>
            <a:r>
              <a:rPr lang="ru-RU" sz="1200" i="0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Н.Н</a:t>
            </a:r>
            <a:r>
              <a:rPr lang="ru-RU" sz="12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. Миклухо-Маклая РАН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AEA364AC-591E-43AC-9169-FB4CF1B244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5625" y="3827463"/>
            <a:ext cx="2870200" cy="774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консорциум из четырех организаций-лидеров в исследованиях человеческого потенциала</a:t>
            </a: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81E2BBDA-9745-4762-B358-6119FF6E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32" name="Номер слайда 5">
            <a:extLst>
              <a:ext uri="{FF2B5EF4-FFF2-40B4-BE49-F238E27FC236}">
                <a16:creationId xmlns:a16="http://schemas.microsoft.com/office/drawing/2014/main" id="{272C793F-CD5C-457E-BCCF-56A82240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F927DA3-5D7A-4A14-9C68-01923923EB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64" y="1035525"/>
            <a:ext cx="1076224" cy="11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24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межут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7FBAE1-39EE-43B9-B138-A7E51EE432EC}"/>
              </a:ext>
            </a:extLst>
          </p:cNvPr>
          <p:cNvSpPr/>
          <p:nvPr userDrawn="1"/>
        </p:nvSpPr>
        <p:spPr>
          <a:xfrm>
            <a:off x="8084457" y="-1"/>
            <a:ext cx="4107543" cy="6858001"/>
          </a:xfrm>
          <a:prstGeom prst="rect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4F7A811-6C6E-4E1D-842C-4652533CB360}"/>
              </a:ext>
            </a:extLst>
          </p:cNvPr>
          <p:cNvCxnSpPr>
            <a:cxnSpLocks/>
          </p:cNvCxnSpPr>
          <p:nvPr userDrawn="1"/>
        </p:nvCxnSpPr>
        <p:spPr>
          <a:xfrm>
            <a:off x="767840" y="1660525"/>
            <a:ext cx="6755607" cy="0"/>
          </a:xfrm>
          <a:prstGeom prst="line">
            <a:avLst/>
          </a:prstGeom>
          <a:ln w="19050">
            <a:solidFill>
              <a:srgbClr val="4B7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78A8682-76D8-4DD2-867D-E704C82F9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23" y="620713"/>
            <a:ext cx="1841584" cy="133687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3344C59-7180-4FAD-BE68-AA04BEDB3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496" y="2336857"/>
            <a:ext cx="3740660" cy="49048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20000"/>
              </a:lnSpc>
              <a:defRPr sz="3600">
                <a:latin typeface="Noto Sans" panose="020B0502040504020204" pitchFamily="34" charset="0"/>
                <a:ea typeface="Noto Sans" panose="020B0502040504020204" pitchFamily="34" charset="0"/>
              </a:defRPr>
            </a:lvl1pPr>
          </a:lstStyle>
          <a:p>
            <a:r>
              <a:rPr lang="ru-RU" dirty="0"/>
              <a:t>Цель проекта</a:t>
            </a:r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02F40144-BB01-4934-A667-0787655A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547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05C87CB6-F0AC-4C03-A3B4-C9F7048A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342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онта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E2EF324-765D-4D1B-8BA9-643F680B6713}"/>
              </a:ext>
            </a:extLst>
          </p:cNvPr>
          <p:cNvSpPr/>
          <p:nvPr userDrawn="1"/>
        </p:nvSpPr>
        <p:spPr>
          <a:xfrm>
            <a:off x="0" y="-1"/>
            <a:ext cx="4107543" cy="6858001"/>
          </a:xfrm>
          <a:prstGeom prst="rect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1BDFC3-808E-48DD-8EFD-09ABEE1AD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1" y="620713"/>
            <a:ext cx="1841584" cy="133687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D366C5D-5AC0-4FAC-B342-309D650DAC40}"/>
              </a:ext>
            </a:extLst>
          </p:cNvPr>
          <p:cNvCxnSpPr>
            <a:cxnSpLocks/>
          </p:cNvCxnSpPr>
          <p:nvPr userDrawn="1"/>
        </p:nvCxnSpPr>
        <p:spPr>
          <a:xfrm>
            <a:off x="4741068" y="1647825"/>
            <a:ext cx="6755607" cy="0"/>
          </a:xfrm>
          <a:prstGeom prst="line">
            <a:avLst/>
          </a:prstGeom>
          <a:ln w="19050">
            <a:solidFill>
              <a:srgbClr val="4B7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041BB8C-1412-4DE9-B581-937474DBF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0218" y="2172627"/>
            <a:ext cx="7433396" cy="31399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20000"/>
              </a:lnSpc>
              <a:defRPr sz="2200">
                <a:latin typeface="Noto Sans" panose="020B0502040504020204" pitchFamily="34" charset="0"/>
                <a:ea typeface="Noto Sans" panose="020B0502040504020204" pitchFamily="34" charset="0"/>
              </a:defRPr>
            </a:lvl1pPr>
          </a:lstStyle>
          <a:p>
            <a:r>
              <a:rPr lang="ru-RU" dirty="0"/>
              <a:t>Контактная информация</a:t>
            </a:r>
          </a:p>
        </p:txBody>
      </p:sp>
      <p:sp>
        <p:nvSpPr>
          <p:cNvPr id="16" name="Текст 27">
            <a:extLst>
              <a:ext uri="{FF2B5EF4-FFF2-40B4-BE49-F238E27FC236}">
                <a16:creationId xmlns:a16="http://schemas.microsoft.com/office/drawing/2014/main" id="{FBBBD7BD-7C95-4695-95E1-9F68E0D00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0218" y="2829023"/>
            <a:ext cx="4391025" cy="313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17" name="Текст 29">
            <a:extLst>
              <a:ext uri="{FF2B5EF4-FFF2-40B4-BE49-F238E27FC236}">
                <a16:creationId xmlns:a16="http://schemas.microsoft.com/office/drawing/2014/main" id="{361418E3-3BE9-46FD-900C-C4E62BDDE1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0218" y="3251437"/>
            <a:ext cx="5237134" cy="6233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Институт статистических исследований и экономики </a:t>
            </a:r>
            <a:br>
              <a:rPr lang="ru-RU" dirty="0"/>
            </a:br>
            <a:r>
              <a:rPr lang="ru-RU" dirty="0"/>
              <a:t>знаний </a:t>
            </a:r>
            <a:r>
              <a:rPr lang="ru-RU" dirty="0" err="1"/>
              <a:t>НИУ</a:t>
            </a:r>
            <a:r>
              <a:rPr lang="ru-RU" dirty="0"/>
              <a:t> ВШЭ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5BE810-C109-41DD-A131-BD8AC2C59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8368" y="4591825"/>
            <a:ext cx="246749" cy="2467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25235C-048B-4F93-89BA-883CC5A93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8368" y="4126522"/>
            <a:ext cx="221457" cy="171125"/>
          </a:xfrm>
          <a:prstGeom prst="rect">
            <a:avLst/>
          </a:prstGeom>
        </p:spPr>
      </p:pic>
      <p:sp>
        <p:nvSpPr>
          <p:cNvPr id="21" name="Текст 29">
            <a:extLst>
              <a:ext uri="{FF2B5EF4-FFF2-40B4-BE49-F238E27FC236}">
                <a16:creationId xmlns:a16="http://schemas.microsoft.com/office/drawing/2014/main" id="{1A494D14-2340-4CDC-AD79-60528870B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0578" y="4065472"/>
            <a:ext cx="1272765" cy="232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mail@hse.ru</a:t>
            </a:r>
          </a:p>
        </p:txBody>
      </p:sp>
      <p:sp>
        <p:nvSpPr>
          <p:cNvPr id="22" name="Текст 29">
            <a:extLst>
              <a:ext uri="{FF2B5EF4-FFF2-40B4-BE49-F238E27FC236}">
                <a16:creationId xmlns:a16="http://schemas.microsoft.com/office/drawing/2014/main" id="{C793B118-65D5-4EFB-A7D8-71BD3E62E5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5530" y="4558624"/>
            <a:ext cx="1512120" cy="232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8 987 654-32-10</a:t>
            </a:r>
          </a:p>
        </p:txBody>
      </p:sp>
    </p:spTree>
    <p:extLst>
      <p:ext uri="{BB962C8B-B14F-4D97-AF65-F5344CB8AC3E}">
        <p14:creationId xmlns:p14="http://schemas.microsoft.com/office/powerpoint/2010/main" val="147502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E2EF324-765D-4D1B-8BA9-643F680B6713}"/>
              </a:ext>
            </a:extLst>
          </p:cNvPr>
          <p:cNvSpPr/>
          <p:nvPr userDrawn="1"/>
        </p:nvSpPr>
        <p:spPr>
          <a:xfrm>
            <a:off x="0" y="-1"/>
            <a:ext cx="4107543" cy="6858001"/>
          </a:xfrm>
          <a:prstGeom prst="rect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1BDFC3-808E-48DD-8EFD-09ABEE1AD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1" y="620713"/>
            <a:ext cx="1841584" cy="1336874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D366C5D-5AC0-4FAC-B342-309D650DAC40}"/>
              </a:ext>
            </a:extLst>
          </p:cNvPr>
          <p:cNvCxnSpPr>
            <a:cxnSpLocks/>
          </p:cNvCxnSpPr>
          <p:nvPr userDrawn="1"/>
        </p:nvCxnSpPr>
        <p:spPr>
          <a:xfrm>
            <a:off x="4741068" y="1647825"/>
            <a:ext cx="6755607" cy="0"/>
          </a:xfrm>
          <a:prstGeom prst="line">
            <a:avLst/>
          </a:prstGeom>
          <a:ln w="19050">
            <a:solidFill>
              <a:srgbClr val="4B7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041BB8C-1412-4DE9-B581-937474DBF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0218" y="2172626"/>
            <a:ext cx="6856457" cy="125637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>
                <a:latin typeface="Noto Sans" panose="020B0502040504020204" pitchFamily="34" charset="0"/>
                <a:ea typeface="Noto Sans" panose="020B0502040504020204" pitchFamily="34" charset="0"/>
              </a:defRPr>
            </a:lvl1pPr>
          </a:lstStyle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7503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981B9D-A0B0-4BE5-8F0F-3049815D2B4D}"/>
              </a:ext>
            </a:extLst>
          </p:cNvPr>
          <p:cNvSpPr/>
          <p:nvPr userDrawn="1"/>
        </p:nvSpPr>
        <p:spPr>
          <a:xfrm>
            <a:off x="6260895" y="3175"/>
            <a:ext cx="5931105" cy="6858000"/>
          </a:xfrm>
          <a:prstGeom prst="rect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BE36A1-CF23-4CA7-BA30-A0C4FBD1F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685" y="642240"/>
            <a:ext cx="641430" cy="641430"/>
          </a:xfrm>
          <a:prstGeom prst="rect">
            <a:avLst/>
          </a:prstGeom>
        </p:spPr>
      </p:pic>
      <p:sp>
        <p:nvSpPr>
          <p:cNvPr id="12" name="Текст 4">
            <a:extLst>
              <a:ext uri="{FF2B5EF4-FFF2-40B4-BE49-F238E27FC236}">
                <a16:creationId xmlns:a16="http://schemas.microsoft.com/office/drawing/2014/main" id="{F76BA7BB-15C8-405B-88F9-0E3BFE16959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70730" y="962955"/>
            <a:ext cx="2605701" cy="256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Цели Центра</a:t>
            </a:r>
          </a:p>
        </p:txBody>
      </p:sp>
      <p:sp>
        <p:nvSpPr>
          <p:cNvPr id="45" name="Текст 4">
            <a:extLst>
              <a:ext uri="{FF2B5EF4-FFF2-40B4-BE49-F238E27FC236}">
                <a16:creationId xmlns:a16="http://schemas.microsoft.com/office/drawing/2014/main" id="{4BBA464C-0CCA-46B6-858B-A34531F70D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6058" y="934380"/>
            <a:ext cx="2946442" cy="256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Актуальность повестки</a:t>
            </a:r>
          </a:p>
        </p:txBody>
      </p:sp>
      <p:sp>
        <p:nvSpPr>
          <p:cNvPr id="54" name="Текст 27">
            <a:extLst>
              <a:ext uri="{FF2B5EF4-FFF2-40B4-BE49-F238E27FC236}">
                <a16:creationId xmlns:a16="http://schemas.microsoft.com/office/drawing/2014/main" id="{BE6D5ED3-47D8-483F-903F-12F94DF94D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19437" y="1517265"/>
            <a:ext cx="5140525" cy="5611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Присутствие России в числе пяти стран мира – лидеров  по гуманитарным и социальным исследованиям и разработкам в области взаимодействия человека, природы и технологий.</a:t>
            </a:r>
          </a:p>
        </p:txBody>
      </p:sp>
      <p:sp>
        <p:nvSpPr>
          <p:cNvPr id="55" name="Текст 27">
            <a:extLst>
              <a:ext uri="{FF2B5EF4-FFF2-40B4-BE49-F238E27FC236}">
                <a16:creationId xmlns:a16="http://schemas.microsoft.com/office/drawing/2014/main" id="{36581955-3E44-48D7-808C-F157B2F10D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19437" y="2164386"/>
            <a:ext cx="5140525" cy="63337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Присутствие России в числе пяти стран мира – лидеров по гуманитарным и социальным исследованиям и разработкам в области взаимодействия человека, природы и технологий.</a:t>
            </a:r>
          </a:p>
        </p:txBody>
      </p:sp>
      <p:sp>
        <p:nvSpPr>
          <p:cNvPr id="56" name="Текст 27">
            <a:extLst>
              <a:ext uri="{FF2B5EF4-FFF2-40B4-BE49-F238E27FC236}">
                <a16:creationId xmlns:a16="http://schemas.microsoft.com/office/drawing/2014/main" id="{6F9C73A3-8F6A-43CC-AF56-25E97D057B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9437" y="2904587"/>
            <a:ext cx="5140525" cy="9828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Укрепление международных связей и продвижение российской позиции на мировых дискуссионных площадках по проблемам глобальной конкурентоспособности. Сегодня на этих площадках  наблюдается сдвиг в сторону гуманитарного и социального контента.</a:t>
            </a:r>
          </a:p>
        </p:txBody>
      </p:sp>
      <p:sp>
        <p:nvSpPr>
          <p:cNvPr id="57" name="Текст 27">
            <a:extLst>
              <a:ext uri="{FF2B5EF4-FFF2-40B4-BE49-F238E27FC236}">
                <a16:creationId xmlns:a16="http://schemas.microsoft.com/office/drawing/2014/main" id="{B32DAA1C-ED6E-4F72-B921-F6B235D810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9437" y="4008826"/>
            <a:ext cx="5140525" cy="8334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Повышение привлекательности России для российских и зарубежных ведущих ученых и перспективных молодых исследователей, подготовка кадров в области развития человеческого потенциала.</a:t>
            </a:r>
          </a:p>
        </p:txBody>
      </p:sp>
      <p:sp>
        <p:nvSpPr>
          <p:cNvPr id="58" name="Текст 27">
            <a:extLst>
              <a:ext uri="{FF2B5EF4-FFF2-40B4-BE49-F238E27FC236}">
                <a16:creationId xmlns:a16="http://schemas.microsoft.com/office/drawing/2014/main" id="{5EEA45ED-5B0E-40B7-9DA3-4EF56E1DCF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9437" y="4963665"/>
            <a:ext cx="5140525" cy="6764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Обеспечение внедрения результатов научных исследований в практику государственной социально-экономической политики и образовательную деятельность.</a:t>
            </a:r>
          </a:p>
        </p:txBody>
      </p:sp>
      <p:sp>
        <p:nvSpPr>
          <p:cNvPr id="59" name="Текст 27">
            <a:extLst>
              <a:ext uri="{FF2B5EF4-FFF2-40B4-BE49-F238E27FC236}">
                <a16:creationId xmlns:a16="http://schemas.microsoft.com/office/drawing/2014/main" id="{B3EEBD39-067E-48E8-926A-34E26298EFD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443" y="1526469"/>
            <a:ext cx="5140525" cy="5304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r>
              <a:rPr lang="ru-RU" sz="105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Формирование человеческого потенциала и создание условий для повышения его вклада в развитие определено как приоритет в национальных стратегических документах:</a:t>
            </a:r>
          </a:p>
        </p:txBody>
      </p:sp>
      <p:sp>
        <p:nvSpPr>
          <p:cNvPr id="60" name="Текст 27">
            <a:extLst>
              <a:ext uri="{FF2B5EF4-FFF2-40B4-BE49-F238E27FC236}">
                <a16:creationId xmlns:a16="http://schemas.microsoft.com/office/drawing/2014/main" id="{15ACDA1B-B5C0-4339-9FC1-1FC083B8388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443" y="2202375"/>
            <a:ext cx="5140525" cy="966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«Ещё раз хочу подчеркнуть: в центре всех наших решений, планов, программ должен находиться человек. … Второй крупный блок – это создание возможностей для самореализации людей, для развития талантов детей, молодых людей, молодёжи в целом.»</a:t>
            </a:r>
          </a:p>
        </p:txBody>
      </p:sp>
      <p:sp>
        <p:nvSpPr>
          <p:cNvPr id="61" name="Текст 27">
            <a:extLst>
              <a:ext uri="{FF2B5EF4-FFF2-40B4-BE49-F238E27FC236}">
                <a16:creationId xmlns:a16="http://schemas.microsoft.com/office/drawing/2014/main" id="{025E7ADF-AB20-41B0-9021-8631B9CB7B5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443" y="3226547"/>
            <a:ext cx="5140525" cy="3712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err="1"/>
              <a:t>В.В</a:t>
            </a:r>
            <a:r>
              <a:rPr lang="ru-RU" dirty="0"/>
              <a:t>. ПУТИН. ЗАСЕДАНИЕ СОВЕТА ПО СТРАТЕГИЧЕСКОМУ РАЗВИТИЮ И НАЦИОНАЛЬНЫМ ПРОЕКТАМ. 13.07.2020</a:t>
            </a:r>
          </a:p>
        </p:txBody>
      </p:sp>
      <p:sp>
        <p:nvSpPr>
          <p:cNvPr id="62" name="Текст 27">
            <a:extLst>
              <a:ext uri="{FF2B5EF4-FFF2-40B4-BE49-F238E27FC236}">
                <a16:creationId xmlns:a16="http://schemas.microsoft.com/office/drawing/2014/main" id="{67EE1169-A6CB-48C9-908D-E325173B2D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443" y="3688976"/>
            <a:ext cx="5140525" cy="9327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«Роль, позиции государства в современном мире определяют не только и не столько природные ресурсы, производственные мощности… а прежде всего люди, условия для развития, самореализации,  творчества каждого человека. Именно здесь нам нужно совершить решительный прорыв.»</a:t>
            </a:r>
          </a:p>
        </p:txBody>
      </p:sp>
      <p:sp>
        <p:nvSpPr>
          <p:cNvPr id="64" name="Текст 27">
            <a:extLst>
              <a:ext uri="{FF2B5EF4-FFF2-40B4-BE49-F238E27FC236}">
                <a16:creationId xmlns:a16="http://schemas.microsoft.com/office/drawing/2014/main" id="{0EAFD4BC-232B-4D25-8046-C543651934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443" y="4693575"/>
            <a:ext cx="5140525" cy="13840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«Реализация … Стратегии должна изменить роль науки и технологий  в развитии общества, экономики и государства и привести к следующим результатам:  а) обеспечить готовность страны к существующим и возникающим большим вызовам на основе генерации и применения новых знаний и эффективного использования человеческого потенциала» решительный прорыв.»</a:t>
            </a:r>
          </a:p>
        </p:txBody>
      </p:sp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id="{05ABC4F7-7B9F-449A-9F8C-08177230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DA994102-2434-4CC4-95F0-C79F9B4E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06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ольшим количеством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FEE962E4-FFA4-4213-9052-B96B809EB443}"/>
              </a:ext>
            </a:extLst>
          </p:cNvPr>
          <p:cNvSpPr txBox="1">
            <a:spLocks/>
          </p:cNvSpPr>
          <p:nvPr userDrawn="1"/>
        </p:nvSpPr>
        <p:spPr>
          <a:xfrm>
            <a:off x="7998051" y="4946191"/>
            <a:ext cx="41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87509"/>
            <a:ext cx="9944100" cy="72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Ключевые содержательные научные результаты в рамках</a:t>
            </a:r>
            <a:br>
              <a:rPr lang="ru-RU" dirty="0"/>
            </a:br>
            <a:r>
              <a:rPr lang="ru-RU" dirty="0"/>
              <a:t>направлений исследований в 2020–2025 гг. (2)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5899A-C340-4751-84E5-619116BE6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17" y="639481"/>
            <a:ext cx="633730" cy="633730"/>
          </a:xfrm>
          <a:prstGeom prst="rect">
            <a:avLst/>
          </a:prstGeom>
        </p:spPr>
      </p:pic>
      <p:sp>
        <p:nvSpPr>
          <p:cNvPr id="19" name="Текст 27">
            <a:extLst>
              <a:ext uri="{FF2B5EF4-FFF2-40B4-BE49-F238E27FC236}">
                <a16:creationId xmlns:a16="http://schemas.microsoft.com/office/drawing/2014/main" id="{7DE6539B-7996-4966-A4F7-0DF8EDC421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880" y="2398507"/>
            <a:ext cx="3601720" cy="79453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возникновения кооперации в группе и контроля некооперативных членов группы</a:t>
            </a:r>
          </a:p>
        </p:txBody>
      </p:sp>
      <p:sp>
        <p:nvSpPr>
          <p:cNvPr id="26" name="Текст 27">
            <a:extLst>
              <a:ext uri="{FF2B5EF4-FFF2-40B4-BE49-F238E27FC236}">
                <a16:creationId xmlns:a16="http://schemas.microsoft.com/office/drawing/2014/main" id="{6712C9A6-3474-43E8-97F0-B4440992FC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164" y="3322622"/>
            <a:ext cx="3601086" cy="5801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мозговых механизмов билингвизма и изменения родного языка в многоязычной среде</a:t>
            </a:r>
          </a:p>
        </p:txBody>
      </p:sp>
      <p:sp>
        <p:nvSpPr>
          <p:cNvPr id="27" name="Текст 27">
            <a:extLst>
              <a:ext uri="{FF2B5EF4-FFF2-40B4-BE49-F238E27FC236}">
                <a16:creationId xmlns:a16="http://schemas.microsoft.com/office/drawing/2014/main" id="{BAD39950-FEB7-41AF-8CB7-1E5605F3B4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164" y="4032333"/>
            <a:ext cx="3601086" cy="83880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социального влияния, включая «вирусное»  распространение ложной информации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D023D4A0-BAAB-4D1B-8D82-D07DCF797C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8640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5</a:t>
            </a:r>
          </a:p>
          <a:p>
            <a:pPr lvl="0"/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EA09DB7A-FE79-4C37-BE42-BE23F44EE6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8639" y="1903354"/>
            <a:ext cx="3004185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err="1"/>
              <a:t>Нейрокогнитивные</a:t>
            </a:r>
            <a:r>
              <a:rPr lang="ru-RU" dirty="0"/>
              <a:t> механизмы социального поведения</a:t>
            </a:r>
          </a:p>
          <a:p>
            <a:pPr lvl="0"/>
            <a:endParaRPr lang="ru-RU" dirty="0"/>
          </a:p>
        </p:txBody>
      </p:sp>
      <p:sp>
        <p:nvSpPr>
          <p:cNvPr id="31" name="Текст 27">
            <a:extLst>
              <a:ext uri="{FF2B5EF4-FFF2-40B4-BE49-F238E27FC236}">
                <a16:creationId xmlns:a16="http://schemas.microsoft.com/office/drawing/2014/main" id="{E1DA951C-717D-4C9A-BCE2-8DACD588742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8164" y="5000711"/>
            <a:ext cx="3601086" cy="10009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</a:t>
            </a:r>
            <a:r>
              <a:rPr lang="ru-RU" dirty="0" err="1"/>
              <a:t>нейрокогнитивной</a:t>
            </a:r>
            <a:r>
              <a:rPr lang="ru-RU" dirty="0"/>
              <a:t> модели про-социального     и анти-социального поведения в норме и при патологии    (включая различные формы зависимостей)</a:t>
            </a:r>
          </a:p>
        </p:txBody>
      </p:sp>
      <p:sp>
        <p:nvSpPr>
          <p:cNvPr id="33" name="Текст 27">
            <a:extLst>
              <a:ext uri="{FF2B5EF4-FFF2-40B4-BE49-F238E27FC236}">
                <a16:creationId xmlns:a16="http://schemas.microsoft.com/office/drawing/2014/main" id="{57F4DA2D-48A2-46E6-91E8-DE49DD9C08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71011" y="2398507"/>
            <a:ext cx="3601720" cy="9842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первой в России базы знаний о глобальных и национальных тенденциях развития экологических и природных факторов, оказывающих влияние на человеческий потенциал</a:t>
            </a:r>
          </a:p>
        </p:txBody>
      </p:sp>
      <p:sp>
        <p:nvSpPr>
          <p:cNvPr id="35" name="Текст 27">
            <a:extLst>
              <a:ext uri="{FF2B5EF4-FFF2-40B4-BE49-F238E27FC236}">
                <a16:creationId xmlns:a16="http://schemas.microsoft.com/office/drawing/2014/main" id="{ECEF83A6-3648-4816-A78A-7365FFF9019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5771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6</a:t>
            </a:r>
          </a:p>
          <a:p>
            <a:pPr lvl="0"/>
            <a:endParaRPr lang="ru-RU" dirty="0"/>
          </a:p>
        </p:txBody>
      </p:sp>
      <p:sp>
        <p:nvSpPr>
          <p:cNvPr id="36" name="Текст 27">
            <a:extLst>
              <a:ext uri="{FF2B5EF4-FFF2-40B4-BE49-F238E27FC236}">
                <a16:creationId xmlns:a16="http://schemas.microsoft.com/office/drawing/2014/main" id="{79FF0FDF-E86D-4D87-A034-0AA996B6C0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55770" y="1903354"/>
            <a:ext cx="3601720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Природно-климатические детерминанты устойчивого развития</a:t>
            </a:r>
          </a:p>
        </p:txBody>
      </p:sp>
      <p:sp>
        <p:nvSpPr>
          <p:cNvPr id="37" name="Текст 27">
            <a:extLst>
              <a:ext uri="{FF2B5EF4-FFF2-40B4-BE49-F238E27FC236}">
                <a16:creationId xmlns:a16="http://schemas.microsoft.com/office/drawing/2014/main" id="{6E50DE20-1120-4B26-8E78-8CDF5A23DB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8051" y="2398508"/>
            <a:ext cx="3778980" cy="118360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Разработка и внедрение инновационной технологии развития человеческого капитала и подготовки кадров в области международной безопасности (</a:t>
            </a:r>
            <a:r>
              <a:rPr lang="ru-RU" dirty="0" err="1"/>
              <a:t>дляпротиводей-ствия</a:t>
            </a:r>
            <a:r>
              <a:rPr lang="ru-RU" dirty="0"/>
              <a:t> терроризму и идеологическому экстремизму</a:t>
            </a:r>
          </a:p>
        </p:txBody>
      </p:sp>
      <p:sp>
        <p:nvSpPr>
          <p:cNvPr id="39" name="Текст 27">
            <a:extLst>
              <a:ext uri="{FF2B5EF4-FFF2-40B4-BE49-F238E27FC236}">
                <a16:creationId xmlns:a16="http://schemas.microsoft.com/office/drawing/2014/main" id="{6EE19CE2-809C-4095-8D29-A99EA1BDA31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82811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7</a:t>
            </a:r>
          </a:p>
          <a:p>
            <a:pPr lvl="0"/>
            <a:endParaRPr lang="ru-RU" dirty="0"/>
          </a:p>
        </p:txBody>
      </p:sp>
      <p:sp>
        <p:nvSpPr>
          <p:cNvPr id="40" name="Текст 27">
            <a:extLst>
              <a:ext uri="{FF2B5EF4-FFF2-40B4-BE49-F238E27FC236}">
                <a16:creationId xmlns:a16="http://schemas.microsoft.com/office/drawing/2014/main" id="{370F2677-86AA-42D8-9591-E328705737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82810" y="1903354"/>
            <a:ext cx="3396312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Человеческий потенциал и безопасность в глобальном мире</a:t>
            </a:r>
          </a:p>
          <a:p>
            <a:pPr lvl="0"/>
            <a:endParaRPr lang="ru-RU" dirty="0"/>
          </a:p>
        </p:txBody>
      </p:sp>
      <p:sp>
        <p:nvSpPr>
          <p:cNvPr id="41" name="Текст 27">
            <a:extLst>
              <a:ext uri="{FF2B5EF4-FFF2-40B4-BE49-F238E27FC236}">
                <a16:creationId xmlns:a16="http://schemas.microsoft.com/office/drawing/2014/main" id="{BA4DBEFA-794B-48CD-89A8-93A94F49968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71011" y="3506452"/>
            <a:ext cx="3601720" cy="120399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Проведение комплексной оценки ключевых эффектов     (как положительных, так и негативных) проявления      трендов в сфере экологии и природных ресурсов по </a:t>
            </a:r>
            <a:r>
              <a:rPr lang="ru-RU" dirty="0" err="1"/>
              <a:t>STEEPV</a:t>
            </a:r>
            <a:r>
              <a:rPr lang="ru-RU" dirty="0"/>
              <a:t>-классификации</a:t>
            </a:r>
          </a:p>
        </p:txBody>
      </p:sp>
      <p:sp>
        <p:nvSpPr>
          <p:cNvPr id="48" name="Текст 27">
            <a:extLst>
              <a:ext uri="{FF2B5EF4-FFF2-40B4-BE49-F238E27FC236}">
                <a16:creationId xmlns:a16="http://schemas.microsoft.com/office/drawing/2014/main" id="{658BA491-8830-4A22-B2E0-97D8D9D372C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998051" y="3707687"/>
            <a:ext cx="3778980" cy="81046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новой научной школы пространственного       анализа факторов регионального распределения </a:t>
            </a:r>
            <a:r>
              <a:rPr lang="ru-RU" dirty="0" err="1"/>
              <a:t>челове</a:t>
            </a:r>
            <a:r>
              <a:rPr lang="ru-RU" dirty="0"/>
              <a:t>-      </a:t>
            </a:r>
            <a:r>
              <a:rPr lang="ru-RU" dirty="0" err="1"/>
              <a:t>ческого</a:t>
            </a:r>
            <a:r>
              <a:rPr lang="ru-RU" dirty="0"/>
              <a:t> потенциала</a:t>
            </a:r>
          </a:p>
        </p:txBody>
      </p:sp>
      <p:sp>
        <p:nvSpPr>
          <p:cNvPr id="50" name="Текст 27">
            <a:extLst>
              <a:ext uri="{FF2B5EF4-FFF2-40B4-BE49-F238E27FC236}">
                <a16:creationId xmlns:a16="http://schemas.microsoft.com/office/drawing/2014/main" id="{B3B7F478-C30E-4D01-81CE-B07BFD97C8F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98051" y="4643728"/>
            <a:ext cx="3778980" cy="137375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Разработка и развитие концепции человеческого потен-</a:t>
            </a:r>
            <a:r>
              <a:rPr lang="ru-RU" dirty="0" err="1"/>
              <a:t>циала</a:t>
            </a:r>
            <a:r>
              <a:rPr lang="ru-RU" dirty="0"/>
              <a:t> политических элит, оценка традиционных и </a:t>
            </a:r>
            <a:r>
              <a:rPr lang="ru-RU" dirty="0" err="1"/>
              <a:t>выяв-ление</a:t>
            </a:r>
            <a:r>
              <a:rPr lang="ru-RU" dirty="0"/>
              <a:t> новых практик формирования управленческого      аппарата национального и субнационального уровней</a:t>
            </a:r>
          </a:p>
        </p:txBody>
      </p:sp>
      <p:sp>
        <p:nvSpPr>
          <p:cNvPr id="38" name="Нижний колонтитул 4">
            <a:extLst>
              <a:ext uri="{FF2B5EF4-FFF2-40B4-BE49-F238E27FC236}">
                <a16:creationId xmlns:a16="http://schemas.microsoft.com/office/drawing/2014/main" id="{583A84C3-8961-4052-B513-0E27A3AF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8EE1F692-2054-4EE1-A4FA-8E21334C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892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и 2 колонки с т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FEE962E4-FFA4-4213-9052-B96B809EB443}"/>
              </a:ext>
            </a:extLst>
          </p:cNvPr>
          <p:cNvSpPr txBox="1">
            <a:spLocks/>
          </p:cNvSpPr>
          <p:nvPr userDrawn="1"/>
        </p:nvSpPr>
        <p:spPr>
          <a:xfrm>
            <a:off x="7998051" y="4946191"/>
            <a:ext cx="41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87509"/>
            <a:ext cx="9944100" cy="72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Ключевые содержательные научные результаты в рамках</a:t>
            </a:r>
            <a:br>
              <a:rPr lang="ru-RU" dirty="0"/>
            </a:br>
            <a:r>
              <a:rPr lang="ru-RU" dirty="0"/>
              <a:t>направлений исследований в 2020–2025 гг. (2)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5899A-C340-4751-84E5-619116BE6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117" y="639481"/>
            <a:ext cx="633730" cy="633730"/>
          </a:xfrm>
          <a:prstGeom prst="rect">
            <a:avLst/>
          </a:prstGeom>
        </p:spPr>
      </p:pic>
      <p:sp>
        <p:nvSpPr>
          <p:cNvPr id="19" name="Текст 27">
            <a:extLst>
              <a:ext uri="{FF2B5EF4-FFF2-40B4-BE49-F238E27FC236}">
                <a16:creationId xmlns:a16="http://schemas.microsoft.com/office/drawing/2014/main" id="{7DE6539B-7996-4966-A4F7-0DF8EDC421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0" y="1576102"/>
            <a:ext cx="4290060" cy="3705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возникновения кооперации в группе и контроля некооперативных членов группы. Прояснение мозговых механизмов билингвизма и изменения родного языка в многоязычной среде.</a:t>
            </a:r>
            <a:br>
              <a:rPr lang="ru-RU" dirty="0"/>
            </a:br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социального влияния, включая «вирусное»  распространение ложной информации.</a:t>
            </a:r>
            <a:br>
              <a:rPr lang="ru-RU" dirty="0"/>
            </a:br>
            <a:r>
              <a:rPr lang="ru-RU" dirty="0"/>
              <a:t>Создание </a:t>
            </a:r>
            <a:r>
              <a:rPr lang="ru-RU" dirty="0" err="1"/>
              <a:t>нейрокогнитивной</a:t>
            </a:r>
            <a:r>
              <a:rPr lang="ru-RU" dirty="0"/>
              <a:t> модели про-социального     и анти-социального поведения в норме и при патологии    (включая различные формы зависимостей)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8" name="Нижний колонтитул 4">
            <a:extLst>
              <a:ext uri="{FF2B5EF4-FFF2-40B4-BE49-F238E27FC236}">
                <a16:creationId xmlns:a16="http://schemas.microsoft.com/office/drawing/2014/main" id="{583A84C3-8961-4052-B513-0E27A3AF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8EE1F692-2054-4EE1-A4FA-8E21334C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Текст 27">
            <a:extLst>
              <a:ext uri="{FF2B5EF4-FFF2-40B4-BE49-F238E27FC236}">
                <a16:creationId xmlns:a16="http://schemas.microsoft.com/office/drawing/2014/main" id="{07290376-9398-4E0D-AFA0-C63F2BAAE8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63490" y="1576101"/>
            <a:ext cx="4396740" cy="4441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Разработка и внедрение инновационной технологии развития человеческого капитала и подготовки кадров в области международной безопасности (</a:t>
            </a:r>
            <a:r>
              <a:rPr lang="ru-RU" dirty="0" err="1"/>
              <a:t>дляпротиводействия</a:t>
            </a:r>
            <a:r>
              <a:rPr lang="ru-RU" dirty="0"/>
              <a:t> терроризму и идеологическому экстремизму.</a:t>
            </a:r>
            <a:br>
              <a:rPr lang="ru-RU" dirty="0"/>
            </a:br>
            <a:r>
              <a:rPr lang="ru-RU" dirty="0"/>
              <a:t>Создание новой научной школы пространственного       анализа факторов регионального распределения человеческого потенциала.</a:t>
            </a:r>
            <a:br>
              <a:rPr lang="ru-RU" dirty="0"/>
            </a:br>
            <a:r>
              <a:rPr lang="ru-RU" dirty="0"/>
              <a:t>Разработка и развитие концепции человеческого потен-</a:t>
            </a:r>
            <a:r>
              <a:rPr lang="ru-RU" dirty="0" err="1"/>
              <a:t>циала</a:t>
            </a:r>
            <a:r>
              <a:rPr lang="ru-RU" dirty="0"/>
              <a:t> политических элит, оценка традиционных и </a:t>
            </a:r>
            <a:r>
              <a:rPr lang="ru-RU" dirty="0" err="1"/>
              <a:t>выяв-ление</a:t>
            </a:r>
            <a:r>
              <a:rPr lang="ru-RU" dirty="0"/>
              <a:t> новых практик формирования управленческого      аппарата национального </a:t>
            </a:r>
            <a:br>
              <a:rPr lang="ru-RU" dirty="0"/>
            </a:br>
            <a:r>
              <a:rPr lang="ru-RU" dirty="0"/>
              <a:t>и субнационального уровней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833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и 3 колонки с т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FEE962E4-FFA4-4213-9052-B96B809EB443}"/>
              </a:ext>
            </a:extLst>
          </p:cNvPr>
          <p:cNvSpPr txBox="1">
            <a:spLocks/>
          </p:cNvSpPr>
          <p:nvPr userDrawn="1"/>
        </p:nvSpPr>
        <p:spPr>
          <a:xfrm>
            <a:off x="7998051" y="4946191"/>
            <a:ext cx="41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87509"/>
            <a:ext cx="9944100" cy="72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Ключевые содержательные научные результаты в рамках</a:t>
            </a:r>
            <a:br>
              <a:rPr lang="ru-RU" dirty="0"/>
            </a:br>
            <a:r>
              <a:rPr lang="ru-RU" dirty="0"/>
              <a:t>направлений исследований в 2020–2025 гг. (2)</a:t>
            </a:r>
          </a:p>
        </p:txBody>
      </p:sp>
      <p:sp>
        <p:nvSpPr>
          <p:cNvPr id="19" name="Текст 27">
            <a:extLst>
              <a:ext uri="{FF2B5EF4-FFF2-40B4-BE49-F238E27FC236}">
                <a16:creationId xmlns:a16="http://schemas.microsoft.com/office/drawing/2014/main" id="{7DE6539B-7996-4966-A4F7-0DF8EDC421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14316" y="1576102"/>
            <a:ext cx="3645310" cy="3705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возникновения кооперации в группе и контроля некооперативных членов группы. Прояснение мозговых механизмов билингвизма и изменения родного языка в многоязычной среде.</a:t>
            </a:r>
            <a:br>
              <a:rPr lang="ru-RU" dirty="0"/>
            </a:br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социального влияния, включая «вирусное»  распространение ложной информации.</a:t>
            </a:r>
            <a:br>
              <a:rPr lang="ru-RU" dirty="0"/>
            </a:br>
            <a:r>
              <a:rPr lang="ru-RU" dirty="0"/>
              <a:t>Создание </a:t>
            </a:r>
            <a:r>
              <a:rPr lang="ru-RU" dirty="0" err="1"/>
              <a:t>нейрокогнитивной</a:t>
            </a:r>
            <a:r>
              <a:rPr lang="ru-RU" dirty="0"/>
              <a:t> модели про-социального     и анти-социального поведения в норме и при патологии    (включая различные формы зависимостей)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8" name="Нижний колонтитул 4">
            <a:extLst>
              <a:ext uri="{FF2B5EF4-FFF2-40B4-BE49-F238E27FC236}">
                <a16:creationId xmlns:a16="http://schemas.microsoft.com/office/drawing/2014/main" id="{583A84C3-8961-4052-B513-0E27A3AF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8EE1F692-2054-4EE1-A4FA-8E21334C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Текст 27">
            <a:extLst>
              <a:ext uri="{FF2B5EF4-FFF2-40B4-BE49-F238E27FC236}">
                <a16:creationId xmlns:a16="http://schemas.microsoft.com/office/drawing/2014/main" id="{07290376-9398-4E0D-AFA0-C63F2BAAE8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79992" y="1576101"/>
            <a:ext cx="3470910" cy="4441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Разработка и внедрение инновационной технологии развития человеческого капитала и подготовки кадров в области международной безопасности (</a:t>
            </a:r>
            <a:r>
              <a:rPr lang="ru-RU" dirty="0" err="1"/>
              <a:t>дляпротиводействия</a:t>
            </a:r>
            <a:r>
              <a:rPr lang="ru-RU" dirty="0"/>
              <a:t> терроризму и идеологическому экстремизму.</a:t>
            </a:r>
            <a:br>
              <a:rPr lang="ru-RU" dirty="0"/>
            </a:br>
            <a:r>
              <a:rPr lang="ru-RU" dirty="0"/>
              <a:t>Создание новой научной школы пространственного       анализа факторов регионального распределения человеческого потенциала.</a:t>
            </a:r>
            <a:br>
              <a:rPr lang="ru-RU" dirty="0"/>
            </a:br>
            <a:r>
              <a:rPr lang="ru-RU" dirty="0"/>
              <a:t>Разработка и развитие концепции человеческого потен-</a:t>
            </a:r>
            <a:r>
              <a:rPr lang="ru-RU" dirty="0" err="1"/>
              <a:t>циала</a:t>
            </a:r>
            <a:r>
              <a:rPr lang="ru-RU" dirty="0"/>
              <a:t> политических элит, оценка традиционных и </a:t>
            </a:r>
            <a:r>
              <a:rPr lang="ru-RU" dirty="0" err="1"/>
              <a:t>выяв-ление</a:t>
            </a:r>
            <a:r>
              <a:rPr lang="ru-RU" dirty="0"/>
              <a:t> новых практик формирования управленческого      аппарата национального </a:t>
            </a:r>
            <a:br>
              <a:rPr lang="ru-RU" dirty="0"/>
            </a:br>
            <a:r>
              <a:rPr lang="ru-RU" dirty="0"/>
              <a:t>и субнационального уровней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3" name="Текст 27">
            <a:extLst>
              <a:ext uri="{FF2B5EF4-FFF2-40B4-BE49-F238E27FC236}">
                <a16:creationId xmlns:a16="http://schemas.microsoft.com/office/drawing/2014/main" id="{341FCDB5-A917-4CD0-AEA5-8A151E7761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8640" y="1576101"/>
            <a:ext cx="3645310" cy="3705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первой в России базы знаний о глобальных и национальных тенденциях развития экологических и природных факторов, оказывающих влияние на человеческий потенциал.</a:t>
            </a:r>
            <a:br>
              <a:rPr lang="ru-RU" dirty="0"/>
            </a:br>
            <a:r>
              <a:rPr lang="ru-RU" dirty="0"/>
              <a:t>Проведение комплексной оценки ключевых эффектов     (как положительных, так и негативных) проявления      трендов в сфере экологии и природных ресурсов по </a:t>
            </a:r>
            <a:r>
              <a:rPr lang="ru-RU" dirty="0" err="1"/>
              <a:t>STEEPV</a:t>
            </a:r>
            <a:r>
              <a:rPr lang="ru-RU" dirty="0"/>
              <a:t>-классификации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280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ар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428205-1269-4945-9BBA-D6036EFA114A}"/>
              </a:ext>
            </a:extLst>
          </p:cNvPr>
          <p:cNvSpPr/>
          <p:nvPr userDrawn="1"/>
        </p:nvSpPr>
        <p:spPr>
          <a:xfrm>
            <a:off x="9715500" y="-1"/>
            <a:ext cx="2476500" cy="6858001"/>
          </a:xfrm>
          <a:prstGeom prst="rect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A8E9DF-9612-4C92-A664-24070CE0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07276"/>
            <a:ext cx="9166860" cy="795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Наш консорциум обеспечивает самый широкий региональный </a:t>
            </a:r>
            <a:br>
              <a:rPr lang="ru-RU" dirty="0"/>
            </a:br>
            <a:r>
              <a:rPr lang="ru-RU" dirty="0"/>
              <a:t>охват по сравнению с другими конкурсными заявками</a:t>
            </a:r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BA583CA8-8700-49ED-B061-D73296B4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8640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757608A-CCE7-45BF-A94C-5B4483A7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 descr="Изображение выглядит как дерево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7AFF1E6-9EDD-44EE-955A-3BADE50E4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" y="1885048"/>
            <a:ext cx="7326991" cy="4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9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87509"/>
            <a:ext cx="9944100" cy="7232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Программа Центра позволяет обеспечить прорыв</a:t>
            </a:r>
            <a:br>
              <a:rPr lang="ru-RU" dirty="0"/>
            </a:br>
            <a:r>
              <a:rPr lang="ru-RU" dirty="0"/>
              <a:t>в развитии научных исследований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8E2751C7-2845-441F-9EA4-3E703ADA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828F8583-9275-4856-BE6B-A736BDE4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Текст 29">
            <a:extLst>
              <a:ext uri="{FF2B5EF4-FFF2-40B4-BE49-F238E27FC236}">
                <a16:creationId xmlns:a16="http://schemas.microsoft.com/office/drawing/2014/main" id="{A2648226-CC69-4F04-BBFF-93AF2802CC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428" y="2567307"/>
            <a:ext cx="2698072" cy="13326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Теоретические концепции и модели фор-</a:t>
            </a:r>
            <a:r>
              <a:rPr lang="ru-RU" dirty="0" err="1"/>
              <a:t>мирования</a:t>
            </a:r>
            <a:r>
              <a:rPr lang="ru-RU" dirty="0"/>
              <a:t> человеческого потенциала, позволяющие учитывать эффекты </a:t>
            </a:r>
            <a:r>
              <a:rPr lang="ru-RU" dirty="0" err="1"/>
              <a:t>глобаль-ных</a:t>
            </a:r>
            <a:r>
              <a:rPr lang="ru-RU" dirty="0"/>
              <a:t> вызовов и проводить исторические и </a:t>
            </a:r>
            <a:r>
              <a:rPr lang="ru-RU" dirty="0" err="1"/>
              <a:t>межстрановые</a:t>
            </a:r>
            <a:r>
              <a:rPr lang="ru-RU" dirty="0"/>
              <a:t> сопоставления</a:t>
            </a:r>
          </a:p>
        </p:txBody>
      </p:sp>
      <p:sp>
        <p:nvSpPr>
          <p:cNvPr id="24" name="Текст 29">
            <a:extLst>
              <a:ext uri="{FF2B5EF4-FFF2-40B4-BE49-F238E27FC236}">
                <a16:creationId xmlns:a16="http://schemas.microsoft.com/office/drawing/2014/main" id="{3F54F4F3-FA56-42BE-B3C0-608A5B4E6C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302" y="2567307"/>
            <a:ext cx="2517098" cy="9368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Построение теоретических оснований и инструментов преодоления новых типов и источников социального неравенства</a:t>
            </a:r>
          </a:p>
        </p:txBody>
      </p:sp>
      <p:sp>
        <p:nvSpPr>
          <p:cNvPr id="27" name="Текст 29">
            <a:extLst>
              <a:ext uri="{FF2B5EF4-FFF2-40B4-BE49-F238E27FC236}">
                <a16:creationId xmlns:a16="http://schemas.microsoft.com/office/drawing/2014/main" id="{39A03989-E543-4F50-9EBC-B4A79C11A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428" y="4735806"/>
            <a:ext cx="2698072" cy="1059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Разработка </a:t>
            </a:r>
            <a:r>
              <a:rPr lang="ru-RU" dirty="0" err="1"/>
              <a:t>нейрокогнитивной</a:t>
            </a:r>
            <a:r>
              <a:rPr lang="ru-RU" dirty="0"/>
              <a:t> модели про- и антисоциального поведения в норме и при патологии (включая различные формы зависимостей)</a:t>
            </a:r>
          </a:p>
        </p:txBody>
      </p:sp>
      <p:sp>
        <p:nvSpPr>
          <p:cNvPr id="28" name="Текст 29">
            <a:extLst>
              <a:ext uri="{FF2B5EF4-FFF2-40B4-BE49-F238E27FC236}">
                <a16:creationId xmlns:a16="http://schemas.microsoft.com/office/drawing/2014/main" id="{01745363-644F-4BEA-9A61-9E31DA9692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0302" y="4735805"/>
            <a:ext cx="2517098" cy="10590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нового </a:t>
            </a:r>
            <a:r>
              <a:rPr lang="ru-RU" dirty="0" err="1"/>
              <a:t>нейрокогнитивного</a:t>
            </a:r>
            <a:r>
              <a:rPr lang="ru-RU" dirty="0"/>
              <a:t> инструментария для </a:t>
            </a:r>
            <a:r>
              <a:rPr lang="ru-RU" dirty="0" err="1"/>
              <a:t>измерени</a:t>
            </a:r>
            <a:r>
              <a:rPr lang="ru-RU" dirty="0"/>
              <a:t> </a:t>
            </a:r>
            <a:r>
              <a:rPr lang="ru-RU" dirty="0" err="1"/>
              <a:t>результа-тивности</a:t>
            </a:r>
            <a:r>
              <a:rPr lang="ru-RU" dirty="0"/>
              <a:t> образовательных программ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256106BE-2418-4C09-8DE0-E4D0663D08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79202" y="2580764"/>
            <a:ext cx="2698072" cy="9234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Формирование научной школы </a:t>
            </a:r>
            <a:r>
              <a:rPr lang="ru-RU" dirty="0" err="1"/>
              <a:t>количе-ственных</a:t>
            </a:r>
            <a:r>
              <a:rPr lang="ru-RU" dirty="0"/>
              <a:t> измерений и доказательной политики развития человеческого потен-</a:t>
            </a:r>
            <a:r>
              <a:rPr lang="ru-RU" dirty="0" err="1"/>
              <a:t>циала</a:t>
            </a:r>
            <a:r>
              <a:rPr lang="ru-RU" dirty="0"/>
              <a:t>.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C5534FE8-134F-4D13-9CA2-F2DBEEABBD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89076" y="2580764"/>
            <a:ext cx="2698072" cy="1429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для коллективного пользования цифровой платформы и инструментов анализа и прогнозирования долгосрочных трендов, вызовов, вклада человеческого потенциала в устойчивое развитие</a:t>
            </a:r>
          </a:p>
        </p:txBody>
      </p:sp>
      <p:sp>
        <p:nvSpPr>
          <p:cNvPr id="32" name="Текст 29">
            <a:extLst>
              <a:ext uri="{FF2B5EF4-FFF2-40B4-BE49-F238E27FC236}">
                <a16:creationId xmlns:a16="http://schemas.microsoft.com/office/drawing/2014/main" id="{F16E63DF-2125-4292-B3E2-0379BB0D20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79202" y="4726146"/>
            <a:ext cx="2698072" cy="7729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Построение уникальной цифровой плат-формы для научной работы с античными текстами.</a:t>
            </a:r>
          </a:p>
        </p:txBody>
      </p:sp>
    </p:spTree>
    <p:extLst>
      <p:ext uri="{BB962C8B-B14F-4D97-AF65-F5344CB8AC3E}">
        <p14:creationId xmlns:p14="http://schemas.microsoft.com/office/powerpoint/2010/main" val="2325568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 и текстом НЦ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E9893-5ED8-42F1-9CA7-6DE941C12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0658" y="587509"/>
            <a:ext cx="5636953" cy="7232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ru-RU" dirty="0"/>
              <a:t>Программа Центра позволяет обеспечить</a:t>
            </a:r>
            <a:br>
              <a:rPr lang="ru-RU" dirty="0"/>
            </a:br>
            <a:r>
              <a:rPr lang="ru-RU" dirty="0"/>
              <a:t>прорыв в развитии научных исследований</a:t>
            </a:r>
          </a:p>
        </p:txBody>
      </p:sp>
      <p:sp>
        <p:nvSpPr>
          <p:cNvPr id="41" name="Рисунок 2">
            <a:extLst>
              <a:ext uri="{FF2B5EF4-FFF2-40B4-BE49-F238E27FC236}">
                <a16:creationId xmlns:a16="http://schemas.microsoft.com/office/drawing/2014/main" id="{BA6A483E-5C2F-4E11-90FB-1C60AA8F67C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358897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Вставить рисунок</a:t>
            </a:r>
            <a:br>
              <a:rPr lang="ru-RU" dirty="0"/>
            </a:br>
            <a:endParaRPr lang="ru-RU" dirty="0"/>
          </a:p>
        </p:txBody>
      </p:sp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id="{A49E9253-AED1-4B9E-A6F3-08AAEC8B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60896" y="6448290"/>
            <a:ext cx="5341620" cy="206024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3D7C4507-FC5F-45F2-BD4F-8B8729EA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90BA52-3F31-46F6-ACCB-1A2674B50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Текст 27">
            <a:extLst>
              <a:ext uri="{FF2B5EF4-FFF2-40B4-BE49-F238E27FC236}">
                <a16:creationId xmlns:a16="http://schemas.microsoft.com/office/drawing/2014/main" id="{E8BD404E-695C-43AF-840A-226A162393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5899" y="2398507"/>
            <a:ext cx="3601720" cy="79453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возникновения кооперации в группе и контроля некооперативных членов группы</a:t>
            </a:r>
          </a:p>
        </p:txBody>
      </p:sp>
      <p:sp>
        <p:nvSpPr>
          <p:cNvPr id="22" name="Текст 27">
            <a:extLst>
              <a:ext uri="{FF2B5EF4-FFF2-40B4-BE49-F238E27FC236}">
                <a16:creationId xmlns:a16="http://schemas.microsoft.com/office/drawing/2014/main" id="{903CE39B-26D8-49FE-9D14-3129B43BA1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80183" y="3322622"/>
            <a:ext cx="3601086" cy="5801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мозговых механизмов билингвизма и изменения родного языка в многоязычной среде</a:t>
            </a:r>
          </a:p>
        </p:txBody>
      </p:sp>
      <p:sp>
        <p:nvSpPr>
          <p:cNvPr id="25" name="Текст 27">
            <a:extLst>
              <a:ext uri="{FF2B5EF4-FFF2-40B4-BE49-F238E27FC236}">
                <a16:creationId xmlns:a16="http://schemas.microsoft.com/office/drawing/2014/main" id="{EF8A001B-EBC9-4B96-BC96-8F41E3DC00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0183" y="4032333"/>
            <a:ext cx="3601086" cy="83880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Прояснение </a:t>
            </a:r>
            <a:r>
              <a:rPr lang="ru-RU" dirty="0" err="1"/>
              <a:t>нейрокогнитивных</a:t>
            </a:r>
            <a:r>
              <a:rPr lang="ru-RU" dirty="0"/>
              <a:t> механизмов социального влияния, включая «вирусное»  распространение ложной информации</a:t>
            </a:r>
          </a:p>
        </p:txBody>
      </p:sp>
      <p:sp>
        <p:nvSpPr>
          <p:cNvPr id="26" name="Текст 27">
            <a:extLst>
              <a:ext uri="{FF2B5EF4-FFF2-40B4-BE49-F238E27FC236}">
                <a16:creationId xmlns:a16="http://schemas.microsoft.com/office/drawing/2014/main" id="{9F657F10-B123-4C2F-A38F-B2A57B7A5B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70659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5</a:t>
            </a:r>
          </a:p>
          <a:p>
            <a:pPr lvl="0"/>
            <a:endParaRPr lang="ru-RU" dirty="0"/>
          </a:p>
        </p:txBody>
      </p:sp>
      <p:sp>
        <p:nvSpPr>
          <p:cNvPr id="42" name="Текст 27">
            <a:extLst>
              <a:ext uri="{FF2B5EF4-FFF2-40B4-BE49-F238E27FC236}">
                <a16:creationId xmlns:a16="http://schemas.microsoft.com/office/drawing/2014/main" id="{358AFBFF-9A65-433C-B869-BD8FBE63C7B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70658" y="1903354"/>
            <a:ext cx="3004185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 err="1"/>
              <a:t>Нейрокогнитивные</a:t>
            </a:r>
            <a:r>
              <a:rPr lang="ru-RU" dirty="0"/>
              <a:t> механизмы социального поведения</a:t>
            </a:r>
          </a:p>
          <a:p>
            <a:pPr lvl="0"/>
            <a:endParaRPr lang="ru-RU" dirty="0"/>
          </a:p>
        </p:txBody>
      </p:sp>
      <p:sp>
        <p:nvSpPr>
          <p:cNvPr id="43" name="Текст 27">
            <a:extLst>
              <a:ext uri="{FF2B5EF4-FFF2-40B4-BE49-F238E27FC236}">
                <a16:creationId xmlns:a16="http://schemas.microsoft.com/office/drawing/2014/main" id="{F179C635-F019-4F33-8022-1503B20563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80183" y="5000711"/>
            <a:ext cx="3601086" cy="10009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</a:t>
            </a:r>
            <a:r>
              <a:rPr lang="ru-RU" dirty="0" err="1"/>
              <a:t>нейрокогнитивной</a:t>
            </a:r>
            <a:r>
              <a:rPr lang="ru-RU" dirty="0"/>
              <a:t> модели про-социального     и анти-социального поведения в норме и при патологии    (включая различные формы зависимостей)</a:t>
            </a:r>
          </a:p>
        </p:txBody>
      </p:sp>
      <p:sp>
        <p:nvSpPr>
          <p:cNvPr id="44" name="Текст 27">
            <a:extLst>
              <a:ext uri="{FF2B5EF4-FFF2-40B4-BE49-F238E27FC236}">
                <a16:creationId xmlns:a16="http://schemas.microsoft.com/office/drawing/2014/main" id="{7CB7CFE1-0C72-4139-B79F-2355E08D82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93030" y="2398507"/>
            <a:ext cx="3601720" cy="9842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Создание первой в России базы знаний о глобальных и национальных тенденциях развития экологических и природных факторов, оказывающих влияние на человеческий потенциал</a:t>
            </a:r>
          </a:p>
        </p:txBody>
      </p:sp>
      <p:sp>
        <p:nvSpPr>
          <p:cNvPr id="45" name="Текст 27">
            <a:extLst>
              <a:ext uri="{FF2B5EF4-FFF2-40B4-BE49-F238E27FC236}">
                <a16:creationId xmlns:a16="http://schemas.microsoft.com/office/drawing/2014/main" id="{2DBDED01-7BAF-4C3F-9334-9B5A3E441A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77790" y="1545405"/>
            <a:ext cx="1323975" cy="2321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 b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НАПРАВЛЕНИЕ 6</a:t>
            </a:r>
          </a:p>
          <a:p>
            <a:pPr lvl="0"/>
            <a:endParaRPr lang="ru-RU" dirty="0"/>
          </a:p>
        </p:txBody>
      </p:sp>
      <p:sp>
        <p:nvSpPr>
          <p:cNvPr id="46" name="Текст 27">
            <a:extLst>
              <a:ext uri="{FF2B5EF4-FFF2-40B4-BE49-F238E27FC236}">
                <a16:creationId xmlns:a16="http://schemas.microsoft.com/office/drawing/2014/main" id="{7564E047-D5E0-43F0-9FB5-76CA0C4A92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77789" y="1903354"/>
            <a:ext cx="3601720" cy="427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Природно-климатические детерминанты устойчивого развития</a:t>
            </a:r>
          </a:p>
        </p:txBody>
      </p:sp>
      <p:sp>
        <p:nvSpPr>
          <p:cNvPr id="47" name="Текст 27">
            <a:extLst>
              <a:ext uri="{FF2B5EF4-FFF2-40B4-BE49-F238E27FC236}">
                <a16:creationId xmlns:a16="http://schemas.microsoft.com/office/drawing/2014/main" id="{CEC9A800-0EE7-4437-8799-FD39150FA3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93030" y="3506452"/>
            <a:ext cx="3601720" cy="120399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ru-RU" dirty="0"/>
              <a:t>Проведение комплексной оценки ключевых эффектов     (как положительных, так и негативных) проявления      трендов в сфере экологии и природных ресурсов по </a:t>
            </a:r>
            <a:r>
              <a:rPr lang="ru-RU" dirty="0" err="1"/>
              <a:t>STEEPV</a:t>
            </a:r>
            <a:r>
              <a:rPr lang="ru-RU" dirty="0"/>
              <a:t>-классификации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959411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7A003-F393-4780-B5D2-3325A786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9316D-A544-44F8-BDA5-94E2CB4FE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5B582-DE1E-4E9B-9E38-B1503A06D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D37B-FCD1-4FD3-A532-1A080432F92F}" type="datetime1">
              <a:rPr lang="ru-RU" smtClean="0"/>
              <a:t>09.11.2021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AFD1C-9EE5-4EBC-9578-24D1680B6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BA52-3F31-46F6-ACCB-1A2674B50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8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4" r:id="rId3"/>
    <p:sldLayoutId id="2147483676" r:id="rId4"/>
    <p:sldLayoutId id="2147483691" r:id="rId5"/>
    <p:sldLayoutId id="2147483692" r:id="rId6"/>
    <p:sldLayoutId id="2147483677" r:id="rId7"/>
    <p:sldLayoutId id="2147483678" r:id="rId8"/>
    <p:sldLayoutId id="2147483679" r:id="rId9"/>
    <p:sldLayoutId id="2147483694" r:id="rId10"/>
    <p:sldLayoutId id="2147483695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90" r:id="rId19"/>
    <p:sldLayoutId id="2147483687" r:id="rId20"/>
    <p:sldLayoutId id="2147483688" r:id="rId21"/>
    <p:sldLayoutId id="2147483689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117" Type="http://schemas.openxmlformats.org/officeDocument/2006/relationships/image" Target="../media/image139.svg"/><Relationship Id="rId21" Type="http://schemas.openxmlformats.org/officeDocument/2006/relationships/image" Target="../media/image52.svg"/><Relationship Id="rId42" Type="http://schemas.openxmlformats.org/officeDocument/2006/relationships/image" Target="../media/image70.png"/><Relationship Id="rId47" Type="http://schemas.openxmlformats.org/officeDocument/2006/relationships/image" Target="../media/image73.svg"/><Relationship Id="rId63" Type="http://schemas.openxmlformats.org/officeDocument/2006/relationships/image" Target="../media/image87.svg"/><Relationship Id="rId68" Type="http://schemas.openxmlformats.org/officeDocument/2006/relationships/image" Target="../media/image92.png"/><Relationship Id="rId84" Type="http://schemas.openxmlformats.org/officeDocument/2006/relationships/image" Target="../media/image106.png"/><Relationship Id="rId89" Type="http://schemas.openxmlformats.org/officeDocument/2006/relationships/image" Target="../media/image111.svg"/><Relationship Id="rId112" Type="http://schemas.openxmlformats.org/officeDocument/2006/relationships/image" Target="../media/image134.png"/><Relationship Id="rId133" Type="http://schemas.openxmlformats.org/officeDocument/2006/relationships/image" Target="../media/image155.svg"/><Relationship Id="rId138" Type="http://schemas.openxmlformats.org/officeDocument/2006/relationships/image" Target="../media/image158.png"/><Relationship Id="rId16" Type="http://schemas.openxmlformats.org/officeDocument/2006/relationships/image" Target="../media/image48.png"/><Relationship Id="rId107" Type="http://schemas.openxmlformats.org/officeDocument/2006/relationships/image" Target="../media/image129.svg"/><Relationship Id="rId11" Type="http://schemas.openxmlformats.org/officeDocument/2006/relationships/image" Target="../media/image33.svg"/><Relationship Id="rId32" Type="http://schemas.openxmlformats.org/officeDocument/2006/relationships/image" Target="../media/image63.png"/><Relationship Id="rId37" Type="http://schemas.openxmlformats.org/officeDocument/2006/relationships/image" Target="../media/image35.svg"/><Relationship Id="rId53" Type="http://schemas.openxmlformats.org/officeDocument/2006/relationships/image" Target="../media/image79.svg"/><Relationship Id="rId58" Type="http://schemas.openxmlformats.org/officeDocument/2006/relationships/image" Target="../media/image84.png"/><Relationship Id="rId74" Type="http://schemas.openxmlformats.org/officeDocument/2006/relationships/image" Target="../media/image98.png"/><Relationship Id="rId79" Type="http://schemas.openxmlformats.org/officeDocument/2006/relationships/image" Target="../media/image101.svg"/><Relationship Id="rId102" Type="http://schemas.openxmlformats.org/officeDocument/2006/relationships/image" Target="../media/image124.png"/><Relationship Id="rId123" Type="http://schemas.openxmlformats.org/officeDocument/2006/relationships/image" Target="../media/image145.svg"/><Relationship Id="rId128" Type="http://schemas.openxmlformats.org/officeDocument/2006/relationships/image" Target="../media/image150.png"/><Relationship Id="rId5" Type="http://schemas.openxmlformats.org/officeDocument/2006/relationships/image" Target="../media/image21.svg"/><Relationship Id="rId90" Type="http://schemas.openxmlformats.org/officeDocument/2006/relationships/image" Target="../media/image112.png"/><Relationship Id="rId95" Type="http://schemas.openxmlformats.org/officeDocument/2006/relationships/image" Target="../media/image117.svg"/><Relationship Id="rId22" Type="http://schemas.openxmlformats.org/officeDocument/2006/relationships/image" Target="../media/image53.png"/><Relationship Id="rId27" Type="http://schemas.openxmlformats.org/officeDocument/2006/relationships/image" Target="../media/image58.svg"/><Relationship Id="rId43" Type="http://schemas.openxmlformats.org/officeDocument/2006/relationships/image" Target="../media/image71.svg"/><Relationship Id="rId48" Type="http://schemas.openxmlformats.org/officeDocument/2006/relationships/image" Target="../media/image74.png"/><Relationship Id="rId64" Type="http://schemas.openxmlformats.org/officeDocument/2006/relationships/image" Target="../media/image88.png"/><Relationship Id="rId69" Type="http://schemas.openxmlformats.org/officeDocument/2006/relationships/image" Target="../media/image93.svg"/><Relationship Id="rId113" Type="http://schemas.openxmlformats.org/officeDocument/2006/relationships/image" Target="../media/image135.svg"/><Relationship Id="rId118" Type="http://schemas.openxmlformats.org/officeDocument/2006/relationships/image" Target="../media/image140.png"/><Relationship Id="rId134" Type="http://schemas.openxmlformats.org/officeDocument/2006/relationships/image" Target="../media/image156.png"/><Relationship Id="rId139" Type="http://schemas.openxmlformats.org/officeDocument/2006/relationships/image" Target="../media/image159.svg"/><Relationship Id="rId8" Type="http://schemas.openxmlformats.org/officeDocument/2006/relationships/image" Target="../media/image45.png"/><Relationship Id="rId51" Type="http://schemas.openxmlformats.org/officeDocument/2006/relationships/image" Target="../media/image77.svg"/><Relationship Id="rId72" Type="http://schemas.openxmlformats.org/officeDocument/2006/relationships/image" Target="../media/image96.png"/><Relationship Id="rId80" Type="http://schemas.openxmlformats.org/officeDocument/2006/relationships/image" Target="../media/image102.png"/><Relationship Id="rId85" Type="http://schemas.openxmlformats.org/officeDocument/2006/relationships/image" Target="../media/image107.svg"/><Relationship Id="rId93" Type="http://schemas.openxmlformats.org/officeDocument/2006/relationships/image" Target="../media/image115.svg"/><Relationship Id="rId98" Type="http://schemas.openxmlformats.org/officeDocument/2006/relationships/image" Target="../media/image120.png"/><Relationship Id="rId121" Type="http://schemas.openxmlformats.org/officeDocument/2006/relationships/image" Target="../media/image143.svg"/><Relationship Id="rId3" Type="http://schemas.openxmlformats.org/officeDocument/2006/relationships/image" Target="../media/image41.svg"/><Relationship Id="rId12" Type="http://schemas.openxmlformats.org/officeDocument/2006/relationships/image" Target="../media/image24.png"/><Relationship Id="rId17" Type="http://schemas.openxmlformats.org/officeDocument/2006/relationships/image" Target="../media/image19.svg"/><Relationship Id="rId25" Type="http://schemas.openxmlformats.org/officeDocument/2006/relationships/image" Target="../media/image56.svg"/><Relationship Id="rId33" Type="http://schemas.openxmlformats.org/officeDocument/2006/relationships/image" Target="../media/image64.svg"/><Relationship Id="rId38" Type="http://schemas.openxmlformats.org/officeDocument/2006/relationships/image" Target="../media/image67.png"/><Relationship Id="rId46" Type="http://schemas.openxmlformats.org/officeDocument/2006/relationships/image" Target="../media/image72.png"/><Relationship Id="rId59" Type="http://schemas.openxmlformats.org/officeDocument/2006/relationships/image" Target="../media/image85.svg"/><Relationship Id="rId67" Type="http://schemas.openxmlformats.org/officeDocument/2006/relationships/image" Target="../media/image91.svg"/><Relationship Id="rId103" Type="http://schemas.openxmlformats.org/officeDocument/2006/relationships/image" Target="../media/image125.svg"/><Relationship Id="rId108" Type="http://schemas.openxmlformats.org/officeDocument/2006/relationships/image" Target="../media/image130.png"/><Relationship Id="rId116" Type="http://schemas.openxmlformats.org/officeDocument/2006/relationships/image" Target="../media/image138.png"/><Relationship Id="rId124" Type="http://schemas.openxmlformats.org/officeDocument/2006/relationships/image" Target="../media/image146.png"/><Relationship Id="rId129" Type="http://schemas.openxmlformats.org/officeDocument/2006/relationships/image" Target="../media/image151.svg"/><Relationship Id="rId137" Type="http://schemas.openxmlformats.org/officeDocument/2006/relationships/image" Target="../media/image17.svg"/><Relationship Id="rId20" Type="http://schemas.openxmlformats.org/officeDocument/2006/relationships/image" Target="../media/image51.png"/><Relationship Id="rId41" Type="http://schemas.openxmlformats.org/officeDocument/2006/relationships/image" Target="../media/image69.svg"/><Relationship Id="rId54" Type="http://schemas.openxmlformats.org/officeDocument/2006/relationships/image" Target="../media/image80.png"/><Relationship Id="rId62" Type="http://schemas.openxmlformats.org/officeDocument/2006/relationships/image" Target="../media/image86.png"/><Relationship Id="rId70" Type="http://schemas.openxmlformats.org/officeDocument/2006/relationships/image" Target="../media/image94.png"/><Relationship Id="rId75" Type="http://schemas.openxmlformats.org/officeDocument/2006/relationships/image" Target="../media/image99.svg"/><Relationship Id="rId83" Type="http://schemas.openxmlformats.org/officeDocument/2006/relationships/image" Target="../media/image105.svg"/><Relationship Id="rId88" Type="http://schemas.openxmlformats.org/officeDocument/2006/relationships/image" Target="../media/image110.png"/><Relationship Id="rId91" Type="http://schemas.openxmlformats.org/officeDocument/2006/relationships/image" Target="../media/image113.svg"/><Relationship Id="rId96" Type="http://schemas.openxmlformats.org/officeDocument/2006/relationships/image" Target="../media/image118.png"/><Relationship Id="rId111" Type="http://schemas.openxmlformats.org/officeDocument/2006/relationships/image" Target="../media/image133.svg"/><Relationship Id="rId132" Type="http://schemas.openxmlformats.org/officeDocument/2006/relationships/image" Target="../media/image154.png"/><Relationship Id="rId140" Type="http://schemas.openxmlformats.org/officeDocument/2006/relationships/image" Target="../media/image1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15" Type="http://schemas.openxmlformats.org/officeDocument/2006/relationships/image" Target="../media/image23.svg"/><Relationship Id="rId23" Type="http://schemas.openxmlformats.org/officeDocument/2006/relationships/image" Target="../media/image54.svg"/><Relationship Id="rId28" Type="http://schemas.openxmlformats.org/officeDocument/2006/relationships/image" Target="../media/image59.png"/><Relationship Id="rId36" Type="http://schemas.openxmlformats.org/officeDocument/2006/relationships/image" Target="../media/image34.png"/><Relationship Id="rId49" Type="http://schemas.openxmlformats.org/officeDocument/2006/relationships/image" Target="../media/image75.svg"/><Relationship Id="rId57" Type="http://schemas.openxmlformats.org/officeDocument/2006/relationships/image" Target="../media/image83.svg"/><Relationship Id="rId106" Type="http://schemas.openxmlformats.org/officeDocument/2006/relationships/image" Target="../media/image128.png"/><Relationship Id="rId114" Type="http://schemas.openxmlformats.org/officeDocument/2006/relationships/image" Target="../media/image136.png"/><Relationship Id="rId119" Type="http://schemas.openxmlformats.org/officeDocument/2006/relationships/image" Target="../media/image141.svg"/><Relationship Id="rId127" Type="http://schemas.openxmlformats.org/officeDocument/2006/relationships/image" Target="../media/image149.svg"/><Relationship Id="rId10" Type="http://schemas.openxmlformats.org/officeDocument/2006/relationships/image" Target="../media/image32.png"/><Relationship Id="rId31" Type="http://schemas.openxmlformats.org/officeDocument/2006/relationships/image" Target="../media/image62.svg"/><Relationship Id="rId44" Type="http://schemas.openxmlformats.org/officeDocument/2006/relationships/image" Target="../media/image30.png"/><Relationship Id="rId52" Type="http://schemas.openxmlformats.org/officeDocument/2006/relationships/image" Target="../media/image78.png"/><Relationship Id="rId60" Type="http://schemas.openxmlformats.org/officeDocument/2006/relationships/image" Target="../media/image14.png"/><Relationship Id="rId65" Type="http://schemas.openxmlformats.org/officeDocument/2006/relationships/image" Target="../media/image89.svg"/><Relationship Id="rId73" Type="http://schemas.openxmlformats.org/officeDocument/2006/relationships/image" Target="../media/image97.svg"/><Relationship Id="rId78" Type="http://schemas.openxmlformats.org/officeDocument/2006/relationships/image" Target="../media/image100.png"/><Relationship Id="rId81" Type="http://schemas.openxmlformats.org/officeDocument/2006/relationships/image" Target="../media/image103.svg"/><Relationship Id="rId86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image" Target="../media/image121.svg"/><Relationship Id="rId101" Type="http://schemas.openxmlformats.org/officeDocument/2006/relationships/image" Target="../media/image123.svg"/><Relationship Id="rId122" Type="http://schemas.openxmlformats.org/officeDocument/2006/relationships/image" Target="../media/image144.png"/><Relationship Id="rId130" Type="http://schemas.openxmlformats.org/officeDocument/2006/relationships/image" Target="../media/image152.png"/><Relationship Id="rId135" Type="http://schemas.openxmlformats.org/officeDocument/2006/relationships/image" Target="../media/image157.svg"/><Relationship Id="rId4" Type="http://schemas.openxmlformats.org/officeDocument/2006/relationships/image" Target="../media/image42.png"/><Relationship Id="rId9" Type="http://schemas.openxmlformats.org/officeDocument/2006/relationships/image" Target="../media/image46.svg"/><Relationship Id="rId13" Type="http://schemas.openxmlformats.org/officeDocument/2006/relationships/image" Target="../media/image25.svg"/><Relationship Id="rId18" Type="http://schemas.openxmlformats.org/officeDocument/2006/relationships/image" Target="../media/image49.png"/><Relationship Id="rId39" Type="http://schemas.openxmlformats.org/officeDocument/2006/relationships/image" Target="../media/image27.svg"/><Relationship Id="rId109" Type="http://schemas.openxmlformats.org/officeDocument/2006/relationships/image" Target="../media/image131.svg"/><Relationship Id="rId34" Type="http://schemas.openxmlformats.org/officeDocument/2006/relationships/image" Target="../media/image65.png"/><Relationship Id="rId50" Type="http://schemas.openxmlformats.org/officeDocument/2006/relationships/image" Target="../media/image76.png"/><Relationship Id="rId55" Type="http://schemas.openxmlformats.org/officeDocument/2006/relationships/image" Target="../media/image81.svg"/><Relationship Id="rId76" Type="http://schemas.openxmlformats.org/officeDocument/2006/relationships/image" Target="../media/image28.png"/><Relationship Id="rId97" Type="http://schemas.openxmlformats.org/officeDocument/2006/relationships/image" Target="../media/image119.svg"/><Relationship Id="rId104" Type="http://schemas.openxmlformats.org/officeDocument/2006/relationships/image" Target="../media/image126.png"/><Relationship Id="rId120" Type="http://schemas.openxmlformats.org/officeDocument/2006/relationships/image" Target="../media/image142.png"/><Relationship Id="rId125" Type="http://schemas.openxmlformats.org/officeDocument/2006/relationships/image" Target="../media/image147.svg"/><Relationship Id="rId141" Type="http://schemas.openxmlformats.org/officeDocument/2006/relationships/image" Target="../media/image161.svg"/><Relationship Id="rId7" Type="http://schemas.openxmlformats.org/officeDocument/2006/relationships/image" Target="../media/image44.svg"/><Relationship Id="rId71" Type="http://schemas.openxmlformats.org/officeDocument/2006/relationships/image" Target="../media/image95.svg"/><Relationship Id="rId92" Type="http://schemas.openxmlformats.org/officeDocument/2006/relationships/image" Target="../media/image114.png"/><Relationship Id="rId2" Type="http://schemas.openxmlformats.org/officeDocument/2006/relationships/image" Target="../media/image40.png"/><Relationship Id="rId29" Type="http://schemas.openxmlformats.org/officeDocument/2006/relationships/image" Target="../media/image60.svg"/><Relationship Id="rId24" Type="http://schemas.openxmlformats.org/officeDocument/2006/relationships/image" Target="../media/image55.png"/><Relationship Id="rId40" Type="http://schemas.openxmlformats.org/officeDocument/2006/relationships/image" Target="../media/image68.png"/><Relationship Id="rId45" Type="http://schemas.openxmlformats.org/officeDocument/2006/relationships/image" Target="../media/image31.svg"/><Relationship Id="rId66" Type="http://schemas.openxmlformats.org/officeDocument/2006/relationships/image" Target="../media/image90.png"/><Relationship Id="rId87" Type="http://schemas.openxmlformats.org/officeDocument/2006/relationships/image" Target="../media/image109.svg"/><Relationship Id="rId110" Type="http://schemas.openxmlformats.org/officeDocument/2006/relationships/image" Target="../media/image132.png"/><Relationship Id="rId115" Type="http://schemas.openxmlformats.org/officeDocument/2006/relationships/image" Target="../media/image137.svg"/><Relationship Id="rId131" Type="http://schemas.openxmlformats.org/officeDocument/2006/relationships/image" Target="../media/image153.svg"/><Relationship Id="rId136" Type="http://schemas.openxmlformats.org/officeDocument/2006/relationships/image" Target="../media/image16.png"/><Relationship Id="rId61" Type="http://schemas.openxmlformats.org/officeDocument/2006/relationships/image" Target="../media/image15.svg"/><Relationship Id="rId82" Type="http://schemas.openxmlformats.org/officeDocument/2006/relationships/image" Target="../media/image104.png"/><Relationship Id="rId19" Type="http://schemas.openxmlformats.org/officeDocument/2006/relationships/image" Target="../media/image50.svg"/><Relationship Id="rId14" Type="http://schemas.openxmlformats.org/officeDocument/2006/relationships/image" Target="../media/image47.png"/><Relationship Id="rId30" Type="http://schemas.openxmlformats.org/officeDocument/2006/relationships/image" Target="../media/image61.png"/><Relationship Id="rId35" Type="http://schemas.openxmlformats.org/officeDocument/2006/relationships/image" Target="../media/image66.svg"/><Relationship Id="rId56" Type="http://schemas.openxmlformats.org/officeDocument/2006/relationships/image" Target="../media/image82.png"/><Relationship Id="rId77" Type="http://schemas.openxmlformats.org/officeDocument/2006/relationships/image" Target="../media/image29.svg"/><Relationship Id="rId100" Type="http://schemas.openxmlformats.org/officeDocument/2006/relationships/image" Target="../media/image122.png"/><Relationship Id="rId105" Type="http://schemas.openxmlformats.org/officeDocument/2006/relationships/image" Target="../media/image127.svg"/><Relationship Id="rId126" Type="http://schemas.openxmlformats.org/officeDocument/2006/relationships/image" Target="../media/image1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353AD-71E4-4EF7-AD8C-579983EF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89AAE-1764-4EA2-B8F9-0306423DDE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033B0F-9839-4225-809A-AC75AE9D2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EF2C8C-09E1-4ED1-98F9-69B426A25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E314736-7FEB-4F2A-9F9A-DCBDCD2D54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E548277-49E5-4800-A4DE-C49BF33C85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94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AD031-7662-4CA5-AA68-04154648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BFFEF8-0FB8-45C7-B63E-424B3F8BC1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F1FA11-1B0A-42ED-B744-50269A5C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EE8419-BC4C-4662-99D2-534231DD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4B7C2DE-0A5F-4799-8F43-720B7328C8C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1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219DF-885D-47E7-B6E5-0B8E2F06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D48482-E41C-44A4-959E-EE999D82AC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E99E0B-0546-4E89-9C76-488BA0E2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7213F7-F495-4C6E-A050-4C977514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28949E4-2B90-4592-AF75-2DE565A582B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89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1030F-C94D-446F-BFD0-CE6D6D03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AB75A4-ACEF-4A22-A1AB-48662B292D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6A96F235-FD6B-4DE9-8B85-A4EB4EE00EA8}"/>
              </a:ext>
            </a:extLst>
          </p:cNvPr>
          <p:cNvSpPr>
            <a:spLocks noGrp="1"/>
          </p:cNvSpPr>
          <p:nvPr>
            <p:ph type="pic" idx="45"/>
          </p:nvPr>
        </p:nvSpPr>
        <p:spPr/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32B588-A094-4B65-8D81-8A641632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17201A-D325-426E-8A9B-5BBE7FA5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CCCCE41-7678-4B6E-B72A-F2A616415F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CC865C8-3214-4A59-BF06-F620436838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2DDAB71-A693-4453-812E-B7DE80B2709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E8F4962-55E9-40BE-A8C8-9427507BAC3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72FC271-36AD-48EA-A702-B01BF4EDC7F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128FA00-9B86-49E1-9A99-8E738DCFDBD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CA25D489-B376-4D0D-AA6E-8C5FCE6520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1B5962D-0650-426C-BDFE-1972A2BC31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27E29C8D-61FD-4D62-A745-4275E17E255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5B829F-FCF3-4D16-B5DE-73CD8C0331D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6A259FC5-B649-4CB4-BCF5-82937432EB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6916F030-8308-4BE3-8DB9-07FD293C3FD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5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EA0BF-CE76-4551-B456-1D73300C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31ECF4-32D6-4331-B886-A6766E2E5D7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6488F747-73B8-4C52-9A99-DDEAE6DDB0B2}"/>
              </a:ext>
            </a:extLst>
          </p:cNvPr>
          <p:cNvSpPr>
            <a:spLocks noGrp="1"/>
          </p:cNvSpPr>
          <p:nvPr>
            <p:ph type="pic" idx="45"/>
          </p:nvPr>
        </p:nvSpPr>
        <p:spPr/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B4B47-F93D-4929-B326-F0286457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AE46B-63F5-431B-A80F-57A5B692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0646E6B-AE44-4C44-9EFF-1C5FADFCD6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F01D5D2-6747-4096-BA32-A0B55CBA96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BB2AF29-429F-4BE6-83C4-45E363B44C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BB5E4A1-73E3-4C7E-8FC1-323B7D1E83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75ABF63-D201-4C11-8E47-5F577260CCC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7824385-5C99-42E6-801A-0F3F7CF2DFA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4AB6DD3-E262-4986-AF9B-061716E2D7D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49D03BA-DEA5-4F2B-A3A8-8984B54944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0604BB59-7916-4F33-AF95-84A9A002B3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2B6B9323-9544-42CA-864E-D6A9F322EB7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B0265D2-B4D6-4118-809A-4AE541A28C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92D7CD53-912A-4F42-A7C8-E0362597EF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9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12AF4-A99D-42AF-9E79-448F8312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1AD487-B963-4D5B-977C-EE457B383D3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B02F3949-CF2D-48DA-82EF-4D45A83E59FE}"/>
              </a:ext>
            </a:extLst>
          </p:cNvPr>
          <p:cNvSpPr>
            <a:spLocks noGrp="1"/>
          </p:cNvSpPr>
          <p:nvPr>
            <p:ph type="pic" idx="45"/>
          </p:nvPr>
        </p:nvSpPr>
        <p:spPr/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22D3CE-AACC-4A2D-A062-74C8E2F5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80CC6C-D37C-4605-9A09-C5F423C5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79154C3-E322-4F61-858A-5E9A29DCBA8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EA2EBF5-B5B7-42F4-AA35-19EA429EBC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5F29FD0-5DFC-465E-81DE-1F7523F8D4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11D5463-FB93-4B7A-B15D-F8E43438F9E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FD6D8CE-D2E3-449F-807B-461E145531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7601602-F027-4186-A87C-F3166FE92C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E64F51A-884F-4F06-B172-2B7B6DC3C6B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A8632AB3-02ED-4020-B416-0BB20C45B54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D9CD391-DD88-452A-B9C7-F37794662B4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E6E4E2C-74C7-4B1D-B230-F44A098F2B6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01E610F1-3E97-4A46-AB63-6D23B26B6F1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A9F5EB11-04F6-4C4D-9363-CA9FA49AACB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3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4F912-000C-4813-851F-356D8BF1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4E7E26-8051-41EB-8027-45BD703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756F4C-5677-45BF-95A0-D8958A13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7718DE3D-96F3-4BB4-A33D-F3806E93417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81F17D3A-7263-4963-A3E5-87AD8C319053}"/>
              </a:ext>
            </a:extLst>
          </p:cNvPr>
          <p:cNvSpPr>
            <a:spLocks noGrp="1"/>
          </p:cNvSpPr>
          <p:nvPr>
            <p:ph type="pic" idx="45"/>
          </p:nvPr>
        </p:nvSpPr>
        <p:spPr/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102EB83-6EBF-423E-8932-15BA7B5700B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BE1C14D-326D-4C74-84C5-F856625327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091BAB1-D80A-4B80-B2E5-2C05D21DAB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B13F2A12-0E81-4968-B4B6-676C0E3CEDE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C1F6FDF-1728-4BE8-A7C7-790EC2A770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0AF9B3-8DC1-40D4-BA5A-F463D79641E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AD6B486-53F6-4FAD-89F1-63F61DC52B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3CD751D5-FF9D-41BC-99D9-AC72CF92539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0861332-93C8-46F7-BBD2-7B949D7D7A3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C729E0EA-1600-4D9A-9DE1-7ECC759D75D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1018CA0-9DC2-4BEC-A0C7-5917464785F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FD1FA01-8011-4EAF-8B2A-90A45CF94CF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6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72AC5-905C-4509-9A8B-06D0F969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F31D2A-B34F-45B1-82E5-3C1013E7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69AA02-ADAA-4F7E-9CAF-34E837FC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C943D2B9-BDBE-48AD-AF2B-962F27B983D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AF5CE888-22CB-4019-A5A8-E196EF2B270B}"/>
              </a:ext>
            </a:extLst>
          </p:cNvPr>
          <p:cNvSpPr>
            <a:spLocks noGrp="1"/>
          </p:cNvSpPr>
          <p:nvPr>
            <p:ph type="pic" idx="45"/>
          </p:nvPr>
        </p:nvSpPr>
        <p:spPr/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01CD77A-69DC-4AA9-88BF-FDBE0C0C58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CC2456E-371F-4B22-B25F-67C136F452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2CE825E-8D0F-4604-923E-B0B6472ED9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9028101-9F42-41A2-A48A-006E8B5F6BD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787BAC8-1747-4FD4-92C9-1A14DAB739D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D39EFF53-C6A5-4B3B-9F94-470A0C7B790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9130C30-7C52-4188-91BA-CAEB8DCFAE0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64D04019-0A37-492F-BA63-326D01D23DD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AB026CD-D293-409B-983C-A5A7833FC9B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13BC7C4F-FD6B-4C8F-A3F4-BC5D6FA3CC0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018319-FA3F-4D59-8F15-DCB08C1F56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D880427B-45AE-4484-93D7-A3B3647791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48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63A83-2F54-4587-ACA8-60180AF4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ED2B6F-2041-4808-8D25-1C20EB86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BFBCE5-D2B9-4442-AE19-FE41824B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Таблица 4">
            <a:extLst>
              <a:ext uri="{FF2B5EF4-FFF2-40B4-BE49-F238E27FC236}">
                <a16:creationId xmlns:a16="http://schemas.microsoft.com/office/drawing/2014/main" id="{45FA6CAB-AA3B-4676-87A2-DB763F226BC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42484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6AF24-185B-4D68-8C01-42EE31EB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3D872C-EBE6-4B05-9A96-7DCE4AC0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10E189-2605-4D2E-BD6E-2D46C916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24A8F00-6D1D-4763-AB8D-744F522AF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18903"/>
              </p:ext>
            </p:extLst>
          </p:nvPr>
        </p:nvGraphicFramePr>
        <p:xfrm>
          <a:off x="548640" y="1425164"/>
          <a:ext cx="10913384" cy="47687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97616">
                  <a:extLst>
                    <a:ext uri="{9D8B030D-6E8A-4147-A177-3AD203B41FA5}">
                      <a16:colId xmlns:a16="http://schemas.microsoft.com/office/drawing/2014/main" val="717431509"/>
                    </a:ext>
                  </a:extLst>
                </a:gridCol>
                <a:gridCol w="927266">
                  <a:extLst>
                    <a:ext uri="{9D8B030D-6E8A-4147-A177-3AD203B41FA5}">
                      <a16:colId xmlns:a16="http://schemas.microsoft.com/office/drawing/2014/main" val="2667605186"/>
                    </a:ext>
                  </a:extLst>
                </a:gridCol>
                <a:gridCol w="1245918">
                  <a:extLst>
                    <a:ext uri="{9D8B030D-6E8A-4147-A177-3AD203B41FA5}">
                      <a16:colId xmlns:a16="http://schemas.microsoft.com/office/drawing/2014/main" val="667822413"/>
                    </a:ext>
                  </a:extLst>
                </a:gridCol>
                <a:gridCol w="945739">
                  <a:extLst>
                    <a:ext uri="{9D8B030D-6E8A-4147-A177-3AD203B41FA5}">
                      <a16:colId xmlns:a16="http://schemas.microsoft.com/office/drawing/2014/main" val="1799296178"/>
                    </a:ext>
                  </a:extLst>
                </a:gridCol>
                <a:gridCol w="986971">
                  <a:extLst>
                    <a:ext uri="{9D8B030D-6E8A-4147-A177-3AD203B41FA5}">
                      <a16:colId xmlns:a16="http://schemas.microsoft.com/office/drawing/2014/main" val="232680089"/>
                    </a:ext>
                  </a:extLst>
                </a:gridCol>
                <a:gridCol w="972079">
                  <a:extLst>
                    <a:ext uri="{9D8B030D-6E8A-4147-A177-3AD203B41FA5}">
                      <a16:colId xmlns:a16="http://schemas.microsoft.com/office/drawing/2014/main" val="1674908450"/>
                    </a:ext>
                  </a:extLst>
                </a:gridCol>
                <a:gridCol w="1212598">
                  <a:extLst>
                    <a:ext uri="{9D8B030D-6E8A-4147-A177-3AD203B41FA5}">
                      <a16:colId xmlns:a16="http://schemas.microsoft.com/office/drawing/2014/main" val="1889269653"/>
                    </a:ext>
                  </a:extLst>
                </a:gridCol>
                <a:gridCol w="1212599">
                  <a:extLst>
                    <a:ext uri="{9D8B030D-6E8A-4147-A177-3AD203B41FA5}">
                      <a16:colId xmlns:a16="http://schemas.microsoft.com/office/drawing/2014/main" val="1544982393"/>
                    </a:ext>
                  </a:extLst>
                </a:gridCol>
                <a:gridCol w="1212598">
                  <a:extLst>
                    <a:ext uri="{9D8B030D-6E8A-4147-A177-3AD203B41FA5}">
                      <a16:colId xmlns:a16="http://schemas.microsoft.com/office/drawing/2014/main" val="4000624138"/>
                    </a:ext>
                  </a:extLst>
                </a:gridCol>
              </a:tblGrid>
              <a:tr h="418415">
                <a:tc>
                  <a:txBody>
                    <a:bodyPr/>
                    <a:lstStyle/>
                    <a:p>
                      <a:endParaRPr lang="ru-RU" sz="1400" b="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2013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4B76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2016</a:t>
                      </a:r>
                      <a:endParaRPr lang="ru-RU" sz="14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76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5975653"/>
                  </a:ext>
                </a:extLst>
              </a:tr>
              <a:tr h="418415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Итого</a:t>
                      </a:r>
                      <a:endParaRPr lang="ru-RU" sz="140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0–19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20–64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65+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0–19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20–64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65+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793928"/>
                  </a:ext>
                </a:extLst>
              </a:tr>
              <a:tr h="418415"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ДЖЦ</a:t>
                      </a:r>
                      <a:endParaRPr lang="ru-RU" sz="1400" b="0" dirty="0">
                        <a:latin typeface="Noto Sans" panose="020B0502040504020204" pitchFamily="34" charset="0"/>
                        <a:ea typeface="Noto Sans" panose="020B0502040504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4941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10649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38711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7840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52860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100092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34688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8080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C73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69462"/>
                  </a:ext>
                </a:extLst>
              </a:tr>
              <a:tr h="4184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Потребление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57200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231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51432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597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44893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186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44205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8797569"/>
                  </a:ext>
                </a:extLst>
              </a:tr>
              <a:tr h="4184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Трудовой доход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52259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10576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-14657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3686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-417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9222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-13158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3519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8810292"/>
                  </a:ext>
                </a:extLst>
              </a:tr>
              <a:tr h="4184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Трансферты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-395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4960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-8812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4177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4626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-8650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4089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0697729"/>
                  </a:ext>
                </a:extLst>
              </a:tr>
              <a:tr h="4184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       Общественные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5616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-5845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-491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-483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4596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-4509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-570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6549060"/>
                  </a:ext>
                </a:extLst>
              </a:tr>
              <a:tr h="4184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       Частные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-720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-157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1935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3558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8383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684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3641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4058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4542803"/>
                  </a:ext>
                </a:extLst>
              </a:tr>
              <a:tr h="4184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Перенос активов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5336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15356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3089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18274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152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16785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1337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719022"/>
                  </a:ext>
                </a:extLst>
              </a:tr>
              <a:tr h="4184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Доход от активов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18555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10419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-12721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7243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7966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9906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-9517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7578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2760647"/>
                  </a:ext>
                </a:extLst>
              </a:tr>
              <a:tr h="5846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      Сбережения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13219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267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13421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-468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9890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-532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13144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Noto Sans" panose="020B0502040504020204" pitchFamily="34" charset="0"/>
                          <a:ea typeface="Noto Sans" panose="020B0502040504020204" pitchFamily="34" charset="0"/>
                        </a:rPr>
                        <a:t>-2721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9929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812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C10F5-7ACF-4B8C-8A7F-7FAC0E87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5A5479-9A0C-4C29-8E9A-4E49EE8CFEE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83318-C4BB-4105-AA35-A95B0734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D90E-E7A3-47B7-BE95-D660C641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D1A6E87-6AA1-487D-BE2E-E9D83823C8E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DC00864-7B64-490B-AD9E-A927F3F39CC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8D82B1C-4CEF-4B3C-8BDA-5A73FA460FB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9ABE79-85F6-4E05-AF0A-87F6FAD05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560" y="2255047"/>
            <a:ext cx="514350" cy="495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A22B54-3CBD-4040-9DA3-192034E8B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293" y="2304695"/>
            <a:ext cx="447675" cy="4381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8CBC38-38BD-433E-B41F-5C45CD80A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9542" y="2142770"/>
            <a:ext cx="5238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7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86417-71D9-4BC5-AD71-0F449438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ED833D-8621-4256-A91E-41715543C0D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93125-516D-4D56-8037-9F61604B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4D5D2F-4466-41C7-A31F-30BD6B1F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400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510B9-312E-4B36-B74B-EC39C062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6133720A-5BD2-4DEA-A174-0C72C12D1EC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D8FB7F-2BB4-4A63-B330-35DB336814B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66C12-A110-4971-8575-82AB9146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C513EF-70BA-4E94-863D-21E86B7A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769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510B9-312E-4B36-B74B-EC39C062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D8FB7F-2BB4-4A63-B330-35DB336814B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66C12-A110-4971-8575-82AB9146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C513EF-70BA-4E94-863D-21E86B7A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7" name="Объект 8">
            <a:extLst>
              <a:ext uri="{FF2B5EF4-FFF2-40B4-BE49-F238E27FC236}">
                <a16:creationId xmlns:a16="http://schemas.microsoft.com/office/drawing/2014/main" id="{D0C5654E-8A6D-4EC4-AEAC-C653ED101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845530"/>
              </p:ext>
            </p:extLst>
          </p:nvPr>
        </p:nvGraphicFramePr>
        <p:xfrm>
          <a:off x="4381500" y="2440854"/>
          <a:ext cx="7021568" cy="329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46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510B9-312E-4B36-B74B-EC39C062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D8FB7F-2BB4-4A63-B330-35DB336814B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66C12-A110-4971-8575-82AB9146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C513EF-70BA-4E94-863D-21E86B7A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CA297E4-861F-4F41-A148-7A48768C32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883015"/>
              </p:ext>
            </p:extLst>
          </p:nvPr>
        </p:nvGraphicFramePr>
        <p:xfrm>
          <a:off x="4381501" y="2413936"/>
          <a:ext cx="7391400" cy="403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111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510B9-312E-4B36-B74B-EC39C062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D8FB7F-2BB4-4A63-B330-35DB336814B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66C12-A110-4971-8575-82AB9146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C513EF-70BA-4E94-863D-21E86B7A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714B6DA-1C11-48B0-9A76-4F06302DE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763072"/>
              </p:ext>
            </p:extLst>
          </p:nvPr>
        </p:nvGraphicFramePr>
        <p:xfrm>
          <a:off x="4381500" y="2538144"/>
          <a:ext cx="7254293" cy="333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266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70003-F1C8-4CFA-85CE-BB6FD129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4D889D-CACC-4B4F-8CE6-75009AFE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B708F5-F31A-45E5-A6D8-1B9E9700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223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0B969-5CD0-4430-A55B-545A1B22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92B2B5-506C-4C39-8013-7A59630D1D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13C9BD-22AE-463E-840A-073F0AE35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A35C0E-81B4-4B13-9956-E321CFB42F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756EE92-FB89-4A71-9EB8-93F1C21268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60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207A6-3F62-488A-9D75-4AB12E3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90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F80AFA-CAFB-4E51-96A3-5FA5953DC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" t="3703" r="64855" b="27408"/>
          <a:stretch/>
        </p:blipFill>
        <p:spPr>
          <a:xfrm>
            <a:off x="597116" y="2133600"/>
            <a:ext cx="3559856" cy="44831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42FDBF2-BED0-4F50-AF07-A09FDC69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</p:spPr>
        <p:txBody>
          <a:bodyPr/>
          <a:lstStyle/>
          <a:p>
            <a:fld id="{4690BA52-3F31-46F6-ACCB-1A2674B50F35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7AE87F5-1D7E-461A-9BFE-7F43472F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Макеты слайдов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AF12D-A262-49BA-B315-CF8DD54DC7CF}"/>
              </a:ext>
            </a:extLst>
          </p:cNvPr>
          <p:cNvSpPr txBox="1"/>
          <p:nvPr/>
        </p:nvSpPr>
        <p:spPr>
          <a:xfrm>
            <a:off x="514286" y="1302060"/>
            <a:ext cx="40402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Чтобы выбрать подходящий макет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выберите вкладку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Главная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Создать слайд </a:t>
            </a:r>
            <a:endParaRPr lang="ru-RU" sz="1400" b="1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DC735CE-C7EA-483E-8DD4-26CAE51AE7A4}"/>
              </a:ext>
            </a:extLst>
          </p:cNvPr>
          <p:cNvCxnSpPr>
            <a:cxnSpLocks/>
          </p:cNvCxnSpPr>
          <p:nvPr/>
        </p:nvCxnSpPr>
        <p:spPr>
          <a:xfrm flipH="1">
            <a:off x="1114982" y="1947553"/>
            <a:ext cx="464436" cy="59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E787DC-71AD-40DD-8AAE-CFBD6A527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35" y="2171611"/>
            <a:ext cx="7550242" cy="4184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AA88D3-5226-449E-97AA-687770FBE8EC}"/>
              </a:ext>
            </a:extLst>
          </p:cNvPr>
          <p:cNvSpPr txBox="1"/>
          <p:nvPr/>
        </p:nvSpPr>
        <p:spPr>
          <a:xfrm>
            <a:off x="4284863" y="1302060"/>
            <a:ext cx="40402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Чтобы настроить нижний колонтитул и номер страницы выберите вкладка 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Вставка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Колонтитулы</a:t>
            </a:r>
            <a:endParaRPr lang="ru-RU" sz="1400" b="1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6DCF552-D1E2-444A-AA7C-4AC1933DAEB1}"/>
              </a:ext>
            </a:extLst>
          </p:cNvPr>
          <p:cNvCxnSpPr>
            <a:cxnSpLocks/>
          </p:cNvCxnSpPr>
          <p:nvPr/>
        </p:nvCxnSpPr>
        <p:spPr>
          <a:xfrm>
            <a:off x="5029200" y="2360610"/>
            <a:ext cx="5203371" cy="203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F2C0067-7307-44C0-B4EC-7BF8E92666B9}"/>
              </a:ext>
            </a:extLst>
          </p:cNvPr>
          <p:cNvCxnSpPr>
            <a:cxnSpLocks/>
          </p:cNvCxnSpPr>
          <p:nvPr/>
        </p:nvCxnSpPr>
        <p:spPr>
          <a:xfrm flipH="1">
            <a:off x="8483600" y="2683302"/>
            <a:ext cx="1748972" cy="2481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7ABF959-58E6-4B94-9D79-D7BD57799A22}"/>
              </a:ext>
            </a:extLst>
          </p:cNvPr>
          <p:cNvCxnSpPr>
            <a:cxnSpLocks/>
          </p:cNvCxnSpPr>
          <p:nvPr/>
        </p:nvCxnSpPr>
        <p:spPr>
          <a:xfrm flipH="1">
            <a:off x="9216528" y="2683302"/>
            <a:ext cx="1092202" cy="2569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6D86880-F986-43B4-A5A5-0E6505D46B3B}"/>
              </a:ext>
            </a:extLst>
          </p:cNvPr>
          <p:cNvCxnSpPr>
            <a:cxnSpLocks/>
          </p:cNvCxnSpPr>
          <p:nvPr/>
        </p:nvCxnSpPr>
        <p:spPr>
          <a:xfrm>
            <a:off x="10441825" y="5459299"/>
            <a:ext cx="0" cy="37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11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06583F-0C03-40B4-A2BC-3DDB5875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07" y="1595206"/>
            <a:ext cx="3164893" cy="211319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Руководство по использованию</a:t>
            </a:r>
            <a:b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ш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аблона презентации</a:t>
            </a:r>
            <a:b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b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Шрифт, стиль, выравнивание</a:t>
            </a:r>
            <a:br>
              <a:rPr lang="ru-RU" sz="16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F16B61-7571-4CF8-8969-553FF308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</p:spPr>
        <p:txBody>
          <a:bodyPr/>
          <a:lstStyle/>
          <a:p>
            <a:fld id="{4690BA52-3F31-46F6-ACCB-1A2674B50F35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6D15F-74FD-4FA8-993A-5EC3B5B3DFA4}"/>
              </a:ext>
            </a:extLst>
          </p:cNvPr>
          <p:cNvSpPr txBox="1"/>
          <p:nvPr/>
        </p:nvSpPr>
        <p:spPr>
          <a:xfrm>
            <a:off x="4405249" y="4685762"/>
            <a:ext cx="75556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Непрерывный текст важно разделить блоки, которые должны быть выровнены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по левому краю. </a:t>
            </a:r>
          </a:p>
          <a:p>
            <a:r>
              <a:rPr lang="ru-RU" sz="1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Подзаголовки выделить отдельно более крупным размером шрифта, более светлым цветом текста и также выровнять по левому краю. </a:t>
            </a:r>
            <a:endParaRPr lang="ru-RU" sz="1400" b="0" i="0" dirty="0">
              <a:solidFill>
                <a:srgbClr val="00000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Пример показан на </a:t>
            </a:r>
            <a:r>
              <a:rPr lang="ru-RU" sz="1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hlinkClick r:id="rId2" action="ppaction://hlinksldjump"/>
              </a:rPr>
              <a:t>слайде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.</a:t>
            </a:r>
          </a:p>
          <a:p>
            <a:endParaRPr lang="ru-RU" sz="1400" b="0" i="0" dirty="0">
              <a:solidFill>
                <a:srgbClr val="00000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38F73-6456-467B-BC41-11E94DF4C40F}"/>
              </a:ext>
            </a:extLst>
          </p:cNvPr>
          <p:cNvSpPr txBox="1"/>
          <p:nvPr/>
        </p:nvSpPr>
        <p:spPr>
          <a:xfrm>
            <a:off x="4405251" y="578632"/>
            <a:ext cx="72186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Для презентаций PowerPoint используйте шрифт 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Noto Sans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 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В качестве шрифта по умолчанию и исключения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Arial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narrow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 может использоваться в случае проблем с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Noto Sans </a:t>
            </a:r>
            <a:endParaRPr lang="ru-RU" sz="14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E9CE1-21BA-4AF0-894C-326C33565378}"/>
              </a:ext>
            </a:extLst>
          </p:cNvPr>
          <p:cNvSpPr txBox="1"/>
          <p:nvPr/>
        </p:nvSpPr>
        <p:spPr>
          <a:xfrm>
            <a:off x="4405250" y="1452280"/>
            <a:ext cx="75556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Непрерывный текст важно разделить блоки, которые должны быть выровнены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по левому краю. </a:t>
            </a:r>
          </a:p>
          <a:p>
            <a:endParaRPr lang="ru-RU" sz="1400" b="0" i="0" dirty="0">
              <a:solidFill>
                <a:srgbClr val="00000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8DB43-035E-4768-8D84-92CF378B2DD5}"/>
              </a:ext>
            </a:extLst>
          </p:cNvPr>
          <p:cNvSpPr txBox="1"/>
          <p:nvPr/>
        </p:nvSpPr>
        <p:spPr>
          <a:xfrm>
            <a:off x="4405250" y="6062317"/>
            <a:ext cx="7555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Размер шрифта для непрерывного текста рекомендуется 10 пт. 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При необходимости можно использовать меньший размер шрифта.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CA31283-F24C-4325-95BA-D2DFCD16B5F5}"/>
              </a:ext>
            </a:extLst>
          </p:cNvPr>
          <p:cNvGrpSpPr/>
          <p:nvPr/>
        </p:nvGrpSpPr>
        <p:grpSpPr>
          <a:xfrm>
            <a:off x="4535880" y="2175866"/>
            <a:ext cx="4312845" cy="2206327"/>
            <a:chOff x="4535880" y="2174817"/>
            <a:chExt cx="5688776" cy="291021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5B271D8-37A4-45C5-8929-6D995C842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89" t="4156" r="15843" b="23117"/>
            <a:stretch/>
          </p:blipFill>
          <p:spPr>
            <a:xfrm>
              <a:off x="4535880" y="2174817"/>
              <a:ext cx="5688776" cy="2910214"/>
            </a:xfrm>
            <a:prstGeom prst="rect">
              <a:avLst/>
            </a:prstGeom>
          </p:spPr>
        </p:pic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E0415D07-9A5A-49C2-AE37-75228770E017}"/>
                </a:ext>
              </a:extLst>
            </p:cNvPr>
            <p:cNvCxnSpPr>
              <a:cxnSpLocks/>
            </p:cNvCxnSpPr>
            <p:nvPr/>
          </p:nvCxnSpPr>
          <p:spPr>
            <a:xfrm>
              <a:off x="4653879" y="2291149"/>
              <a:ext cx="3706350" cy="3128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A86EFF16-27A7-4FD8-B92B-CEC023650A74}"/>
                </a:ext>
              </a:extLst>
            </p:cNvPr>
            <p:cNvCxnSpPr>
              <a:cxnSpLocks/>
            </p:cNvCxnSpPr>
            <p:nvPr/>
          </p:nvCxnSpPr>
          <p:spPr>
            <a:xfrm>
              <a:off x="8338494" y="2695848"/>
              <a:ext cx="0" cy="12213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0838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06583F-0C03-40B4-A2BC-3DDB5875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07" y="1595206"/>
            <a:ext cx="3164893" cy="211319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Руководство по использованию</a:t>
            </a:r>
            <a:b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ш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аблона презентации</a:t>
            </a:r>
            <a:b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b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Шрифт, стиль, выравнивание</a:t>
            </a:r>
            <a:br>
              <a:rPr lang="ru-RU" sz="16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F16B61-7571-4CF8-8969-553FF308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</p:spPr>
        <p:txBody>
          <a:bodyPr/>
          <a:lstStyle/>
          <a:p>
            <a:fld id="{4690BA52-3F31-46F6-ACCB-1A2674B50F35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2E2A7-89CA-438C-84CC-34E600260456}"/>
              </a:ext>
            </a:extLst>
          </p:cNvPr>
          <p:cNvSpPr txBox="1"/>
          <p:nvPr/>
        </p:nvSpPr>
        <p:spPr>
          <a:xfrm>
            <a:off x="4367149" y="1671119"/>
            <a:ext cx="721867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Фотографии должны вызывать позитивные ассоциации. Цвета должны быть светлыми, насыщенными и яркими, а персонажи вызывать симпатию.</a:t>
            </a:r>
          </a:p>
          <a:p>
            <a:r>
              <a:rPr lang="ru-RU" sz="1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На фотографиях должно быть минимум деталей, и они должны быть просты для восприятия. Сюжет фотографий должен в разных формах показывать процесс достижения цели или результат этого процесса.</a:t>
            </a:r>
            <a:endParaRPr lang="ru-RU" sz="14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2E989F-A8E5-451D-B247-D31075808E46}"/>
              </a:ext>
            </a:extLst>
          </p:cNvPr>
          <p:cNvSpPr txBox="1"/>
          <p:nvPr/>
        </p:nvSpPr>
        <p:spPr>
          <a:xfrm>
            <a:off x="4367149" y="2899768"/>
            <a:ext cx="7218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Требования к фотографиям</a:t>
            </a:r>
            <a:endParaRPr lang="ru-RU" sz="1400" b="1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BDA92-127A-44AB-B529-C785E9301420}"/>
              </a:ext>
            </a:extLst>
          </p:cNvPr>
          <p:cNvSpPr txBox="1"/>
          <p:nvPr/>
        </p:nvSpPr>
        <p:spPr>
          <a:xfrm>
            <a:off x="4367149" y="3343467"/>
            <a:ext cx="7218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Использовать фотографии только высокого разрешения, материалы должны быть всегда выше 300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dpi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 для печати и 75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ppi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 для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digital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-каналов</a:t>
            </a:r>
            <a:endParaRPr lang="ru-RU" sz="14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E400BCC-1369-4DE6-9983-8764CB51F733}"/>
              </a:ext>
            </a:extLst>
          </p:cNvPr>
          <p:cNvCxnSpPr>
            <a:cxnSpLocks/>
          </p:cNvCxnSpPr>
          <p:nvPr/>
        </p:nvCxnSpPr>
        <p:spPr>
          <a:xfrm>
            <a:off x="4460746" y="3984882"/>
            <a:ext cx="6854954" cy="0"/>
          </a:xfrm>
          <a:prstGeom prst="line">
            <a:avLst/>
          </a:prstGeom>
          <a:ln w="12700">
            <a:solidFill>
              <a:srgbClr val="4B7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577BCE3-AAFE-4B88-B76E-73D16EDDEF1D}"/>
              </a:ext>
            </a:extLst>
          </p:cNvPr>
          <p:cNvSpPr txBox="1"/>
          <p:nvPr/>
        </p:nvSpPr>
        <p:spPr>
          <a:xfrm>
            <a:off x="4426987" y="4118734"/>
            <a:ext cx="7218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Аккуратно кадрируйте изображение, чтобы</a:t>
            </a:r>
          </a:p>
          <a:p>
            <a:r>
              <a:rPr lang="ru-RU" sz="1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сфокусироваться на объекте</a:t>
            </a:r>
            <a:endParaRPr lang="ru-RU" sz="14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A8A2A89-EF8F-41DD-8D60-B811B60BF65D}"/>
              </a:ext>
            </a:extLst>
          </p:cNvPr>
          <p:cNvCxnSpPr>
            <a:cxnSpLocks/>
          </p:cNvCxnSpPr>
          <p:nvPr/>
        </p:nvCxnSpPr>
        <p:spPr>
          <a:xfrm>
            <a:off x="4520584" y="4760149"/>
            <a:ext cx="6854954" cy="0"/>
          </a:xfrm>
          <a:prstGeom prst="line">
            <a:avLst/>
          </a:prstGeom>
          <a:ln w="12700">
            <a:solidFill>
              <a:srgbClr val="4B7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E3B3913-FF19-41DC-B357-8175B08E107D}"/>
              </a:ext>
            </a:extLst>
          </p:cNvPr>
          <p:cNvSpPr txBox="1"/>
          <p:nvPr/>
        </p:nvSpPr>
        <p:spPr>
          <a:xfrm>
            <a:off x="4426987" y="4894542"/>
            <a:ext cx="7218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Осторожно используйте стоковые фотографии и избегайте тех,</a:t>
            </a:r>
          </a:p>
          <a:p>
            <a:r>
              <a:rPr lang="ru-RU" sz="14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которые создают ощущение </a:t>
            </a:r>
            <a:r>
              <a:rPr lang="ru-RU" sz="1400" dirty="0" err="1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постановочности</a:t>
            </a:r>
            <a:endParaRPr lang="ru-RU" sz="14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50EBCBE-5B40-4CA7-98C7-A0FF797207C2}"/>
              </a:ext>
            </a:extLst>
          </p:cNvPr>
          <p:cNvCxnSpPr>
            <a:cxnSpLocks/>
          </p:cNvCxnSpPr>
          <p:nvPr/>
        </p:nvCxnSpPr>
        <p:spPr>
          <a:xfrm>
            <a:off x="4520584" y="5535957"/>
            <a:ext cx="6854954" cy="0"/>
          </a:xfrm>
          <a:prstGeom prst="line">
            <a:avLst/>
          </a:prstGeom>
          <a:ln w="12700">
            <a:solidFill>
              <a:srgbClr val="4B7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552DEFB-1FB6-4CF2-B195-9AC30D2414D3}"/>
              </a:ext>
            </a:extLst>
          </p:cNvPr>
          <p:cNvSpPr txBox="1"/>
          <p:nvPr/>
        </p:nvSpPr>
        <p:spPr>
          <a:xfrm>
            <a:off x="4426987" y="5667188"/>
            <a:ext cx="7218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Осторожно используйте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используйте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 фильтры и избегайте искажения естественного вида фотографий</a:t>
            </a:r>
            <a:endParaRPr lang="ru-RU" sz="14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8EC230E-4C3F-4FAA-8291-06BBE8FE5734}"/>
              </a:ext>
            </a:extLst>
          </p:cNvPr>
          <p:cNvCxnSpPr>
            <a:cxnSpLocks/>
          </p:cNvCxnSpPr>
          <p:nvPr/>
        </p:nvCxnSpPr>
        <p:spPr>
          <a:xfrm>
            <a:off x="4520584" y="6308603"/>
            <a:ext cx="6854954" cy="0"/>
          </a:xfrm>
          <a:prstGeom prst="line">
            <a:avLst/>
          </a:prstGeom>
          <a:ln w="12700">
            <a:solidFill>
              <a:srgbClr val="4B7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5F07A19-CE17-4B9F-A2E3-DBA79CAE5D80}"/>
              </a:ext>
            </a:extLst>
          </p:cNvPr>
          <p:cNvSpPr txBox="1"/>
          <p:nvPr/>
        </p:nvSpPr>
        <p:spPr>
          <a:xfrm>
            <a:off x="4367149" y="383373"/>
            <a:ext cx="75556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В вашем шаблоне цветовая палитра установлена по умолчанию. 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Поскольку бренд также выражен посредством визуального языка и образов, пожалуйста, используйте соответствующие иконки, которые вы можете 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найти на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hlinkClick r:id="rId2" action="ppaction://hlinksldjump"/>
              </a:rPr>
              <a:t>слайде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. 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</a:rPr>
              <a:t>Изображения также должны быть актуальными с точки зрения брендинга.</a:t>
            </a:r>
          </a:p>
        </p:txBody>
      </p:sp>
    </p:spTree>
    <p:extLst>
      <p:ext uri="{BB962C8B-B14F-4D97-AF65-F5344CB8AC3E}">
        <p14:creationId xmlns:p14="http://schemas.microsoft.com/office/powerpoint/2010/main" val="100497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185F5F4-DA1A-4B12-8B6B-DE48C7289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4BD3EF-317C-431C-BA65-94DECD4FA5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C1C93E-0DA4-4144-A172-8FF3D94AAE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615860-0B3C-4029-9B91-F3FFA4DDFE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6DF6EC-51A9-4956-87EC-DCF0131DD8A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06693B4-B877-4690-9960-ED2CC6A75C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63D5046-2117-49D0-ACFC-75165B37042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AFB0256-3B76-4D02-AC8D-56CAB0E7D5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7980E67-CFA6-4B79-9439-2CEC520F34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6397F36-B11F-4A3A-8EB9-28C21A7F4C3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185AE68-A741-43D9-BA2B-06283A28300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DBD1FC7-2AB5-4594-BA8A-5B33F125828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17E64188-B4FF-484D-AC64-53712D17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4ACD3C2C-207F-4B90-8A69-D87C0E60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688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06583F-0C03-40B4-A2BC-3DDB5875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07" y="1595206"/>
            <a:ext cx="3164893" cy="183379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Руководство по использованию</a:t>
            </a:r>
            <a:b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ш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аблона презентации</a:t>
            </a:r>
            <a:b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br>
              <a:rPr lang="ru-RU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ru-RU" sz="16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Использование</a:t>
            </a:r>
            <a:br>
              <a:rPr lang="ru-RU" sz="16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ru-RU" sz="16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цветовой </a:t>
            </a:r>
            <a:r>
              <a:rPr lang="ru-RU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палитры</a:t>
            </a:r>
            <a:endParaRPr lang="ru-RU" sz="1600" i="0" dirty="0">
              <a:solidFill>
                <a:schemeClr val="bg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F16B61-7571-4CF8-8969-553FF308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</p:spPr>
        <p:txBody>
          <a:bodyPr/>
          <a:lstStyle/>
          <a:p>
            <a:fld id="{4690BA52-3F31-46F6-ACCB-1A2674B50F35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926700-6AB8-4B5F-A437-1B4CA16E2B4B}"/>
              </a:ext>
            </a:extLst>
          </p:cNvPr>
          <p:cNvSpPr txBox="1"/>
          <p:nvPr/>
        </p:nvSpPr>
        <p:spPr>
          <a:xfrm>
            <a:off x="4367149" y="947964"/>
            <a:ext cx="7218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Цвета являются центральным элементом бренда и дизайна в рамках фирменного стиля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НЦМУ</a:t>
            </a:r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B923F4-D4C4-476B-9578-1BB99542BDA6}"/>
              </a:ext>
            </a:extLst>
          </p:cNvPr>
          <p:cNvSpPr txBox="1"/>
          <p:nvPr/>
        </p:nvSpPr>
        <p:spPr>
          <a:xfrm>
            <a:off x="4426987" y="3694027"/>
            <a:ext cx="72186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Первый, или основной цвет — стальной синий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Модифицирование, или использование других цветов недопустимо</a:t>
            </a:r>
            <a:endParaRPr lang="ru-RU" sz="1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3052B75-4B9C-45AB-9845-33310E0B0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37" t="30186" r="37500" b="55868"/>
          <a:stretch/>
        </p:blipFill>
        <p:spPr>
          <a:xfrm>
            <a:off x="4426987" y="2128894"/>
            <a:ext cx="2366488" cy="160561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8587B77-9113-4B29-B8BD-BD307348EB67}"/>
              </a:ext>
            </a:extLst>
          </p:cNvPr>
          <p:cNvSpPr txBox="1"/>
          <p:nvPr/>
        </p:nvSpPr>
        <p:spPr>
          <a:xfrm>
            <a:off x="4367148" y="1554788"/>
            <a:ext cx="72186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Используйте цвета в рамках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брендука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, данная палитра встроена в вашу презентацию:</a:t>
            </a: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dirty="0"/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76194B2A-395C-4638-94F9-CB7951BC7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250991"/>
              </p:ext>
            </p:extLst>
          </p:nvPr>
        </p:nvGraphicFramePr>
        <p:xfrm>
          <a:off x="3905333" y="4392213"/>
          <a:ext cx="2792350" cy="186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2851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06583F-0C03-40B4-A2BC-3DDB5875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07" y="1595206"/>
            <a:ext cx="3164893" cy="183379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Руководство по использованию</a:t>
            </a:r>
            <a:b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ш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аблона презентации</a:t>
            </a:r>
            <a:br>
              <a:rPr lang="ru-RU" sz="1600" b="1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br>
              <a:rPr lang="ru-RU" sz="1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ru-RU" sz="16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Использование</a:t>
            </a:r>
            <a:br>
              <a:rPr lang="ru-RU" sz="16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</a:br>
            <a:r>
              <a:rPr lang="ru-RU" sz="16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цветовой </a:t>
            </a:r>
            <a:r>
              <a:rPr lang="ru-RU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палитры</a:t>
            </a:r>
            <a:endParaRPr lang="ru-RU" sz="1600" i="0" dirty="0">
              <a:solidFill>
                <a:schemeClr val="bg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F16B61-7571-4CF8-8969-553FF308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122" y="6356350"/>
            <a:ext cx="494685" cy="365125"/>
          </a:xfrm>
        </p:spPr>
        <p:txBody>
          <a:bodyPr/>
          <a:lstStyle/>
          <a:p>
            <a:fld id="{4690BA52-3F31-46F6-ACCB-1A2674B50F35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563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9B11F-B95C-49EF-B8A4-7437C15A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34886"/>
            <a:ext cx="9944100" cy="723291"/>
          </a:xfrm>
        </p:spPr>
        <p:txBody>
          <a:bodyPr/>
          <a:lstStyle/>
          <a:p>
            <a:r>
              <a:rPr lang="ru-RU" dirty="0"/>
              <a:t>Макеты иконок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543851-D06B-4D17-9B7A-48BC88A7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BBE8B8-C258-427E-8D11-D283E7B11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5426" y="1378795"/>
            <a:ext cx="447675" cy="5905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349FA-3574-4219-87AC-15A07BFF2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9749" y="1378795"/>
            <a:ext cx="542925" cy="590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E68333-D150-46D9-B211-511AFA8BE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9322" y="1378795"/>
            <a:ext cx="542925" cy="590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FD4B12-86FC-44F6-9365-F2F92293E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8895" y="1412133"/>
            <a:ext cx="523875" cy="5238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9D905F-6F6E-4CDC-8657-38CCB8B06A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49418" y="1426420"/>
            <a:ext cx="514350" cy="495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5E2A74F-C79D-4C3E-A7D0-86EDAD3422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0416" y="1454995"/>
            <a:ext cx="447675" cy="4381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87768A-20A8-404F-83A9-6937380269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64739" y="1469283"/>
            <a:ext cx="409575" cy="4095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4289D3-0E00-4FC0-B0F0-39037B6296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00962" y="1426420"/>
            <a:ext cx="381000" cy="4953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C646E0-FAB6-463F-AF51-8D931FF511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08610" y="1402608"/>
            <a:ext cx="466725" cy="5429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D441A91-044D-4015-AD37-615747154A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01983" y="1431183"/>
            <a:ext cx="466725" cy="4857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9B3A11-31CA-4604-BBA6-A083B494530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895356" y="1435945"/>
            <a:ext cx="400050" cy="4762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15F0680-8585-411E-BD60-A7154049DC8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422050" y="1454995"/>
            <a:ext cx="495300" cy="4381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92BDD07-96FD-4C4C-AAD8-289DD17DD43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885426" y="2070221"/>
            <a:ext cx="495300" cy="4953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C9E648B-195C-4487-A8D0-6B32226CD8E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481362" y="2070221"/>
            <a:ext cx="495300" cy="4953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C203D97-27BB-4D63-8499-D0B2394B703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77298" y="2070221"/>
            <a:ext cx="495300" cy="4953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EA93E82-7853-430F-8866-39FB8C505DF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673234" y="2113084"/>
            <a:ext cx="504825" cy="4095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143321-7D3B-46A9-8643-7C66DD13774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278695" y="2094034"/>
            <a:ext cx="466725" cy="4476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60EBA04-DFE4-4C54-8BB1-DD22B07753F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846056" y="2017834"/>
            <a:ext cx="523875" cy="6000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C5D298E-7D9E-4FE4-801B-1ED722F569C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470567" y="2094034"/>
            <a:ext cx="447675" cy="44767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D51FF48-02B1-4C72-91AC-D34A58C3708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018878" y="2113084"/>
            <a:ext cx="466725" cy="4095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E7F341-E011-4791-9EC3-CE55B43EA6E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586239" y="2127371"/>
            <a:ext cx="466725" cy="381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2EA68D1-3107-4111-BE7F-8F35FD2F191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153600" y="2136896"/>
            <a:ext cx="561975" cy="3619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ED5B451-ED6B-42F1-959D-4107951B7AF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816211" y="2060696"/>
            <a:ext cx="542925" cy="51435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A15D742-3769-4E38-A157-7115EC1B163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1459776" y="2084509"/>
            <a:ext cx="457200" cy="46672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8C61EB9-32BA-4849-A706-EE399442335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885426" y="2767244"/>
            <a:ext cx="428625" cy="44767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D975A81-C532-4576-BAC5-694CD208CC3D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440099" y="2791056"/>
            <a:ext cx="447675" cy="40005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6E0DB3C-230D-45F2-B281-08730C961164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013822" y="2791056"/>
            <a:ext cx="419100" cy="4000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428024A-70D1-4406-8772-8CEAAE255A9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6558970" y="2748194"/>
            <a:ext cx="371475" cy="48577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730E8CB-A0A8-4F4E-AC84-FB7E409D5678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7056493" y="2757719"/>
            <a:ext cx="342900" cy="46672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62BEA94-D002-49A8-BFC0-5196A9646FF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525440" y="2757719"/>
            <a:ext cx="466725" cy="46672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DC72AD56-8D59-42D3-8DB6-2871468EBFF4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74290" y="2603156"/>
            <a:ext cx="466725" cy="40005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84C04C99-ABA7-4F89-9481-716B06D6F907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620215" y="1390781"/>
            <a:ext cx="476250" cy="47625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E26C4AFE-7AAF-4D1B-B7CB-D9AB36570B34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2822556" y="1390113"/>
            <a:ext cx="571500" cy="40957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A83C99CF-D92B-4F66-A8E9-944C118BA28B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52462" y="5285968"/>
            <a:ext cx="466725" cy="63817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930D97E-FDB4-4421-92C2-DF58AA33233F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2822556" y="3870186"/>
            <a:ext cx="523875" cy="52387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DDD605BC-EBB8-4531-B5CB-B8C355E36C83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52463" y="3866213"/>
            <a:ext cx="466725" cy="43815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5074691-F694-48FD-B327-11CEFFE82257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2760808" y="2547593"/>
            <a:ext cx="504825" cy="533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C986FF19-25D9-4568-9AA2-9577A14D7975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919278" y="3782636"/>
            <a:ext cx="361950" cy="447675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87196325-94DB-4FA0-9C3A-BA632737B1A1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5506255" y="3782636"/>
            <a:ext cx="361950" cy="44767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DD378BF-B914-4C46-BC81-AF7A7CABE710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6093232" y="3782636"/>
            <a:ext cx="361950" cy="447675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EB88494-723D-4206-A3CB-4320085879E9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6680209" y="3782636"/>
            <a:ext cx="361950" cy="447675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4450C66-912E-4D35-A8B2-27679A56AC63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7267186" y="3782636"/>
            <a:ext cx="361950" cy="447675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E71E063-D0EE-4E02-972D-48CDA0597846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7854163" y="3782636"/>
            <a:ext cx="361950" cy="4476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D4B489E-CEE8-4634-A0FE-98FA3F178EBF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8441140" y="3782636"/>
            <a:ext cx="361950" cy="447675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BD59097-2E91-4D4D-9A0B-79179C2285A2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9028117" y="3782636"/>
            <a:ext cx="361950" cy="447675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FCBE14A-4A79-4715-A9FC-25C9190ACC2A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9615094" y="3782636"/>
            <a:ext cx="361950" cy="447675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97911E9-F15A-4415-B7DF-E135F7CDD85D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0202071" y="3782636"/>
            <a:ext cx="361950" cy="44767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41001007-9BDA-44EC-A6FA-855EC72FE247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0789048" y="3835023"/>
            <a:ext cx="466725" cy="3429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1DFD74C9-1CA6-4E45-A111-A61172A82B57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1480800" y="3835023"/>
            <a:ext cx="447675" cy="342900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1F2BE7A-1172-4B51-9D72-CFB31DC29068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4867716" y="4400874"/>
            <a:ext cx="447675" cy="447675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0BBBF1FC-98AC-4374-85FF-488B38EE7250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5484246" y="4410399"/>
            <a:ext cx="485775" cy="43815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C73254D-9320-40B6-8A39-8CC3AAB94497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4888881" y="5378674"/>
            <a:ext cx="390525" cy="390525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BF4A523C-E983-4205-BD2F-68218C6E5261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5493950" y="5378674"/>
            <a:ext cx="390525" cy="390525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A9B6785B-EA17-4EBE-B591-7FC4CDD305ED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6099019" y="5378674"/>
            <a:ext cx="390525" cy="390525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08D98D68-37F1-4ACC-82DB-292347BC23F7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6704088" y="5378674"/>
            <a:ext cx="390525" cy="390525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33C976A9-D6A7-4263-BCCF-8E7336A263EC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7309157" y="5378674"/>
            <a:ext cx="390525" cy="390525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D6488E57-0C5A-4147-ADBD-A80F902718C4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7914226" y="5378674"/>
            <a:ext cx="390525" cy="390525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E447BA20-89B5-4DA5-93CE-42FACCFA6D68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8519295" y="5378674"/>
            <a:ext cx="390525" cy="390525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F81643A3-1762-4E14-BFB0-8DC3842F41D9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9124364" y="5378674"/>
            <a:ext cx="390525" cy="390525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30AFCDB1-DEC6-4CD9-BAAA-0FAC0416E9BC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9729433" y="5378674"/>
            <a:ext cx="390525" cy="390525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A17C0FDB-D5C7-467F-A025-DCE6455CA062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10334502" y="5378674"/>
            <a:ext cx="390525" cy="39052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EB67A09E-789A-4DD6-A4BA-8330FC83F83E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0939571" y="5378674"/>
            <a:ext cx="390525" cy="390525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82071EFD-6F92-4BE4-80BB-AACEAC9B2E99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11544644" y="5378674"/>
            <a:ext cx="390525" cy="390525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74E76E29-0EE9-444A-9138-2F326ABC8A28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4899124" y="5945411"/>
            <a:ext cx="390525" cy="390525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4A8B950D-4BDF-4580-A205-D3D573211C01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5468917" y="5921598"/>
            <a:ext cx="342900" cy="438150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963E6C39-10C6-44B1-B676-C2BCDF4448A2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5991085" y="5935886"/>
            <a:ext cx="438150" cy="409575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089069FF-C742-4A2F-A680-493F464A6F26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6608503" y="5902548"/>
            <a:ext cx="476250" cy="476250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53226756-5D5F-40CA-A6D6-6BB0B0FA42AC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7264021" y="5978748"/>
            <a:ext cx="419100" cy="323850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86528678-B8F0-4E55-A1F6-629CC1B359CF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7862389" y="5888261"/>
            <a:ext cx="428625" cy="504825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83CF4EBE-ED0B-42F8-BCCE-B0FAD9F97AD2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8470283" y="5888261"/>
            <a:ext cx="428625" cy="504825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4EA864C9-41E6-423A-AB93-E901F93F9515}"/>
              </a:ext>
            </a:extLst>
          </p:cNvPr>
          <p:cNvSpPr txBox="1"/>
          <p:nvPr/>
        </p:nvSpPr>
        <p:spPr>
          <a:xfrm>
            <a:off x="4829616" y="5019112"/>
            <a:ext cx="32946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Дополнительные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4263B8F-8912-474C-8170-8926CB9AF4A5}"/>
              </a:ext>
            </a:extLst>
          </p:cNvPr>
          <p:cNvSpPr txBox="1"/>
          <p:nvPr/>
        </p:nvSpPr>
        <p:spPr>
          <a:xfrm>
            <a:off x="4795751" y="3416641"/>
            <a:ext cx="32946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Тематические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89534CA-208C-47B7-B7DF-5DDCE0A73E0D}"/>
              </a:ext>
            </a:extLst>
          </p:cNvPr>
          <p:cNvSpPr txBox="1"/>
          <p:nvPr/>
        </p:nvSpPr>
        <p:spPr>
          <a:xfrm>
            <a:off x="4834877" y="1031219"/>
            <a:ext cx="32946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Общие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749CA1E-374F-4596-862A-6D57E2BD84E1}"/>
              </a:ext>
            </a:extLst>
          </p:cNvPr>
          <p:cNvSpPr txBox="1"/>
          <p:nvPr/>
        </p:nvSpPr>
        <p:spPr>
          <a:xfrm>
            <a:off x="546066" y="1921720"/>
            <a:ext cx="1945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9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Социальное и гуманитарное</a:t>
            </a:r>
          </a:p>
          <a:p>
            <a:pPr>
              <a:buClr>
                <a:srgbClr val="4B76B9"/>
              </a:buClr>
              <a:buSzPct val="130000"/>
            </a:pPr>
            <a:r>
              <a:rPr lang="ru-RU" sz="9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Измерение человеческого </a:t>
            </a:r>
          </a:p>
          <a:p>
            <a:pPr>
              <a:buClr>
                <a:srgbClr val="4B76B9"/>
              </a:buClr>
              <a:buSzPct val="130000"/>
            </a:pPr>
            <a:r>
              <a:rPr lang="ru-RU" sz="9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потенциала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1C35242-5AD9-4B56-B7E4-50B5F287467A}"/>
              </a:ext>
            </a:extLst>
          </p:cNvPr>
          <p:cNvSpPr txBox="1"/>
          <p:nvPr/>
        </p:nvSpPr>
        <p:spPr>
          <a:xfrm>
            <a:off x="2723965" y="1882547"/>
            <a:ext cx="1945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900" i="0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Нейрокогнитивные</a:t>
            </a:r>
            <a:endParaRPr lang="ru-RU" sz="900" i="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pPr>
              <a:buClr>
                <a:srgbClr val="4B76B9"/>
              </a:buClr>
              <a:buSzPct val="130000"/>
            </a:pPr>
            <a:r>
              <a:rPr lang="ru-RU" sz="9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Механизмы социального </a:t>
            </a:r>
          </a:p>
          <a:p>
            <a:pPr>
              <a:buClr>
                <a:srgbClr val="4B76B9"/>
              </a:buClr>
              <a:buSzPct val="130000"/>
            </a:pPr>
            <a:r>
              <a:rPr lang="ru-RU" sz="9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поведения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3BAA2F1-0D7C-44AD-8EEE-10E8E18DD3B3}"/>
              </a:ext>
            </a:extLst>
          </p:cNvPr>
          <p:cNvSpPr txBox="1"/>
          <p:nvPr/>
        </p:nvSpPr>
        <p:spPr>
          <a:xfrm>
            <a:off x="529432" y="1031219"/>
            <a:ext cx="32946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0" dirty="0">
                <a:solidFill>
                  <a:srgbClr val="4B76B9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Направление исследований в рамках </a:t>
            </a:r>
            <a:r>
              <a:rPr lang="ru-RU" sz="1050" i="0" dirty="0" err="1">
                <a:solidFill>
                  <a:srgbClr val="4B76B9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НЦМУ</a:t>
            </a:r>
            <a:endParaRPr lang="ru-RU" sz="1050" i="0" dirty="0">
              <a:solidFill>
                <a:srgbClr val="4B76B9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A4166D1-7688-4FB5-BB4F-6B922F458BDA}"/>
              </a:ext>
            </a:extLst>
          </p:cNvPr>
          <p:cNvSpPr txBox="1"/>
          <p:nvPr/>
        </p:nvSpPr>
        <p:spPr>
          <a:xfrm>
            <a:off x="546066" y="3159766"/>
            <a:ext cx="1945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9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Демографические</a:t>
            </a:r>
          </a:p>
          <a:p>
            <a:pPr>
              <a:buClr>
                <a:srgbClr val="4B76B9"/>
              </a:buClr>
              <a:buSzPct val="130000"/>
            </a:pPr>
            <a:r>
              <a:rPr lang="ru-RU" sz="9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 социальные факторы</a:t>
            </a:r>
          </a:p>
          <a:p>
            <a:pPr>
              <a:buClr>
                <a:srgbClr val="4B76B9"/>
              </a:buClr>
              <a:buSzPct val="130000"/>
            </a:pPr>
            <a:r>
              <a:rPr lang="ru-RU" sz="9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а</a:t>
            </a:r>
            <a:r>
              <a:rPr lang="ru-RU" sz="9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ктивного долголетия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E85F307-8275-440F-8ED3-B5551997849A}"/>
              </a:ext>
            </a:extLst>
          </p:cNvPr>
          <p:cNvSpPr txBox="1"/>
          <p:nvPr/>
        </p:nvSpPr>
        <p:spPr>
          <a:xfrm>
            <a:off x="2716783" y="3159766"/>
            <a:ext cx="1945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9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Природно-климатические</a:t>
            </a:r>
          </a:p>
          <a:p>
            <a:pPr>
              <a:buClr>
                <a:srgbClr val="4B76B9"/>
              </a:buClr>
              <a:buSzPct val="130000"/>
            </a:pPr>
            <a:r>
              <a:rPr lang="ru-RU" sz="9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Детерминанты устойчивого</a:t>
            </a:r>
          </a:p>
          <a:p>
            <a:pPr>
              <a:buClr>
                <a:srgbClr val="4B76B9"/>
              </a:buClr>
              <a:buSzPct val="130000"/>
            </a:pPr>
            <a:r>
              <a:rPr lang="ru-RU" sz="9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развития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E793D6D-0C09-480A-9751-B6A097A92D4D}"/>
              </a:ext>
            </a:extLst>
          </p:cNvPr>
          <p:cNvSpPr txBox="1"/>
          <p:nvPr/>
        </p:nvSpPr>
        <p:spPr>
          <a:xfrm>
            <a:off x="569905" y="4460640"/>
            <a:ext cx="194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9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Занятость, социальная активность и формирование</a:t>
            </a:r>
          </a:p>
          <a:p>
            <a:pPr>
              <a:buClr>
                <a:srgbClr val="4B76B9"/>
              </a:buClr>
              <a:buSzPct val="130000"/>
            </a:pPr>
            <a:r>
              <a:rPr lang="ru-RU" sz="9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Ключевых навыков</a:t>
            </a:r>
          </a:p>
          <a:p>
            <a:pPr>
              <a:buClr>
                <a:srgbClr val="4B76B9"/>
              </a:buClr>
              <a:buSzPct val="130000"/>
            </a:pPr>
            <a:r>
              <a:rPr lang="ru-RU" sz="9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</a:t>
            </a:r>
            <a:r>
              <a:rPr lang="ru-RU" sz="9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компетенций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F146B12-E216-4319-ABC9-0636895E5320}"/>
              </a:ext>
            </a:extLst>
          </p:cNvPr>
          <p:cNvSpPr txBox="1"/>
          <p:nvPr/>
        </p:nvSpPr>
        <p:spPr>
          <a:xfrm>
            <a:off x="2723965" y="4460640"/>
            <a:ext cx="1945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9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Человеческий потенциал</a:t>
            </a:r>
          </a:p>
          <a:p>
            <a:pPr>
              <a:buClr>
                <a:srgbClr val="4B76B9"/>
              </a:buClr>
              <a:buSzPct val="130000"/>
            </a:pPr>
            <a:r>
              <a:rPr lang="ru-RU" sz="9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 безопасность </a:t>
            </a:r>
          </a:p>
          <a:p>
            <a:pPr>
              <a:buClr>
                <a:srgbClr val="4B76B9"/>
              </a:buClr>
              <a:buSzPct val="130000"/>
            </a:pPr>
            <a:r>
              <a:rPr lang="ru-RU" sz="9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в</a:t>
            </a:r>
            <a:r>
              <a:rPr lang="ru-RU" sz="9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глобальном мире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A092D4C-8D7B-480C-8224-F45402083683}"/>
              </a:ext>
            </a:extLst>
          </p:cNvPr>
          <p:cNvSpPr txBox="1"/>
          <p:nvPr/>
        </p:nvSpPr>
        <p:spPr>
          <a:xfrm>
            <a:off x="569905" y="5992548"/>
            <a:ext cx="20280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9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Человек в эпоху технологических трансформаций</a:t>
            </a:r>
          </a:p>
        </p:txBody>
      </p:sp>
    </p:spTree>
    <p:extLst>
      <p:ext uri="{BB962C8B-B14F-4D97-AF65-F5344CB8AC3E}">
        <p14:creationId xmlns:p14="http://schemas.microsoft.com/office/powerpoint/2010/main" val="327802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8F66C-F6B6-4F1E-A327-56633709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D3A4E1-09D9-416F-9DAF-06A670F226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84F230-9079-484A-A82F-B73153D7223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D2B1E6-6D42-4E8D-982E-447720800FC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2ADF0E3-7C07-47D8-A6DD-8098CEA54C6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80314F4-0594-4E85-8D10-18AB4598B8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9CF703A-EB7B-42FA-B763-5529A934073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606E2A5-5F14-4F9E-B2F3-3D5C2A54045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A84408F-C8D2-4A10-A365-30E5CD24B3D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35EBFFF-4A85-452A-A223-6F1E520273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EF5F87E7-61B2-4A07-ADF8-3C8FCC0B152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A092425-A68D-46B1-8723-42CF536A7D6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580D8CA-2354-4854-B35B-D6170106D4D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6872E7-CA92-450C-B454-ADA176C2B87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16F45CE3-9FE8-47C3-A06C-8BAF38F6995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DA22BC27-1097-4B46-B688-91ADE0574E1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C045F9FB-488C-43A1-A140-F3EE8849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B4AE1F09-3309-4E1B-9D81-4C1EB1A6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31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B089D-64F6-4D14-8A9E-D096845B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599820-EFCB-4CA1-A964-4324D2284E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A553F2-823C-4C64-BA6A-FA238A30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181367-941C-4266-886F-AFDC60C3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0FFEA57-AE07-49EF-AD09-31F0BFB0714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9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1EAAC-A567-4AC4-AF37-A16A8A19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0009A-86C6-4DFD-9436-5920B2062C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2CB4C1-9B9E-44B4-959C-2CBFF0EE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77F068-03FC-4E13-91B3-45CAB32A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0940A7C-6873-4FEA-9B95-EB1BF573A53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2E97561-84C1-4095-BE13-3CCF636A250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3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726B9-DA75-4F93-8EAB-FF7D593D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4EA4DF-55AA-4ACF-8156-A0401CC0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97FA6D-57EE-4BC0-A88E-CE226050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81ACFEF-556C-4132-80DE-4E1C782DFE78}"/>
              </a:ext>
            </a:extLst>
          </p:cNvPr>
          <p:cNvSpPr/>
          <p:nvPr/>
        </p:nvSpPr>
        <p:spPr>
          <a:xfrm flipH="1">
            <a:off x="1163954" y="4091681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3FC57-6E4A-4C21-B9ED-AA503C341A46}"/>
              </a:ext>
            </a:extLst>
          </p:cNvPr>
          <p:cNvSpPr txBox="1"/>
          <p:nvPr/>
        </p:nvSpPr>
        <p:spPr>
          <a:xfrm>
            <a:off x="665204" y="4021771"/>
            <a:ext cx="5692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Брянск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5A777BF-245A-4081-ACC1-E2EB1CD9CAFC}"/>
              </a:ext>
            </a:extLst>
          </p:cNvPr>
          <p:cNvSpPr/>
          <p:nvPr/>
        </p:nvSpPr>
        <p:spPr>
          <a:xfrm flipH="1">
            <a:off x="1352072" y="3991047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45C43-2F3D-4194-B59B-B75859F1BC6C}"/>
              </a:ext>
            </a:extLst>
          </p:cNvPr>
          <p:cNvSpPr txBox="1"/>
          <p:nvPr/>
        </p:nvSpPr>
        <p:spPr>
          <a:xfrm>
            <a:off x="853794" y="3921910"/>
            <a:ext cx="5692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Калуга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884E7B7-0295-4984-B8D7-C5F4F3BE03D5}"/>
              </a:ext>
            </a:extLst>
          </p:cNvPr>
          <p:cNvSpPr/>
          <p:nvPr/>
        </p:nvSpPr>
        <p:spPr>
          <a:xfrm flipH="1">
            <a:off x="2787569" y="4646193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56532-1049-44F9-97F4-AF2DDB1D60D5}"/>
              </a:ext>
            </a:extLst>
          </p:cNvPr>
          <p:cNvSpPr txBox="1"/>
          <p:nvPr/>
        </p:nvSpPr>
        <p:spPr>
          <a:xfrm>
            <a:off x="787822" y="3806748"/>
            <a:ext cx="677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Красногорск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FDD5D59-28B0-45A8-B6B1-27303BD0CB7E}"/>
              </a:ext>
            </a:extLst>
          </p:cNvPr>
          <p:cNvSpPr/>
          <p:nvPr/>
        </p:nvSpPr>
        <p:spPr>
          <a:xfrm flipH="1">
            <a:off x="1399381" y="3881825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BCB6C3-EA62-420A-A1EE-4A928079D801}"/>
              </a:ext>
            </a:extLst>
          </p:cNvPr>
          <p:cNvSpPr txBox="1"/>
          <p:nvPr/>
        </p:nvSpPr>
        <p:spPr>
          <a:xfrm>
            <a:off x="583385" y="3720173"/>
            <a:ext cx="6770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Смоленск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C970910-62A3-4D75-A052-7ED746FA6BB6}"/>
              </a:ext>
            </a:extLst>
          </p:cNvPr>
          <p:cNvSpPr/>
          <p:nvPr/>
        </p:nvSpPr>
        <p:spPr>
          <a:xfrm flipH="1">
            <a:off x="1181954" y="3790696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E97CB76-BED6-4B83-BF01-577E19B26673}"/>
              </a:ext>
            </a:extLst>
          </p:cNvPr>
          <p:cNvSpPr/>
          <p:nvPr/>
        </p:nvSpPr>
        <p:spPr>
          <a:xfrm flipH="1">
            <a:off x="679432" y="3477098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DD7296-F76A-4050-B621-8FD9868A1775}"/>
              </a:ext>
            </a:extLst>
          </p:cNvPr>
          <p:cNvSpPr txBox="1"/>
          <p:nvPr/>
        </p:nvSpPr>
        <p:spPr>
          <a:xfrm>
            <a:off x="365195" y="3344361"/>
            <a:ext cx="70047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Калининград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C1B9D7B-3635-4FAA-ABFD-242880451C9E}"/>
              </a:ext>
            </a:extLst>
          </p:cNvPr>
          <p:cNvSpPr/>
          <p:nvPr/>
        </p:nvSpPr>
        <p:spPr>
          <a:xfrm flipH="1">
            <a:off x="1227017" y="3490551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40079-1215-4C28-BFF0-9F76934F4B41}"/>
              </a:ext>
            </a:extLst>
          </p:cNvPr>
          <p:cNvSpPr txBox="1"/>
          <p:nvPr/>
        </p:nvSpPr>
        <p:spPr>
          <a:xfrm>
            <a:off x="1020700" y="3366386"/>
            <a:ext cx="44258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Псков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B8ECE78-1350-4C25-BFD3-11054C747B87}"/>
              </a:ext>
            </a:extLst>
          </p:cNvPr>
          <p:cNvSpPr/>
          <p:nvPr/>
        </p:nvSpPr>
        <p:spPr>
          <a:xfrm flipH="1">
            <a:off x="1422010" y="3292432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3D4E8D-288B-409D-ADFE-DE9485230E1B}"/>
              </a:ext>
            </a:extLst>
          </p:cNvPr>
          <p:cNvSpPr txBox="1"/>
          <p:nvPr/>
        </p:nvSpPr>
        <p:spPr>
          <a:xfrm>
            <a:off x="1215234" y="3152779"/>
            <a:ext cx="48555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Выборг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E26D225-D078-49A9-8340-05828BDB962D}"/>
              </a:ext>
            </a:extLst>
          </p:cNvPr>
          <p:cNvSpPr/>
          <p:nvPr/>
        </p:nvSpPr>
        <p:spPr>
          <a:xfrm flipH="1">
            <a:off x="1422010" y="3393000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8961426-84B3-4A9F-8447-12F795194F10}"/>
              </a:ext>
            </a:extLst>
          </p:cNvPr>
          <p:cNvSpPr/>
          <p:nvPr/>
        </p:nvSpPr>
        <p:spPr>
          <a:xfrm flipH="1">
            <a:off x="1388366" y="3548740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04D29A0-5628-46F9-97E2-228EB9D8474F}"/>
              </a:ext>
            </a:extLst>
          </p:cNvPr>
          <p:cNvSpPr/>
          <p:nvPr/>
        </p:nvSpPr>
        <p:spPr>
          <a:xfrm flipH="1">
            <a:off x="1682786" y="3283528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A40167-D6CC-4B54-85E4-156A5B0D8D96}"/>
              </a:ext>
            </a:extLst>
          </p:cNvPr>
          <p:cNvSpPr txBox="1"/>
          <p:nvPr/>
        </p:nvSpPr>
        <p:spPr>
          <a:xfrm>
            <a:off x="1305681" y="3696949"/>
            <a:ext cx="37553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Тверь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A8FFF7E-2EF6-4EB4-A6B3-40E2ACE4FBCC}"/>
              </a:ext>
            </a:extLst>
          </p:cNvPr>
          <p:cNvSpPr/>
          <p:nvPr/>
        </p:nvSpPr>
        <p:spPr>
          <a:xfrm flipH="1">
            <a:off x="1467302" y="3823422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2091924-F0D2-4679-8FEF-F55AE63C0830}"/>
              </a:ext>
            </a:extLst>
          </p:cNvPr>
          <p:cNvSpPr/>
          <p:nvPr/>
        </p:nvSpPr>
        <p:spPr>
          <a:xfrm flipH="1">
            <a:off x="1482915" y="3877022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6A28DC-A41F-4DC9-8AE3-78A522582774}"/>
              </a:ext>
            </a:extLst>
          </p:cNvPr>
          <p:cNvSpPr txBox="1"/>
          <p:nvPr/>
        </p:nvSpPr>
        <p:spPr>
          <a:xfrm>
            <a:off x="1756610" y="3634358"/>
            <a:ext cx="9749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Вологда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4DCF09B-367B-4976-80A6-EDEEE177609E}"/>
              </a:ext>
            </a:extLst>
          </p:cNvPr>
          <p:cNvSpPr/>
          <p:nvPr/>
        </p:nvSpPr>
        <p:spPr>
          <a:xfrm flipH="1">
            <a:off x="1788492" y="3702173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764F767-4C4B-4D7B-8544-82A59C5F4233}"/>
              </a:ext>
            </a:extLst>
          </p:cNvPr>
          <p:cNvSpPr/>
          <p:nvPr/>
        </p:nvSpPr>
        <p:spPr>
          <a:xfrm flipH="1">
            <a:off x="1738610" y="3937866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C3B52AF-8171-4787-B222-F4A2A22329B9}"/>
              </a:ext>
            </a:extLst>
          </p:cNvPr>
          <p:cNvSpPr/>
          <p:nvPr/>
        </p:nvSpPr>
        <p:spPr>
          <a:xfrm flipH="1">
            <a:off x="1611439" y="4013916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3D351163-5D03-4E07-AC7F-BE8E69A2CA6E}"/>
              </a:ext>
            </a:extLst>
          </p:cNvPr>
          <p:cNvSpPr/>
          <p:nvPr/>
        </p:nvSpPr>
        <p:spPr>
          <a:xfrm flipH="1">
            <a:off x="1242430" y="4178221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4CB1E7-B67A-4878-B64C-9E801EA2CE98}"/>
              </a:ext>
            </a:extLst>
          </p:cNvPr>
          <p:cNvSpPr txBox="1"/>
          <p:nvPr/>
        </p:nvSpPr>
        <p:spPr>
          <a:xfrm>
            <a:off x="748714" y="4110495"/>
            <a:ext cx="5692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Орел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C4313A5E-05E7-4012-89E4-8438B00A58F2}"/>
              </a:ext>
            </a:extLst>
          </p:cNvPr>
          <p:cNvSpPr/>
          <p:nvPr/>
        </p:nvSpPr>
        <p:spPr>
          <a:xfrm flipH="1">
            <a:off x="1362318" y="4292652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4747C2-8876-49A0-997B-1BDFD235614B}"/>
              </a:ext>
            </a:extLst>
          </p:cNvPr>
          <p:cNvSpPr txBox="1"/>
          <p:nvPr/>
        </p:nvSpPr>
        <p:spPr>
          <a:xfrm>
            <a:off x="866391" y="4222730"/>
            <a:ext cx="5692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Липецк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667E5A7-7C2F-4505-9505-48DF5A333DB2}"/>
              </a:ext>
            </a:extLst>
          </p:cNvPr>
          <p:cNvSpPr/>
          <p:nvPr/>
        </p:nvSpPr>
        <p:spPr>
          <a:xfrm flipH="1">
            <a:off x="1369440" y="4106658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137327B2-CF4E-4E19-B543-C8E949B7E85F}"/>
              </a:ext>
            </a:extLst>
          </p:cNvPr>
          <p:cNvSpPr/>
          <p:nvPr/>
        </p:nvSpPr>
        <p:spPr>
          <a:xfrm flipH="1">
            <a:off x="1482915" y="4310652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CF3970-317E-4BFC-B1B0-0194BAC99233}"/>
              </a:ext>
            </a:extLst>
          </p:cNvPr>
          <p:cNvSpPr txBox="1"/>
          <p:nvPr/>
        </p:nvSpPr>
        <p:spPr>
          <a:xfrm>
            <a:off x="1317947" y="4298446"/>
            <a:ext cx="4799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Тамбов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A8D10FF-13AD-4FE0-B923-60530458CCDB}"/>
              </a:ext>
            </a:extLst>
          </p:cNvPr>
          <p:cNvSpPr/>
          <p:nvPr/>
        </p:nvSpPr>
        <p:spPr>
          <a:xfrm flipH="1">
            <a:off x="1322508" y="4428519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AEE49F-0107-4384-810C-974C7AAE8219}"/>
              </a:ext>
            </a:extLst>
          </p:cNvPr>
          <p:cNvSpPr txBox="1"/>
          <p:nvPr/>
        </p:nvSpPr>
        <p:spPr>
          <a:xfrm>
            <a:off x="820588" y="4362281"/>
            <a:ext cx="5692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Воронеж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3E17C9D-AB35-4CBB-A34A-47890A2090D3}"/>
              </a:ext>
            </a:extLst>
          </p:cNvPr>
          <p:cNvSpPr/>
          <p:nvPr/>
        </p:nvSpPr>
        <p:spPr>
          <a:xfrm flipH="1">
            <a:off x="1600110" y="4592486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E70720E3-FEDF-49B4-98BF-C19EEE2E5106}"/>
              </a:ext>
            </a:extLst>
          </p:cNvPr>
          <p:cNvSpPr/>
          <p:nvPr/>
        </p:nvSpPr>
        <p:spPr>
          <a:xfrm flipH="1">
            <a:off x="1738610" y="4585311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F57BA91-2477-49E9-9486-38A98598892E}"/>
              </a:ext>
            </a:extLst>
          </p:cNvPr>
          <p:cNvSpPr/>
          <p:nvPr/>
        </p:nvSpPr>
        <p:spPr>
          <a:xfrm flipH="1">
            <a:off x="1069204" y="4815336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6D94FFF4-C7CC-46FA-80BF-9C95F0E97A76}"/>
              </a:ext>
            </a:extLst>
          </p:cNvPr>
          <p:cNvSpPr/>
          <p:nvPr/>
        </p:nvSpPr>
        <p:spPr>
          <a:xfrm flipH="1">
            <a:off x="1071689" y="5197861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DC60396D-ECF1-4556-BD25-357D596D7F94}"/>
              </a:ext>
            </a:extLst>
          </p:cNvPr>
          <p:cNvSpPr/>
          <p:nvPr/>
        </p:nvSpPr>
        <p:spPr>
          <a:xfrm flipH="1">
            <a:off x="1074197" y="5041575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8D92F1-0BF4-4861-AC50-A2DF4A9ED1AD}"/>
              </a:ext>
            </a:extLst>
          </p:cNvPr>
          <p:cNvSpPr txBox="1"/>
          <p:nvPr/>
        </p:nvSpPr>
        <p:spPr>
          <a:xfrm>
            <a:off x="1047607" y="4970447"/>
            <a:ext cx="8056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Ставрополь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0FB54A-3114-40DA-A538-7BDCA775236F}"/>
              </a:ext>
            </a:extLst>
          </p:cNvPr>
          <p:cNvSpPr txBox="1"/>
          <p:nvPr/>
        </p:nvSpPr>
        <p:spPr>
          <a:xfrm>
            <a:off x="1047607" y="5124239"/>
            <a:ext cx="8056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Пятигорск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4D8CCE8A-6551-43FF-AF08-21D512D9E850}"/>
              </a:ext>
            </a:extLst>
          </p:cNvPr>
          <p:cNvSpPr/>
          <p:nvPr/>
        </p:nvSpPr>
        <p:spPr>
          <a:xfrm flipH="1">
            <a:off x="1475234" y="5128395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9BEEE1-316F-4AAA-B64F-51B999B8650B}"/>
              </a:ext>
            </a:extLst>
          </p:cNvPr>
          <p:cNvSpPr txBox="1"/>
          <p:nvPr/>
        </p:nvSpPr>
        <p:spPr>
          <a:xfrm>
            <a:off x="1448570" y="5058340"/>
            <a:ext cx="635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Астрахань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FD4D3FE3-E582-476C-BC28-F7BEF965889D}"/>
              </a:ext>
            </a:extLst>
          </p:cNvPr>
          <p:cNvSpPr/>
          <p:nvPr/>
        </p:nvSpPr>
        <p:spPr>
          <a:xfrm flipH="1">
            <a:off x="1467302" y="4786217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CD5D4C-2D8E-43A2-BEB8-049ED2F7F9B7}"/>
              </a:ext>
            </a:extLst>
          </p:cNvPr>
          <p:cNvSpPr txBox="1"/>
          <p:nvPr/>
        </p:nvSpPr>
        <p:spPr>
          <a:xfrm>
            <a:off x="1439779" y="4715677"/>
            <a:ext cx="635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Волгоград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1129C7C5-02AD-4C0D-A7E3-FF0B197B1C88}"/>
              </a:ext>
            </a:extLst>
          </p:cNvPr>
          <p:cNvSpPr/>
          <p:nvPr/>
        </p:nvSpPr>
        <p:spPr>
          <a:xfrm flipH="1">
            <a:off x="2096923" y="2738640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4E74B7-7E9D-4493-A749-93B23F0CA429}"/>
              </a:ext>
            </a:extLst>
          </p:cNvPr>
          <p:cNvSpPr txBox="1"/>
          <p:nvPr/>
        </p:nvSpPr>
        <p:spPr>
          <a:xfrm>
            <a:off x="1712755" y="2589720"/>
            <a:ext cx="82038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500" dirty="0"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Мурманск</a:t>
            </a:r>
            <a:endParaRPr lang="ru-RU" sz="500" i="0" dirty="0">
              <a:effectLst/>
              <a:latin typeface="Noto Sans" panose="020B0502040504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CD3C05CD-6E35-4F9A-A55D-26092D3230D6}"/>
              </a:ext>
            </a:extLst>
          </p:cNvPr>
          <p:cNvSpPr/>
          <p:nvPr/>
        </p:nvSpPr>
        <p:spPr>
          <a:xfrm flipH="1">
            <a:off x="1794554" y="4091681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2C9A8190-03ED-4EC6-8809-8E51E88E8615}"/>
              </a:ext>
            </a:extLst>
          </p:cNvPr>
          <p:cNvSpPr/>
          <p:nvPr/>
        </p:nvSpPr>
        <p:spPr>
          <a:xfrm flipH="1">
            <a:off x="1731979" y="4168608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11715547-E13A-4FC4-8537-73E1FF02AD1E}"/>
              </a:ext>
            </a:extLst>
          </p:cNvPr>
          <p:cNvSpPr/>
          <p:nvPr/>
        </p:nvSpPr>
        <p:spPr>
          <a:xfrm flipH="1">
            <a:off x="1895551" y="4237968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B83033-FCE9-4600-974E-C2189439C1F9}"/>
              </a:ext>
            </a:extLst>
          </p:cNvPr>
          <p:cNvSpPr txBox="1"/>
          <p:nvPr/>
        </p:nvSpPr>
        <p:spPr>
          <a:xfrm>
            <a:off x="1401594" y="4168887"/>
            <a:ext cx="56923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Казань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079EF6FE-CA2E-4276-B0D7-DD2B052E77FC}"/>
              </a:ext>
            </a:extLst>
          </p:cNvPr>
          <p:cNvSpPr/>
          <p:nvPr/>
        </p:nvSpPr>
        <p:spPr>
          <a:xfrm flipH="1">
            <a:off x="1725341" y="4305887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18BAB361-12DC-4865-BCB1-2B15FDC7324F}"/>
              </a:ext>
            </a:extLst>
          </p:cNvPr>
          <p:cNvSpPr/>
          <p:nvPr/>
        </p:nvSpPr>
        <p:spPr>
          <a:xfrm flipH="1">
            <a:off x="2001952" y="4717729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69643BA9-67D7-4753-8738-7E460655D1B3}"/>
              </a:ext>
            </a:extLst>
          </p:cNvPr>
          <p:cNvSpPr/>
          <p:nvPr/>
        </p:nvSpPr>
        <p:spPr>
          <a:xfrm flipH="1">
            <a:off x="1957137" y="4579198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1BBD566-3F5F-40C5-B47A-4910043D1D51}"/>
              </a:ext>
            </a:extLst>
          </p:cNvPr>
          <p:cNvSpPr/>
          <p:nvPr/>
        </p:nvSpPr>
        <p:spPr>
          <a:xfrm flipH="1">
            <a:off x="1952827" y="4490307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779B7FA-CFE3-45E7-B4DA-9EFF465EE122}"/>
              </a:ext>
            </a:extLst>
          </p:cNvPr>
          <p:cNvSpPr/>
          <p:nvPr/>
        </p:nvSpPr>
        <p:spPr>
          <a:xfrm flipH="1">
            <a:off x="2339974" y="4745727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8B9149F0-46EE-422A-8B12-07BD4AAB4C26}"/>
              </a:ext>
            </a:extLst>
          </p:cNvPr>
          <p:cNvSpPr/>
          <p:nvPr/>
        </p:nvSpPr>
        <p:spPr>
          <a:xfrm flipH="1">
            <a:off x="2519768" y="4605189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B28E0136-3D19-42D8-A698-DFDD63373553}"/>
              </a:ext>
            </a:extLst>
          </p:cNvPr>
          <p:cNvSpPr/>
          <p:nvPr/>
        </p:nvSpPr>
        <p:spPr>
          <a:xfrm flipH="1">
            <a:off x="2599206" y="4390559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E2EAA0F0-2E42-4A90-A37A-319C1D577F1B}"/>
              </a:ext>
            </a:extLst>
          </p:cNvPr>
          <p:cNvSpPr/>
          <p:nvPr/>
        </p:nvSpPr>
        <p:spPr>
          <a:xfrm flipH="1">
            <a:off x="2466132" y="4182364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82CD0CAE-6C7A-475E-B4F3-6FBCF1B86F58}"/>
              </a:ext>
            </a:extLst>
          </p:cNvPr>
          <p:cNvSpPr/>
          <p:nvPr/>
        </p:nvSpPr>
        <p:spPr>
          <a:xfrm flipH="1">
            <a:off x="2230336" y="4284980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275D07E8-974B-445C-85BD-9CEDA7198E04}"/>
              </a:ext>
            </a:extLst>
          </p:cNvPr>
          <p:cNvSpPr/>
          <p:nvPr/>
        </p:nvSpPr>
        <p:spPr>
          <a:xfrm flipH="1">
            <a:off x="6646644" y="5073085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31BE80E7-32A2-4738-A27F-7296736B49DD}"/>
              </a:ext>
            </a:extLst>
          </p:cNvPr>
          <p:cNvSpPr/>
          <p:nvPr/>
        </p:nvSpPr>
        <p:spPr>
          <a:xfrm flipH="1">
            <a:off x="3153086" y="4715677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D13DF81D-29B9-4F2C-90B4-2356068664D8}"/>
              </a:ext>
            </a:extLst>
          </p:cNvPr>
          <p:cNvSpPr/>
          <p:nvPr/>
        </p:nvSpPr>
        <p:spPr>
          <a:xfrm flipH="1">
            <a:off x="3675567" y="4866954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4EFF68F7-65CA-4C32-B587-14998DF12F27}"/>
              </a:ext>
            </a:extLst>
          </p:cNvPr>
          <p:cNvSpPr/>
          <p:nvPr/>
        </p:nvSpPr>
        <p:spPr>
          <a:xfrm flipH="1">
            <a:off x="3810563" y="4697677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1E91239-A16A-48A0-8529-4FDA98BD19D4}"/>
              </a:ext>
            </a:extLst>
          </p:cNvPr>
          <p:cNvSpPr txBox="1"/>
          <p:nvPr/>
        </p:nvSpPr>
        <p:spPr>
          <a:xfrm>
            <a:off x="3773766" y="4628486"/>
            <a:ext cx="6897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Томск</a:t>
            </a: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EE1992C1-AC81-49C7-8240-6948ACBF781D}"/>
              </a:ext>
            </a:extLst>
          </p:cNvPr>
          <p:cNvSpPr/>
          <p:nvPr/>
        </p:nvSpPr>
        <p:spPr>
          <a:xfrm flipH="1">
            <a:off x="3719783" y="5055085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7CD66BB-D6A0-4014-B1AB-91BA8518224D}"/>
              </a:ext>
            </a:extLst>
          </p:cNvPr>
          <p:cNvSpPr txBox="1"/>
          <p:nvPr/>
        </p:nvSpPr>
        <p:spPr>
          <a:xfrm>
            <a:off x="3693567" y="4987047"/>
            <a:ext cx="6897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Барнаул</a:t>
            </a: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2794EF58-750A-4A0C-A61D-0C3193D2C938}"/>
              </a:ext>
            </a:extLst>
          </p:cNvPr>
          <p:cNvSpPr/>
          <p:nvPr/>
        </p:nvSpPr>
        <p:spPr>
          <a:xfrm flipH="1">
            <a:off x="4810111" y="5128395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1AEEF093-55E7-4AF1-BB37-A68DA59E65AF}"/>
              </a:ext>
            </a:extLst>
          </p:cNvPr>
          <p:cNvSpPr/>
          <p:nvPr/>
        </p:nvSpPr>
        <p:spPr>
          <a:xfrm flipH="1">
            <a:off x="5425623" y="5043756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89454D5-DC15-484C-8515-434C3BD2326F}"/>
              </a:ext>
            </a:extLst>
          </p:cNvPr>
          <p:cNvSpPr txBox="1"/>
          <p:nvPr/>
        </p:nvSpPr>
        <p:spPr>
          <a:xfrm>
            <a:off x="5262489" y="5046584"/>
            <a:ext cx="3622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Чита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D9726AEA-DF28-43D2-890E-5981D065123C}"/>
              </a:ext>
            </a:extLst>
          </p:cNvPr>
          <p:cNvSpPr/>
          <p:nvPr/>
        </p:nvSpPr>
        <p:spPr>
          <a:xfrm flipH="1">
            <a:off x="6762750" y="5700809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48F3170-6B03-44D0-9FF3-AAFC6D30B33B}"/>
              </a:ext>
            </a:extLst>
          </p:cNvPr>
          <p:cNvSpPr txBox="1"/>
          <p:nvPr/>
        </p:nvSpPr>
        <p:spPr>
          <a:xfrm>
            <a:off x="6319715" y="4928156"/>
            <a:ext cx="6897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Хабаровск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AC453F3-64D1-4EDB-AEAB-47F9B866F9B7}"/>
              </a:ext>
            </a:extLst>
          </p:cNvPr>
          <p:cNvSpPr txBox="1"/>
          <p:nvPr/>
        </p:nvSpPr>
        <p:spPr>
          <a:xfrm>
            <a:off x="6417856" y="5547929"/>
            <a:ext cx="6897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Владивосток</a:t>
            </a: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8FE5DB22-B64D-4FCD-8FEE-3FE43224F8EB}"/>
              </a:ext>
            </a:extLst>
          </p:cNvPr>
          <p:cNvSpPr/>
          <p:nvPr/>
        </p:nvSpPr>
        <p:spPr>
          <a:xfrm flipH="1">
            <a:off x="7585144" y="3937866"/>
            <a:ext cx="36000" cy="36000"/>
          </a:xfrm>
          <a:prstGeom prst="ellipse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2EB64E-1279-4C1E-832D-26DD05F9E1BE}"/>
              </a:ext>
            </a:extLst>
          </p:cNvPr>
          <p:cNvSpPr txBox="1"/>
          <p:nvPr/>
        </p:nvSpPr>
        <p:spPr>
          <a:xfrm>
            <a:off x="7023968" y="3944022"/>
            <a:ext cx="120727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Петропавловск-Камчатский</a:t>
            </a: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0852C041-035B-4362-AEEB-E76A5AD98F53}"/>
              </a:ext>
            </a:extLst>
          </p:cNvPr>
          <p:cNvCxnSpPr>
            <a:cxnSpLocks/>
            <a:stCxn id="50" idx="5"/>
            <a:endCxn id="109" idx="2"/>
          </p:cNvCxnSpPr>
          <p:nvPr/>
        </p:nvCxnSpPr>
        <p:spPr>
          <a:xfrm flipH="1">
            <a:off x="1448361" y="2769368"/>
            <a:ext cx="653834" cy="128634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BE1FEB6D-96B3-4441-B507-CA8994796EEA}"/>
              </a:ext>
            </a:extLst>
          </p:cNvPr>
          <p:cNvSpPr txBox="1"/>
          <p:nvPr/>
        </p:nvSpPr>
        <p:spPr>
          <a:xfrm>
            <a:off x="1392834" y="3325444"/>
            <a:ext cx="82038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CFFD2DE-0CDB-4CB0-B274-E875F70C45AA}"/>
              </a:ext>
            </a:extLst>
          </p:cNvPr>
          <p:cNvSpPr txBox="1"/>
          <p:nvPr/>
        </p:nvSpPr>
        <p:spPr>
          <a:xfrm>
            <a:off x="1365775" y="3482101"/>
            <a:ext cx="9749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Великий Новгород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D149EC7-AFCD-4D55-8529-F3F788E0900A}"/>
              </a:ext>
            </a:extLst>
          </p:cNvPr>
          <p:cNvSpPr txBox="1"/>
          <p:nvPr/>
        </p:nvSpPr>
        <p:spPr>
          <a:xfrm>
            <a:off x="1663749" y="3219957"/>
            <a:ext cx="82038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Петрозаводск</a:t>
            </a: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5C031A49-C73F-47F0-A201-12289F0340B4}"/>
              </a:ext>
            </a:extLst>
          </p:cNvPr>
          <p:cNvCxnSpPr>
            <a:cxnSpLocks/>
            <a:stCxn id="109" idx="2"/>
          </p:cNvCxnSpPr>
          <p:nvPr/>
        </p:nvCxnSpPr>
        <p:spPr>
          <a:xfrm flipV="1">
            <a:off x="1448361" y="3295016"/>
            <a:ext cx="252738" cy="76069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B5497C96-7C99-4F7D-8E5C-044FB01A57A0}"/>
              </a:ext>
            </a:extLst>
          </p:cNvPr>
          <p:cNvCxnSpPr>
            <a:cxnSpLocks/>
          </p:cNvCxnSpPr>
          <p:nvPr/>
        </p:nvCxnSpPr>
        <p:spPr>
          <a:xfrm flipH="1" flipV="1">
            <a:off x="1434160" y="3434397"/>
            <a:ext cx="37418" cy="5676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D93CFB0E-5333-4E42-8686-CA405F43F7C9}"/>
              </a:ext>
            </a:extLst>
          </p:cNvPr>
          <p:cNvCxnSpPr>
            <a:cxnSpLocks/>
          </p:cNvCxnSpPr>
          <p:nvPr/>
        </p:nvCxnSpPr>
        <p:spPr>
          <a:xfrm flipH="1" flipV="1">
            <a:off x="1249773" y="3526046"/>
            <a:ext cx="228057" cy="47925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F708ECFD-72CC-488D-BF3E-127980799025}"/>
              </a:ext>
            </a:extLst>
          </p:cNvPr>
          <p:cNvCxnSpPr>
            <a:cxnSpLocks/>
          </p:cNvCxnSpPr>
          <p:nvPr/>
        </p:nvCxnSpPr>
        <p:spPr>
          <a:xfrm flipH="1" flipV="1">
            <a:off x="1411298" y="3566624"/>
            <a:ext cx="67912" cy="4450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FD553892-9CFA-4085-8985-24E03834A4E7}"/>
              </a:ext>
            </a:extLst>
          </p:cNvPr>
          <p:cNvCxnSpPr>
            <a:cxnSpLocks/>
          </p:cNvCxnSpPr>
          <p:nvPr/>
        </p:nvCxnSpPr>
        <p:spPr>
          <a:xfrm flipH="1" flipV="1">
            <a:off x="1441389" y="3292482"/>
            <a:ext cx="35658" cy="71493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B1A3BC64-3F8A-4713-A411-88AF29279D53}"/>
              </a:ext>
            </a:extLst>
          </p:cNvPr>
          <p:cNvCxnSpPr>
            <a:cxnSpLocks/>
            <a:stCxn id="109" idx="2"/>
            <a:endCxn id="27" idx="5"/>
          </p:cNvCxnSpPr>
          <p:nvPr/>
        </p:nvCxnSpPr>
        <p:spPr>
          <a:xfrm flipV="1">
            <a:off x="1448361" y="3732901"/>
            <a:ext cx="345403" cy="3228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80C258BB-6720-4E68-9ED7-3875ECCE1BF9}"/>
              </a:ext>
            </a:extLst>
          </p:cNvPr>
          <p:cNvCxnSpPr>
            <a:cxnSpLocks/>
            <a:stCxn id="109" idx="4"/>
          </p:cNvCxnSpPr>
          <p:nvPr/>
        </p:nvCxnSpPr>
        <p:spPr>
          <a:xfrm flipV="1">
            <a:off x="1553774" y="3957822"/>
            <a:ext cx="185623" cy="1838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22F56D2B-CD82-46E1-8751-7C5615929012}"/>
              </a:ext>
            </a:extLst>
          </p:cNvPr>
          <p:cNvCxnSpPr>
            <a:cxnSpLocks/>
            <a:endCxn id="109" idx="4"/>
          </p:cNvCxnSpPr>
          <p:nvPr/>
        </p:nvCxnSpPr>
        <p:spPr>
          <a:xfrm flipV="1">
            <a:off x="1382551" y="3976206"/>
            <a:ext cx="171223" cy="3205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DE047934-65B2-4412-9EF4-1C281D20AFEC}"/>
              </a:ext>
            </a:extLst>
          </p:cNvPr>
          <p:cNvCxnSpPr>
            <a:cxnSpLocks/>
            <a:endCxn id="109" idx="1"/>
          </p:cNvCxnSpPr>
          <p:nvPr/>
        </p:nvCxnSpPr>
        <p:spPr>
          <a:xfrm>
            <a:off x="686181" y="3495818"/>
            <a:ext cx="737295" cy="4803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FF3EC641-B495-4D3B-8085-CF4D1EBBEBB7}"/>
              </a:ext>
            </a:extLst>
          </p:cNvPr>
          <p:cNvCxnSpPr>
            <a:cxnSpLocks/>
            <a:endCxn id="109" idx="1"/>
          </p:cNvCxnSpPr>
          <p:nvPr/>
        </p:nvCxnSpPr>
        <p:spPr>
          <a:xfrm>
            <a:off x="1190105" y="3804325"/>
            <a:ext cx="233371" cy="17188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3337CFDD-8781-40D0-B0C7-242325A932E8}"/>
              </a:ext>
            </a:extLst>
          </p:cNvPr>
          <p:cNvCxnSpPr>
            <a:cxnSpLocks/>
            <a:endCxn id="109" idx="4"/>
          </p:cNvCxnSpPr>
          <p:nvPr/>
        </p:nvCxnSpPr>
        <p:spPr>
          <a:xfrm flipV="1">
            <a:off x="1198033" y="3976206"/>
            <a:ext cx="355741" cy="13173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CA847C4F-11E6-4169-A4AB-5284050D9A84}"/>
              </a:ext>
            </a:extLst>
          </p:cNvPr>
          <p:cNvCxnSpPr>
            <a:cxnSpLocks/>
            <a:endCxn id="109" idx="2"/>
          </p:cNvCxnSpPr>
          <p:nvPr/>
        </p:nvCxnSpPr>
        <p:spPr>
          <a:xfrm flipV="1">
            <a:off x="1256775" y="4055712"/>
            <a:ext cx="191586" cy="13927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7518DFE8-30B3-4C4B-A313-25E569F21DB6}"/>
              </a:ext>
            </a:extLst>
          </p:cNvPr>
          <p:cNvCxnSpPr>
            <a:cxnSpLocks/>
            <a:endCxn id="109" idx="2"/>
          </p:cNvCxnSpPr>
          <p:nvPr/>
        </p:nvCxnSpPr>
        <p:spPr>
          <a:xfrm flipV="1">
            <a:off x="1389120" y="4055712"/>
            <a:ext cx="59241" cy="7790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3CE55B2-6BFD-48C1-836B-E88CD503740D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 flipV="1">
            <a:off x="1488625" y="3927068"/>
            <a:ext cx="8500" cy="38925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A7796B55-81A0-4EB1-8604-9361B887898C}"/>
              </a:ext>
            </a:extLst>
          </p:cNvPr>
          <p:cNvCxnSpPr>
            <a:cxnSpLocks/>
            <a:endCxn id="109" idx="2"/>
          </p:cNvCxnSpPr>
          <p:nvPr/>
        </p:nvCxnSpPr>
        <p:spPr>
          <a:xfrm flipV="1">
            <a:off x="1089029" y="4055712"/>
            <a:ext cx="359332" cy="77216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F16B46E0-330E-4DB2-BF6B-BDDC6569EFB5}"/>
              </a:ext>
            </a:extLst>
          </p:cNvPr>
          <p:cNvCxnSpPr>
            <a:cxnSpLocks/>
            <a:endCxn id="109" idx="2"/>
          </p:cNvCxnSpPr>
          <p:nvPr/>
        </p:nvCxnSpPr>
        <p:spPr>
          <a:xfrm flipV="1">
            <a:off x="1090978" y="4055712"/>
            <a:ext cx="357383" cy="100247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628D8737-BD99-4E72-98AD-06F248FB54C1}"/>
              </a:ext>
            </a:extLst>
          </p:cNvPr>
          <p:cNvCxnSpPr>
            <a:cxnSpLocks/>
            <a:endCxn id="109" idx="2"/>
          </p:cNvCxnSpPr>
          <p:nvPr/>
        </p:nvCxnSpPr>
        <p:spPr>
          <a:xfrm flipV="1">
            <a:off x="1330153" y="4055712"/>
            <a:ext cx="118208" cy="4063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9E10B7EC-3C8E-458D-9C83-E6AEE885A484}"/>
              </a:ext>
            </a:extLst>
          </p:cNvPr>
          <p:cNvCxnSpPr>
            <a:cxnSpLocks/>
            <a:endCxn id="109" idx="2"/>
          </p:cNvCxnSpPr>
          <p:nvPr/>
        </p:nvCxnSpPr>
        <p:spPr>
          <a:xfrm flipV="1">
            <a:off x="1083422" y="4055712"/>
            <a:ext cx="364939" cy="118552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2306B1B1-1956-467E-8C5E-2097108B0A29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 flipV="1">
            <a:off x="1488625" y="3927068"/>
            <a:ext cx="1604" cy="12357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8EA05B08-4860-45A6-859B-30408FBDD7D0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 flipV="1">
            <a:off x="1488625" y="3927068"/>
            <a:ext cx="130954" cy="6892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59AF744F-1CA7-4938-8D0C-E8CC30069BB8}"/>
              </a:ext>
            </a:extLst>
          </p:cNvPr>
          <p:cNvCxnSpPr>
            <a:cxnSpLocks/>
            <a:endCxn id="109" idx="3"/>
          </p:cNvCxnSpPr>
          <p:nvPr/>
        </p:nvCxnSpPr>
        <p:spPr>
          <a:xfrm flipH="1" flipV="1">
            <a:off x="1528889" y="4055712"/>
            <a:ext cx="228676" cy="54947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E6DC2426-FAC7-4724-A607-AEEE48A29371}"/>
              </a:ext>
            </a:extLst>
          </p:cNvPr>
          <p:cNvCxnSpPr>
            <a:cxnSpLocks/>
            <a:endCxn id="109" idx="3"/>
          </p:cNvCxnSpPr>
          <p:nvPr/>
        </p:nvCxnSpPr>
        <p:spPr>
          <a:xfrm flipH="1" flipV="1">
            <a:off x="1528889" y="4055712"/>
            <a:ext cx="496868" cy="6732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487DCC80-5C6F-4C32-944E-E7760A0FC353}"/>
              </a:ext>
            </a:extLst>
          </p:cNvPr>
          <p:cNvCxnSpPr>
            <a:cxnSpLocks/>
            <a:endCxn id="109" idx="3"/>
          </p:cNvCxnSpPr>
          <p:nvPr/>
        </p:nvCxnSpPr>
        <p:spPr>
          <a:xfrm flipH="1" flipV="1">
            <a:off x="1528889" y="4055712"/>
            <a:ext cx="451330" cy="5545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81708C2F-03CA-482C-8222-11D21F951F87}"/>
              </a:ext>
            </a:extLst>
          </p:cNvPr>
          <p:cNvCxnSpPr>
            <a:cxnSpLocks/>
          </p:cNvCxnSpPr>
          <p:nvPr/>
        </p:nvCxnSpPr>
        <p:spPr>
          <a:xfrm flipH="1" flipV="1">
            <a:off x="1516840" y="4000250"/>
            <a:ext cx="250427" cy="19627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F3A0B667-36FE-4681-B404-7A0A9427A23F}"/>
              </a:ext>
            </a:extLst>
          </p:cNvPr>
          <p:cNvCxnSpPr>
            <a:cxnSpLocks/>
          </p:cNvCxnSpPr>
          <p:nvPr/>
        </p:nvCxnSpPr>
        <p:spPr>
          <a:xfrm flipH="1" flipV="1">
            <a:off x="1517784" y="4000551"/>
            <a:ext cx="296332" cy="11044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Звезда: 5 точек 108">
            <a:extLst>
              <a:ext uri="{FF2B5EF4-FFF2-40B4-BE49-F238E27FC236}">
                <a16:creationId xmlns:a16="http://schemas.microsoft.com/office/drawing/2014/main" id="{8E476210-0044-4654-A75B-1835482ADA0C}"/>
              </a:ext>
            </a:extLst>
          </p:cNvPr>
          <p:cNvSpPr/>
          <p:nvPr/>
        </p:nvSpPr>
        <p:spPr>
          <a:xfrm>
            <a:off x="1423476" y="3927068"/>
            <a:ext cx="130298" cy="128644"/>
          </a:xfrm>
          <a:prstGeom prst="star5">
            <a:avLst/>
          </a:prstGeom>
          <a:solidFill>
            <a:srgbClr val="4B76B9"/>
          </a:solidFill>
          <a:ln>
            <a:solidFill>
              <a:srgbClr val="4B7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4DDB7E6-026B-4527-98E7-16CD8596759D}"/>
              </a:ext>
            </a:extLst>
          </p:cNvPr>
          <p:cNvSpPr txBox="1"/>
          <p:nvPr/>
        </p:nvSpPr>
        <p:spPr>
          <a:xfrm>
            <a:off x="1336995" y="4036699"/>
            <a:ext cx="3883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Тула</a:t>
            </a:r>
          </a:p>
        </p:txBody>
      </p: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D006C299-23F4-43B8-BFA6-BD710AD8490E}"/>
              </a:ext>
            </a:extLst>
          </p:cNvPr>
          <p:cNvCxnSpPr>
            <a:cxnSpLocks/>
          </p:cNvCxnSpPr>
          <p:nvPr/>
        </p:nvCxnSpPr>
        <p:spPr>
          <a:xfrm flipH="1" flipV="1">
            <a:off x="1524154" y="4005839"/>
            <a:ext cx="380622" cy="24909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C6057137-2003-435F-9482-FD13262E3B7C}"/>
              </a:ext>
            </a:extLst>
          </p:cNvPr>
          <p:cNvCxnSpPr>
            <a:cxnSpLocks/>
          </p:cNvCxnSpPr>
          <p:nvPr/>
        </p:nvCxnSpPr>
        <p:spPr>
          <a:xfrm flipH="1" flipV="1">
            <a:off x="1533337" y="4008262"/>
            <a:ext cx="723100" cy="30439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9351BE8F-A2D2-47CF-A55D-D2D36523FCC8}"/>
              </a:ext>
            </a:extLst>
          </p:cNvPr>
          <p:cNvCxnSpPr>
            <a:cxnSpLocks/>
          </p:cNvCxnSpPr>
          <p:nvPr/>
        </p:nvCxnSpPr>
        <p:spPr>
          <a:xfrm flipH="1" flipV="1">
            <a:off x="1527765" y="4007577"/>
            <a:ext cx="948634" cy="1879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109FE576-2A4A-4962-AC20-22453F0ADF94}"/>
              </a:ext>
            </a:extLst>
          </p:cNvPr>
          <p:cNvCxnSpPr>
            <a:cxnSpLocks/>
          </p:cNvCxnSpPr>
          <p:nvPr/>
        </p:nvCxnSpPr>
        <p:spPr>
          <a:xfrm flipH="1" flipV="1">
            <a:off x="1523134" y="4013484"/>
            <a:ext cx="1076844" cy="3938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AB29137F-8D28-46A7-9794-2F1F56809DD5}"/>
              </a:ext>
            </a:extLst>
          </p:cNvPr>
          <p:cNvCxnSpPr>
            <a:cxnSpLocks/>
          </p:cNvCxnSpPr>
          <p:nvPr/>
        </p:nvCxnSpPr>
        <p:spPr>
          <a:xfrm flipH="1" flipV="1">
            <a:off x="1532649" y="4007396"/>
            <a:ext cx="994037" cy="61280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CE2B512E-3446-430E-980B-6D257BA6B40A}"/>
              </a:ext>
            </a:extLst>
          </p:cNvPr>
          <p:cNvCxnSpPr>
            <a:cxnSpLocks/>
            <a:endCxn id="109" idx="1"/>
          </p:cNvCxnSpPr>
          <p:nvPr/>
        </p:nvCxnSpPr>
        <p:spPr>
          <a:xfrm flipH="1" flipV="1">
            <a:off x="1423476" y="3976206"/>
            <a:ext cx="1364830" cy="67944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183B28DB-3BB0-4512-BDC9-ACD878FC4096}"/>
              </a:ext>
            </a:extLst>
          </p:cNvPr>
          <p:cNvCxnSpPr>
            <a:cxnSpLocks/>
          </p:cNvCxnSpPr>
          <p:nvPr/>
        </p:nvCxnSpPr>
        <p:spPr>
          <a:xfrm flipH="1" flipV="1">
            <a:off x="1527026" y="4009526"/>
            <a:ext cx="1651865" cy="7256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17822B31-B2F5-41CB-9B29-1B569A260610}"/>
              </a:ext>
            </a:extLst>
          </p:cNvPr>
          <p:cNvCxnSpPr>
            <a:cxnSpLocks/>
          </p:cNvCxnSpPr>
          <p:nvPr/>
        </p:nvCxnSpPr>
        <p:spPr>
          <a:xfrm flipH="1" flipV="1">
            <a:off x="1530493" y="4006119"/>
            <a:ext cx="2293093" cy="70987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7003D9F4-FEEB-4501-B011-863B5B3FFCB8}"/>
              </a:ext>
            </a:extLst>
          </p:cNvPr>
          <p:cNvCxnSpPr>
            <a:cxnSpLocks/>
            <a:endCxn id="109" idx="3"/>
          </p:cNvCxnSpPr>
          <p:nvPr/>
        </p:nvCxnSpPr>
        <p:spPr>
          <a:xfrm flipH="1" flipV="1">
            <a:off x="1528889" y="4055712"/>
            <a:ext cx="2207664" cy="101208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id="{1F9B59CC-EDCC-4468-8F34-48726EF320DE}"/>
              </a:ext>
            </a:extLst>
          </p:cNvPr>
          <p:cNvCxnSpPr>
            <a:cxnSpLocks/>
            <a:endCxn id="109" idx="1"/>
          </p:cNvCxnSpPr>
          <p:nvPr/>
        </p:nvCxnSpPr>
        <p:spPr>
          <a:xfrm flipH="1" flipV="1">
            <a:off x="1423476" y="3976206"/>
            <a:ext cx="3389412" cy="11574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1D0DAF4C-D4B5-4D3A-B08E-AA1C8873F10F}"/>
              </a:ext>
            </a:extLst>
          </p:cNvPr>
          <p:cNvCxnSpPr>
            <a:cxnSpLocks/>
            <a:endCxn id="109" idx="1"/>
          </p:cNvCxnSpPr>
          <p:nvPr/>
        </p:nvCxnSpPr>
        <p:spPr>
          <a:xfrm flipH="1" flipV="1">
            <a:off x="1423476" y="3976206"/>
            <a:ext cx="5227576" cy="1111488"/>
          </a:xfrm>
          <a:prstGeom prst="line">
            <a:avLst/>
          </a:prstGeom>
          <a:ln w="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30F2A44A-4F7B-407A-9D33-C790192084BC}"/>
              </a:ext>
            </a:extLst>
          </p:cNvPr>
          <p:cNvCxnSpPr>
            <a:cxnSpLocks/>
            <a:endCxn id="109" idx="1"/>
          </p:cNvCxnSpPr>
          <p:nvPr/>
        </p:nvCxnSpPr>
        <p:spPr>
          <a:xfrm flipH="1">
            <a:off x="1423476" y="3948658"/>
            <a:ext cx="6161670" cy="27548"/>
          </a:xfrm>
          <a:prstGeom prst="line">
            <a:avLst/>
          </a:prstGeom>
          <a:ln w="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57A9BD37-4322-486E-A1B9-2ACE6CE041B3}"/>
              </a:ext>
            </a:extLst>
          </p:cNvPr>
          <p:cNvSpPr txBox="1"/>
          <p:nvPr/>
        </p:nvSpPr>
        <p:spPr>
          <a:xfrm>
            <a:off x="2575129" y="4319711"/>
            <a:ext cx="635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Екатеринбург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2935490-BBCD-4A5D-9D66-91776CB7ED1E}"/>
              </a:ext>
            </a:extLst>
          </p:cNvPr>
          <p:cNvSpPr txBox="1"/>
          <p:nvPr/>
        </p:nvSpPr>
        <p:spPr>
          <a:xfrm>
            <a:off x="2448817" y="4110202"/>
            <a:ext cx="635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Пермь</a:t>
            </a: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7D314DBA-BC7C-40CA-995D-A537D968BC30}"/>
              </a:ext>
            </a:extLst>
          </p:cNvPr>
          <p:cNvCxnSpPr>
            <a:cxnSpLocks/>
            <a:endCxn id="109" idx="1"/>
          </p:cNvCxnSpPr>
          <p:nvPr/>
        </p:nvCxnSpPr>
        <p:spPr>
          <a:xfrm flipH="1" flipV="1">
            <a:off x="1423476" y="3976206"/>
            <a:ext cx="2256210" cy="90573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8ACF0778-5307-42FD-917D-4C278D625638}"/>
              </a:ext>
            </a:extLst>
          </p:cNvPr>
          <p:cNvCxnSpPr>
            <a:cxnSpLocks/>
            <a:endCxn id="109" idx="1"/>
          </p:cNvCxnSpPr>
          <p:nvPr/>
        </p:nvCxnSpPr>
        <p:spPr>
          <a:xfrm flipH="1" flipV="1">
            <a:off x="1423476" y="3976206"/>
            <a:ext cx="4024006" cy="108258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13254B42-A8AC-4A65-A321-3B56EE43B976}"/>
              </a:ext>
            </a:extLst>
          </p:cNvPr>
          <p:cNvCxnSpPr>
            <a:cxnSpLocks/>
            <a:endCxn id="109" idx="1"/>
          </p:cNvCxnSpPr>
          <p:nvPr/>
        </p:nvCxnSpPr>
        <p:spPr>
          <a:xfrm flipH="1" flipV="1">
            <a:off x="1423476" y="3976206"/>
            <a:ext cx="5375298" cy="1738784"/>
          </a:xfrm>
          <a:prstGeom prst="line">
            <a:avLst/>
          </a:prstGeom>
          <a:ln w="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7D629D08-C058-407F-ADB3-74F0A68430A1}"/>
              </a:ext>
            </a:extLst>
          </p:cNvPr>
          <p:cNvSpPr txBox="1"/>
          <p:nvPr/>
        </p:nvSpPr>
        <p:spPr>
          <a:xfrm>
            <a:off x="2308845" y="4677286"/>
            <a:ext cx="635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Магнитогорск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593D456-3B36-4632-86C4-5BF945BEC356}"/>
              </a:ext>
            </a:extLst>
          </p:cNvPr>
          <p:cNvSpPr txBox="1"/>
          <p:nvPr/>
        </p:nvSpPr>
        <p:spPr>
          <a:xfrm>
            <a:off x="2763280" y="4574208"/>
            <a:ext cx="635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Курган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274B9F2-C144-4C90-8E15-67E5A6831A3E}"/>
              </a:ext>
            </a:extLst>
          </p:cNvPr>
          <p:cNvSpPr txBox="1"/>
          <p:nvPr/>
        </p:nvSpPr>
        <p:spPr>
          <a:xfrm>
            <a:off x="3011717" y="4574208"/>
            <a:ext cx="36822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Омск</a:t>
            </a:r>
          </a:p>
        </p:txBody>
      </p: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3643F4E2-8002-45B6-BCEF-0C22F55A4B7A}"/>
              </a:ext>
            </a:extLst>
          </p:cNvPr>
          <p:cNvCxnSpPr>
            <a:cxnSpLocks/>
            <a:endCxn id="109" idx="3"/>
          </p:cNvCxnSpPr>
          <p:nvPr/>
        </p:nvCxnSpPr>
        <p:spPr>
          <a:xfrm flipH="1" flipV="1">
            <a:off x="1528889" y="4055712"/>
            <a:ext cx="838102" cy="717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30EB0DD2-8CA1-40EC-B71B-F2B15856251D}"/>
              </a:ext>
            </a:extLst>
          </p:cNvPr>
          <p:cNvSpPr txBox="1"/>
          <p:nvPr/>
        </p:nvSpPr>
        <p:spPr>
          <a:xfrm>
            <a:off x="3653612" y="4801170"/>
            <a:ext cx="6897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Новосибирск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02FA6AB-F21F-4FE9-A399-347DDE21F054}"/>
              </a:ext>
            </a:extLst>
          </p:cNvPr>
          <p:cNvSpPr txBox="1"/>
          <p:nvPr/>
        </p:nvSpPr>
        <p:spPr>
          <a:xfrm>
            <a:off x="4483217" y="4977118"/>
            <a:ext cx="6897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Иркутск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676D7D5-D8E8-4F80-823C-BC73BD31E6F4}"/>
              </a:ext>
            </a:extLst>
          </p:cNvPr>
          <p:cNvSpPr txBox="1"/>
          <p:nvPr/>
        </p:nvSpPr>
        <p:spPr>
          <a:xfrm>
            <a:off x="1454777" y="3813801"/>
            <a:ext cx="9749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Солнечногорск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B53D31F-D7F4-45C0-A0BA-6B35298ABEB9}"/>
              </a:ext>
            </a:extLst>
          </p:cNvPr>
          <p:cNvSpPr txBox="1"/>
          <p:nvPr/>
        </p:nvSpPr>
        <p:spPr>
          <a:xfrm>
            <a:off x="1711521" y="3874959"/>
            <a:ext cx="9749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Иваново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8155436-E912-4A81-8DA1-A4C5C98FF0C7}"/>
              </a:ext>
            </a:extLst>
          </p:cNvPr>
          <p:cNvSpPr txBox="1"/>
          <p:nvPr/>
        </p:nvSpPr>
        <p:spPr>
          <a:xfrm>
            <a:off x="866391" y="4521901"/>
            <a:ext cx="8056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Красноармейск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091CBED-4FEB-4597-8F72-0293FB3E5A13}"/>
              </a:ext>
            </a:extLst>
          </p:cNvPr>
          <p:cNvSpPr txBox="1"/>
          <p:nvPr/>
        </p:nvSpPr>
        <p:spPr>
          <a:xfrm>
            <a:off x="663925" y="4674727"/>
            <a:ext cx="80566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500" i="0" dirty="0" err="1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Ростов</a:t>
            </a: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-на-Дону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39ADC35-87AE-49A3-85AB-973EB4DBE5B4}"/>
              </a:ext>
            </a:extLst>
          </p:cNvPr>
          <p:cNvSpPr txBox="1"/>
          <p:nvPr/>
        </p:nvSpPr>
        <p:spPr>
          <a:xfrm>
            <a:off x="2208027" y="4216959"/>
            <a:ext cx="635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Ижевск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3E5DFEA-9301-49B1-8E02-423649B9FB22}"/>
              </a:ext>
            </a:extLst>
          </p:cNvPr>
          <p:cNvSpPr txBox="1"/>
          <p:nvPr/>
        </p:nvSpPr>
        <p:spPr>
          <a:xfrm>
            <a:off x="1693486" y="4242959"/>
            <a:ext cx="9749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Саранск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080FF14-6A96-44CB-8B35-F28F7EF21076}"/>
              </a:ext>
            </a:extLst>
          </p:cNvPr>
          <p:cNvSpPr txBox="1"/>
          <p:nvPr/>
        </p:nvSpPr>
        <p:spPr>
          <a:xfrm>
            <a:off x="1530585" y="4458349"/>
            <a:ext cx="55181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Балаково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6B4BC9F-1A56-489F-AD1D-0212C678F2F8}"/>
              </a:ext>
            </a:extLst>
          </p:cNvPr>
          <p:cNvSpPr txBox="1"/>
          <p:nvPr/>
        </p:nvSpPr>
        <p:spPr>
          <a:xfrm>
            <a:off x="1783730" y="4593401"/>
            <a:ext cx="635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Оренбург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7103449-3FB6-48B3-B0BC-3F52832C0A54}"/>
              </a:ext>
            </a:extLst>
          </p:cNvPr>
          <p:cNvSpPr txBox="1"/>
          <p:nvPr/>
        </p:nvSpPr>
        <p:spPr>
          <a:xfrm>
            <a:off x="1927768" y="4512916"/>
            <a:ext cx="635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Самара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46A95A5-E49E-4923-9B68-F2394AB8904C}"/>
              </a:ext>
            </a:extLst>
          </p:cNvPr>
          <p:cNvSpPr txBox="1"/>
          <p:nvPr/>
        </p:nvSpPr>
        <p:spPr>
          <a:xfrm>
            <a:off x="1920744" y="4424124"/>
            <a:ext cx="635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Тольятти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108F4BC-F9AB-4136-9CD7-47BF2464BB99}"/>
              </a:ext>
            </a:extLst>
          </p:cNvPr>
          <p:cNvSpPr txBox="1"/>
          <p:nvPr/>
        </p:nvSpPr>
        <p:spPr>
          <a:xfrm>
            <a:off x="2289911" y="4478447"/>
            <a:ext cx="63502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Челябинск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CBAFD2E-479B-4E77-9BEF-774BC06DD86B}"/>
              </a:ext>
            </a:extLst>
          </p:cNvPr>
          <p:cNvSpPr txBox="1"/>
          <p:nvPr/>
        </p:nvSpPr>
        <p:spPr>
          <a:xfrm>
            <a:off x="1580774" y="3944023"/>
            <a:ext cx="9749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Владимир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7AA4721-AD27-43AF-99F5-16D04578D58C}"/>
              </a:ext>
            </a:extLst>
          </p:cNvPr>
          <p:cNvSpPr txBox="1"/>
          <p:nvPr/>
        </p:nvSpPr>
        <p:spPr>
          <a:xfrm>
            <a:off x="1701432" y="4104377"/>
            <a:ext cx="9749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Нижний Новгород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8B9996C-DCD5-4FFD-BBFB-3621EA68D096}"/>
              </a:ext>
            </a:extLst>
          </p:cNvPr>
          <p:cNvSpPr txBox="1"/>
          <p:nvPr/>
        </p:nvSpPr>
        <p:spPr>
          <a:xfrm>
            <a:off x="1771697" y="4017305"/>
            <a:ext cx="9749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500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Дзержинск</a:t>
            </a:r>
          </a:p>
        </p:txBody>
      </p: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78F5233C-8E38-4F63-B9AE-B39534FAC970}"/>
              </a:ext>
            </a:extLst>
          </p:cNvPr>
          <p:cNvCxnSpPr>
            <a:cxnSpLocks/>
          </p:cNvCxnSpPr>
          <p:nvPr/>
        </p:nvCxnSpPr>
        <p:spPr>
          <a:xfrm>
            <a:off x="9913108" y="3218452"/>
            <a:ext cx="16540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DE088724-597A-4953-809C-1382BD9831EA}"/>
              </a:ext>
            </a:extLst>
          </p:cNvPr>
          <p:cNvSpPr txBox="1"/>
          <p:nvPr/>
        </p:nvSpPr>
        <p:spPr>
          <a:xfrm>
            <a:off x="10211680" y="2234423"/>
            <a:ext cx="101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40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1D635C1-CF0A-4FD1-9B7C-85ADC7A26FE4}"/>
              </a:ext>
            </a:extLst>
          </p:cNvPr>
          <p:cNvSpPr txBox="1"/>
          <p:nvPr/>
        </p:nvSpPr>
        <p:spPr>
          <a:xfrm>
            <a:off x="10045763" y="2820543"/>
            <a:ext cx="1306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10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городов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E46B866-DC6D-415B-BF49-B688951C93E1}"/>
              </a:ext>
            </a:extLst>
          </p:cNvPr>
          <p:cNvSpPr txBox="1"/>
          <p:nvPr/>
        </p:nvSpPr>
        <p:spPr>
          <a:xfrm>
            <a:off x="10211680" y="3329367"/>
            <a:ext cx="101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40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7733CED-33E2-42F8-BC9F-A70972911CCD}"/>
              </a:ext>
            </a:extLst>
          </p:cNvPr>
          <p:cNvSpPr txBox="1"/>
          <p:nvPr/>
        </p:nvSpPr>
        <p:spPr>
          <a:xfrm>
            <a:off x="10083863" y="3896437"/>
            <a:ext cx="1306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10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регионов</a:t>
            </a:r>
          </a:p>
        </p:txBody>
      </p: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id="{9B9F333E-5C6E-4403-BF75-EA81927B2C57}"/>
              </a:ext>
            </a:extLst>
          </p:cNvPr>
          <p:cNvCxnSpPr>
            <a:cxnSpLocks/>
          </p:cNvCxnSpPr>
          <p:nvPr/>
        </p:nvCxnSpPr>
        <p:spPr>
          <a:xfrm>
            <a:off x="9910162" y="4310652"/>
            <a:ext cx="16540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FF9E04D4-6329-4237-ACEF-4B23D9C2B74E}"/>
              </a:ext>
            </a:extLst>
          </p:cNvPr>
          <p:cNvSpPr txBox="1"/>
          <p:nvPr/>
        </p:nvSpPr>
        <p:spPr>
          <a:xfrm>
            <a:off x="10211680" y="4419977"/>
            <a:ext cx="101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6B9"/>
              </a:buClr>
              <a:buSzPct val="130000"/>
            </a:pPr>
            <a:r>
              <a:rPr lang="ru-RU" sz="40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9AB0A50-E660-4620-B26D-D5FCC5D5AA28}"/>
              </a:ext>
            </a:extLst>
          </p:cNvPr>
          <p:cNvSpPr txBox="1"/>
          <p:nvPr/>
        </p:nvSpPr>
        <p:spPr>
          <a:xfrm>
            <a:off x="10344113" y="4987047"/>
            <a:ext cx="1306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B76B9"/>
              </a:buClr>
              <a:buSzPct val="130000"/>
            </a:pPr>
            <a:r>
              <a:rPr lang="ru-RU" sz="10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часовых</a:t>
            </a:r>
          </a:p>
          <a:p>
            <a:pPr>
              <a:buClr>
                <a:srgbClr val="4B76B9"/>
              </a:buClr>
              <a:buSzPct val="130000"/>
            </a:pPr>
            <a:r>
              <a:rPr lang="ru-RU" sz="1000" i="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поясов</a:t>
            </a:r>
          </a:p>
        </p:txBody>
      </p:sp>
    </p:spTree>
    <p:extLst>
      <p:ext uri="{BB962C8B-B14F-4D97-AF65-F5344CB8AC3E}">
        <p14:creationId xmlns:p14="http://schemas.microsoft.com/office/powerpoint/2010/main" val="201235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D8D8A-581A-4713-962E-8321F365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7EB674-947A-4CB4-9660-224944F0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15490C-5711-43CC-A84C-8CB43E8D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B4236D-9DA0-4B7D-8E99-19AC8C42C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8517ACF-049C-4823-BC43-8B08B9E8C9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36933D6-225C-45AA-B661-70DE017F1A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C583D5A-2663-4EF7-83A1-EF5A1D629C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514DA05-026A-4638-9688-BBFFD47F61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CF72D2E-18D6-4C5E-BA04-195423A02A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F559A22-CB8C-4407-94B2-92B1BF5710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4007DC-C12C-42F1-8858-0CF331EA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323" y="1911670"/>
            <a:ext cx="381000" cy="4953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867F0A-90F0-45F1-B570-1F573E585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4179" y="1911670"/>
            <a:ext cx="542925" cy="5905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A780CDC-7A1E-4CD4-9FA9-C71CE457F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6108" y="1911670"/>
            <a:ext cx="409575" cy="4095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2628AB-13F9-431D-842B-2E3BC9AE55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4785" y="1911670"/>
            <a:ext cx="447675" cy="4381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D2CB38-EA0C-456D-9484-EB4E11D7E1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541" y="4088922"/>
            <a:ext cx="447675" cy="4476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A0274A-73C4-4BAF-8679-CFB9776E3D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71470" y="4088922"/>
            <a:ext cx="361950" cy="447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D5F9A6-41BE-41F7-94EE-A642C6EFED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52070" y="4088922"/>
            <a:ext cx="561975" cy="36195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11AF90B-4424-4536-8D02-DD63DDDBB053}"/>
              </a:ext>
            </a:extLst>
          </p:cNvPr>
          <p:cNvCxnSpPr>
            <a:cxnSpLocks/>
          </p:cNvCxnSpPr>
          <p:nvPr/>
        </p:nvCxnSpPr>
        <p:spPr>
          <a:xfrm flipV="1">
            <a:off x="3284749" y="1836674"/>
            <a:ext cx="0" cy="1764474"/>
          </a:xfrm>
          <a:prstGeom prst="line">
            <a:avLst/>
          </a:prstGeom>
          <a:ln w="12700">
            <a:solidFill>
              <a:srgbClr val="4B7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CE619B2-DDA8-4BDA-A03C-809A4F350349}"/>
              </a:ext>
            </a:extLst>
          </p:cNvPr>
          <p:cNvCxnSpPr>
            <a:cxnSpLocks/>
          </p:cNvCxnSpPr>
          <p:nvPr/>
        </p:nvCxnSpPr>
        <p:spPr>
          <a:xfrm flipV="1">
            <a:off x="5930900" y="1798574"/>
            <a:ext cx="0" cy="1764474"/>
          </a:xfrm>
          <a:prstGeom prst="line">
            <a:avLst/>
          </a:prstGeom>
          <a:ln w="12700">
            <a:solidFill>
              <a:srgbClr val="4B7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95755F6-BFEC-4A8F-8FCE-BB0CA8CD1CBA}"/>
              </a:ext>
            </a:extLst>
          </p:cNvPr>
          <p:cNvCxnSpPr>
            <a:cxnSpLocks/>
          </p:cNvCxnSpPr>
          <p:nvPr/>
        </p:nvCxnSpPr>
        <p:spPr>
          <a:xfrm flipV="1">
            <a:off x="8738276" y="1855026"/>
            <a:ext cx="0" cy="1764474"/>
          </a:xfrm>
          <a:prstGeom prst="line">
            <a:avLst/>
          </a:prstGeom>
          <a:ln w="12700">
            <a:solidFill>
              <a:srgbClr val="4B7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2A23703-2B21-4BE9-ACF2-52D7EB7E7978}"/>
              </a:ext>
            </a:extLst>
          </p:cNvPr>
          <p:cNvCxnSpPr>
            <a:cxnSpLocks/>
          </p:cNvCxnSpPr>
          <p:nvPr/>
        </p:nvCxnSpPr>
        <p:spPr>
          <a:xfrm flipV="1">
            <a:off x="3284749" y="3883723"/>
            <a:ext cx="0" cy="1764474"/>
          </a:xfrm>
          <a:prstGeom prst="line">
            <a:avLst/>
          </a:prstGeom>
          <a:ln w="12700">
            <a:solidFill>
              <a:srgbClr val="4B7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9170A20-EEB3-4D7B-8047-6AA7E4431D8B}"/>
              </a:ext>
            </a:extLst>
          </p:cNvPr>
          <p:cNvCxnSpPr>
            <a:cxnSpLocks/>
          </p:cNvCxnSpPr>
          <p:nvPr/>
        </p:nvCxnSpPr>
        <p:spPr>
          <a:xfrm flipV="1">
            <a:off x="5930900" y="3871023"/>
            <a:ext cx="0" cy="1764474"/>
          </a:xfrm>
          <a:prstGeom prst="line">
            <a:avLst/>
          </a:prstGeom>
          <a:ln w="12700">
            <a:solidFill>
              <a:srgbClr val="4B7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31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CC1FB-329E-49BD-AE3D-59E1E426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DB170D-93C4-4507-B1CF-EAE2B92CE58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B57650-64E1-4686-9EC1-4A485187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ЦЕНТР МЕЖДИСЦИПЛИНАРНЫХ ИССЛЕДОВАНИЙ ЧЕЛОВЕЧЕСКОГО ПОТЕНЦИАЛА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0836FF-600B-475B-A4E0-C70FADDE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BA52-3F31-46F6-ACCB-1A2674B50F3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087726E-3581-4A21-8F78-1CFC7257F3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D78D5EA-0FDE-4F69-B48E-E1E85985EF0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85418F9-C212-4EE6-A2BB-405EBB64B84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6E03393-F2F3-4094-8C32-BEFE0D19FD0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7EDB5F-5C8F-4ABC-8731-2F680141E5E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EC0115D-7D3B-4254-AFC7-0802728D0EE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81FD933-9295-44D0-8280-361F3DC4399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0583762-3E4B-48B0-9EA2-74443AD9049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6C82C075-A7F9-41A3-9A97-9B7FE3587A0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BE09C3F-C752-4A9F-ACAB-87F41D35290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8523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НЦМУ">
  <a:themeElements>
    <a:clrScheme name="НЦМ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76B9"/>
      </a:accent1>
      <a:accent2>
        <a:srgbClr val="71509C"/>
      </a:accent2>
      <a:accent3>
        <a:srgbClr val="60B177"/>
      </a:accent3>
      <a:accent4>
        <a:srgbClr val="52509E"/>
      </a:accent4>
      <a:accent5>
        <a:srgbClr val="EEBD31"/>
      </a:accent5>
      <a:accent6>
        <a:srgbClr val="CC1B56"/>
      </a:accent6>
      <a:hlink>
        <a:srgbClr val="4B76B9"/>
      </a:hlink>
      <a:folHlink>
        <a:srgbClr val="52509E"/>
      </a:folHlink>
    </a:clrScheme>
    <a:fontScheme name="Noto San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737</Words>
  <Application>Microsoft Office PowerPoint</Application>
  <PresentationFormat>Широкоэкранный</PresentationFormat>
  <Paragraphs>255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Noto Sans</vt:lpstr>
      <vt:lpstr>Шаблон презентации НЦМУ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Макеты слайдов</vt:lpstr>
      <vt:lpstr>Руководство по использованию шаблона презентации  Шрифт, стиль, выравнивание </vt:lpstr>
      <vt:lpstr>Руководство по использованию шаблона презентации  Шрифт, стиль, выравнивание </vt:lpstr>
      <vt:lpstr>Руководство по использованию шаблона презентации  Использование цветовой палитры</vt:lpstr>
      <vt:lpstr>Руководство по использованию шаблона презентации  Использование цветовой палитры</vt:lpstr>
      <vt:lpstr>Макеты иконок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Соболева</dc:creator>
  <cp:lastModifiedBy>Екатерина Соболева</cp:lastModifiedBy>
  <cp:revision>154</cp:revision>
  <dcterms:created xsi:type="dcterms:W3CDTF">2021-10-14T10:57:50Z</dcterms:created>
  <dcterms:modified xsi:type="dcterms:W3CDTF">2021-11-08T19:51:49Z</dcterms:modified>
</cp:coreProperties>
</file>