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6" r:id="rId4"/>
    <p:sldId id="261" r:id="rId5"/>
    <p:sldId id="259" r:id="rId6"/>
    <p:sldId id="269" r:id="rId7"/>
    <p:sldId id="272" r:id="rId8"/>
    <p:sldId id="271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170"/>
    <a:srgbClr val="EFD539"/>
    <a:srgbClr val="696969"/>
    <a:srgbClr val="771B1B"/>
    <a:srgbClr val="BDA40F"/>
    <a:srgbClr val="E0C312"/>
    <a:srgbClr val="666666"/>
    <a:srgbClr val="5A5A5A"/>
    <a:srgbClr val="494949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3A6FD-4A27-40E4-846B-85B7E7D8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B95FED-7A7C-4278-BD5D-A9A3DC6D1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532-5771-445C-8477-A1AF51E7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ED0F61-0185-4988-A393-6A4A39C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1B21-A4CF-4EE6-8131-95B21037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7200E-FC1C-4841-B6CC-F7341FB3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588C4F-AF39-4C77-A033-5050FA375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42FEB-C20A-4551-9EFF-08EB22E4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4D2E8-AF47-4D76-95F8-B57C34EC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6EC26-6C13-4AE0-B6F0-8D694C63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540052-921B-47C3-994A-71EE8794B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31F864-5AF1-4B63-BFEB-B1D044D59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18776-B28D-427B-B542-348FF7E5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1337AF-B1A2-470E-8F8B-9276EB14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C476D-20D1-402F-8499-60E7BAD0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E8B9E-E4F9-45F6-959B-FFA47651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32720-38E6-4089-8F31-1D6A7476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D065E-2D1E-4E16-99EB-C8FCA102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0C1A0-81DC-49F0-AAE0-DCC85DCB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6132A-232B-4565-A8F8-F003D874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2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C0977-ECC5-430D-BFB9-7E79C13F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85755-B5C5-431C-B36D-F2A833BE2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979B0-C402-4F0F-ACEB-C09232C7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7EFEE-C37F-4496-A9C9-3B658CB7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AAAFA-28C5-48A3-B165-57B15E49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285C8-2EE3-4558-9F63-56BB9458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CC10B-2F84-4AFF-B3E8-2A9EA135B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B2B30-995E-4F70-B819-622CCF59B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BED0E-460F-48BB-B640-2DBEC851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727142-878F-4C96-8AB3-1761B46A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25951-0C36-432F-BC03-FC23BA7D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5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97A92-5A61-40D3-B69D-B3FBAA7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28D69-EDCA-4534-A708-1F6AD24A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017626-8538-49F2-B817-F4237B08D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8FD57C-80E2-474C-A9CF-85438393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4FDF9-B57F-4733-9145-C46D4D0E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0912E-D552-4845-A783-00D93C31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924594-A264-47F9-835D-5AB4A107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31707E-4A13-42DB-8BA8-5437231F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35FFA-D412-4B22-A910-82415DA2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EE694C-C285-440C-8D47-A993FDBD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C9CA57-D5F2-4B98-B08F-2CF342CE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18ECD0-FE13-44C7-9659-E7E9D870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7F2051-661D-456E-A540-0EF2F8AF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C2D81F-9EA6-46F8-BD67-F06D6D2E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9F46E-05A8-4B88-A951-0B52E52C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DB6B9-3D27-4DC2-A9D5-6E64134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90357-E4A0-4D42-9375-B84E9C7F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6A412-AAAB-43D2-959F-739A970AB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7E87B-1FAA-42FC-9861-FC80253E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92528C-CD6F-4308-897A-4C3F4692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4B904-BE4F-49FA-86E8-6117562D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6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D3B4A-BD87-4F92-86E2-CE9D8FC8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475766-7C6D-4D4E-B4FF-7DEFEEB93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3A481E-A480-493B-9C99-669B51064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90C17-FB2A-400F-8CDD-6E62F0D6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F5535-BEB3-4636-A1B9-022BA122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27CF9-914B-45CE-8320-7A9D427E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1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21A6C-981E-440D-BCCF-DCBA88DE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B0E8C-4C3C-43E1-B117-78F5E8BC6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D49DE-3A47-449F-AEB8-09966A4C4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1F08-5871-4B57-BCBD-A86B865FDE7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7C4EF-C3A9-49D3-9E37-F451BEBA1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D6DF9-78F6-491E-BD32-5FCAE614F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D8EA-67FF-4C10-B2CF-CE8FA1AC8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9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Z:\04 Таранец Р.Ю\Дизайн\Векторные изображения\Pixabay\circles-1952919.png"/>
          <p:cNvPicPr>
            <a:picLocks noChangeAspect="1" noChangeArrowheads="1"/>
          </p:cNvPicPr>
          <p:nvPr/>
        </p:nvPicPr>
        <p:blipFill>
          <a:blip r:embed="rId2" cstate="print"/>
          <a:srcRect l="29102" t="7367" r="12632" b="46543"/>
          <a:stretch>
            <a:fillRect/>
          </a:stretch>
        </p:blipFill>
        <p:spPr bwMode="auto">
          <a:xfrm>
            <a:off x="3228975" y="0"/>
            <a:ext cx="8963025" cy="6858000"/>
          </a:xfrm>
          <a:prstGeom prst="rect">
            <a:avLst/>
          </a:prstGeom>
          <a:noFill/>
        </p:spPr>
      </p:pic>
      <p:pic>
        <p:nvPicPr>
          <p:cNvPr id="1031" name="Picture 7" descr="Z:\04 Таранец Р.Ю\Дизайн\Векторные изображения\Pixabay\circles-1952919.png"/>
          <p:cNvPicPr>
            <a:picLocks noChangeAspect="1" noChangeArrowheads="1"/>
          </p:cNvPicPr>
          <p:nvPr/>
        </p:nvPicPr>
        <p:blipFill>
          <a:blip r:embed="rId2" cstate="print"/>
          <a:srcRect l="13117" t="50000" r="67007" b="3910"/>
          <a:stretch>
            <a:fillRect/>
          </a:stretch>
        </p:blipFill>
        <p:spPr bwMode="auto">
          <a:xfrm>
            <a:off x="0" y="0"/>
            <a:ext cx="3057525" cy="6858000"/>
          </a:xfrm>
          <a:prstGeom prst="rect">
            <a:avLst/>
          </a:prstGeom>
          <a:noFill/>
        </p:spPr>
      </p:pic>
      <p:sp>
        <p:nvSpPr>
          <p:cNvPr id="6" name="Прямоугольный треугольник 5"/>
          <p:cNvSpPr/>
          <p:nvPr/>
        </p:nvSpPr>
        <p:spPr>
          <a:xfrm flipH="1" flipV="1">
            <a:off x="3120571" y="-1"/>
            <a:ext cx="9071426" cy="2467429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20008720">
            <a:off x="1449106" y="-5905107"/>
            <a:ext cx="11846874" cy="147808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20008720">
            <a:off x="1190030" y="-5535003"/>
            <a:ext cx="11412525" cy="14593051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79576" y="4653136"/>
            <a:ext cx="10322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71B1B"/>
                </a:solidFill>
                <a:latin typeface="Arial Narrow" pitchFamily="34" charset="0"/>
                <a:ea typeface="Microsoft Himalaya" pitchFamily="2" charset="0"/>
                <a:cs typeface="Microsoft Himalaya" pitchFamily="2" charset="0"/>
              </a:rPr>
              <a:t>ВСЕРОССИЙСКАЯ НАУЧНО-ПРАКТИЧЕСКАЯ КОНФЕРЕНЦИЯ</a:t>
            </a:r>
          </a:p>
          <a:p>
            <a:pPr algn="ctr"/>
            <a:r>
              <a:rPr lang="ru-RU" sz="2400" b="1" dirty="0" smtClean="0">
                <a:solidFill>
                  <a:srgbClr val="771B1B"/>
                </a:solidFill>
                <a:latin typeface="Arial Narrow" pitchFamily="34" charset="0"/>
                <a:ea typeface="Microsoft Himalaya" pitchFamily="2" charset="0"/>
                <a:cs typeface="Microsoft Himalaya" pitchFamily="2" charset="0"/>
              </a:rPr>
              <a:t>С МЕЖДУНАРОДНЫМ УЧАСТИЕМ</a:t>
            </a:r>
          </a:p>
          <a:p>
            <a:pPr algn="ctr"/>
            <a:r>
              <a:rPr lang="ru-RU" sz="3200" b="1" dirty="0" smtClean="0">
                <a:latin typeface="Arial Narrow" pitchFamily="34" charset="0"/>
                <a:ea typeface="Microsoft Himalaya" pitchFamily="2" charset="0"/>
                <a:cs typeface="Microsoft Himalaya" pitchFamily="2" charset="0"/>
              </a:rPr>
              <a:t>«ПСИХОЛОГИЧЕСКАЯ СЛУЖБА УНИВЕРСИТЕТА:</a:t>
            </a:r>
          </a:p>
          <a:p>
            <a:pPr algn="ctr"/>
            <a:r>
              <a:rPr lang="ru-RU" sz="3200" b="1" dirty="0" smtClean="0">
                <a:latin typeface="Arial Narrow" pitchFamily="34" charset="0"/>
                <a:ea typeface="Microsoft Himalaya" pitchFamily="2" charset="0"/>
                <a:cs typeface="Microsoft Himalaya" pitchFamily="2" charset="0"/>
              </a:rPr>
              <a:t>ОПЫТ ПАНДЕМИИ»</a:t>
            </a:r>
            <a:endParaRPr lang="ru-RU" sz="3600" b="1" dirty="0">
              <a:latin typeface="Arial Narrow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027" name="Picture 3" descr="Z:\04 Таранец Р.Ю\Дизайн\Векторные изображения\Pixabay\brain-5712086_1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695" y="870857"/>
            <a:ext cx="4148506" cy="3491659"/>
          </a:xfrm>
          <a:prstGeom prst="rect">
            <a:avLst/>
          </a:prstGeom>
          <a:noFill/>
        </p:spPr>
      </p:pic>
      <p:pic>
        <p:nvPicPr>
          <p:cNvPr id="1029" name="Picture 5" descr="Z:\04 Таранец Р.Ю\Дизайн\Векторные изображения\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1890" y="306387"/>
            <a:ext cx="3681510" cy="1001713"/>
          </a:xfrm>
          <a:prstGeom prst="rect">
            <a:avLst/>
          </a:prstGeom>
          <a:noFill/>
        </p:spPr>
      </p:pic>
      <p:pic>
        <p:nvPicPr>
          <p:cNvPr id="1030" name="Picture 6" descr="Z:\04 Таранец Р.Ю\Дизайн\Векторные изображения\p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428" y="5275106"/>
            <a:ext cx="1418615" cy="1324041"/>
          </a:xfrm>
          <a:prstGeom prst="round2DiagRect">
            <a:avLst>
              <a:gd name="adj1" fmla="val 29274"/>
              <a:gd name="adj2" fmla="val 24590"/>
            </a:avLst>
          </a:prstGeom>
          <a:ln w="88900" cap="sq">
            <a:solidFill>
              <a:srgbClr val="696969"/>
            </a:solidFill>
            <a:miter lim="800000"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0407537" y="6488668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  <a:ea typeface="Microsoft Himalaya" pitchFamily="2" charset="0"/>
                <a:cs typeface="Microsoft Himalaya" pitchFamily="2" charset="0"/>
              </a:rPr>
              <a:t>3 ДЕКАБРЯ, 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Z:\04 Таранец Р.Ю\Дизайн\Векторные изображения\Pixabay\circles-1952919.png"/>
          <p:cNvPicPr>
            <a:picLocks noChangeAspect="1" noChangeArrowheads="1"/>
          </p:cNvPicPr>
          <p:nvPr/>
        </p:nvPicPr>
        <p:blipFill>
          <a:blip r:embed="rId2" cstate="print"/>
          <a:srcRect l="14943" t="7367" r="5800" b="46543"/>
          <a:stretch>
            <a:fillRect/>
          </a:stretch>
        </p:blipFill>
        <p:spPr bwMode="auto">
          <a:xfrm>
            <a:off x="189979" y="-398745"/>
            <a:ext cx="12192000" cy="6858000"/>
          </a:xfrm>
          <a:prstGeom prst="rect">
            <a:avLst/>
          </a:prstGeom>
          <a:noFill/>
        </p:spPr>
      </p:pic>
      <p:pic>
        <p:nvPicPr>
          <p:cNvPr id="2051" name="Picture 3" descr="Z:\04 Таранец Р.Ю\Дизайн\Векторные изображения\Pixabay\circles-1952919.png"/>
          <p:cNvPicPr>
            <a:picLocks noChangeAspect="1" noChangeArrowheads="1"/>
          </p:cNvPicPr>
          <p:nvPr/>
        </p:nvPicPr>
        <p:blipFill>
          <a:blip r:embed="rId2" cstate="print"/>
          <a:srcRect l="14943" t="7367" r="5800" b="46543"/>
          <a:stretch>
            <a:fillRect/>
          </a:stretch>
        </p:blipFill>
        <p:spPr bwMode="auto">
          <a:xfrm rot="1171584">
            <a:off x="2755727" y="3795389"/>
            <a:ext cx="12192000" cy="6858000"/>
          </a:xfrm>
          <a:prstGeom prst="rect">
            <a:avLst/>
          </a:prstGeom>
          <a:noFill/>
        </p:spPr>
      </p:pic>
      <p:sp>
        <p:nvSpPr>
          <p:cNvPr id="27" name="Прямоугольный треугольник 26"/>
          <p:cNvSpPr/>
          <p:nvPr/>
        </p:nvSpPr>
        <p:spPr>
          <a:xfrm flipH="1">
            <a:off x="-1066800" y="4305300"/>
            <a:ext cx="13258800" cy="2552699"/>
          </a:xfrm>
          <a:prstGeom prst="rtTriangle">
            <a:avLst/>
          </a:prstGeom>
          <a:solidFill>
            <a:srgbClr val="F4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-2" y="5054601"/>
            <a:ext cx="12192001" cy="1803400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20955102">
            <a:off x="-1356703" y="90553"/>
            <a:ext cx="16528618" cy="470921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20955102">
            <a:off x="-1351179" y="-643354"/>
            <a:ext cx="16481118" cy="498689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87700" y="5288340"/>
            <a:ext cx="9004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ahoma" pitchFamily="34" charset="0"/>
              </a:rPr>
              <a:t>Докладчик:</a:t>
            </a:r>
          </a:p>
          <a:p>
            <a:pPr algn="r"/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ahoma" pitchFamily="34" charset="0"/>
              </a:rPr>
              <a:t>Донкан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ahoma" pitchFamily="34" charset="0"/>
              </a:rPr>
              <a:t> Ирина Михайловна -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ahoma" pitchFamily="34" charset="0"/>
              </a:rPr>
              <a:t>директор Психологического центра ДВГУПС,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ahoma" pitchFamily="34" charset="0"/>
              </a:rPr>
              <a:t>г.Хабаровск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150" y="2554589"/>
            <a:ext cx="1040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ОРГАНИЗАЦИЯ ПСИХОЛОГИЧЕСКОЙ РАБОТЫ </a:t>
            </a:r>
          </a:p>
          <a:p>
            <a:r>
              <a:rPr lang="ru-RU" sz="32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3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ТРАНСПОРТНОМ ВУЗЕ: ОПЫТ РАБОТЫ ПЦ ДВГУПС</a:t>
            </a:r>
            <a:endParaRPr lang="ru-RU" sz="3200" b="1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Z:\04 Таранец Р.Ю\Дизайн\Векторные изображения\Pixabay\paper-67232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6225">
            <a:off x="442065" y="4039798"/>
            <a:ext cx="2373636" cy="1186818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191000" y="6858000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ый треугольник 25"/>
          <p:cNvSpPr/>
          <p:nvPr/>
        </p:nvSpPr>
        <p:spPr>
          <a:xfrm rot="20937225">
            <a:off x="3392374" y="3580372"/>
            <a:ext cx="4271376" cy="109689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flipH="1">
            <a:off x="-609602" y="3086100"/>
            <a:ext cx="13411201" cy="3771900"/>
          </a:xfrm>
          <a:prstGeom prst="rtTriangle">
            <a:avLst/>
          </a:prstGeom>
          <a:solidFill>
            <a:srgbClr val="F4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20955102">
            <a:off x="-848923" y="-2996061"/>
            <a:ext cx="17485658" cy="550646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20955102">
            <a:off x="-1001322" y="-3396111"/>
            <a:ext cx="17485658" cy="550646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021F9-805B-475F-975F-4D3A833D5C2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-3" y="3657601"/>
            <a:ext cx="12191999" cy="3200400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-315416"/>
            <a:ext cx="10972800" cy="531494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Психологическая служба </a:t>
            </a:r>
            <a:r>
              <a:rPr lang="ru-RU" sz="36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– это структурное подразделение вуза, действующее на основании устава учреждения, приказов и распоряжений ректора.</a:t>
            </a:r>
            <a:br>
              <a:rPr lang="ru-RU" sz="36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</a:br>
            <a:r>
              <a:rPr lang="ru-RU" sz="36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/>
            </a:r>
            <a:br>
              <a:rPr lang="ru-RU" sz="36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</a:br>
            <a:r>
              <a:rPr lang="ru-RU" sz="36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Цель работы: </a:t>
            </a:r>
            <a:r>
              <a:rPr lang="ru-RU" sz="36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психологическое обеспечение образовательного и воспитательного процесса в вузе.</a:t>
            </a:r>
            <a:br>
              <a:rPr lang="ru-RU" sz="36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</a:br>
            <a:r>
              <a:rPr lang="ru-RU" sz="36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/>
            </a:r>
            <a:br>
              <a:rPr lang="ru-RU" sz="36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latin typeface="Tahoma" pitchFamily="34" charset="0"/>
                <a:cs typeface="Tahoma" pitchFamily="34" charset="0"/>
              </a:rPr>
            </a:br>
            <a:endParaRPr lang="ru-RU" sz="32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713" y="3549134"/>
            <a:ext cx="1107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Организационная структура:</a:t>
            </a:r>
            <a:endParaRPr lang="ru-RU" sz="36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5650" y="4324350"/>
            <a:ext cx="5734050" cy="723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</a:rPr>
              <a:t>Психологический центр ДВГУПС</a:t>
            </a:r>
            <a:endParaRPr lang="ru-RU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7650" y="5238750"/>
            <a:ext cx="4762500" cy="16192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</a:rPr>
              <a:t>Филиалы ДВГУПС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ru-RU" sz="3200" dirty="0" err="1" smtClean="0">
                <a:solidFill>
                  <a:schemeClr val="tx1"/>
                </a:solidFill>
                <a:latin typeface="Arial Narrow" pitchFamily="34" charset="0"/>
              </a:rPr>
              <a:t>АмИЖТ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Arial Narrow" pitchFamily="34" charset="0"/>
              </a:rPr>
              <a:t>БамИЖТ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Arial Narrow" pitchFamily="34" charset="0"/>
              </a:rPr>
              <a:t>ПримИЖТ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Arial Narrow" pitchFamily="34" charset="0"/>
              </a:rPr>
              <a:t>СахИЖТ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) </a:t>
            </a:r>
            <a:endParaRPr lang="ru-RU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2800" y="5219700"/>
            <a:ext cx="47625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</a:rPr>
              <a:t>Техникум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(ФСПО ХТЖТ)</a:t>
            </a:r>
            <a:endParaRPr lang="ru-RU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8" name="Shape 17"/>
          <p:cNvCxnSpPr>
            <a:stCxn id="14" idx="3"/>
            <a:endCxn id="16" idx="0"/>
          </p:cNvCxnSpPr>
          <p:nvPr/>
        </p:nvCxnSpPr>
        <p:spPr>
          <a:xfrm>
            <a:off x="9029700" y="4686300"/>
            <a:ext cx="514350" cy="533400"/>
          </a:xfrm>
          <a:prstGeom prst="bentConnector2">
            <a:avLst/>
          </a:prstGeom>
          <a:ln w="28575">
            <a:solidFill>
              <a:srgbClr val="6969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4" idx="1"/>
            <a:endCxn id="15" idx="0"/>
          </p:cNvCxnSpPr>
          <p:nvPr/>
        </p:nvCxnSpPr>
        <p:spPr>
          <a:xfrm rot="10800000" flipV="1">
            <a:off x="2628900" y="4686300"/>
            <a:ext cx="666750" cy="552450"/>
          </a:xfrm>
          <a:prstGeom prst="bentConnector2">
            <a:avLst/>
          </a:prstGeom>
          <a:ln w="28575">
            <a:solidFill>
              <a:srgbClr val="6969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ый треугольник 22"/>
          <p:cNvSpPr/>
          <p:nvPr/>
        </p:nvSpPr>
        <p:spPr>
          <a:xfrm>
            <a:off x="895350" y="-1657350"/>
            <a:ext cx="16402050" cy="7981950"/>
          </a:xfrm>
          <a:prstGeom prst="rtTriangle">
            <a:avLst/>
          </a:prstGeom>
          <a:solidFill>
            <a:srgbClr val="F4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0" y="-1123950"/>
            <a:ext cx="16402050" cy="7981950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1" y="-7735051"/>
            <a:ext cx="14554200" cy="1204035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0" y="-7735051"/>
            <a:ext cx="13982700" cy="12078451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35360" y="836712"/>
            <a:ext cx="8601022" cy="3502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Arial Narrow" pitchFamily="34" charset="0"/>
              <a:buChar char="—"/>
              <a:defRPr/>
            </a:pPr>
            <a:r>
              <a:rPr kumimoji="0" lang="ru-RU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Tahoma" pitchFamily="34" charset="0"/>
              </a:rPr>
              <a:t>  </a:t>
            </a:r>
            <a:r>
              <a:rPr lang="ru-RU" sz="3000" dirty="0">
                <a:latin typeface="Arial Narrow" pitchFamily="34" charset="0"/>
                <a:cs typeface="Tahoma" pitchFamily="34" charset="0"/>
              </a:rPr>
              <a:t>Психологическая диагностика.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 Narrow" pitchFamily="34" charset="0"/>
              <a:buChar char="—"/>
              <a:defRPr/>
            </a:pPr>
            <a:r>
              <a:rPr lang="ru-RU" sz="3000" dirty="0">
                <a:latin typeface="Arial Narrow" pitchFamily="34" charset="0"/>
                <a:cs typeface="Tahoma" pitchFamily="34" charset="0"/>
              </a:rPr>
              <a:t>Психологическое консультирование.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 Narrow" pitchFamily="34" charset="0"/>
              <a:buChar char="—"/>
              <a:defRPr/>
            </a:pPr>
            <a:r>
              <a:rPr lang="ru-RU" sz="3000" dirty="0">
                <a:latin typeface="Arial Narrow" pitchFamily="34" charset="0"/>
                <a:cs typeface="Tahoma" pitchFamily="34" charset="0"/>
              </a:rPr>
              <a:t>Развивающая и коррекционная работа</a:t>
            </a:r>
            <a:endParaRPr kumimoji="0" lang="ru-RU" sz="3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Tahoma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 Narrow" pitchFamily="34" charset="0"/>
              <a:buChar char="—"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Tahoma" pitchFamily="34" charset="0"/>
              </a:rPr>
              <a:t>Психологическое просвещение.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 Narrow" pitchFamily="34" charset="0"/>
              <a:buChar char="—"/>
              <a:defRPr/>
            </a:pPr>
            <a:r>
              <a:rPr lang="ru-RU" sz="3000" dirty="0" smtClean="0">
                <a:latin typeface="Arial Narrow" pitchFamily="34" charset="0"/>
                <a:cs typeface="Tahoma" pitchFamily="34" charset="0"/>
              </a:rPr>
              <a:t>  Психологическая профилактика.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 Narrow" pitchFamily="34" charset="0"/>
              <a:buChar char="—"/>
              <a:defRPr/>
            </a:pPr>
            <a:r>
              <a:rPr lang="ru-RU" sz="3200" dirty="0" smtClean="0">
                <a:latin typeface="Arial Narrow" pitchFamily="34" charset="0"/>
                <a:cs typeface="Tahoma" pitchFamily="34" charset="0"/>
              </a:rPr>
              <a:t>.Кризисное направление.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680" y="4437112"/>
            <a:ext cx="12216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Arial Narrow" pitchFamily="34" charset="0"/>
                <a:cs typeface="Tahoma" pitchFamily="34" charset="0"/>
              </a:rPr>
              <a:t>СТРУКТУРА ПСИХОЛОГИЧЕСКОГО ЦЕНТРА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53558"/>
            <a:ext cx="2874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Arial Narrow" pitchFamily="34" charset="0"/>
                <a:cs typeface="Tahoma" pitchFamily="34" charset="0"/>
              </a:rPr>
              <a:t>РЕКТОР ДВГУПС</a:t>
            </a: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9598" y="5066134"/>
            <a:ext cx="5143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Arial Narrow" pitchFamily="34" charset="0"/>
                <a:cs typeface="Tahoma" pitchFamily="34" charset="0"/>
              </a:rPr>
              <a:t>ПРОРЕКТОР ПО ВОСПИТАТЕЛЬНОЙ РАБОТЕ И РАБОТЕ СО СТУДЕНТАМИ</a:t>
            </a:r>
            <a:endParaRPr lang="ru-RU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83489" y="5842337"/>
            <a:ext cx="3608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Arial Narrow" pitchFamily="34" charset="0"/>
                <a:cs typeface="Tahoma" pitchFamily="34" charset="0"/>
              </a:rPr>
              <a:t>ПСИХОЛОГИЧЕСКИЙ ЦЕНТР ДВГУПС</a:t>
            </a:r>
            <a:endParaRPr lang="ru-RU" sz="3000" dirty="0"/>
          </a:p>
        </p:txBody>
      </p:sp>
      <p:cxnSp>
        <p:nvCxnSpPr>
          <p:cNvPr id="11" name="Shape 10"/>
          <p:cNvCxnSpPr>
            <a:stCxn id="7" idx="2"/>
            <a:endCxn id="8" idx="1"/>
          </p:cNvCxnSpPr>
          <p:nvPr/>
        </p:nvCxnSpPr>
        <p:spPr>
          <a:xfrm rot="16200000" flipH="1">
            <a:off x="2264732" y="4779932"/>
            <a:ext cx="197242" cy="1852489"/>
          </a:xfrm>
          <a:prstGeom prst="curvedConnector2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9" idx="0"/>
          </p:cNvCxnSpPr>
          <p:nvPr/>
        </p:nvCxnSpPr>
        <p:spPr>
          <a:xfrm>
            <a:off x="7486650" y="5314950"/>
            <a:ext cx="2901095" cy="527387"/>
          </a:xfrm>
          <a:prstGeom prst="curvedConnector2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Z:\04 Таранец Р.Ю\Дизайн\Векторные изображения\Pixabay\database-schema-1895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502" y="244597"/>
            <a:ext cx="3972984" cy="347015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7328" y="260648"/>
            <a:ext cx="76199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000" b="1" dirty="0" smtClean="0">
                <a:latin typeface="Arial Narrow" pitchFamily="34" charset="0"/>
                <a:cs typeface="Tahoma" pitchFamily="34" charset="0"/>
              </a:rPr>
              <a:t>ОСНОВНЫЕ НАПРАВЛЕНИЯ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rot="20955102" flipV="1">
            <a:off x="-705315" y="4771888"/>
            <a:ext cx="19077678" cy="417222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20955102" flipV="1">
            <a:off x="-876764" y="4402752"/>
            <a:ext cx="19077678" cy="417222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flipH="1" flipV="1">
            <a:off x="-4" y="0"/>
            <a:ext cx="12192003" cy="3657601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9336" y="-27384"/>
            <a:ext cx="11887200" cy="961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МЕЖОРГАНИЗАЦИОННОЕ ВЗАИМОДЕЙСТВИЕ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Z:\04 Таранец Р.Ю\Дизайн\Векторные изображения\Pixabay\check-list-46098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9699" y="1773169"/>
            <a:ext cx="3274651" cy="268453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14350" y="1276350"/>
            <a:ext cx="78486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Филиал ОАО «РЖД» –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«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Дальневосточная железная дорога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»</a:t>
            </a:r>
            <a:endParaRPr lang="ru-RU" sz="3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398" y="2343150"/>
            <a:ext cx="7807509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КГКУЗ «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Медицинский информационно-аналитический центр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628" y="3413770"/>
            <a:ext cx="7832067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КГБОУ ДПО "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Институт повышения квалификации специалистов здравоохранения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"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678" y="4480570"/>
            <a:ext cx="779097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ФГБОУ ВО «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Тихоокеанский государственный университет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2332" y="5551140"/>
            <a:ext cx="779097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ФГБОУ ВО «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Дальневосточный государственный медицинский университет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10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flipH="1">
            <a:off x="-609602" y="3086100"/>
            <a:ext cx="13411201" cy="3771900"/>
          </a:xfrm>
          <a:prstGeom prst="rtTriangle">
            <a:avLst/>
          </a:prstGeom>
          <a:solidFill>
            <a:srgbClr val="F4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20955102">
            <a:off x="-848923" y="-2996061"/>
            <a:ext cx="17485658" cy="550646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20955102">
            <a:off x="-1001322" y="-3396111"/>
            <a:ext cx="17485658" cy="550646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CDC021F9-805B-475F-975F-4D3A833D5C2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-3" y="3657601"/>
            <a:ext cx="12191999" cy="3200400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7408" y="1268760"/>
            <a:ext cx="110792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1 курс 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– сопровождение процессов адаптации к вузу первокурсников (выявление дезадаптаций, предоставление информации и консультации, подготовка к зачетной неделе и экзаменационной сессии).</a:t>
            </a:r>
          </a:p>
          <a:p>
            <a:endParaRPr lang="ru-RU" sz="32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2-3 курсы 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– сопровождение в период напряженной учебной деятельности (работа с профессорско-преподавательским составом, консультативная помощь, сопровождение личности).</a:t>
            </a:r>
          </a:p>
          <a:p>
            <a:endParaRPr lang="ru-RU" sz="32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32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4-5 курсы 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– развитие профессиональной компетентности, активной жизненной позиции, качеств личности.</a:t>
            </a:r>
          </a:p>
          <a:p>
            <a:endParaRPr lang="ru-RU" sz="3200" dirty="0" smtClean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9336" y="-27384"/>
            <a:ext cx="11887200" cy="961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РАБОТЫ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H="1" flipV="1">
            <a:off x="-876301" y="0"/>
            <a:ext cx="13068301" cy="4133850"/>
          </a:xfrm>
          <a:prstGeom prst="rtTriangle">
            <a:avLst/>
          </a:prstGeom>
          <a:solidFill>
            <a:srgbClr val="F4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20955102" flipV="1">
            <a:off x="-705315" y="4771888"/>
            <a:ext cx="19077678" cy="417222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20955102" flipV="1">
            <a:off x="-876764" y="4402752"/>
            <a:ext cx="19077678" cy="417222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 flipV="1">
            <a:off x="-4" y="0"/>
            <a:ext cx="12192003" cy="3657601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9336" y="-171400"/>
            <a:ext cx="11887200" cy="961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 В ПАНДЕМИИ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Часть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" y="920740"/>
            <a:ext cx="1165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Проведение анкетирования </a:t>
            </a:r>
            <a:r>
              <a:rPr lang="ru-RU" sz="28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«Сохранение физического и психического здоровья в условиях пандемии»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, «</a:t>
            </a:r>
            <a:r>
              <a:rPr lang="ru-RU" sz="28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Социально-психологическое здоровье в контексте последствий распространения </a:t>
            </a:r>
            <a:r>
              <a:rPr lang="ru-RU" sz="2800" b="1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коронавирусной</a:t>
            </a:r>
            <a:r>
              <a:rPr lang="ru-RU" sz="28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 инфекции. Толерантность к неопределённости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».</a:t>
            </a:r>
          </a:p>
          <a:p>
            <a:endParaRPr lang="ru-RU" sz="28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Проведение </a:t>
            </a:r>
            <a:r>
              <a:rPr lang="ru-RU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вебинара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 «</a:t>
            </a:r>
            <a:r>
              <a:rPr lang="ru-RU" sz="28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Эмоциональный стресс и жизнь в условиях неопределённости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 для студентов всех курсов.</a:t>
            </a:r>
          </a:p>
          <a:p>
            <a:endParaRPr lang="ru-RU" sz="28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Проведение </a:t>
            </a:r>
            <a:r>
              <a:rPr lang="ru-RU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вебинара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 «</a:t>
            </a:r>
            <a:r>
              <a:rPr lang="ru-RU" sz="28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Эмоциональное выгорание в самоизоляции. Как справиться с этим?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 для преподавателей вуза.</a:t>
            </a:r>
          </a:p>
          <a:p>
            <a:endParaRPr lang="ru-RU" sz="28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Проведение </a:t>
            </a:r>
            <a:r>
              <a:rPr lang="ru-RU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вебинара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 «</a:t>
            </a:r>
            <a:r>
              <a:rPr lang="ru-RU" sz="28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Сдаём экзамены в новых условиях. Поиск психологических ресурсов в неопределённой ситуации</a:t>
            </a:r>
            <a:r>
              <a:rPr lang="ru-RU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 для студентов выпускных курсов.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/>
          <p:cNvSpPr/>
          <p:nvPr/>
        </p:nvSpPr>
        <p:spPr>
          <a:xfrm flipH="1" flipV="1">
            <a:off x="-876301" y="0"/>
            <a:ext cx="13068301" cy="4133850"/>
          </a:xfrm>
          <a:prstGeom prst="rtTriangle">
            <a:avLst/>
          </a:prstGeom>
          <a:solidFill>
            <a:srgbClr val="F4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20955102" flipV="1">
            <a:off x="-705315" y="4771888"/>
            <a:ext cx="19077678" cy="417222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20955102" flipV="1">
            <a:off x="-876764" y="4402752"/>
            <a:ext cx="19077678" cy="417222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flipH="1" flipV="1">
            <a:off x="-4" y="0"/>
            <a:ext cx="12192003" cy="3657601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II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9336" y="-171400"/>
            <a:ext cx="11887200" cy="1596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 В ПАНДЕМИИ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3600" dirty="0" smtClean="0"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</a:t>
            </a:r>
            <a:r>
              <a:rPr lang="en-US" sz="3600" dirty="0" smtClean="0"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 smtClean="0">
                <a:solidFill>
                  <a:prstClr val="black"/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prstClr val="black"/>
              </a:solidFill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980728"/>
            <a:ext cx="116674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Участие в круглом столе «</a:t>
            </a:r>
            <a:r>
              <a:rPr lang="ru-RU" sz="32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Дистанционно-образовательные технологии: проблемы и преимущества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», Законодательная дума Хабаровского края, март 2021 год.</a:t>
            </a:r>
          </a:p>
          <a:p>
            <a:endParaRPr lang="ru-RU" sz="32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Участие в конференции «</a:t>
            </a:r>
            <a:r>
              <a:rPr lang="ru-RU" sz="3200" b="1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Постпандемийное</a:t>
            </a:r>
            <a:r>
              <a:rPr lang="ru-RU" sz="32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 восстановление и инструменты государственного регулирования здравоохранения, науки и образования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», законодательная дума Хабаровского края, июнь 2021 года.</a:t>
            </a:r>
          </a:p>
          <a:p>
            <a:endParaRPr lang="ru-RU" sz="32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ahoma" pitchFamily="34" charset="0"/>
            </a:endParaRPr>
          </a:p>
          <a:p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— Проведение </a:t>
            </a:r>
            <a:r>
              <a:rPr lang="en-US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I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 Всероссийской конференции с международным участием «</a:t>
            </a:r>
            <a:r>
              <a:rPr lang="ru-RU" sz="32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Психологическая служба в транспортном вузе</a:t>
            </a:r>
            <a:r>
              <a:rPr lang="ru-RU" sz="32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ahoma" pitchFamily="34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04 Таранец Р.Ю\Дизайн\Векторные изображения\Pixabay\circles-1952919.png"/>
          <p:cNvPicPr>
            <a:picLocks noChangeAspect="1" noChangeArrowheads="1"/>
          </p:cNvPicPr>
          <p:nvPr/>
        </p:nvPicPr>
        <p:blipFill>
          <a:blip r:embed="rId2" cstate="print"/>
          <a:srcRect l="14943" t="7367" r="5800" b="46543"/>
          <a:stretch>
            <a:fillRect/>
          </a:stretch>
        </p:blipFill>
        <p:spPr bwMode="auto">
          <a:xfrm>
            <a:off x="189979" y="-398745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3" descr="Z:\04 Таранец Р.Ю\Дизайн\Векторные изображения\Pixabay\circles-1952919.png"/>
          <p:cNvPicPr>
            <a:picLocks noChangeAspect="1" noChangeArrowheads="1"/>
          </p:cNvPicPr>
          <p:nvPr/>
        </p:nvPicPr>
        <p:blipFill>
          <a:blip r:embed="rId2" cstate="print"/>
          <a:srcRect l="14943" t="7367" r="5800" b="46543"/>
          <a:stretch>
            <a:fillRect/>
          </a:stretch>
        </p:blipFill>
        <p:spPr bwMode="auto">
          <a:xfrm rot="1171584">
            <a:off x="2755727" y="3795389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ый треугольник 3"/>
          <p:cNvSpPr/>
          <p:nvPr/>
        </p:nvSpPr>
        <p:spPr>
          <a:xfrm flipH="1">
            <a:off x="-2590801" y="5321301"/>
            <a:ext cx="14782799" cy="1536700"/>
          </a:xfrm>
          <a:prstGeom prst="rtTriangle">
            <a:avLst/>
          </a:prstGeom>
          <a:solidFill>
            <a:srgbClr val="EFD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20955102">
            <a:off x="-1356703" y="90553"/>
            <a:ext cx="16528618" cy="470921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20955102">
            <a:off x="-1351179" y="-643354"/>
            <a:ext cx="16481118" cy="498689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3672" y="6021288"/>
            <a:ext cx="9004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ahoma" pitchFamily="34" charset="0"/>
              </a:rPr>
              <a:t>СПАСИБО ЗА ВНИМАНИЕ!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9" name="Picture 2" descr="Z:\04 Таранец Р.Ю\Дизайн\Векторные изображения\Pixabay\paper-67232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6225">
            <a:off x="442065" y="4039798"/>
            <a:ext cx="2373636" cy="1186818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191000" y="6858000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ый треугольник 10"/>
          <p:cNvSpPr/>
          <p:nvPr/>
        </p:nvSpPr>
        <p:spPr>
          <a:xfrm rot="20937225">
            <a:off x="3392374" y="3580372"/>
            <a:ext cx="4271376" cy="109689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9150" y="2554589"/>
            <a:ext cx="1040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ОРГАНИЗАЦИЯ ПСИХОЛОГИЧЕСКОЙ РАБОТЫ </a:t>
            </a:r>
          </a:p>
          <a:p>
            <a:r>
              <a:rPr lang="ru-RU" sz="32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3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ТРАНСПОРТНОМ ВУЗЕ: ОПЫТ РАБОТЫ ПЦ ДВГУПС</a:t>
            </a:r>
            <a:endParaRPr lang="ru-RU" sz="3200" b="1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410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Microsoft Himalaya</vt:lpstr>
      <vt:lpstr>Tahoma</vt:lpstr>
      <vt:lpstr>Тема Office</vt:lpstr>
      <vt:lpstr>Презентация PowerPoint</vt:lpstr>
      <vt:lpstr>Презентация PowerPoint</vt:lpstr>
      <vt:lpstr>Психологическая служба – это структурное подразделение вуза, действующее на основании устава учреждения, приказов и распоряжений ректора.  Цель работы: психологическое обеспечение образовательного и воспитательного процесса в вузе.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Ким</dc:creator>
  <cp:lastModifiedBy>RePack by Diakov</cp:lastModifiedBy>
  <cp:revision>85</cp:revision>
  <dcterms:created xsi:type="dcterms:W3CDTF">2021-05-13T00:22:26Z</dcterms:created>
  <dcterms:modified xsi:type="dcterms:W3CDTF">2021-12-01T11:10:56Z</dcterms:modified>
</cp:coreProperties>
</file>