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notesSlides/notesSlide15.xml" ContentType="application/vnd.openxmlformats-officedocument.presentationml.notesSlide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9" r:id="rId2"/>
    <p:sldId id="295" r:id="rId3"/>
    <p:sldId id="294" r:id="rId4"/>
    <p:sldId id="296" r:id="rId5"/>
    <p:sldId id="297" r:id="rId6"/>
    <p:sldId id="293" r:id="rId7"/>
    <p:sldId id="273" r:id="rId8"/>
    <p:sldId id="274" r:id="rId9"/>
    <p:sldId id="275" r:id="rId10"/>
    <p:sldId id="276" r:id="rId11"/>
    <p:sldId id="277" r:id="rId12"/>
    <p:sldId id="278" r:id="rId13"/>
    <p:sldId id="29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90" r:id="rId24"/>
    <p:sldId id="298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50" autoAdjust="0"/>
  </p:normalViewPr>
  <p:slideViewPr>
    <p:cSldViewPr snapToGrid="0">
      <p:cViewPr varScale="1">
        <p:scale>
          <a:sx n="79" d="100"/>
          <a:sy n="79" d="100"/>
        </p:scale>
        <p:origin x="-108" y="-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Workbook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Workbook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Workbook1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/>
            </a:pPr>
            <a:r>
              <a:rPr lang="ru-RU" dirty="0"/>
              <a:t>Вы </a:t>
            </a:r>
            <a:r>
              <a:rPr lang="ru-RU" dirty="0" smtClean="0"/>
              <a:t>болели </a:t>
            </a:r>
            <a:r>
              <a:rPr lang="ru-RU" dirty="0"/>
              <a:t>COVID-19 за это время? Имеется ввиду поставленный диагноз</a:t>
            </a:r>
            <a:endParaRPr lang="en-US" dirty="0"/>
          </a:p>
        </c:rich>
      </c:tx>
      <c:layout>
        <c:manualLayout>
          <c:xMode val="edge"/>
          <c:yMode val="edge"/>
          <c:x val="0.29749927092446787"/>
          <c:y val="2.6312144869120146E-2"/>
        </c:manualLayout>
      </c:layout>
    </c:title>
    <c:plotArea>
      <c:layout>
        <c:manualLayout>
          <c:layoutTarget val="inner"/>
          <c:xMode val="edge"/>
          <c:yMode val="edge"/>
          <c:x val="3.3784752600369401E-2"/>
          <c:y val="0.14554259417130394"/>
          <c:w val="0.49179206765820949"/>
          <c:h val="0.85445740582869623"/>
        </c:manualLayout>
      </c:layout>
      <c:doughnut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7.0987654320987682E-3"/>
                  <c:y val="-3.329642948980225E-2"/>
                </c:manualLayout>
              </c:layout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950617283950673E-3"/>
                  <c:y val="-4.7711393133350816E-3"/>
                </c:manualLayout>
              </c:layout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Да, тяжело</c:v>
                </c:pt>
                <c:pt idx="1">
                  <c:v>Да, относительно легко </c:v>
                </c:pt>
                <c:pt idx="2">
                  <c:v>Нет</c:v>
                </c:pt>
                <c:pt idx="3">
                  <c:v>Болел чем-то похожим, но диагноза не ставили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3.7000000000000005E-2</c:v>
                </c:pt>
                <c:pt idx="1">
                  <c:v>8.6000000000000035E-2</c:v>
                </c:pt>
                <c:pt idx="2">
                  <c:v>0.66700000000000015</c:v>
                </c:pt>
                <c:pt idx="3" formatCode="0%">
                  <c:v>0.21000000000000002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209531447457959"/>
          <c:y val="0.22905445758173507"/>
          <c:w val="0.47688636142704416"/>
          <c:h val="0.65325368324928912"/>
        </c:manualLayout>
      </c:layout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zero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9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Физическая активность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dLbl>
              <c:idx val="0"/>
              <c:layout>
                <c:manualLayout>
                  <c:x val="-0.1367000650705501"/>
                  <c:y val="1.04895956839031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48,20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5395612760912003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Sheet1!$Q$59:$Q$61</c:f>
              <c:strCache>
                <c:ptCount val="3"/>
                <c:pt idx="0">
                  <c:v>уменьшилась</c:v>
                </c:pt>
                <c:pt idx="1">
                  <c:v>увеличилась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Sheet1!$R$59:$R$61</c:f>
              <c:numCache>
                <c:formatCode>0.00%</c:formatCode>
                <c:ptCount val="3"/>
                <c:pt idx="0">
                  <c:v>0.48100000000000004</c:v>
                </c:pt>
                <c:pt idx="1">
                  <c:v>0.18500000000000003</c:v>
                </c:pt>
                <c:pt idx="2">
                  <c:v>0.33300000000000007</c:v>
                </c:pt>
              </c:numCache>
            </c:numRef>
          </c:val>
        </c:ser>
        <c:dLbls/>
        <c:gapWidth val="75"/>
        <c:overlap val="40"/>
        <c:axId val="67842816"/>
        <c:axId val="67844352"/>
      </c:barChart>
      <c:catAx>
        <c:axId val="6784281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7844352"/>
        <c:crosses val="autoZero"/>
        <c:auto val="1"/>
        <c:lblAlgn val="ctr"/>
        <c:lblOffset val="100"/>
      </c:catAx>
      <c:valAx>
        <c:axId val="67844352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784281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Курение</a:t>
            </a:r>
            <a:endParaRPr lang="en-US" sz="1800" u="sng"/>
          </a:p>
        </c:rich>
      </c:tx>
      <c:layout>
        <c:manualLayout>
          <c:xMode val="edge"/>
          <c:yMode val="edge"/>
          <c:x val="0.34475399125877398"/>
          <c:y val="0"/>
        </c:manualLayout>
      </c:layout>
    </c:title>
    <c:plotArea>
      <c:layout>
        <c:manualLayout>
          <c:layoutTarget val="inner"/>
          <c:xMode val="edge"/>
          <c:yMode val="edge"/>
          <c:x val="0.36075104934348901"/>
          <c:y val="0.20494555755236604"/>
          <c:w val="0.59649709227634196"/>
          <c:h val="0.73291802350276103"/>
        </c:manualLayout>
      </c:layout>
      <c:barChart>
        <c:barDir val="bar"/>
        <c:grouping val="clustered"/>
        <c:ser>
          <c:idx val="0"/>
          <c:order val="0"/>
          <c:dLbls>
            <c:dLbl>
              <c:idx val="0"/>
              <c:layout>
                <c:manualLayout>
                  <c:x val="-3.4367281349218294E-3"/>
                  <c:y val="-1.0988278996359909E-16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8719487391539726E-3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4380834237419498E-2"/>
                  <c:y val="-5.9936759639435608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29566259551736507"/>
                  <c:y val="-4.181626892329914E-17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Sheet1!$A$74:$A$77</c:f>
              <c:strCache>
                <c:ptCount val="4"/>
                <c:pt idx="0">
                  <c:v>больше</c:v>
                </c:pt>
                <c:pt idx="1">
                  <c:v>меньше</c:v>
                </c:pt>
                <c:pt idx="2">
                  <c:v>без изменений</c:v>
                </c:pt>
                <c:pt idx="3">
                  <c:v>не курящие</c:v>
                </c:pt>
              </c:strCache>
            </c:strRef>
          </c:cat>
          <c:val>
            <c:numRef>
              <c:f>Sheet1!$B$74:$B$77</c:f>
              <c:numCache>
                <c:formatCode>0.00%</c:formatCode>
                <c:ptCount val="4"/>
                <c:pt idx="0">
                  <c:v>6.2000000000000006E-2</c:v>
                </c:pt>
                <c:pt idx="1">
                  <c:v>3.6999999999999998E-2</c:v>
                </c:pt>
                <c:pt idx="2">
                  <c:v>0.14800000000000002</c:v>
                </c:pt>
                <c:pt idx="3">
                  <c:v>0.75300000000000011</c:v>
                </c:pt>
              </c:numCache>
            </c:numRef>
          </c:val>
        </c:ser>
        <c:dLbls/>
        <c:gapWidth val="75"/>
        <c:overlap val="40"/>
        <c:axId val="66717568"/>
        <c:axId val="66719104"/>
      </c:barChart>
      <c:catAx>
        <c:axId val="6671756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6719104"/>
        <c:crosses val="autoZero"/>
        <c:auto val="1"/>
        <c:lblAlgn val="ctr"/>
        <c:lblOffset val="100"/>
      </c:catAx>
      <c:valAx>
        <c:axId val="66719104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67175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Алкоголь</a:t>
            </a:r>
            <a:endParaRPr lang="en-US" sz="1800" u="sng"/>
          </a:p>
        </c:rich>
      </c:tx>
      <c:layout>
        <c:manualLayout>
          <c:xMode val="edge"/>
          <c:yMode val="edge"/>
          <c:x val="0.33968857005795217"/>
          <c:y val="0"/>
        </c:manualLayout>
      </c:layout>
    </c:title>
    <c:plotArea>
      <c:layout>
        <c:manualLayout>
          <c:layoutTarget val="inner"/>
          <c:xMode val="edge"/>
          <c:yMode val="edge"/>
          <c:x val="0.42484960602568406"/>
          <c:y val="0.29057147931951111"/>
          <c:w val="0.575150393974316"/>
          <c:h val="0.67119543129634218"/>
        </c:manualLayout>
      </c:layout>
      <c:barChart>
        <c:barDir val="bar"/>
        <c:grouping val="clustered"/>
        <c:ser>
          <c:idx val="0"/>
          <c:order val="0"/>
          <c:dLbls>
            <c:dLbl>
              <c:idx val="0"/>
              <c:layout>
                <c:manualLayout>
                  <c:x val="-2.7239091956754712E-4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1280843860451409E-3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8889951862900248"/>
                  <c:y val="-4.1816268923299134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Sheet1!$J$74:$J$77</c:f>
              <c:strCache>
                <c:ptCount val="4"/>
                <c:pt idx="0">
                  <c:v>больше</c:v>
                </c:pt>
                <c:pt idx="1">
                  <c:v>меньше</c:v>
                </c:pt>
                <c:pt idx="2">
                  <c:v>без изменений</c:v>
                </c:pt>
                <c:pt idx="3">
                  <c:v>не употребляют </c:v>
                </c:pt>
              </c:strCache>
            </c:strRef>
          </c:cat>
          <c:val>
            <c:numRef>
              <c:f>Sheet1!$K$74:$K$77</c:f>
              <c:numCache>
                <c:formatCode>0.00%</c:formatCode>
                <c:ptCount val="4"/>
                <c:pt idx="0">
                  <c:v>3.6999999999999998E-2</c:v>
                </c:pt>
                <c:pt idx="1">
                  <c:v>2.5000000000000001E-2</c:v>
                </c:pt>
                <c:pt idx="2">
                  <c:v>0.34800000000000003</c:v>
                </c:pt>
                <c:pt idx="3">
                  <c:v>0.59299999999999997</c:v>
                </c:pt>
              </c:numCache>
            </c:numRef>
          </c:val>
        </c:ser>
        <c:dLbls/>
        <c:gapWidth val="75"/>
        <c:overlap val="40"/>
        <c:axId val="66743680"/>
        <c:axId val="66749568"/>
      </c:barChart>
      <c:catAx>
        <c:axId val="6674368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6749568"/>
        <c:crosses val="autoZero"/>
        <c:auto val="1"/>
        <c:lblAlgn val="ctr"/>
        <c:lblOffset val="100"/>
      </c:catAx>
      <c:valAx>
        <c:axId val="66749568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67436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Личное время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0.17711174976910654"/>
                  <c:y val="1.68387370505250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55%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Sheet1!$A$93:$A$95</c:f>
              <c:strCache>
                <c:ptCount val="3"/>
                <c:pt idx="0">
                  <c:v>увеличилось</c:v>
                </c:pt>
                <c:pt idx="1">
                  <c:v>уменьшилось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Sheet1!$B$93:$B$95</c:f>
              <c:numCache>
                <c:formatCode>#,#00%</c:formatCode>
                <c:ptCount val="3"/>
                <c:pt idx="0">
                  <c:v>0.54300000000000004</c:v>
                </c:pt>
                <c:pt idx="1">
                  <c:v>0.17300000000000001</c:v>
                </c:pt>
                <c:pt idx="2">
                  <c:v>0.28400000000000003</c:v>
                </c:pt>
              </c:numCache>
            </c:numRef>
          </c:val>
        </c:ser>
        <c:dLbls/>
        <c:gapWidth val="75"/>
        <c:overlap val="40"/>
        <c:axId val="68229376"/>
        <c:axId val="68231168"/>
      </c:barChart>
      <c:catAx>
        <c:axId val="6822937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8231168"/>
        <c:crosses val="autoZero"/>
        <c:auto val="1"/>
        <c:lblAlgn val="ctr"/>
        <c:lblOffset val="100"/>
      </c:catAx>
      <c:valAx>
        <c:axId val="68231168"/>
        <c:scaling>
          <c:orientation val="minMax"/>
        </c:scaling>
        <c:delete val="1"/>
        <c:axPos val="b"/>
        <c:majorGridlines/>
        <c:numFmt formatCode="#,#00%" sourceLinked="1"/>
        <c:majorTickMark val="none"/>
        <c:tickLblPos val="none"/>
        <c:crossAx val="6822937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Хобби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2"/>
              <c:layout>
                <c:manualLayout>
                  <c:x val="-0.227342575940991"/>
                  <c:y val="6.7142763490408612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Sheet1!$J$92:$J$94</c:f>
              <c:strCache>
                <c:ptCount val="3"/>
                <c:pt idx="0">
                  <c:v>больше времени</c:v>
                </c:pt>
                <c:pt idx="1">
                  <c:v>меньше времени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Sheet1!$K$92:$K$94</c:f>
              <c:numCache>
                <c:formatCode>0%</c:formatCode>
                <c:ptCount val="3"/>
                <c:pt idx="0" formatCode="#,#00%">
                  <c:v>0.33300000000000007</c:v>
                </c:pt>
                <c:pt idx="1">
                  <c:v>0.16</c:v>
                </c:pt>
                <c:pt idx="2" formatCode="#,#00%">
                  <c:v>0.50600000000000001</c:v>
                </c:pt>
              </c:numCache>
            </c:numRef>
          </c:val>
        </c:ser>
        <c:dLbls/>
        <c:gapWidth val="75"/>
        <c:overlap val="40"/>
        <c:axId val="68268032"/>
        <c:axId val="68269568"/>
      </c:barChart>
      <c:catAx>
        <c:axId val="68268032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8269568"/>
        <c:crosses val="autoZero"/>
        <c:auto val="1"/>
        <c:lblAlgn val="ctr"/>
        <c:lblOffset val="100"/>
      </c:catAx>
      <c:valAx>
        <c:axId val="68269568"/>
        <c:scaling>
          <c:orientation val="minMax"/>
        </c:scaling>
        <c:delete val="1"/>
        <c:axPos val="b"/>
        <c:majorGridlines/>
        <c:numFmt formatCode="#,#00%" sourceLinked="1"/>
        <c:majorTickMark val="none"/>
        <c:tickLblPos val="none"/>
        <c:crossAx val="68268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Чтение</a:t>
            </a:r>
            <a:endParaRPr lang="en-US" sz="1800" u="sng"/>
          </a:p>
        </c:rich>
      </c:tx>
      <c:layout>
        <c:manualLayout>
          <c:xMode val="edge"/>
          <c:yMode val="edge"/>
          <c:x val="0.32882970937360617"/>
          <c:y val="0"/>
        </c:manualLayout>
      </c:layout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0.15611033329655799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202541873788903E-2"/>
                  <c:y val="7.1581033393397497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24076135009269006"/>
                  <c:y val="1.4316206678679496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Sheet1!$R$91:$R$93</c:f>
              <c:strCache>
                <c:ptCount val="3"/>
                <c:pt idx="0">
                  <c:v>больше</c:v>
                </c:pt>
                <c:pt idx="1">
                  <c:v>меньше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Sheet1!$S$91:$S$93</c:f>
              <c:numCache>
                <c:formatCode>0.00%</c:formatCode>
                <c:ptCount val="3"/>
                <c:pt idx="0">
                  <c:v>0.30900000000000005</c:v>
                </c:pt>
                <c:pt idx="1">
                  <c:v>8.6000000000000021E-2</c:v>
                </c:pt>
                <c:pt idx="2">
                  <c:v>0.60500000000000009</c:v>
                </c:pt>
              </c:numCache>
            </c:numRef>
          </c:val>
        </c:ser>
        <c:dLbls/>
        <c:gapWidth val="75"/>
        <c:overlap val="40"/>
        <c:axId val="68367488"/>
        <c:axId val="68369024"/>
      </c:barChart>
      <c:catAx>
        <c:axId val="6836748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8369024"/>
        <c:crosses val="autoZero"/>
        <c:auto val="1"/>
        <c:lblAlgn val="ctr"/>
        <c:lblOffset val="100"/>
      </c:catAx>
      <c:valAx>
        <c:axId val="68369024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83674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Просмотр ТВ/видео в Интернете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0.20372466303117603"/>
                  <c:y val="1.67579723249344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44,50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394201845265902E-2"/>
                  <c:y val="4.3839195070956398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23071387561474396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Sheet1!$A$108:$A$110</c:f>
              <c:strCache>
                <c:ptCount val="3"/>
                <c:pt idx="0">
                  <c:v>увеличилось</c:v>
                </c:pt>
                <c:pt idx="1">
                  <c:v>уменьшилось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Sheet1!$B$108:$B$110</c:f>
              <c:numCache>
                <c:formatCode>0.00%</c:formatCode>
                <c:ptCount val="3"/>
                <c:pt idx="0">
                  <c:v>0.44400000000000001</c:v>
                </c:pt>
                <c:pt idx="1">
                  <c:v>4.9000000000000009E-2</c:v>
                </c:pt>
                <c:pt idx="2">
                  <c:v>0.50600000000000001</c:v>
                </c:pt>
              </c:numCache>
            </c:numRef>
          </c:val>
        </c:ser>
        <c:dLbls/>
        <c:gapWidth val="75"/>
        <c:overlap val="40"/>
        <c:axId val="68409600"/>
        <c:axId val="68415488"/>
      </c:barChart>
      <c:catAx>
        <c:axId val="6840960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8415488"/>
        <c:crosses val="autoZero"/>
        <c:auto val="1"/>
        <c:lblAlgn val="ctr"/>
        <c:lblOffset val="100"/>
      </c:catAx>
      <c:valAx>
        <c:axId val="68415488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840960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Время в социальных сетях</a:t>
            </a:r>
            <a:endParaRPr lang="en-US" sz="1800" u="sng"/>
          </a:p>
        </c:rich>
      </c:tx>
      <c:layout>
        <c:manualLayout>
          <c:xMode val="edge"/>
          <c:yMode val="edge"/>
          <c:x val="0.196397810130849"/>
          <c:y val="1.2390179433212703E-2"/>
        </c:manualLayout>
      </c:layout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0.19089898978562161"/>
                  <c:y val="8.2601693594472475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0.25268113406027409"/>
                      <c:h val="0.1683825384973606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5.9934682487971713E-3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Sheet1!$J$108:$J$110</c:f>
              <c:strCache>
                <c:ptCount val="3"/>
                <c:pt idx="0">
                  <c:v>увеличилось</c:v>
                </c:pt>
                <c:pt idx="1">
                  <c:v>уменьшилось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Sheet1!$K$108:$K$110</c:f>
              <c:numCache>
                <c:formatCode>0.00%</c:formatCode>
                <c:ptCount val="3"/>
                <c:pt idx="0">
                  <c:v>0.50600000000000001</c:v>
                </c:pt>
                <c:pt idx="1">
                  <c:v>7.3999999999999996E-2</c:v>
                </c:pt>
                <c:pt idx="2" formatCode="0%">
                  <c:v>0.42000000000000004</c:v>
                </c:pt>
              </c:numCache>
            </c:numRef>
          </c:val>
        </c:ser>
        <c:dLbls/>
        <c:gapWidth val="75"/>
        <c:overlap val="40"/>
        <c:axId val="68464640"/>
        <c:axId val="68466176"/>
      </c:barChart>
      <c:catAx>
        <c:axId val="6846464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8466176"/>
        <c:crosses val="autoZero"/>
        <c:auto val="1"/>
        <c:lblAlgn val="ctr"/>
        <c:lblOffset val="100"/>
      </c:catAx>
      <c:valAx>
        <c:axId val="68466176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84646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Медиа контент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Sheet1!$R$108:$R$112</c:f>
              <c:strCache>
                <c:ptCount val="5"/>
                <c:pt idx="0">
                  <c:v>художественные фильмы</c:v>
                </c:pt>
                <c:pt idx="1">
                  <c:v>новости</c:v>
                </c:pt>
                <c:pt idx="2">
                  <c:v>развлекательные передачи</c:v>
                </c:pt>
                <c:pt idx="3">
                  <c:v>познавательные передачи</c:v>
                </c:pt>
                <c:pt idx="4">
                  <c:v>обучающие курсы</c:v>
                </c:pt>
              </c:strCache>
            </c:strRef>
          </c:cat>
          <c:val>
            <c:numRef>
              <c:f>Sheet1!$S$108:$S$112</c:f>
              <c:numCache>
                <c:formatCode>0.00%</c:formatCode>
                <c:ptCount val="5"/>
                <c:pt idx="0">
                  <c:v>0.65400000000000014</c:v>
                </c:pt>
                <c:pt idx="1">
                  <c:v>0.55600000000000005</c:v>
                </c:pt>
                <c:pt idx="2">
                  <c:v>0.49400000000000011</c:v>
                </c:pt>
                <c:pt idx="3">
                  <c:v>0.49400000000000011</c:v>
                </c:pt>
                <c:pt idx="4" formatCode="0%">
                  <c:v>0.26</c:v>
                </c:pt>
              </c:numCache>
            </c:numRef>
          </c:val>
        </c:ser>
        <c:dLbls/>
        <c:gapWidth val="75"/>
        <c:overlap val="40"/>
        <c:axId val="69805568"/>
        <c:axId val="69807104"/>
      </c:barChart>
      <c:catAx>
        <c:axId val="6980556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9807104"/>
        <c:crosses val="autoZero"/>
        <c:auto val="1"/>
        <c:lblAlgn val="ctr"/>
        <c:lblOffset val="100"/>
      </c:catAx>
      <c:valAx>
        <c:axId val="69807104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98055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56347406180240178"/>
          <c:h val="0.99786499669826312"/>
        </c:manualLayout>
      </c:layout>
      <c:doughnut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Sheet1!$A$126:$A$128</c:f>
              <c:strCache>
                <c:ptCount val="3"/>
                <c:pt idx="0">
                  <c:v>Да, изменилась</c:v>
                </c:pt>
                <c:pt idx="1">
                  <c:v>Нет, не изменилась</c:v>
                </c:pt>
                <c:pt idx="2">
                  <c:v>Незначительно изменилась</c:v>
                </c:pt>
              </c:strCache>
            </c:strRef>
          </c:cat>
          <c:val>
            <c:numRef>
              <c:f>Sheet1!$B$126:$B$128</c:f>
              <c:numCache>
                <c:formatCode>#,#00%</c:formatCode>
                <c:ptCount val="3"/>
                <c:pt idx="0">
                  <c:v>0.35800000000000004</c:v>
                </c:pt>
                <c:pt idx="1">
                  <c:v>0.19800000000000001</c:v>
                </c:pt>
                <c:pt idx="2">
                  <c:v>0.44400000000000001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/>
            </a:pPr>
            <a:r>
              <a:rPr lang="ru-RU"/>
              <a:t>Проживание в указанный период</a:t>
            </a:r>
            <a:endParaRPr lang="en-US"/>
          </a:p>
        </c:rich>
      </c:tx>
      <c:layout/>
    </c:title>
    <c:plotArea>
      <c:layout/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Sheet1!$A$19:$A$22</c:f>
              <c:strCache>
                <c:ptCount val="4"/>
                <c:pt idx="0">
                  <c:v>Со своей семьей</c:v>
                </c:pt>
                <c:pt idx="1">
                  <c:v>В общежитии</c:v>
                </c:pt>
                <c:pt idx="2">
                  <c:v>Один (одна) в квартире</c:v>
                </c:pt>
                <c:pt idx="3">
                  <c:v>С соседями/друзьями</c:v>
                </c:pt>
              </c:strCache>
            </c:strRef>
          </c:cat>
          <c:val>
            <c:numRef>
              <c:f>Sheet1!$B$19:$B$22</c:f>
              <c:numCache>
                <c:formatCode>0.00%</c:formatCode>
                <c:ptCount val="4"/>
                <c:pt idx="0">
                  <c:v>0.70400000000000007</c:v>
                </c:pt>
                <c:pt idx="1">
                  <c:v>6.2000000000000006E-2</c:v>
                </c:pt>
                <c:pt idx="2">
                  <c:v>0.24700000000000003</c:v>
                </c:pt>
                <c:pt idx="3">
                  <c:v>7.3999999999999996E-2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9745601244288904"/>
          <c:y val="0.18551875037423002"/>
          <c:w val="0.35007485175464209"/>
          <c:h val="0.43422361163800904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zero"/>
  </c:chart>
  <c:externalData r:id="rId1"/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2"/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Общение </a:t>
            </a:r>
            <a:r>
              <a:rPr lang="ru-RU" sz="1800" dirty="0"/>
              <a:t>со значимыми людьми</a:t>
            </a:r>
            <a:endParaRPr lang="en-US" sz="1800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Sheet1!$I$126:$I$128</c:f>
              <c:strCache>
                <c:ptCount val="3"/>
                <c:pt idx="0">
                  <c:v>существенно сократилось</c:v>
                </c:pt>
                <c:pt idx="1">
                  <c:v>стало более интенсивным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Sheet1!$J$126:$J$128</c:f>
              <c:numCache>
                <c:formatCode>0.00%</c:formatCode>
                <c:ptCount val="3"/>
                <c:pt idx="0">
                  <c:v>0.35800000000000004</c:v>
                </c:pt>
                <c:pt idx="1">
                  <c:v>0.23500000000000001</c:v>
                </c:pt>
                <c:pt idx="2">
                  <c:v>0.40700000000000003</c:v>
                </c:pt>
              </c:numCache>
            </c:numRef>
          </c:val>
        </c:ser>
        <c:dLbls/>
        <c:gapWidth val="75"/>
        <c:overlap val="40"/>
        <c:axId val="69801856"/>
        <c:axId val="69803392"/>
      </c:barChart>
      <c:catAx>
        <c:axId val="6980185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9803392"/>
        <c:crosses val="autoZero"/>
        <c:auto val="1"/>
        <c:lblAlgn val="ctr"/>
        <c:lblOffset val="100"/>
      </c:catAx>
      <c:valAx>
        <c:axId val="69803392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98018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2"/>
  <c:chart>
    <c:title>
      <c:tx>
        <c:rich>
          <a:bodyPr/>
          <a:lstStyle/>
          <a:p>
            <a:pPr>
              <a:defRPr sz="1800"/>
            </a:pPr>
            <a:r>
              <a:rPr lang="ru-RU" sz="1800"/>
              <a:t>Отношения с родителями</a:t>
            </a:r>
            <a:endParaRPr lang="en-US" sz="18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</c:spPr>
          <c:dLbls>
            <c:dLbl>
              <c:idx val="0"/>
              <c:layout>
                <c:manualLayout>
                  <c:x val="-1.0284505421319302E-2"/>
                  <c:y val="-9.1097467977808481E-17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6315955229279797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23360566700975494"/>
                  <c:y val="9.938020401112576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67,90% 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Sheet1!$Q$126:$Q$128</c:f>
              <c:strCache>
                <c:ptCount val="3"/>
                <c:pt idx="0">
                  <c:v>осложнились</c:v>
                </c:pt>
                <c:pt idx="1">
                  <c:v>улучшились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Sheet1!$R$126:$R$128</c:f>
              <c:numCache>
                <c:formatCode>0.00%</c:formatCode>
                <c:ptCount val="3"/>
                <c:pt idx="0">
                  <c:v>9.9000000000000019E-2</c:v>
                </c:pt>
                <c:pt idx="1">
                  <c:v>0.222</c:v>
                </c:pt>
                <c:pt idx="2">
                  <c:v>0.67900000000000016</c:v>
                </c:pt>
              </c:numCache>
            </c:numRef>
          </c:val>
        </c:ser>
        <c:dLbls/>
        <c:gapWidth val="75"/>
        <c:overlap val="40"/>
        <c:axId val="69864448"/>
        <c:axId val="69866240"/>
      </c:barChart>
      <c:catAx>
        <c:axId val="6986444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9866240"/>
        <c:crosses val="autoZero"/>
        <c:auto val="1"/>
        <c:lblAlgn val="ctr"/>
        <c:lblOffset val="100"/>
      </c:catAx>
      <c:valAx>
        <c:axId val="69866240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98644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2"/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Личные </a:t>
            </a:r>
            <a:r>
              <a:rPr lang="ru-RU" sz="1800" dirty="0" smtClean="0"/>
              <a:t>отношения</a:t>
            </a:r>
            <a:endParaRPr lang="en-US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35773692313605104"/>
          <c:y val="0.19108772697783596"/>
          <c:w val="0.61068010770312509"/>
          <c:h val="0.73776139543865005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</c:spPr>
          <c:dLbls>
            <c:dLbl>
              <c:idx val="0"/>
              <c:layout>
                <c:manualLayout>
                  <c:x val="-3.185426166614340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14,90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498495456980906E-3"/>
                  <c:y val="-4.7433918389009708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31709301037467807"/>
                  <c:y val="0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Sheet1!$A$142:$A$144</c:f>
              <c:strCache>
                <c:ptCount val="3"/>
                <c:pt idx="0">
                  <c:v>стали более проблемными</c:v>
                </c:pt>
                <c:pt idx="1">
                  <c:v>улучшились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Sheet1!$B$142:$B$144</c:f>
              <c:numCache>
                <c:formatCode>0.00%</c:formatCode>
                <c:ptCount val="3"/>
                <c:pt idx="0">
                  <c:v>0.14800000000000002</c:v>
                </c:pt>
                <c:pt idx="1">
                  <c:v>8.6000000000000021E-2</c:v>
                </c:pt>
                <c:pt idx="2">
                  <c:v>0.76500000000000012</c:v>
                </c:pt>
              </c:numCache>
            </c:numRef>
          </c:val>
        </c:ser>
        <c:dLbls/>
        <c:gapWidth val="75"/>
        <c:overlap val="40"/>
        <c:axId val="69886336"/>
        <c:axId val="69887872"/>
      </c:barChart>
      <c:catAx>
        <c:axId val="6988633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70000"/>
              </a:lnSpc>
              <a:defRPr sz="1400" b="1"/>
            </a:pPr>
            <a:endParaRPr lang="ru-RU"/>
          </a:p>
        </c:txPr>
        <c:crossAx val="69887872"/>
        <c:crosses val="autoZero"/>
        <c:auto val="1"/>
        <c:lblAlgn val="ctr"/>
        <c:lblOffset val="100"/>
      </c:catAx>
      <c:valAx>
        <c:axId val="69887872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98863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2"/>
  <c:chart>
    <c:title>
      <c:tx>
        <c:rich>
          <a:bodyPr/>
          <a:lstStyle/>
          <a:p>
            <a:pPr>
              <a:defRPr sz="1800"/>
            </a:pPr>
            <a:r>
              <a:rPr lang="ru-RU" sz="1800"/>
              <a:t>Отношения с однокурсниками</a:t>
            </a:r>
            <a:endParaRPr lang="en-US" sz="1800"/>
          </a:p>
        </c:rich>
      </c:tx>
      <c:layout>
        <c:manualLayout>
          <c:xMode val="edge"/>
          <c:yMode val="edge"/>
          <c:x val="0.2643611111111111"/>
          <c:y val="2.3148148148148147E-2"/>
        </c:manualLayout>
      </c:layout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</c:spPr>
          <c:dLbls>
            <c:dLbl>
              <c:idx val="1"/>
              <c:layout>
                <c:manualLayout>
                  <c:x val="-0.22066666666666698"/>
                  <c:y val="-8.4875562720133493E-17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30972769028871405"/>
                  <c:y val="-4.629629629629671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Sheet1!$I$142:$I$144</c:f>
              <c:strCache>
                <c:ptCount val="3"/>
                <c:pt idx="0">
                  <c:v>стали более формальными</c:v>
                </c:pt>
                <c:pt idx="1">
                  <c:v>стали менее формальными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Sheet1!$J$142:$J$144</c:f>
              <c:numCache>
                <c:formatCode>0.00%</c:formatCode>
                <c:ptCount val="3"/>
                <c:pt idx="0">
                  <c:v>0.23500000000000001</c:v>
                </c:pt>
                <c:pt idx="1">
                  <c:v>0.33300000000000007</c:v>
                </c:pt>
                <c:pt idx="2">
                  <c:v>0.43200000000000005</c:v>
                </c:pt>
              </c:numCache>
            </c:numRef>
          </c:val>
        </c:ser>
        <c:dLbls/>
        <c:gapWidth val="75"/>
        <c:overlap val="40"/>
        <c:axId val="69928832"/>
        <c:axId val="69930368"/>
      </c:barChart>
      <c:catAx>
        <c:axId val="69928832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9930368"/>
        <c:crosses val="autoZero"/>
        <c:auto val="1"/>
        <c:lblAlgn val="ctr"/>
        <c:lblOffset val="100"/>
      </c:catAx>
      <c:valAx>
        <c:axId val="69930368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99288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6.1958393205193843E-3"/>
          <c:y val="8.6469310351573625E-2"/>
          <c:w val="0.46499707467330803"/>
          <c:h val="0.75681427491181541"/>
        </c:manualLayout>
      </c:layout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Sheet1!$A$161:$A$163</c:f>
              <c:strCache>
                <c:ptCount val="3"/>
                <c:pt idx="0">
                  <c:v>Я стал(а) лучше себя чувствовать</c:v>
                </c:pt>
                <c:pt idx="1">
                  <c:v>Я стал(а) хуже себя чувствовать</c:v>
                </c:pt>
                <c:pt idx="2">
                  <c:v>Без изменений, как и прежде</c:v>
                </c:pt>
              </c:strCache>
            </c:strRef>
          </c:cat>
          <c:val>
            <c:numRef>
              <c:f>Sheet1!$B$161:$B$163</c:f>
              <c:numCache>
                <c:formatCode>#,#00%</c:formatCode>
                <c:ptCount val="3"/>
                <c:pt idx="0">
                  <c:v>7.3999999999999996E-2</c:v>
                </c:pt>
                <c:pt idx="1">
                  <c:v>0.23500000000000001</c:v>
                </c:pt>
                <c:pt idx="2">
                  <c:v>0.69099999999999995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51097330675323227"/>
          <c:y val="0.22077059890767456"/>
          <c:w val="0.472523748191432"/>
          <c:h val="0.56435982772122184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zero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3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Физическое здоровье</a:t>
            </a:r>
            <a:endParaRPr lang="en-US" sz="1800" u="sng"/>
          </a:p>
        </c:rich>
      </c:tx>
      <c:layout>
        <c:manualLayout>
          <c:xMode val="edge"/>
          <c:yMode val="edge"/>
          <c:x val="0.12229485999429002"/>
          <c:y val="0"/>
        </c:manualLayout>
      </c:layout>
    </c:title>
    <c:plotArea>
      <c:layout>
        <c:manualLayout>
          <c:layoutTarget val="inner"/>
          <c:xMode val="edge"/>
          <c:yMode val="edge"/>
          <c:x val="0.48013771524999005"/>
          <c:y val="0.13888888888888901"/>
          <c:w val="0.47250835218968007"/>
          <c:h val="0.71759259259259212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3.9997826726155296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0009758425698121E-3"/>
                  <c:y val="-8.4875562720133493E-17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Sheet1!$I$161:$I$163</c:f>
              <c:strCache>
                <c:ptCount val="3"/>
                <c:pt idx="0">
                  <c:v>Возникли проблемы</c:v>
                </c:pt>
                <c:pt idx="1">
                  <c:v>Обострились имевшиеся проблемы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Sheet1!$J$161:$J$163</c:f>
              <c:numCache>
                <c:formatCode>0.00%</c:formatCode>
                <c:ptCount val="3"/>
                <c:pt idx="0">
                  <c:v>0.12300000000000001</c:v>
                </c:pt>
                <c:pt idx="1">
                  <c:v>6.2000000000000006E-2</c:v>
                </c:pt>
                <c:pt idx="2">
                  <c:v>0.81499999999999995</c:v>
                </c:pt>
              </c:numCache>
            </c:numRef>
          </c:val>
        </c:ser>
        <c:dLbls/>
        <c:gapWidth val="75"/>
        <c:overlap val="40"/>
        <c:axId val="70113920"/>
        <c:axId val="69996928"/>
      </c:barChart>
      <c:catAx>
        <c:axId val="7011392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9996928"/>
        <c:crosses val="autoZero"/>
        <c:auto val="1"/>
        <c:lblAlgn val="ctr"/>
        <c:lblOffset val="100"/>
      </c:catAx>
      <c:valAx>
        <c:axId val="69996928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701139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 u="sng"/>
            </a:pPr>
            <a:r>
              <a:rPr lang="ru-RU" u="sng" dirty="0"/>
              <a:t>Психологическое здоровье</a:t>
            </a:r>
            <a:endParaRPr lang="en-US" u="sng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0"/>
              <c:layout>
                <c:manualLayout>
                  <c:x val="1.3609361329833774E-2"/>
                  <c:y val="4.629629629629630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472003499562508E-3"/>
                  <c:y val="-8.4875562720133382E-17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Sheet1!$Q$160:$Q$162</c:f>
              <c:strCache>
                <c:ptCount val="3"/>
                <c:pt idx="0">
                  <c:v>Появились проблемы</c:v>
                </c:pt>
                <c:pt idx="1">
                  <c:v>Обострились имевшиеся проблемы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Sheet1!$R$160:$R$162</c:f>
              <c:numCache>
                <c:formatCode>#,#00%</c:formatCode>
                <c:ptCount val="3"/>
                <c:pt idx="0">
                  <c:v>8.0000000000000016E-2</c:v>
                </c:pt>
                <c:pt idx="1">
                  <c:v>9.9000000000000019E-2</c:v>
                </c:pt>
                <c:pt idx="2">
                  <c:v>0.81499999999999995</c:v>
                </c:pt>
              </c:numCache>
            </c:numRef>
          </c:val>
        </c:ser>
        <c:dLbls/>
        <c:gapWidth val="75"/>
        <c:overlap val="40"/>
        <c:axId val="70046080"/>
        <c:axId val="70047616"/>
      </c:barChart>
      <c:catAx>
        <c:axId val="7004608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70047616"/>
        <c:crosses val="autoZero"/>
        <c:auto val="1"/>
        <c:lblAlgn val="ctr"/>
        <c:lblOffset val="100"/>
      </c:catAx>
      <c:valAx>
        <c:axId val="70047616"/>
        <c:scaling>
          <c:orientation val="minMax"/>
        </c:scaling>
        <c:delete val="1"/>
        <c:axPos val="b"/>
        <c:majorGridlines/>
        <c:numFmt formatCode="#,#00%" sourceLinked="1"/>
        <c:majorTickMark val="none"/>
        <c:tickLblPos val="none"/>
        <c:crossAx val="70046080"/>
        <c:crosses val="autoZero"/>
        <c:crossBetween val="between"/>
      </c:valAx>
    </c:plotArea>
    <c:plotVisOnly val="1"/>
    <c:dispBlanksAs val="gap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/>
            </a:pPr>
            <a:r>
              <a:rPr lang="ru-RU"/>
              <a:t>Эмоциональное состояние</a:t>
            </a:r>
            <a:endParaRPr lang="en-US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rgbClr val="ABD958"/>
            </a:soli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Sheet1!$A$179:$A$181</c:f>
              <c:strCache>
                <c:ptCount val="3"/>
                <c:pt idx="0">
                  <c:v>изменилось значительно</c:v>
                </c:pt>
                <c:pt idx="1">
                  <c:v>изменилось незначительно</c:v>
                </c:pt>
                <c:pt idx="2">
                  <c:v>без изменений, обычное</c:v>
                </c:pt>
              </c:strCache>
            </c:strRef>
          </c:cat>
          <c:val>
            <c:numRef>
              <c:f>Sheet1!$B$179:$B$181</c:f>
              <c:numCache>
                <c:formatCode>0%</c:formatCode>
                <c:ptCount val="3"/>
                <c:pt idx="0">
                  <c:v>0.22</c:v>
                </c:pt>
                <c:pt idx="1">
                  <c:v>0.37000000000000005</c:v>
                </c:pt>
                <c:pt idx="2" formatCode="#,#00%">
                  <c:v>0.41000000000000003</c:v>
                </c:pt>
              </c:numCache>
            </c:numRef>
          </c:val>
        </c:ser>
        <c:dLbls/>
        <c:gapWidth val="75"/>
        <c:overlap val="40"/>
        <c:axId val="70158208"/>
        <c:axId val="70159744"/>
      </c:barChart>
      <c:catAx>
        <c:axId val="7015820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70159744"/>
        <c:crosses val="autoZero"/>
        <c:auto val="1"/>
        <c:lblAlgn val="ctr"/>
        <c:lblOffset val="100"/>
      </c:catAx>
      <c:valAx>
        <c:axId val="70159744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70158208"/>
        <c:crosses val="autoZero"/>
        <c:crossBetween val="between"/>
      </c:valAx>
    </c:plotArea>
    <c:plotVisOnly val="1"/>
    <c:dispBlanksAs val="gap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8"/>
  <c:chart>
    <c:autoTitleDeleted val="1"/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-1.6126020428997516E-17"/>
                  <c:y val="2.2948074710739803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2252040857995032E-17"/>
                  <c:y val="2.71977181756916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25204085799494E-17"/>
                  <c:y val="2.7197718175691603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4504081715990064E-17"/>
                  <c:y val="2.2948074710739803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4504081715990064E-17"/>
                  <c:y val="1.44487877808361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6.4504081715990064E-17"/>
                  <c:y val="3.569700510559530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3.569700510559521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2900816343198013E-16"/>
                  <c:y val="3.144736164064340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7592225510721701E-3"/>
                  <c:y val="2.24792754592125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2900816343198013E-16"/>
                  <c:y val="1.99693088741255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Sheet1!$J$179:$J$188</c:f>
              <c:numCache>
                <c:formatCode>#,#00%</c:formatCode>
                <c:ptCount val="10"/>
                <c:pt idx="0">
                  <c:v>9.9000000000000019E-2</c:v>
                </c:pt>
                <c:pt idx="1">
                  <c:v>3.6999999999999998E-2</c:v>
                </c:pt>
                <c:pt idx="2">
                  <c:v>0.111</c:v>
                </c:pt>
                <c:pt idx="3">
                  <c:v>0.16</c:v>
                </c:pt>
                <c:pt idx="4">
                  <c:v>0.14800000000000002</c:v>
                </c:pt>
                <c:pt idx="5">
                  <c:v>0.18500000000000003</c:v>
                </c:pt>
                <c:pt idx="6">
                  <c:v>0.13600000000000001</c:v>
                </c:pt>
                <c:pt idx="7">
                  <c:v>8.6000000000000021E-2</c:v>
                </c:pt>
                <c:pt idx="8">
                  <c:v>2.5000000000000001E-2</c:v>
                </c:pt>
                <c:pt idx="9">
                  <c:v>1.2E-2</c:v>
                </c:pt>
              </c:numCache>
            </c:numRef>
          </c:val>
        </c:ser>
        <c:dLbls/>
        <c:gapWidth val="75"/>
        <c:overlap val="40"/>
        <c:axId val="70287360"/>
        <c:axId val="70288896"/>
      </c:barChart>
      <c:catAx>
        <c:axId val="70287360"/>
        <c:scaling>
          <c:orientation val="minMax"/>
        </c:scaling>
        <c:axPos val="b"/>
        <c:majorTickMark val="none"/>
        <c:tickLblPos val="nextTo"/>
        <c:crossAx val="70288896"/>
        <c:crosses val="autoZero"/>
        <c:auto val="1"/>
        <c:lblAlgn val="ctr"/>
        <c:lblOffset val="100"/>
      </c:catAx>
      <c:valAx>
        <c:axId val="70288896"/>
        <c:scaling>
          <c:orientation val="minMax"/>
        </c:scaling>
        <c:axPos val="l"/>
        <c:majorGridlines/>
        <c:numFmt formatCode="#,#00%" sourceLinked="1"/>
        <c:majorTickMark val="none"/>
        <c:tickLblPos val="nextTo"/>
        <c:crossAx val="7028736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600"/>
      </a:pPr>
      <a:endParaRPr lang="ru-RU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title>
      <c:tx>
        <c:rich>
          <a:bodyPr/>
          <a:lstStyle/>
          <a:p>
            <a:pPr>
              <a:defRPr sz="1400" b="1"/>
            </a:pPr>
            <a:r>
              <a:rPr lang="ru-RU" sz="1600" b="1" u="sng" dirty="0"/>
              <a:t>Довольно часто / Почти постоянно</a:t>
            </a:r>
            <a:endParaRPr lang="en-US" sz="1600" b="1" u="sng" dirty="0"/>
          </a:p>
        </c:rich>
      </c:tx>
      <c:layout>
        <c:manualLayout>
          <c:xMode val="edge"/>
          <c:yMode val="edge"/>
          <c:x val="0.20689998926552083"/>
          <c:y val="6.0185185185185168E-2"/>
        </c:manualLayout>
      </c:layout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Sheet1!$M$200:$M$204</c:f>
              <c:strCache>
                <c:ptCount val="5"/>
                <c:pt idx="0">
                  <c:v>спокойствие/умиротворение</c:v>
                </c:pt>
                <c:pt idx="1">
                  <c:v>радость</c:v>
                </c:pt>
                <c:pt idx="2">
                  <c:v>уверенность</c:v>
                </c:pt>
                <c:pt idx="3">
                  <c:v>интерес/любопытство</c:v>
                </c:pt>
                <c:pt idx="4">
                  <c:v>усталость</c:v>
                </c:pt>
              </c:strCache>
            </c:strRef>
          </c:cat>
          <c:val>
            <c:numRef>
              <c:f>Sheet1!$N$200:$N$204</c:f>
              <c:numCache>
                <c:formatCode>0%</c:formatCode>
                <c:ptCount val="5"/>
                <c:pt idx="0">
                  <c:v>0.59</c:v>
                </c:pt>
                <c:pt idx="1">
                  <c:v>0.58000000000000007</c:v>
                </c:pt>
                <c:pt idx="2">
                  <c:v>0.54</c:v>
                </c:pt>
                <c:pt idx="3">
                  <c:v>0.46</c:v>
                </c:pt>
                <c:pt idx="4">
                  <c:v>0.4</c:v>
                </c:pt>
              </c:numCache>
            </c:numRef>
          </c:val>
        </c:ser>
        <c:dLbls/>
        <c:gapWidth val="75"/>
        <c:overlap val="40"/>
        <c:axId val="70231936"/>
        <c:axId val="70233472"/>
      </c:barChart>
      <c:catAx>
        <c:axId val="70231936"/>
        <c:scaling>
          <c:orientation val="minMax"/>
        </c:scaling>
        <c:axPos val="l"/>
        <c:numFmt formatCode="General" sourceLinked="0"/>
        <c:majorTickMark val="none"/>
        <c:tickLblPos val="low"/>
        <c:txPr>
          <a:bodyPr/>
          <a:lstStyle/>
          <a:p>
            <a:pPr>
              <a:defRPr sz="1600" b="1"/>
            </a:pPr>
            <a:endParaRPr lang="ru-RU"/>
          </a:p>
        </c:txPr>
        <c:crossAx val="70233472"/>
        <c:crosses val="autoZero"/>
        <c:auto val="1"/>
        <c:lblAlgn val="ctr"/>
        <c:lblOffset val="100"/>
      </c:catAx>
      <c:valAx>
        <c:axId val="70233472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702319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6.8739063867016614E-2"/>
          <c:y val="0.25781250000000006"/>
          <c:w val="0.43981481481481516"/>
          <c:h val="0.7421875"/>
        </c:manualLayout>
      </c:layout>
      <c:doughnutChart>
        <c:varyColors val="1"/>
        <c:dLbls>
          <c:showPercent val="1"/>
        </c:dLbls>
        <c:firstSliceAng val="0"/>
        <c:holeSize val="50"/>
      </c:doughnutChart>
      <c:spPr>
        <a:noFill/>
        <a:ln w="25400">
          <a:noFill/>
        </a:ln>
      </c:spPr>
    </c:plotArea>
    <c:plotVisOnly val="1"/>
    <c:dispBlanksAs val="zero"/>
  </c:chart>
  <c:externalData r:id="rId1"/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 sz="1400"/>
            </a:pPr>
            <a:r>
              <a:rPr lang="ru-RU" sz="1600" u="sng" dirty="0"/>
              <a:t>Довольно редко/ Почти никогда</a:t>
            </a:r>
            <a:endParaRPr lang="en-US" sz="1600" u="sng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Sheet1!$I$204:$I$209</c:f>
              <c:strCache>
                <c:ptCount val="6"/>
                <c:pt idx="0">
                  <c:v>злость/гнев</c:v>
                </c:pt>
                <c:pt idx="1">
                  <c:v>беспокойство/тревога</c:v>
                </c:pt>
                <c:pt idx="2">
                  <c:v>раздражение</c:v>
                </c:pt>
                <c:pt idx="3">
                  <c:v>напряжение/дискофорт</c:v>
                </c:pt>
                <c:pt idx="4">
                  <c:v>грусть/подавленность</c:v>
                </c:pt>
                <c:pt idx="5">
                  <c:v>скука/апатия</c:v>
                </c:pt>
              </c:strCache>
            </c:strRef>
          </c:cat>
          <c:val>
            <c:numRef>
              <c:f>Sheet1!$J$204:$J$209</c:f>
              <c:numCache>
                <c:formatCode>0%</c:formatCode>
                <c:ptCount val="6"/>
                <c:pt idx="0">
                  <c:v>0.69000000000000006</c:v>
                </c:pt>
                <c:pt idx="1">
                  <c:v>0.54</c:v>
                </c:pt>
                <c:pt idx="2">
                  <c:v>0.52</c:v>
                </c:pt>
                <c:pt idx="3">
                  <c:v>0.51</c:v>
                </c:pt>
                <c:pt idx="4">
                  <c:v>0.53</c:v>
                </c:pt>
                <c:pt idx="5">
                  <c:v>0.4</c:v>
                </c:pt>
              </c:numCache>
            </c:numRef>
          </c:val>
        </c:ser>
        <c:dLbls/>
        <c:gapWidth val="75"/>
        <c:axId val="70389120"/>
        <c:axId val="70411392"/>
      </c:barChart>
      <c:catAx>
        <c:axId val="7038912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0411392"/>
        <c:crosses val="autoZero"/>
        <c:auto val="1"/>
        <c:lblAlgn val="ctr"/>
        <c:lblOffset val="100"/>
      </c:catAx>
      <c:valAx>
        <c:axId val="70411392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70389120"/>
        <c:crosses val="autoZero"/>
        <c:crossBetween val="between"/>
      </c:valAx>
    </c:plotArea>
    <c:plotVisOnly val="1"/>
    <c:dispBlanksAs val="gap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8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Sheet1!$J$223:$J$227</c:f>
              <c:strCache>
                <c:ptCount val="5"/>
                <c:pt idx="0">
                  <c:v>беспокойство за близких</c:v>
                </c:pt>
                <c:pt idx="1">
                  <c:v>ограничение общения</c:v>
                </c:pt>
                <c:pt idx="2">
                  <c:v>нарушение планов, связанных с отдыхом</c:v>
                </c:pt>
                <c:pt idx="3">
                  <c:v>нарышение привычого образа жизни</c:v>
                </c:pt>
                <c:pt idx="4">
                  <c:v>ограничения передвижения по городу</c:v>
                </c:pt>
              </c:strCache>
            </c:strRef>
          </c:cat>
          <c:val>
            <c:numRef>
              <c:f>Sheet1!$K$223:$K$227</c:f>
              <c:numCache>
                <c:formatCode>0%</c:formatCode>
                <c:ptCount val="5"/>
                <c:pt idx="0">
                  <c:v>0.7400000000000001</c:v>
                </c:pt>
                <c:pt idx="1">
                  <c:v>0.75000000000000011</c:v>
                </c:pt>
                <c:pt idx="2">
                  <c:v>0.62000000000000011</c:v>
                </c:pt>
                <c:pt idx="3">
                  <c:v>0.58000000000000007</c:v>
                </c:pt>
                <c:pt idx="4">
                  <c:v>0.58000000000000007</c:v>
                </c:pt>
              </c:numCache>
            </c:numRef>
          </c:val>
        </c:ser>
        <c:dLbls/>
        <c:gapWidth val="75"/>
        <c:overlap val="40"/>
        <c:axId val="70342144"/>
        <c:axId val="70343680"/>
      </c:barChart>
      <c:catAx>
        <c:axId val="70342144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0343680"/>
        <c:crosses val="autoZero"/>
        <c:auto val="1"/>
        <c:lblAlgn val="ctr"/>
        <c:lblOffset val="100"/>
      </c:catAx>
      <c:valAx>
        <c:axId val="70343680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703421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7"/>
  <c:chart>
    <c:title>
      <c:tx>
        <c:rich>
          <a:bodyPr/>
          <a:lstStyle/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</a:t>
            </a:r>
            <a:r>
              <a:rPr lang="ru-RU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совладания</a:t>
            </a: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</a:t>
            </a:r>
            <a:r>
              <a:rPr lang="ru-RU" sz="3600" baseline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стрессом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12874647271149295"/>
          <c:y val="0"/>
        </c:manualLayout>
      </c:layout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Sheet1!$A$222:$A$229</c:f>
              <c:strCache>
                <c:ptCount val="8"/>
                <c:pt idx="0">
                  <c:v>поддержка близких людей</c:v>
                </c:pt>
                <c:pt idx="1">
                  <c:v>переключение на что-то приятное для себя (в том числе отдых, хобби, саморазвитие)</c:v>
                </c:pt>
                <c:pt idx="2">
                  <c:v>сосредоточенность на достижении целей в учебе</c:v>
                </c:pt>
                <c:pt idx="3">
                  <c:v>планирование своей деятельности и самоконтроль</c:v>
                </c:pt>
                <c:pt idx="4">
                  <c:v>мечты и фантазии о лучших временах</c:v>
                </c:pt>
                <c:pt idx="5">
                  <c:v>выполнение конкретных дел ( в том числе бытовых и домашних дел)</c:v>
                </c:pt>
                <c:pt idx="6">
                  <c:v>занятия спортом, физические упражнения</c:v>
                </c:pt>
                <c:pt idx="7">
                  <c:v>обсуждение с другими людьми своих мылей и чувств относительно затруднительных ситуаций</c:v>
                </c:pt>
              </c:strCache>
            </c:strRef>
          </c:cat>
          <c:val>
            <c:numRef>
              <c:f>Sheet1!$B$222:$B$229</c:f>
              <c:numCache>
                <c:formatCode>0.00%</c:formatCode>
                <c:ptCount val="8"/>
                <c:pt idx="0">
                  <c:v>0.6170000000000001</c:v>
                </c:pt>
                <c:pt idx="1">
                  <c:v>0.53100000000000003</c:v>
                </c:pt>
                <c:pt idx="2">
                  <c:v>0.46900000000000003</c:v>
                </c:pt>
                <c:pt idx="3">
                  <c:v>0.44400000000000001</c:v>
                </c:pt>
                <c:pt idx="4" formatCode="0%">
                  <c:v>0.37000000000000005</c:v>
                </c:pt>
                <c:pt idx="5" formatCode="0%">
                  <c:v>0.37000000000000005</c:v>
                </c:pt>
                <c:pt idx="6">
                  <c:v>0.34600000000000003</c:v>
                </c:pt>
                <c:pt idx="7">
                  <c:v>0.30900000000000005</c:v>
                </c:pt>
              </c:numCache>
            </c:numRef>
          </c:val>
        </c:ser>
        <c:dLbls/>
        <c:gapWidth val="75"/>
        <c:overlap val="40"/>
        <c:axId val="66488192"/>
        <c:axId val="66489728"/>
      </c:barChart>
      <c:catAx>
        <c:axId val="66488192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66489728"/>
        <c:crosses val="autoZero"/>
        <c:auto val="1"/>
        <c:lblAlgn val="ctr"/>
        <c:lblOffset val="100"/>
      </c:catAx>
      <c:valAx>
        <c:axId val="66489728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6648819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1.4128484056878902E-3"/>
          <c:y val="0.18768763381292405"/>
          <c:w val="0.48115481822533401"/>
          <c:h val="0.80990264924946498"/>
        </c:manualLayout>
      </c:layout>
      <c:doughnutChart>
        <c:varyColors val="1"/>
        <c:ser>
          <c:idx val="0"/>
          <c:order val="0"/>
          <c:explosion val="3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Sheet1!$A$33:$A$35</c:f>
              <c:strCache>
                <c:ptCount val="3"/>
                <c:pt idx="0">
                  <c:v>Мне понравилось обучение в дистанционном формате</c:v>
                </c:pt>
                <c:pt idx="1">
                  <c:v>Это был интересный опыт, но я не хотел(а) бы его повторять</c:v>
                </c:pt>
                <c:pt idx="2">
                  <c:v>Мне не понравилось обучение вдистанционном формате</c:v>
                </c:pt>
              </c:strCache>
            </c:strRef>
          </c:cat>
          <c:val>
            <c:numRef>
              <c:f>Sheet1!$B$33:$B$35</c:f>
              <c:numCache>
                <c:formatCode>0.00%</c:formatCode>
                <c:ptCount val="3"/>
                <c:pt idx="0">
                  <c:v>0.44400000000000001</c:v>
                </c:pt>
                <c:pt idx="1">
                  <c:v>0.44400000000000001</c:v>
                </c:pt>
                <c:pt idx="2">
                  <c:v>0.111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22218847793605842"/>
          <c:y val="1.5787460718637016E-3"/>
          <c:w val="0.77632406664221953"/>
          <c:h val="0.24070830655432002"/>
        </c:manualLayout>
      </c:layout>
      <c:txPr>
        <a:bodyPr/>
        <a:lstStyle/>
        <a:p>
          <a:pPr>
            <a:lnSpc>
              <a:spcPct val="80000"/>
            </a:lnSpc>
            <a:defRPr sz="1600" b="1"/>
          </a:pPr>
          <a:endParaRPr lang="ru-RU"/>
        </a:p>
      </c:txPr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/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Sheet1!$A$40:$A$43</c:f>
              <c:strCache>
                <c:ptCount val="4"/>
                <c:pt idx="0">
                  <c:v>Дистанционное обучение существенно уступает традиционному</c:v>
                </c:pt>
                <c:pt idx="1">
                  <c:v>Дистанционное обучение имеет существенные преимущества по сравнению с традиционным</c:v>
                </c:pt>
                <c:pt idx="2">
                  <c:v>Не вижу больших различий </c:v>
                </c:pt>
                <c:pt idx="3">
                  <c:v>Часть занятий следовало бы перевести в дистанционный формат</c:v>
                </c:pt>
              </c:strCache>
            </c:strRef>
          </c:cat>
          <c:val>
            <c:numRef>
              <c:f>Sheet1!$B$40:$B$43</c:f>
              <c:numCache>
                <c:formatCode>0.00%</c:formatCode>
                <c:ptCount val="4"/>
                <c:pt idx="0" formatCode="0%">
                  <c:v>0.45600000000000002</c:v>
                </c:pt>
                <c:pt idx="1">
                  <c:v>0.13</c:v>
                </c:pt>
                <c:pt idx="2" formatCode="0%">
                  <c:v>9.0000000000000011E-2</c:v>
                </c:pt>
                <c:pt idx="3" formatCode="0%">
                  <c:v>0.32000000000000006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1108571498007203"/>
          <c:y val="1.9779719581773568E-2"/>
          <c:w val="0.38730394207970403"/>
          <c:h val="0.9698683944744968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0.29405042825759631"/>
          <c:y val="0.18793344228197895"/>
          <c:w val="0.47146027201145313"/>
          <c:h val="0.81075917397117814"/>
        </c:manualLayout>
      </c:layout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Sheet1!$A$46:$A$48</c:f>
              <c:strCache>
                <c:ptCount val="3"/>
                <c:pt idx="0">
                  <c:v>Изменился значительно</c:v>
                </c:pt>
                <c:pt idx="1">
                  <c:v>Не изменился</c:v>
                </c:pt>
                <c:pt idx="2">
                  <c:v>Изменился незначительно</c:v>
                </c:pt>
              </c:strCache>
            </c:strRef>
          </c:cat>
          <c:val>
            <c:numRef>
              <c:f>Sheet1!$B$46:$B$48</c:f>
              <c:numCache>
                <c:formatCode>0.00%</c:formatCode>
                <c:ptCount val="3"/>
                <c:pt idx="0">
                  <c:v>0.33300000000000007</c:v>
                </c:pt>
                <c:pt idx="1">
                  <c:v>0.27200000000000002</c:v>
                </c:pt>
                <c:pt idx="2">
                  <c:v>0.39500000000000007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2.7992496235776196E-2"/>
          <c:y val="2.1563342318059307E-2"/>
          <c:w val="0.95498679436230394"/>
          <c:h val="0.15290701869813403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zero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9"/>
  <c:chart>
    <c:title>
      <c:tx>
        <c:rich>
          <a:bodyPr/>
          <a:lstStyle/>
          <a:p>
            <a:pPr>
              <a:defRPr u="sng"/>
            </a:pPr>
            <a:r>
              <a:rPr lang="ru-RU" sz="1800" u="sng" dirty="0"/>
              <a:t>Режим сна-бодрствования</a:t>
            </a:r>
            <a:endParaRPr lang="en-US" sz="1800" u="sng" dirty="0"/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dLbls>
            <c:dLbl>
              <c:idx val="2"/>
              <c:layout>
                <c:manualLayout>
                  <c:x val="1.5679636627507699E-2"/>
                  <c:y val="5.2771194074998909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Sheet1!$A$59:$A$61</c:f>
              <c:strCache>
                <c:ptCount val="3"/>
                <c:pt idx="0">
                  <c:v>изменился значительно</c:v>
                </c:pt>
                <c:pt idx="1">
                  <c:v>изменился незначительно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Sheet1!$B$59:$B$61</c:f>
              <c:numCache>
                <c:formatCode>0.00%</c:formatCode>
                <c:ptCount val="3"/>
                <c:pt idx="0">
                  <c:v>0.35800000000000004</c:v>
                </c:pt>
                <c:pt idx="1">
                  <c:v>0.44400000000000001</c:v>
                </c:pt>
                <c:pt idx="2">
                  <c:v>0.19800000000000001</c:v>
                </c:pt>
              </c:numCache>
            </c:numRef>
          </c:val>
        </c:ser>
        <c:dLbls>
          <c:showVal val="1"/>
        </c:dLbls>
        <c:gapWidth val="95"/>
        <c:overlap val="100"/>
        <c:axId val="66709376"/>
        <c:axId val="66710912"/>
      </c:barChart>
      <c:catAx>
        <c:axId val="66709376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6710912"/>
        <c:crosses val="autoZero"/>
        <c:auto val="1"/>
        <c:lblAlgn val="ctr"/>
        <c:lblOffset val="100"/>
      </c:catAx>
      <c:valAx>
        <c:axId val="66710912"/>
        <c:scaling>
          <c:orientation val="minMax"/>
        </c:scaling>
        <c:delete val="1"/>
        <c:axPos val="b"/>
        <c:numFmt formatCode="0.00%" sourceLinked="1"/>
        <c:majorTickMark val="none"/>
        <c:tickLblPos val="none"/>
        <c:crossAx val="6670937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9"/>
  <c:chart>
    <c:title>
      <c:tx>
        <c:rich>
          <a:bodyPr/>
          <a:lstStyle/>
          <a:p>
            <a:pPr>
              <a:defRPr sz="1800" u="sng"/>
            </a:pPr>
            <a:r>
              <a:rPr lang="ru-RU" sz="1800" u="sng"/>
              <a:t>Аппетит </a:t>
            </a:r>
            <a:endParaRPr lang="en-US" sz="1800" u="sng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dLbl>
              <c:idx val="0"/>
              <c:layout>
                <c:manualLayout>
                  <c:x val="-0.14389909009621474"/>
                  <c:y val="9.519017266712472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23, 6%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107410173374010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3432550912080587"/>
                  <c:y val="4.395855435198347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59,40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Sheet1!$J$59:$J$61</c:f>
              <c:strCache>
                <c:ptCount val="3"/>
                <c:pt idx="0">
                  <c:v>хуже</c:v>
                </c:pt>
                <c:pt idx="1">
                  <c:v>лучше</c:v>
                </c:pt>
                <c:pt idx="2">
                  <c:v>без изменений</c:v>
                </c:pt>
              </c:strCache>
            </c:strRef>
          </c:cat>
          <c:val>
            <c:numRef>
              <c:f>Sheet1!$K$59:$K$61</c:f>
              <c:numCache>
                <c:formatCode>0%</c:formatCode>
                <c:ptCount val="3"/>
                <c:pt idx="0">
                  <c:v>0.21000000000000002</c:v>
                </c:pt>
                <c:pt idx="1">
                  <c:v>0.16</c:v>
                </c:pt>
                <c:pt idx="2" formatCode="0.00%">
                  <c:v>0.49400000000000011</c:v>
                </c:pt>
              </c:numCache>
            </c:numRef>
          </c:val>
        </c:ser>
        <c:dLbls/>
        <c:gapWidth val="75"/>
        <c:overlap val="40"/>
        <c:axId val="66595840"/>
        <c:axId val="66642688"/>
      </c:barChart>
      <c:catAx>
        <c:axId val="6659584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lnSpc>
                <a:spcPct val="50000"/>
              </a:lnSpc>
              <a:defRPr sz="1400" b="1"/>
            </a:pPr>
            <a:endParaRPr lang="ru-RU"/>
          </a:p>
        </c:txPr>
        <c:crossAx val="66642688"/>
        <c:crosses val="autoZero"/>
        <c:auto val="1"/>
        <c:lblAlgn val="ctr"/>
        <c:lblOffset val="100"/>
      </c:catAx>
      <c:valAx>
        <c:axId val="66642688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665958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0.59922</cdr:x>
      <cdr:y>0.66317</cdr:y>
    </cdr:from>
    <cdr:to>
      <cdr:x>0.98987</cdr:x>
      <cdr:y>0.97873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31382" y="3001480"/>
          <a:ext cx="3214844" cy="1428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lnSpc>
              <a:spcPct val="130000"/>
            </a:lnSpc>
          </a:pPr>
          <a:r>
            <a:rPr lang="ru-RU" sz="1600" dirty="0" smtClean="0"/>
            <a:t>15% </a:t>
          </a:r>
          <a:r>
            <a:rPr lang="en-US" sz="1600" dirty="0" smtClean="0"/>
            <a:t> </a:t>
          </a:r>
          <a:r>
            <a:rPr lang="ru-RU" sz="1600" dirty="0" smtClean="0"/>
            <a:t>вернулись домой в другой регион</a:t>
          </a:r>
        </a:p>
        <a:p xmlns:a="http://schemas.openxmlformats.org/drawingml/2006/main">
          <a:pPr>
            <a:lnSpc>
              <a:spcPct val="130000"/>
            </a:lnSpc>
          </a:pPr>
          <a:r>
            <a:rPr lang="ru-RU" sz="1600" dirty="0" smtClean="0"/>
            <a:t>96,3% имели комфортные условия проживания</a:t>
          </a:r>
          <a:endParaRPr lang="en-US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0.36955</cdr:x>
      <cdr:y>0.24271</cdr:y>
    </cdr:from>
    <cdr:to>
      <cdr:x>0.83824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55270" y="1183648"/>
          <a:ext cx="4001708" cy="3693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ru-RU" sz="1600" b="1" i="1" u="sng" dirty="0" smtClean="0"/>
            <a:t>Основные сложности:</a:t>
          </a:r>
        </a:p>
        <a:p xmlns:a="http://schemas.openxmlformats.org/drawingml/2006/main">
          <a:pPr algn="just"/>
          <a:endParaRPr lang="ru-RU" sz="1600" b="1" i="1" u="sng" dirty="0" smtClean="0"/>
        </a:p>
        <a:p xmlns:a="http://schemas.openxmlformats.org/drawingml/2006/main">
          <a:pPr algn="just"/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1.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Технические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сложности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(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пло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хая интернет связь, недостаточность мощности компьютера, другое)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63%</a:t>
          </a:r>
          <a:endParaRPr lang="ru-RU" sz="1600" b="1" i="1" dirty="0"/>
        </a:p>
        <a:p xmlns:a="http://schemas.openxmlformats.org/drawingml/2006/main">
          <a:pPr algn="just"/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2.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Трудности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самоорганизации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48%</a:t>
          </a:r>
        </a:p>
        <a:p xmlns:a="http://schemas.openxmlformats.org/drawingml/2006/main">
          <a:pPr algn="just"/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3.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Взаимодейств</a:t>
          </a:r>
          <a:r>
            <a:rPr lang="ru-RU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ие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препо</a:t>
          </a:r>
          <a:r>
            <a:rPr lang="ru-RU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давателем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37%</a:t>
          </a:r>
        </a:p>
        <a:p xmlns:a="http://schemas.openxmlformats.org/drawingml/2006/main">
          <a:pPr algn="just"/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4.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Отвечать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на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семинарах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28,4%</a:t>
          </a:r>
        </a:p>
        <a:p xmlns:a="http://schemas.openxmlformats.org/drawingml/2006/main">
          <a:pPr algn="just"/>
          <a:r>
            <a:rPr lang="ru-RU" sz="1600" b="1" i="1" dirty="0">
              <a:solidFill>
                <a:srgbClr val="000000"/>
              </a:solidFill>
              <a:ea typeface="Lucida Grande"/>
              <a:cs typeface="Lucida Grande"/>
            </a:rPr>
            <a:t>5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Согласовывать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действия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с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о</a:t>
          </a:r>
          <a:r>
            <a:rPr lang="ru-RU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днокурсниками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при выполнении совместных заданий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26%</a:t>
          </a:r>
        </a:p>
        <a:p xmlns:a="http://schemas.openxmlformats.org/drawingml/2006/main">
          <a:pPr algn="just"/>
          <a:r>
            <a:rPr lang="ru-RU" sz="1600" b="1" i="1" dirty="0">
              <a:solidFill>
                <a:srgbClr val="000000"/>
              </a:solidFill>
              <a:ea typeface="Lucida Grande"/>
              <a:cs typeface="Lucida Grande"/>
            </a:rPr>
            <a:t>6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.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Выполнять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контрольные</a:t>
          </a:r>
          <a:r>
            <a:rPr lang="en-US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</a:t>
          </a:r>
          <a:r>
            <a:rPr lang="en-US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зад</a:t>
          </a:r>
          <a:r>
            <a:rPr lang="ru-RU" sz="1600" b="1" i="1" dirty="0" err="1" smtClean="0">
              <a:solidFill>
                <a:srgbClr val="000000"/>
              </a:solidFill>
              <a:ea typeface="Lucida Grande"/>
              <a:cs typeface="Lucida Grande"/>
            </a:rPr>
            <a:t>ания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/тесты </a:t>
          </a:r>
          <a:r>
            <a:rPr lang="mr-IN" sz="1600" b="1" i="1" dirty="0" smtClean="0">
              <a:solidFill>
                <a:srgbClr val="000000"/>
              </a:solidFill>
              <a:ea typeface="Lucida Grande"/>
              <a:cs typeface="Lucida Grande"/>
            </a:rPr>
            <a:t>–</a:t>
          </a:r>
          <a:r>
            <a:rPr lang="ru-RU" sz="1600" b="1" i="1" dirty="0" smtClean="0">
              <a:solidFill>
                <a:srgbClr val="000000"/>
              </a:solidFill>
              <a:ea typeface="Lucida Grande"/>
              <a:cs typeface="Lucida Grande"/>
            </a:rPr>
            <a:t> 21%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0.13686</cdr:x>
      <cdr:y>0</cdr:y>
    </cdr:from>
    <cdr:to>
      <cdr:x>0.32518</cdr:x>
      <cdr:y>0.12493</cdr:y>
    </cdr:to>
    <cdr:sp macro="" textlink="">
      <cdr:nvSpPr>
        <cdr:cNvPr id="2" name="4-конечная звезда 1"/>
        <cdr:cNvSpPr/>
      </cdr:nvSpPr>
      <cdr:spPr>
        <a:xfrm xmlns:a="http://schemas.openxmlformats.org/drawingml/2006/main">
          <a:off x="402393" y="0"/>
          <a:ext cx="553719" cy="406400"/>
        </a:xfrm>
        <a:prstGeom xmlns:a="http://schemas.openxmlformats.org/drawingml/2006/main" prst="star4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D0038-244A-4EBB-8E26-2ADBA416047E}" type="datetimeFigureOut">
              <a:rPr lang="ru-RU" smtClean="0"/>
              <a:pPr/>
              <a:t>03.12.2021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75DF6-D6C3-4397-9BE7-62CA8CD758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770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Проверить слайды 10, 21, 22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1121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03190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3545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1460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10256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2471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141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 более дифференцированной оценке состояния здоровья обнаружилось, что эмоциональное состояние оказалось более подверженным изменениям в период пандемии и карантинных мер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18420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Студентов также просили оценить уровень психологического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дистресса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Ответы распределились почти по гауссовой кривой с небольшим сдвигом в сторону более низкого уровня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дистресса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26%  оценили уровень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дистресса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как выше среднего, 41% как ниже среднего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05994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ПРОВЕРИТЬ!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64047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dirty="0" smtClean="0"/>
              <a:t>  ПРОВЕРИТЬ!</a:t>
            </a:r>
            <a:endParaRPr lang="en-US" sz="1200" b="0" dirty="0" smtClean="0"/>
          </a:p>
          <a:p>
            <a:r>
              <a:rPr lang="ru-RU" dirty="0" smtClean="0"/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стрессовых факторов, повлиявших на эмоциональное состояние и самочувствие, чаще отмечали ограничение общения и беспокойство за близких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отличие от «взрослых»: риск финансовых проблем 76%, нарушение планов 67% ,нарушение привычной жизни 68% ,здоровье близких 58%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21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1492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44538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ПРОВЕРИТЬ!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56412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2304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12DAB-08E4-428B-8CCC-E8378FEE8E5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012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5336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+mn-lt"/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279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75DF6-D6C3-4397-9BE7-62CA8CD7586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5586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baseline="0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7117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ПРОВЕРИТЬ!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92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убрать пробел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2CCC4-1C52-497D-BFB2-AFA52ACD60AC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097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BB73A-582F-4420-9A14-CB10A2B2E5E8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315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976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394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40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919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737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659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674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228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172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925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80CB818-7379-467D-8E76-EF9D9074A26C}" type="datetime2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Friday, December 3, 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r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FEC368-1D7A-4F81-ABF6-AE0E36BAF64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33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8.xml"/><Relationship Id="rId3" Type="http://schemas.openxmlformats.org/officeDocument/2006/relationships/chart" Target="../charts/chart13.xml"/><Relationship Id="rId7" Type="http://schemas.openxmlformats.org/officeDocument/2006/relationships/chart" Target="../charts/chart1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3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7.xml"/><Relationship Id="rId4" Type="http://schemas.openxmlformats.org/officeDocument/2006/relationships/chart" Target="../charts/chart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7636" y="2151334"/>
            <a:ext cx="10363200" cy="1820780"/>
          </a:xfrm>
        </p:spPr>
        <p:txBody>
          <a:bodyPr/>
          <a:lstStyle/>
          <a:p>
            <a:r>
              <a:rPr lang="ru-RU" sz="4000" b="1" dirty="0"/>
              <a:t>Влияние пандемии </a:t>
            </a:r>
            <a:r>
              <a:rPr lang="en-US" sz="4000" b="1" dirty="0" smtClean="0"/>
              <a:t>COVD-19 </a:t>
            </a:r>
            <a:r>
              <a:rPr lang="ru-RU" sz="4000" b="1" dirty="0" smtClean="0"/>
              <a:t>на образ жизни и эмоциональное благополучие студентов</a:t>
            </a:r>
            <a:endParaRPr lang="ru-RU" sz="40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02522" y="4107697"/>
            <a:ext cx="9288379" cy="2491407"/>
          </a:xfrm>
        </p:spPr>
        <p:txBody>
          <a:bodyPr>
            <a:normAutofit fontScale="77500" lnSpcReduction="20000"/>
          </a:bodyPr>
          <a:lstStyle/>
          <a:p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М.А. Кулыгина, Е.В. Молчанова</a:t>
            </a:r>
          </a:p>
          <a:p>
            <a:endParaRPr lang="ru-RU" dirty="0"/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Научно-образовательный центр ПКБ№1 им. Н.А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Алексеева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Медико-психологический центр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МГИМО(У) МИД России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Москва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2021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083" y="284925"/>
            <a:ext cx="1390447" cy="139044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77676" y="284924"/>
            <a:ext cx="1677806" cy="1390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2530" y="284925"/>
            <a:ext cx="1444625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12701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-617660"/>
            <a:ext cx="8229600" cy="16002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Дистанционное обучение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98811160"/>
              </p:ext>
            </p:extLst>
          </p:nvPr>
        </p:nvGraphicFramePr>
        <p:xfrm>
          <a:off x="1826965" y="1402080"/>
          <a:ext cx="8538071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70615812"/>
              </p:ext>
            </p:extLst>
          </p:nvPr>
        </p:nvGraphicFramePr>
        <p:xfrm>
          <a:off x="597604" y="1206500"/>
          <a:ext cx="8538071" cy="507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763677" y="1984621"/>
            <a:ext cx="6229590" cy="3870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600" b="1" dirty="0" smtClean="0"/>
              <a:t>Мне не понравилось обучение в дистанционном формате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89440" y="2686318"/>
            <a:ext cx="2245360" cy="2862322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В целом студенты положительно  восприняли дистанционный формат </a:t>
            </a:r>
            <a:r>
              <a:rPr lang="ru-RU" dirty="0" smtClean="0"/>
              <a:t>обучения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Лишь </a:t>
            </a:r>
            <a:r>
              <a:rPr lang="ru-RU" dirty="0"/>
              <a:t>11% выразили недовольство</a:t>
            </a:r>
          </a:p>
        </p:txBody>
      </p:sp>
    </p:spTree>
    <p:extLst>
      <p:ext uri="{BB962C8B-B14F-4D97-AF65-F5344CB8AC3E}">
        <p14:creationId xmlns:p14="http://schemas.microsoft.com/office/powerpoint/2010/main" xmlns="" val="2891563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16" y="183614"/>
            <a:ext cx="11326563" cy="1031240"/>
          </a:xfrm>
        </p:spPr>
        <p:txBody>
          <a:bodyPr>
            <a:noAutofit/>
          </a:bodyPr>
          <a:lstStyle/>
          <a:p>
            <a:r>
              <a:rPr lang="ru-RU" sz="3600" b="1" dirty="0"/>
              <a:t>Дистанционное </a:t>
            </a:r>
            <a:r>
              <a:rPr lang="ru-RU" sz="3600" b="1" dirty="0" smtClean="0"/>
              <a:t>обучение в сравнении с очным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792941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34184595"/>
              </p:ext>
            </p:extLst>
          </p:nvPr>
        </p:nvGraphicFramePr>
        <p:xfrm>
          <a:off x="0" y="1343303"/>
          <a:ext cx="8767590" cy="5039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849359" y="2957175"/>
            <a:ext cx="2814320" cy="2308324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Около половины студентов </a:t>
            </a:r>
            <a:r>
              <a:rPr lang="ru-RU" dirty="0"/>
              <a:t>отметили, что дистанционное обучение уступает обычному </a:t>
            </a:r>
            <a:r>
              <a:rPr lang="ru-RU" dirty="0" smtClean="0"/>
              <a:t>формату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Треть студентов сочли возможным гибридный формат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5843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00480" y="0"/>
            <a:ext cx="12415520" cy="1600200"/>
          </a:xfrm>
        </p:spPr>
        <p:txBody>
          <a:bodyPr/>
          <a:lstStyle/>
          <a:p>
            <a:r>
              <a:rPr lang="ru-RU" sz="3600" b="1" dirty="0"/>
              <a:t>Образ жизни в период 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ru-RU" sz="3600" b="1" dirty="0"/>
              <a:t>карантина</a:t>
            </a:r>
            <a:r>
              <a:rPr lang="en-US" sz="3600" b="1" dirty="0"/>
              <a:t> </a:t>
            </a:r>
            <a:r>
              <a:rPr lang="ru-RU" sz="3600" b="1" dirty="0"/>
              <a:t>и пандемии</a:t>
            </a:r>
            <a:endParaRPr lang="en-US" sz="36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6503737"/>
              </p:ext>
            </p:extLst>
          </p:nvPr>
        </p:nvGraphicFramePr>
        <p:xfrm>
          <a:off x="121920" y="1478280"/>
          <a:ext cx="8102600" cy="471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040880" y="3372465"/>
            <a:ext cx="4439920" cy="923330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Образ </a:t>
            </a:r>
            <a:r>
              <a:rPr lang="ru-RU" dirty="0"/>
              <a:t>жизни изменился  в условиях карантина более , чем у 70</a:t>
            </a:r>
            <a:r>
              <a:rPr lang="ru-RU" dirty="0" smtClean="0"/>
              <a:t>%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</a:t>
            </a:r>
            <a:r>
              <a:rPr lang="ru-RU" dirty="0" smtClean="0"/>
              <a:t> </a:t>
            </a:r>
            <a:r>
              <a:rPr lang="ru-RU" dirty="0"/>
              <a:t>трети студентов значительно</a:t>
            </a:r>
          </a:p>
        </p:txBody>
      </p:sp>
    </p:spTree>
    <p:extLst>
      <p:ext uri="{BB962C8B-B14F-4D97-AF65-F5344CB8AC3E}">
        <p14:creationId xmlns:p14="http://schemas.microsoft.com/office/powerpoint/2010/main" xmlns="" val="3648451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080" y="1"/>
            <a:ext cx="9505720" cy="122428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Изменения образа жизни в результате пандемии и карантинных мер </a:t>
            </a:r>
            <a:endParaRPr lang="en-US" sz="36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57137095"/>
              </p:ext>
            </p:extLst>
          </p:nvPr>
        </p:nvGraphicFramePr>
        <p:xfrm>
          <a:off x="566602" y="1371124"/>
          <a:ext cx="3239871" cy="262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06311389"/>
              </p:ext>
            </p:extLst>
          </p:nvPr>
        </p:nvGraphicFramePr>
        <p:xfrm>
          <a:off x="4046387" y="1611314"/>
          <a:ext cx="2986030" cy="2311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68125237"/>
              </p:ext>
            </p:extLst>
          </p:nvPr>
        </p:nvGraphicFramePr>
        <p:xfrm>
          <a:off x="7393094" y="1434957"/>
          <a:ext cx="3274907" cy="2421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47122849"/>
              </p:ext>
            </p:extLst>
          </p:nvPr>
        </p:nvGraphicFramePr>
        <p:xfrm>
          <a:off x="241944" y="3997708"/>
          <a:ext cx="4164426" cy="2783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90076818"/>
              </p:ext>
            </p:extLst>
          </p:nvPr>
        </p:nvGraphicFramePr>
        <p:xfrm>
          <a:off x="4248090" y="3933193"/>
          <a:ext cx="3627140" cy="2783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4-конечная звезда 8"/>
          <p:cNvSpPr/>
          <p:nvPr/>
        </p:nvSpPr>
        <p:spPr>
          <a:xfrm>
            <a:off x="681208" y="1456165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7601249" y="1534160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272331" y="3867015"/>
            <a:ext cx="4795520" cy="2800767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Более </a:t>
            </a:r>
            <a:r>
              <a:rPr lang="ru-RU" sz="1600" dirty="0" smtClean="0"/>
              <a:t>всего, </a:t>
            </a:r>
            <a:r>
              <a:rPr lang="ru-RU" sz="1600" dirty="0"/>
              <a:t>у 80%, </a:t>
            </a:r>
            <a:r>
              <a:rPr lang="ru-RU" sz="1600" dirty="0" smtClean="0"/>
              <a:t>изменился </a:t>
            </a:r>
            <a:r>
              <a:rPr lang="ru-RU" sz="1600" dirty="0"/>
              <a:t>режим сна и бодрствования, </a:t>
            </a:r>
            <a:r>
              <a:rPr lang="ru-RU" sz="1600" dirty="0" smtClean="0"/>
              <a:t>более</a:t>
            </a:r>
            <a:r>
              <a:rPr lang="ru-RU" sz="1600" dirty="0"/>
              <a:t>, чем у трети </a:t>
            </a:r>
            <a:r>
              <a:rPr lang="ru-RU" sz="1600" dirty="0" smtClean="0"/>
              <a:t>существенно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У </a:t>
            </a:r>
            <a:r>
              <a:rPr lang="ru-RU" sz="1600" dirty="0"/>
              <a:t>половины студентов произошли изменения аппетита, как в сторону уменьшения, так и </a:t>
            </a:r>
            <a:r>
              <a:rPr lang="ru-RU" sz="1600" dirty="0" smtClean="0"/>
              <a:t>возрастания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У </a:t>
            </a:r>
            <a:r>
              <a:rPr lang="ru-RU" sz="1600" dirty="0"/>
              <a:t>половины уменьшилась физическая активность за счет малоподвижного образа </a:t>
            </a:r>
            <a:r>
              <a:rPr lang="ru-RU" sz="1600" dirty="0" smtClean="0"/>
              <a:t>жизни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К</a:t>
            </a:r>
            <a:r>
              <a:rPr lang="ru-RU" sz="1600" dirty="0" smtClean="0"/>
              <a:t>урить </a:t>
            </a:r>
            <a:r>
              <a:rPr lang="ru-RU" sz="1600" dirty="0"/>
              <a:t>стали больше, чем употреблять спиртные </a:t>
            </a:r>
            <a:r>
              <a:rPr lang="ru-RU" sz="1600" dirty="0" smtClean="0"/>
              <a:t>напитки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4002711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658" y="0"/>
            <a:ext cx="10238342" cy="110986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Изменения образа жизни в результате пандемии и карантинных мер </a:t>
            </a:r>
            <a:endParaRPr lang="en-US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95222447"/>
              </p:ext>
            </p:extLst>
          </p:nvPr>
        </p:nvGraphicFramePr>
        <p:xfrm>
          <a:off x="320915" y="1121254"/>
          <a:ext cx="3041447" cy="226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29651937"/>
              </p:ext>
            </p:extLst>
          </p:nvPr>
        </p:nvGraphicFramePr>
        <p:xfrm>
          <a:off x="3299584" y="1121254"/>
          <a:ext cx="3011055" cy="2040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81954126"/>
              </p:ext>
            </p:extLst>
          </p:nvPr>
        </p:nvGraphicFramePr>
        <p:xfrm>
          <a:off x="6174812" y="1267852"/>
          <a:ext cx="3217705" cy="1923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57391476"/>
              </p:ext>
            </p:extLst>
          </p:nvPr>
        </p:nvGraphicFramePr>
        <p:xfrm>
          <a:off x="145373" y="3479059"/>
          <a:ext cx="3216989" cy="3031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08213406"/>
              </p:ext>
            </p:extLst>
          </p:nvPr>
        </p:nvGraphicFramePr>
        <p:xfrm>
          <a:off x="3370372" y="3424759"/>
          <a:ext cx="2940267" cy="3253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13714130"/>
              </p:ext>
            </p:extLst>
          </p:nvPr>
        </p:nvGraphicFramePr>
        <p:xfrm>
          <a:off x="6318649" y="3542036"/>
          <a:ext cx="3520886" cy="3135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4-конечная звезда 9"/>
          <p:cNvSpPr/>
          <p:nvPr/>
        </p:nvSpPr>
        <p:spPr>
          <a:xfrm>
            <a:off x="320915" y="1121254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05327" y="847080"/>
            <a:ext cx="2293633" cy="5755422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У половины </a:t>
            </a:r>
            <a:r>
              <a:rPr lang="ru-RU" sz="1600" dirty="0" smtClean="0"/>
              <a:t>студентов </a:t>
            </a:r>
            <a:r>
              <a:rPr lang="ru-RU" sz="1600" dirty="0"/>
              <a:t>стало больше личного времени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У трети стало больше возможностей заниматься своими увлечениями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Около трети </a:t>
            </a:r>
            <a:r>
              <a:rPr lang="ru-RU" sz="1600" dirty="0"/>
              <a:t>молодых людей стали больше читать.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Однако еще больше стали проводить время в интернете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У половины значительная часть общения перешла в социальные </a:t>
            </a:r>
            <a:r>
              <a:rPr lang="ru-RU" sz="1600" dirty="0" smtClean="0"/>
              <a:t>сети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846778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92" y="322455"/>
            <a:ext cx="8786477" cy="120140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Социальная жизнь в результате пандемии и карантинных мер</a:t>
            </a:r>
            <a:endParaRPr lang="en-US" sz="36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9758192"/>
              </p:ext>
            </p:extLst>
          </p:nvPr>
        </p:nvGraphicFramePr>
        <p:xfrm>
          <a:off x="854892" y="2098040"/>
          <a:ext cx="6406806" cy="3617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869800" y="2569170"/>
            <a:ext cx="3265560" cy="2862322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Лишь у небольшой части (около 20%) социальная жизнь  не </a:t>
            </a:r>
            <a:r>
              <a:rPr lang="ru-RU" dirty="0" smtClean="0"/>
              <a:t>изменилась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Более чем у трети изменилась существенно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Имелись </a:t>
            </a:r>
            <a:r>
              <a:rPr lang="ru-RU" dirty="0"/>
              <a:t>в виду </a:t>
            </a:r>
            <a:r>
              <a:rPr lang="ru-RU" dirty="0" smtClean="0"/>
              <a:t>  </a:t>
            </a:r>
            <a:r>
              <a:rPr lang="ru-RU" dirty="0"/>
              <a:t>социальные контакты, участие в различных мероприятиях, встречи с </a:t>
            </a:r>
            <a:r>
              <a:rPr lang="ru-RU" dirty="0" smtClean="0"/>
              <a:t>друзьями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00312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0375"/>
            <a:ext cx="8229600" cy="92679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smtClean="0"/>
              <a:t>Общение в </a:t>
            </a:r>
            <a:r>
              <a:rPr lang="ru-RU" sz="3600" b="1" dirty="0"/>
              <a:t>результате пандемии и карантинных мер</a:t>
            </a:r>
            <a:endParaRPr lang="en-US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6084747"/>
              </p:ext>
            </p:extLst>
          </p:nvPr>
        </p:nvGraphicFramePr>
        <p:xfrm>
          <a:off x="670818" y="1459383"/>
          <a:ext cx="4297423" cy="2452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05110991"/>
              </p:ext>
            </p:extLst>
          </p:nvPr>
        </p:nvGraphicFramePr>
        <p:xfrm>
          <a:off x="5094088" y="1558959"/>
          <a:ext cx="3930962" cy="2555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47884640"/>
              </p:ext>
            </p:extLst>
          </p:nvPr>
        </p:nvGraphicFramePr>
        <p:xfrm>
          <a:off x="631420" y="3912246"/>
          <a:ext cx="4423270" cy="2677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35600752"/>
              </p:ext>
            </p:extLst>
          </p:nvPr>
        </p:nvGraphicFramePr>
        <p:xfrm>
          <a:off x="4842284" y="39846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4-конечная звезда 7"/>
          <p:cNvSpPr/>
          <p:nvPr/>
        </p:nvSpPr>
        <p:spPr>
          <a:xfrm>
            <a:off x="5542281" y="4050669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670818" y="1558959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453682" y="1845625"/>
            <a:ext cx="2485077" cy="4278094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О</a:t>
            </a:r>
            <a:r>
              <a:rPr lang="ru-RU" sz="1600" dirty="0" smtClean="0"/>
              <a:t>тношения </a:t>
            </a:r>
            <a:r>
              <a:rPr lang="ru-RU" sz="1600" dirty="0"/>
              <a:t>с </a:t>
            </a:r>
            <a:r>
              <a:rPr lang="ru-RU" sz="1600" dirty="0" smtClean="0"/>
              <a:t>партнером и с </a:t>
            </a:r>
            <a:r>
              <a:rPr lang="ru-RU" sz="1600" dirty="0"/>
              <a:t>родителями изменились в меньшей </a:t>
            </a:r>
            <a:r>
              <a:rPr lang="ru-RU" sz="1600" dirty="0" smtClean="0"/>
              <a:t>степени</a:t>
            </a: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У</a:t>
            </a:r>
            <a:r>
              <a:rPr lang="ru-RU" sz="1600" dirty="0" smtClean="0"/>
              <a:t> </a:t>
            </a:r>
            <a:r>
              <a:rPr lang="ru-RU" sz="1600" dirty="0"/>
              <a:t>трети общение со значимыми людьми существенно </a:t>
            </a:r>
            <a:r>
              <a:rPr lang="ru-RU" sz="1600" dirty="0" smtClean="0"/>
              <a:t>сократилось</a:t>
            </a: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Больше чем </a:t>
            </a:r>
            <a:r>
              <a:rPr lang="ru-RU" sz="1600" dirty="0"/>
              <a:t>у половины, отношения с однокурсниками изменились, причем как в лучшую, так и в более формальную </a:t>
            </a:r>
            <a:r>
              <a:rPr lang="ru-RU" sz="1600" dirty="0" smtClean="0"/>
              <a:t>сторону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290826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920" y="235440"/>
            <a:ext cx="8516642" cy="12700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Состояние здоровья в период пандемии и карантинных мер</a:t>
            </a:r>
            <a:endParaRPr lang="en-US" sz="36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14341275"/>
              </p:ext>
            </p:extLst>
          </p:nvPr>
        </p:nvGraphicFramePr>
        <p:xfrm>
          <a:off x="730718" y="1830611"/>
          <a:ext cx="8089738" cy="4793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950960" y="2638510"/>
            <a:ext cx="2844800" cy="2031325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 четверти студентов ухудшилось самочувствие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Но больше половины не отметили изменений в состоянии здоровья</a:t>
            </a:r>
          </a:p>
        </p:txBody>
      </p:sp>
    </p:spTree>
    <p:extLst>
      <p:ext uri="{BB962C8B-B14F-4D97-AF65-F5344CB8AC3E}">
        <p14:creationId xmlns:p14="http://schemas.microsoft.com/office/powerpoint/2010/main" xmlns="" val="1718503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821" y="1"/>
            <a:ext cx="8686800" cy="128149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Состояние здоровья в период пандемии и карантинных мер</a:t>
            </a:r>
            <a:endParaRPr lang="en-US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704906" y="1561345"/>
          <a:ext cx="375470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94489" y="4073324"/>
            <a:ext cx="31919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i="1" dirty="0">
                <a:solidFill>
                  <a:prstClr val="black"/>
                </a:solidFill>
              </a:rPr>
              <a:t>50%</a:t>
            </a:r>
            <a:r>
              <a:rPr lang="ru-RU" sz="2000" i="1" dirty="0">
                <a:solidFill>
                  <a:prstClr val="black"/>
                </a:solidFill>
              </a:rPr>
              <a:t> респондентов считают, что могут справиться со своими проблемами самостоятельно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i="1" dirty="0">
                <a:solidFill>
                  <a:prstClr val="black"/>
                </a:solidFill>
              </a:rPr>
              <a:t>5%</a:t>
            </a:r>
            <a:r>
              <a:rPr lang="ru-RU" sz="2000" i="1" dirty="0">
                <a:solidFill>
                  <a:prstClr val="black"/>
                </a:solidFill>
              </a:rPr>
              <a:t> готовы обратиться к специалисту за помощью</a:t>
            </a:r>
            <a:endParaRPr lang="en-US" sz="2000" i="1" dirty="0">
              <a:solidFill>
                <a:prstClr val="black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03156596"/>
              </p:ext>
            </p:extLst>
          </p:nvPr>
        </p:nvGraphicFramePr>
        <p:xfrm>
          <a:off x="5942121" y="13928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968500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4-конечная звезда 6"/>
          <p:cNvSpPr/>
          <p:nvPr/>
        </p:nvSpPr>
        <p:spPr>
          <a:xfrm>
            <a:off x="1865433" y="4136068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0382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182880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Уровень </a:t>
            </a:r>
            <a:r>
              <a:rPr lang="ru-RU" sz="3600" b="1" dirty="0" err="1"/>
              <a:t>дистресса</a:t>
            </a:r>
            <a:r>
              <a:rPr lang="ru-RU" sz="3600" b="1" dirty="0"/>
              <a:t> в период пандемии и карантинных мер</a:t>
            </a:r>
            <a:endParaRPr lang="en-US" sz="36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09183124"/>
              </p:ext>
            </p:extLst>
          </p:nvPr>
        </p:nvGraphicFramePr>
        <p:xfrm>
          <a:off x="2525064" y="1485543"/>
          <a:ext cx="7219098" cy="2988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21885" y="5161378"/>
            <a:ext cx="7825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prstClr val="black"/>
                </a:solidFill>
              </a:rPr>
              <a:t>Дистресс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- комплекс переживаний, плохого самочувствия, субъективного дискомфорта, беспокойства в связи со стрессовыми факторами</a:t>
            </a:r>
          </a:p>
          <a:p>
            <a:r>
              <a:rPr lang="ru-RU" dirty="0">
                <a:solidFill>
                  <a:prstClr val="black"/>
                </a:solidFill>
              </a:rPr>
              <a:t>10-балльная шкала, где </a:t>
            </a:r>
            <a:r>
              <a:rPr lang="ru-RU" i="1" dirty="0">
                <a:solidFill>
                  <a:prstClr val="black"/>
                </a:solidFill>
              </a:rPr>
              <a:t>1- соответствует очень низкому уровню, 10 </a:t>
            </a:r>
            <a:r>
              <a:rPr lang="mr-IN" i="1" dirty="0">
                <a:solidFill>
                  <a:prstClr val="black"/>
                </a:solidFill>
              </a:rPr>
              <a:t>–</a:t>
            </a:r>
            <a:r>
              <a:rPr lang="ru-RU" i="1" dirty="0">
                <a:solidFill>
                  <a:prstClr val="black"/>
                </a:solidFill>
              </a:rPr>
              <a:t> очень высокому уровню </a:t>
            </a:r>
            <a:r>
              <a:rPr lang="ru-RU" i="1" dirty="0" err="1">
                <a:solidFill>
                  <a:prstClr val="black"/>
                </a:solidFill>
              </a:rPr>
              <a:t>дистресса</a:t>
            </a:r>
            <a:r>
              <a:rPr lang="ru-RU" dirty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 rot="16200000">
            <a:off x="4326311" y="3212049"/>
            <a:ext cx="405819" cy="2349792"/>
          </a:xfrm>
          <a:prstGeom prst="leftBrace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Левая фигурная скобка 5"/>
          <p:cNvSpPr/>
          <p:nvPr/>
        </p:nvSpPr>
        <p:spPr>
          <a:xfrm rot="16200000">
            <a:off x="8114538" y="3139768"/>
            <a:ext cx="405819" cy="2483468"/>
          </a:xfrm>
          <a:prstGeom prst="leftBrace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18878" y="4589855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prstClr val="black"/>
                </a:solidFill>
              </a:rPr>
              <a:t>41%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07105" y="4659869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prstClr val="black"/>
                </a:solidFill>
              </a:rPr>
              <a:t>26%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25079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987" y="253388"/>
            <a:ext cx="10972800" cy="78495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4000" b="1" dirty="0"/>
              <a:t>Стрессовые факторы студенческой жизни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129439" y="3878246"/>
            <a:ext cx="3899971" cy="2590595"/>
          </a:xfrm>
          <a:ln w="25400"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</a:t>
            </a:r>
          </a:p>
          <a:p>
            <a:pPr marL="0" lv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Адаптация</a:t>
            </a:r>
          </a:p>
          <a:p>
            <a:pPr marL="0" lvl="0" indent="0" algn="ctr">
              <a:buNone/>
            </a:pPr>
            <a:r>
              <a:rPr lang="ru-RU" b="1" dirty="0">
                <a:solidFill>
                  <a:schemeClr val="tx1"/>
                </a:solidFill>
                <a:cs typeface="Arial" panose="020B0604020202020204" pitchFamily="34" charset="0"/>
              </a:rPr>
              <a:t>*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Личностное и профессиональное самоопределение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*</a:t>
            </a:r>
            <a:endParaRPr lang="ru-RU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Взросление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375615" y="1574752"/>
            <a:ext cx="3560763" cy="24325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cs typeface="Arial" panose="020B0604020202020204" pitchFamily="34" charset="0"/>
              </a:rPr>
              <a:t>Связанные с возрастным этапом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ызовы самостоятельной жизни</a:t>
            </a:r>
            <a:endParaRPr lang="ru-RU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Поиски смысла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77901" y="1358526"/>
            <a:ext cx="3603048" cy="2395936"/>
          </a:xfrm>
          <a:prstGeom prst="rect">
            <a:avLst/>
          </a:prstGeom>
        </p:spPr>
      </p:pic>
      <p:sp>
        <p:nvSpPr>
          <p:cNvPr id="7" name="Стрелка вниз 6"/>
          <p:cNvSpPr/>
          <p:nvPr/>
        </p:nvSpPr>
        <p:spPr>
          <a:xfrm rot="10800000">
            <a:off x="1888214" y="41951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5538809"/>
            <a:ext cx="2999026" cy="830997"/>
          </a:xfrm>
          <a:prstGeom prst="rect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Подростковый и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юношеский возраст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10800000">
            <a:off x="9432383" y="411040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195437" y="5532925"/>
            <a:ext cx="3210814" cy="830997"/>
          </a:xfrm>
          <a:prstGeom prst="rect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Социально-ролевые </a:t>
            </a: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37619" y="1574752"/>
            <a:ext cx="3874160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b="1" dirty="0">
                <a:latin typeface="Century Gothic"/>
                <a:cs typeface="Arial" panose="020B0604020202020204" pitchFamily="34" charset="0"/>
              </a:rPr>
              <a:t>Связанные с </a:t>
            </a:r>
            <a:r>
              <a:rPr lang="ru-RU" sz="2400" b="1" dirty="0" smtClean="0">
                <a:latin typeface="Century Gothic"/>
                <a:cs typeface="Arial" panose="020B0604020202020204" pitchFamily="34" charset="0"/>
              </a:rPr>
              <a:t>обучением</a:t>
            </a:r>
          </a:p>
          <a:p>
            <a:pPr lvl="0" algn="ctr">
              <a:spcBef>
                <a:spcPct val="20000"/>
              </a:spcBef>
            </a:pPr>
            <a:r>
              <a:rPr lang="ru-RU" sz="2400" dirty="0">
                <a:latin typeface="Century Gothic"/>
                <a:cs typeface="Arial" panose="020B0604020202020204" pitchFamily="34" charset="0"/>
              </a:rPr>
              <a:t>А</a:t>
            </a:r>
            <a:r>
              <a:rPr lang="ru-RU" sz="2400" dirty="0" smtClean="0">
                <a:latin typeface="Century Gothic"/>
                <a:cs typeface="Arial" panose="020B0604020202020204" pitchFamily="34" charset="0"/>
              </a:rPr>
              <a:t>кадемические нагрузки</a:t>
            </a:r>
          </a:p>
          <a:p>
            <a:pPr lvl="0" algn="ctr">
              <a:spcBef>
                <a:spcPct val="20000"/>
              </a:spcBef>
            </a:pPr>
            <a:r>
              <a:rPr lang="ru-RU" sz="2400" dirty="0" smtClean="0">
                <a:latin typeface="Century Gothic"/>
                <a:cs typeface="Arial" panose="020B0604020202020204" pitchFamily="34" charset="0"/>
              </a:rPr>
              <a:t>Формирование карьеры</a:t>
            </a:r>
          </a:p>
          <a:p>
            <a:pPr lvl="0" algn="ctr">
              <a:spcBef>
                <a:spcPct val="20000"/>
              </a:spcBef>
            </a:pPr>
            <a:endParaRPr lang="ru-RU" sz="2400" dirty="0">
              <a:latin typeface="Century Gothic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4189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34317"/>
            <a:ext cx="8229600" cy="82381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Эмоциональные состояния на время введения карантинных мер</a:t>
            </a:r>
            <a:endParaRPr lang="en-US" sz="36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5237184"/>
              </p:ext>
            </p:extLst>
          </p:nvPr>
        </p:nvGraphicFramePr>
        <p:xfrm>
          <a:off x="3279438" y="1098186"/>
          <a:ext cx="62695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23055954"/>
              </p:ext>
            </p:extLst>
          </p:nvPr>
        </p:nvGraphicFramePr>
        <p:xfrm>
          <a:off x="1981200" y="3718560"/>
          <a:ext cx="5344160" cy="2966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40262" y="5010404"/>
            <a:ext cx="2855269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600" b="1" dirty="0"/>
              <a:t>н</a:t>
            </a:r>
            <a:r>
              <a:rPr lang="ru-RU" sz="1600" b="1" dirty="0" smtClean="0"/>
              <a:t>апряжение/дискомфорт</a:t>
            </a:r>
            <a:endParaRPr lang="ru-RU" sz="1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88219" y="4047758"/>
            <a:ext cx="3943381" cy="2308324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В разряд частых или почти постоянных эмоциональных состояний попали в основном позитивные </a:t>
            </a:r>
            <a:r>
              <a:rPr lang="ru-RU" sz="1600" dirty="0" smtClean="0"/>
              <a:t>эмоции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Вместе </a:t>
            </a:r>
            <a:r>
              <a:rPr lang="ru-RU" sz="1600" dirty="0"/>
              <a:t>с тем, достаточно большой процент опрошенных отметил усталость, как достаточно частое </a:t>
            </a:r>
            <a:r>
              <a:rPr lang="ru-RU" sz="1600" dirty="0" smtClean="0"/>
              <a:t>состояние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Гнев </a:t>
            </a:r>
            <a:r>
              <a:rPr lang="ru-RU" sz="1600" dirty="0"/>
              <a:t>испытывали реже, чем скуку</a:t>
            </a:r>
          </a:p>
        </p:txBody>
      </p:sp>
    </p:spTree>
    <p:extLst>
      <p:ext uri="{BB962C8B-B14F-4D97-AF65-F5344CB8AC3E}">
        <p14:creationId xmlns:p14="http://schemas.microsoft.com/office/powerpoint/2010/main" xmlns="" val="370301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61507"/>
            <a:ext cx="1131824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/>
              <a:t>Стрессовые факторы, </a:t>
            </a:r>
            <a:r>
              <a:rPr lang="ru-RU" sz="3600" b="1" dirty="0" smtClean="0"/>
              <a:t>связанные с пандемией</a:t>
            </a:r>
            <a:endParaRPr lang="en-US" sz="36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03661534"/>
              </p:ext>
            </p:extLst>
          </p:nvPr>
        </p:nvGraphicFramePr>
        <p:xfrm>
          <a:off x="951033" y="1606324"/>
          <a:ext cx="6727146" cy="4418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90522" y="2574576"/>
            <a:ext cx="3349128" cy="7325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600" dirty="0"/>
              <a:t>н</a:t>
            </a:r>
            <a:r>
              <a:rPr lang="ru-RU" sz="1600" dirty="0" smtClean="0"/>
              <a:t>арушение привычного образа </a:t>
            </a:r>
          </a:p>
          <a:p>
            <a:pPr algn="ctr">
              <a:lnSpc>
                <a:spcPct val="130000"/>
              </a:lnSpc>
            </a:pPr>
            <a:r>
              <a:rPr lang="ru-RU" sz="1600" dirty="0" smtClean="0"/>
              <a:t>жизни</a:t>
            </a:r>
            <a:endParaRPr lang="ru-RU" sz="1600" dirty="0"/>
          </a:p>
        </p:txBody>
      </p:sp>
      <p:sp>
        <p:nvSpPr>
          <p:cNvPr id="6" name="4-конечная звезда 5"/>
          <p:cNvSpPr/>
          <p:nvPr/>
        </p:nvSpPr>
        <p:spPr>
          <a:xfrm>
            <a:off x="951033" y="5273040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4-конечная звезда 7"/>
          <p:cNvSpPr/>
          <p:nvPr/>
        </p:nvSpPr>
        <p:spPr>
          <a:xfrm>
            <a:off x="951033" y="4436567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397240" y="2331443"/>
            <a:ext cx="3230880" cy="2308324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Для сравнения:</a:t>
            </a:r>
          </a:p>
          <a:p>
            <a:r>
              <a:rPr lang="ru-RU" dirty="0" smtClean="0"/>
              <a:t>«взрослая популяция»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Р</a:t>
            </a:r>
            <a:r>
              <a:rPr lang="ru-RU" dirty="0" smtClean="0"/>
              <a:t>иск </a:t>
            </a:r>
            <a:r>
              <a:rPr lang="ru-RU" dirty="0"/>
              <a:t>финансовых проблем </a:t>
            </a:r>
            <a:r>
              <a:rPr lang="ru-RU" dirty="0" smtClean="0"/>
              <a:t>76%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нарушение </a:t>
            </a:r>
            <a:r>
              <a:rPr lang="ru-RU" dirty="0"/>
              <a:t>планов 67%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нарушение </a:t>
            </a:r>
            <a:r>
              <a:rPr lang="ru-RU" dirty="0"/>
              <a:t>привычной жизни 68%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здоровье </a:t>
            </a:r>
            <a:r>
              <a:rPr lang="ru-RU" dirty="0"/>
              <a:t>близких 58</a:t>
            </a:r>
            <a:r>
              <a:rPr lang="ru-RU" dirty="0" smtClean="0"/>
              <a:t>%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067040" y="4935299"/>
            <a:ext cx="3891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Karpenko O.A., </a:t>
            </a:r>
            <a:r>
              <a:rPr lang="en-US" sz="1200" dirty="0" err="1"/>
              <a:t>Syunyakov</a:t>
            </a:r>
            <a:r>
              <a:rPr lang="en-US" sz="1200" dirty="0"/>
              <a:t> T.S., </a:t>
            </a:r>
            <a:r>
              <a:rPr lang="en-US" sz="1200" dirty="0" err="1"/>
              <a:t>Kulygina</a:t>
            </a:r>
            <a:r>
              <a:rPr lang="en-US" sz="1200" dirty="0"/>
              <a:t> M.A., et al. Impact of COVID-19 pandemic on anxiety, depression and distress – online survey results amid the pandemic in Russia // Consortium </a:t>
            </a:r>
            <a:r>
              <a:rPr lang="en-US" sz="1200" dirty="0" err="1"/>
              <a:t>Psychiatricum</a:t>
            </a:r>
            <a:r>
              <a:rPr lang="en-US" sz="1200" dirty="0"/>
              <a:t>. - 2020. - Vol. 1. - N. 1. - P. 8-20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1613154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27040853"/>
              </p:ext>
            </p:extLst>
          </p:nvPr>
        </p:nvGraphicFramePr>
        <p:xfrm>
          <a:off x="1746273" y="433045"/>
          <a:ext cx="8480310" cy="6018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903259" y="1728679"/>
            <a:ext cx="4083169" cy="73250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600" b="1" dirty="0"/>
              <a:t>о</a:t>
            </a:r>
            <a:r>
              <a:rPr lang="ru-RU" sz="1600" b="1" dirty="0" smtClean="0"/>
              <a:t>бсуждение с другими людьми своих </a:t>
            </a:r>
          </a:p>
          <a:p>
            <a:pPr algn="ctr">
              <a:lnSpc>
                <a:spcPct val="130000"/>
              </a:lnSpc>
            </a:pPr>
            <a:r>
              <a:rPr lang="ru-RU" sz="1600" b="1" dirty="0" smtClean="0"/>
              <a:t>мыслей и чувств</a:t>
            </a:r>
            <a:endParaRPr lang="ru-RU" sz="1600" b="1" dirty="0"/>
          </a:p>
        </p:txBody>
      </p:sp>
      <p:sp>
        <p:nvSpPr>
          <p:cNvPr id="5" name="4-конечная звезда 4"/>
          <p:cNvSpPr/>
          <p:nvPr/>
        </p:nvSpPr>
        <p:spPr>
          <a:xfrm>
            <a:off x="2332793" y="5862320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4-конечная звезда 5"/>
          <p:cNvSpPr/>
          <p:nvPr/>
        </p:nvSpPr>
        <p:spPr>
          <a:xfrm>
            <a:off x="1052633" y="5181600"/>
            <a:ext cx="553719" cy="406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6972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534173"/>
            <a:ext cx="10972800" cy="1600200"/>
          </a:xfrm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549" y="1203594"/>
            <a:ext cx="10972800" cy="49658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Опрошенная группа студентов оказалась достаточно благополучной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Заболеваемость  </a:t>
            </a:r>
            <a:r>
              <a:rPr lang="en-US" dirty="0" smtClean="0">
                <a:solidFill>
                  <a:schemeClr val="tx1"/>
                </a:solidFill>
              </a:rPr>
              <a:t>COVID-19</a:t>
            </a:r>
            <a:r>
              <a:rPr lang="ru-RU" dirty="0" smtClean="0">
                <a:solidFill>
                  <a:schemeClr val="tx1"/>
                </a:solidFill>
              </a:rPr>
              <a:t> была незначительной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Эмоциональный дискомфорт выше среднего в связи с пандемией отметили четверть опрошенных студентов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Изменение образа жизни сказалось в основном на нарушениях сна и уменьшении физической активности, частой усталости, сокращении внешних социальных контактов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Отмечается значимость общения и привязанность к близким, на помощь которых рассчитывают в сложных ситуациях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Дистанционное обучение осложняли в </a:t>
            </a:r>
            <a:r>
              <a:rPr lang="ru-RU" dirty="0">
                <a:solidFill>
                  <a:schemeClr val="tx1"/>
                </a:solidFill>
              </a:rPr>
              <a:t>основном </a:t>
            </a:r>
            <a:r>
              <a:rPr lang="ru-RU" dirty="0" smtClean="0">
                <a:solidFill>
                  <a:schemeClr val="tx1"/>
                </a:solidFill>
              </a:rPr>
              <a:t>технические сложности и трудности самоорганизации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Дистанционное обучение не вызвало сильного отторжения, но его качество было оценено ниже обычного учебного формата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Полученные данные могут использоваться при подготовке информационных материалов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0548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651" y="2269474"/>
            <a:ext cx="10972800" cy="16002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122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01333" y="408444"/>
            <a:ext cx="10623159" cy="1738313"/>
          </a:xfrm>
        </p:spPr>
        <p:txBody>
          <a:bodyPr anchor="ctr">
            <a:normAutofit fontScale="90000"/>
          </a:bodyPr>
          <a:lstStyle/>
          <a:p>
            <a:r>
              <a:rPr lang="ru-RU" altLang="ru-RU" sz="4000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Распространенность проблем </a:t>
            </a:r>
            <a:br>
              <a:rPr lang="ru-RU" altLang="ru-RU" sz="4000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ru-RU" altLang="ru-RU" sz="4000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психического здоровья </a:t>
            </a:r>
            <a:r>
              <a:rPr lang="ru-RU" altLang="ru-RU" sz="3600" b="1" dirty="0"/>
              <a:t/>
            </a:r>
            <a:br>
              <a:rPr lang="ru-RU" altLang="ru-RU" sz="3600" b="1" dirty="0"/>
            </a:br>
            <a:endParaRPr lang="ru-RU" altLang="ru-RU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2809875" y="2197100"/>
            <a:ext cx="4046538" cy="3448050"/>
          </a:xfrm>
        </p:spPr>
        <p:txBody>
          <a:bodyPr/>
          <a:lstStyle/>
          <a:p>
            <a:r>
              <a:rPr lang="ru-RU" altLang="ru-RU" dirty="0"/>
              <a:t>46,10% 46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807479" y="2262984"/>
            <a:ext cx="4249600" cy="3527425"/>
          </a:xfrm>
          <a:prstGeom prst="rect">
            <a:avLst/>
          </a:prstGeom>
          <a:solidFill>
            <a:srgbClr val="E1B7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ru-RU" altLang="ru-RU" sz="1800">
              <a:latin typeface="Tahoma" panose="020B0604030504040204" pitchFamily="34" charset="0"/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1728229" y="3271046"/>
            <a:ext cx="3328850" cy="2519363"/>
          </a:xfrm>
          <a:prstGeom prst="rect">
            <a:avLst/>
          </a:prstGeom>
          <a:solidFill>
            <a:srgbClr val="DE7C8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ru-RU" sz="1800">
                <a:latin typeface="Tahoma" panose="020B0604030504040204" pitchFamily="34" charset="0"/>
              </a:rPr>
              <a:t>45</a:t>
            </a:r>
            <a:endParaRPr lang="ru-RU" altLang="ru-RU" sz="1800">
              <a:latin typeface="Tahoma" panose="020B0604030504040204" pitchFamily="34" charset="0"/>
            </a:endParaRP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2425609" y="4127970"/>
            <a:ext cx="2631470" cy="1655763"/>
          </a:xfrm>
          <a:prstGeom prst="rect">
            <a:avLst/>
          </a:prstGeom>
          <a:solidFill>
            <a:srgbClr val="A9375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3393283" y="5085233"/>
            <a:ext cx="1657350" cy="698500"/>
          </a:xfrm>
          <a:prstGeom prst="rect">
            <a:avLst/>
          </a:prstGeom>
          <a:solidFill>
            <a:srgbClr val="620C1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5117541" y="2474775"/>
            <a:ext cx="1481138" cy="485775"/>
          </a:xfrm>
          <a:custGeom>
            <a:avLst/>
            <a:gdLst>
              <a:gd name="T0" fmla="*/ 732235 w 21600"/>
              <a:gd name="T1" fmla="*/ 0 h 21600"/>
              <a:gd name="T2" fmla="*/ 0 w 21600"/>
              <a:gd name="T3" fmla="*/ 242888 h 21600"/>
              <a:gd name="T4" fmla="*/ 732235 w 21600"/>
              <a:gd name="T5" fmla="*/ 485775 h 21600"/>
              <a:gd name="T6" fmla="*/ 976313 w 21600"/>
              <a:gd name="T7" fmla="*/ 2428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b="1" dirty="0" smtClean="0">
                <a:solidFill>
                  <a:schemeClr val="accent2"/>
                </a:solidFill>
              </a:rPr>
              <a:t>20-30%</a:t>
            </a:r>
            <a:endParaRPr lang="ru-RU" altLang="ru-RU" b="1" dirty="0">
              <a:solidFill>
                <a:schemeClr val="accent2"/>
              </a:solidFill>
            </a:endParaRPr>
          </a:p>
        </p:txBody>
      </p:sp>
      <p:sp>
        <p:nvSpPr>
          <p:cNvPr id="49162" name="AutoShape 10"/>
          <p:cNvSpPr>
            <a:spLocks noChangeArrowheads="1"/>
          </p:cNvSpPr>
          <p:nvPr/>
        </p:nvSpPr>
        <p:spPr bwMode="auto">
          <a:xfrm>
            <a:off x="5098354" y="3556000"/>
            <a:ext cx="1481138" cy="485775"/>
          </a:xfrm>
          <a:custGeom>
            <a:avLst/>
            <a:gdLst>
              <a:gd name="T0" fmla="*/ 732234 w 21600"/>
              <a:gd name="T1" fmla="*/ 0 h 21600"/>
              <a:gd name="T2" fmla="*/ 0 w 21600"/>
              <a:gd name="T3" fmla="*/ 242888 h 21600"/>
              <a:gd name="T4" fmla="*/ 732234 w 21600"/>
              <a:gd name="T5" fmla="*/ 485775 h 21600"/>
              <a:gd name="T6" fmla="*/ 976312 w 21600"/>
              <a:gd name="T7" fmla="*/ 2428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b="1" dirty="0" smtClean="0">
                <a:solidFill>
                  <a:schemeClr val="accent2"/>
                </a:solidFill>
              </a:rPr>
              <a:t>35-50</a:t>
            </a:r>
            <a:r>
              <a:rPr lang="ru-RU" altLang="ru-RU" b="1" dirty="0">
                <a:solidFill>
                  <a:schemeClr val="accent2"/>
                </a:solidFill>
              </a:rPr>
              <a:t>%</a:t>
            </a:r>
          </a:p>
        </p:txBody>
      </p:sp>
      <p:sp>
        <p:nvSpPr>
          <p:cNvPr id="49163" name="AutoShape 11"/>
          <p:cNvSpPr>
            <a:spLocks noChangeArrowheads="1"/>
          </p:cNvSpPr>
          <p:nvPr/>
        </p:nvSpPr>
        <p:spPr bwMode="auto">
          <a:xfrm>
            <a:off x="5098354" y="4444912"/>
            <a:ext cx="1481138" cy="485775"/>
          </a:xfrm>
          <a:custGeom>
            <a:avLst/>
            <a:gdLst>
              <a:gd name="T0" fmla="*/ 732235 w 21600"/>
              <a:gd name="T1" fmla="*/ 0 h 21600"/>
              <a:gd name="T2" fmla="*/ 0 w 21600"/>
              <a:gd name="T3" fmla="*/ 242888 h 21600"/>
              <a:gd name="T4" fmla="*/ 732235 w 21600"/>
              <a:gd name="T5" fmla="*/ 485775 h 21600"/>
              <a:gd name="T6" fmla="*/ 976313 w 21600"/>
              <a:gd name="T7" fmla="*/ 2428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b="1" dirty="0" smtClean="0">
                <a:solidFill>
                  <a:schemeClr val="accent2"/>
                </a:solidFill>
              </a:rPr>
              <a:t>25-30%</a:t>
            </a:r>
            <a:endParaRPr lang="ru-RU" altLang="ru-RU" b="1" dirty="0">
              <a:solidFill>
                <a:schemeClr val="accent2"/>
              </a:solidFill>
            </a:endParaRPr>
          </a:p>
        </p:txBody>
      </p:sp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5104514" y="5199717"/>
            <a:ext cx="1403861" cy="485775"/>
          </a:xfrm>
          <a:custGeom>
            <a:avLst/>
            <a:gdLst>
              <a:gd name="T0" fmla="*/ 732235 w 21600"/>
              <a:gd name="T1" fmla="*/ 0 h 21600"/>
              <a:gd name="T2" fmla="*/ 0 w 21600"/>
              <a:gd name="T3" fmla="*/ 242888 h 21600"/>
              <a:gd name="T4" fmla="*/ 732235 w 21600"/>
              <a:gd name="T5" fmla="*/ 485775 h 21600"/>
              <a:gd name="T6" fmla="*/ 976313 w 21600"/>
              <a:gd name="T7" fmla="*/ 24288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b="1" dirty="0" smtClean="0">
                <a:solidFill>
                  <a:schemeClr val="accent2"/>
                </a:solidFill>
              </a:rPr>
              <a:t>6-12%</a:t>
            </a:r>
            <a:endParaRPr lang="ru-RU" altLang="ru-RU" b="1" dirty="0">
              <a:solidFill>
                <a:schemeClr val="accent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55810" y="2374089"/>
            <a:ext cx="51278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Без проблем, связанных с психическим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здоровьем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Условный риск, предрасположенность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 возникновению психических расстройств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Высокий риск, субклинические проявления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отдельные симптомы расстройств  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Наличие психического расстройства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134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397686" y="304226"/>
            <a:ext cx="9894394" cy="1143000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</a:pPr>
            <a:r>
              <a:rPr lang="ru-RU" altLang="ru-RU" sz="3600" b="1" dirty="0" smtClean="0">
                <a:solidFill>
                  <a:srgbClr val="336699"/>
                </a:solidFill>
              </a:rPr>
              <a:t>Особенности психических нарушений </a:t>
            </a:r>
            <a:r>
              <a:rPr lang="en-US" altLang="ru-RU" sz="3600" b="1" dirty="0" smtClean="0">
                <a:solidFill>
                  <a:srgbClr val="336699"/>
                </a:solidFill>
              </a:rPr>
              <a:t> </a:t>
            </a:r>
            <a:r>
              <a:rPr lang="ru-RU" altLang="ru-RU" sz="3600" b="1" dirty="0" smtClean="0">
                <a:solidFill>
                  <a:srgbClr val="336699"/>
                </a:solidFill>
              </a:rPr>
              <a:t>в период пандемии и карантинных мер</a:t>
            </a:r>
            <a:endParaRPr lang="ru-RU" altLang="ru-RU" sz="3200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9840" y="1447226"/>
            <a:ext cx="10972800" cy="47244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u="sng" dirty="0" smtClean="0">
                <a:solidFill>
                  <a:schemeClr val="tx1"/>
                </a:solidFill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dirty="0" smtClean="0">
                <a:solidFill>
                  <a:schemeClr val="tx1"/>
                </a:solidFill>
              </a:rPr>
              <a:t>Тревожные расстройства: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Повышенный уровень беспокойства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Пессимистические установки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Страх неопределенности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altLang="ru-RU" sz="1600" b="1" dirty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dirty="0" smtClean="0">
                <a:solidFill>
                  <a:schemeClr val="tx1"/>
                </a:solidFill>
              </a:rPr>
              <a:t>Аффективные расстройства: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Сниженное настроение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err="1" smtClean="0">
                <a:solidFill>
                  <a:schemeClr val="tx1"/>
                </a:solidFill>
              </a:rPr>
              <a:t>Ангедония</a:t>
            </a:r>
            <a:endParaRPr lang="ru-RU" altLang="ru-RU" sz="1600" dirty="0" smtClean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Апатия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altLang="ru-RU" sz="1600" b="1" dirty="0" smtClean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dirty="0" smtClean="0">
                <a:solidFill>
                  <a:schemeClr val="tx1"/>
                </a:solidFill>
              </a:rPr>
              <a:t>Личностные проблемы: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Повышенные требования к </a:t>
            </a:r>
            <a:r>
              <a:rPr lang="ru-RU" altLang="ru-RU" sz="1600" dirty="0" err="1" smtClean="0">
                <a:solidFill>
                  <a:schemeClr val="tx1"/>
                </a:solidFill>
              </a:rPr>
              <a:t>самофункционированию</a:t>
            </a:r>
            <a:r>
              <a:rPr lang="ru-RU" altLang="ru-RU" sz="1600" dirty="0" smtClean="0">
                <a:solidFill>
                  <a:schemeClr val="tx1"/>
                </a:solidFill>
              </a:rPr>
              <a:t>, самодостаточности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Трудности </a:t>
            </a:r>
            <a:r>
              <a:rPr lang="ru-RU" altLang="ru-RU" sz="1600" dirty="0" err="1" smtClean="0">
                <a:solidFill>
                  <a:schemeClr val="tx1"/>
                </a:solidFill>
              </a:rPr>
              <a:t>дистантного</a:t>
            </a:r>
            <a:r>
              <a:rPr lang="ru-RU" altLang="ru-RU" sz="1600" dirty="0" smtClean="0">
                <a:solidFill>
                  <a:schemeClr val="tx1"/>
                </a:solidFill>
              </a:rPr>
              <a:t> общения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Страх упущенной жизни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altLang="ru-RU" sz="1600" b="1" dirty="0" smtClean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dirty="0" smtClean="0">
                <a:solidFill>
                  <a:schemeClr val="tx1"/>
                </a:solidFill>
              </a:rPr>
              <a:t>СДВГ: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Когнитивные сложности, трудности концентрации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 dirty="0" smtClean="0">
                <a:solidFill>
                  <a:schemeClr val="tx1"/>
                </a:solidFill>
              </a:rPr>
              <a:t>Неусидчивость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altLang="ru-RU" sz="1600" b="1" dirty="0" smtClean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600" b="1" dirty="0" smtClean="0">
                <a:solidFill>
                  <a:schemeClr val="tx1"/>
                </a:solidFill>
              </a:rPr>
              <a:t>Обострение имеющихся расстройств</a:t>
            </a:r>
          </a:p>
        </p:txBody>
      </p:sp>
    </p:spTree>
    <p:extLst>
      <p:ext uri="{BB962C8B-B14F-4D97-AF65-F5344CB8AC3E}">
        <p14:creationId xmlns:p14="http://schemas.microsoft.com/office/powerpoint/2010/main" xmlns="" val="244923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77252" y="679566"/>
            <a:ext cx="10972800" cy="866274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rgbClr val="336699"/>
                </a:solidFill>
              </a:rPr>
              <a:t>Новые стрессовые условия в условиях пандемии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6222678" y="1994055"/>
            <a:ext cx="4827240" cy="4197426"/>
          </a:xfrm>
          <a:ln w="25400"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2400" b="1" dirty="0" smtClean="0">
                <a:solidFill>
                  <a:schemeClr val="tx1"/>
                </a:solidFill>
              </a:rPr>
              <a:t>Дистанционное обучение</a:t>
            </a:r>
          </a:p>
          <a:p>
            <a:pPr eaLnBrk="1" hangingPunct="1"/>
            <a:r>
              <a:rPr lang="ru-RU" altLang="ru-RU" sz="2400" dirty="0" smtClean="0">
                <a:solidFill>
                  <a:schemeClr val="tx1"/>
                </a:solidFill>
              </a:rPr>
              <a:t>Формат обучения</a:t>
            </a:r>
          </a:p>
          <a:p>
            <a:r>
              <a:rPr lang="ru-RU" altLang="ru-RU" dirty="0" smtClean="0">
                <a:solidFill>
                  <a:schemeClr val="tx1"/>
                </a:solidFill>
              </a:rPr>
              <a:t>Взаимодействие с преподавателями</a:t>
            </a:r>
          </a:p>
          <a:p>
            <a:r>
              <a:rPr lang="ru-RU" altLang="ru-RU" dirty="0" smtClean="0">
                <a:solidFill>
                  <a:schemeClr val="tx1"/>
                </a:solidFill>
              </a:rPr>
              <a:t>Взаимодействие с однокурсниками</a:t>
            </a:r>
          </a:p>
          <a:p>
            <a:r>
              <a:rPr lang="ru-RU" altLang="ru-RU" dirty="0" smtClean="0">
                <a:solidFill>
                  <a:schemeClr val="tx1"/>
                </a:solidFill>
              </a:rPr>
              <a:t>Технические </a:t>
            </a:r>
            <a:r>
              <a:rPr lang="ru-RU" altLang="ru-RU" dirty="0">
                <a:solidFill>
                  <a:schemeClr val="tx1"/>
                </a:solidFill>
              </a:rPr>
              <a:t>проблемы</a:t>
            </a:r>
          </a:p>
          <a:p>
            <a:pPr eaLnBrk="1" hangingPunct="1"/>
            <a:r>
              <a:rPr lang="ru-RU" altLang="ru-RU" sz="2400" dirty="0" smtClean="0">
                <a:solidFill>
                  <a:schemeClr val="tx1"/>
                </a:solidFill>
              </a:rPr>
              <a:t>Самоорганизация/ самодисциплина</a:t>
            </a:r>
          </a:p>
          <a:p>
            <a:pPr eaLnBrk="1" hangingPunct="1"/>
            <a:endParaRPr lang="ru-RU" altLang="ru-RU" sz="2400" dirty="0" smtClean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11743" y="2008984"/>
            <a:ext cx="5388864" cy="4149445"/>
          </a:xfrm>
          <a:ln w="254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altLang="ru-RU" b="1" dirty="0">
                <a:solidFill>
                  <a:schemeClr val="tx1"/>
                </a:solidFill>
              </a:rPr>
              <a:t>Изменение жизненного стереотипа 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Нарушение межличностных связей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Нарушение планов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Возращение домой</a:t>
            </a:r>
          </a:p>
          <a:p>
            <a:r>
              <a:rPr lang="ru-RU" altLang="ru-RU" dirty="0">
                <a:solidFill>
                  <a:schemeClr val="tx1"/>
                </a:solidFill>
              </a:rPr>
              <a:t>«Откат» к семейным </a:t>
            </a:r>
            <a:r>
              <a:rPr lang="ru-RU" altLang="ru-RU" dirty="0" smtClean="0">
                <a:solidFill>
                  <a:schemeClr val="tx1"/>
                </a:solidFill>
              </a:rPr>
              <a:t>проблемам</a:t>
            </a:r>
          </a:p>
          <a:p>
            <a:r>
              <a:rPr lang="ru-RU" altLang="ru-RU" dirty="0" smtClean="0">
                <a:solidFill>
                  <a:schemeClr val="tx1"/>
                </a:solidFill>
              </a:rPr>
              <a:t>Нарушение режима</a:t>
            </a:r>
            <a:endParaRPr lang="ru-RU" alt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453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633" y="406049"/>
            <a:ext cx="10972800" cy="983255"/>
          </a:xfrm>
        </p:spPr>
        <p:txBody>
          <a:bodyPr/>
          <a:lstStyle/>
          <a:p>
            <a:r>
              <a:rPr lang="ru-RU" sz="3600" b="1" dirty="0" smtClean="0"/>
              <a:t>Международные данные о психическом               состоянии студентов в период пандемии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486" y="1338943"/>
            <a:ext cx="109728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Германия</a:t>
            </a:r>
            <a:r>
              <a:rPr lang="ru-RU" dirty="0" smtClean="0">
                <a:solidFill>
                  <a:schemeClr val="tx1"/>
                </a:solidFill>
              </a:rPr>
              <a:t>, Гейдельбергский университет: депрессия у  </a:t>
            </a:r>
            <a:r>
              <a:rPr lang="en-US" dirty="0" smtClean="0">
                <a:solidFill>
                  <a:schemeClr val="tx1"/>
                </a:solidFill>
              </a:rPr>
              <a:t>41.8</a:t>
            </a:r>
            <a:r>
              <a:rPr lang="en-US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респондентов, соматоформные нарушения - </a:t>
            </a:r>
            <a:r>
              <a:rPr lang="en-US" dirty="0" smtClean="0">
                <a:solidFill>
                  <a:schemeClr val="tx1"/>
                </a:solidFill>
              </a:rPr>
              <a:t>25.4%</a:t>
            </a:r>
            <a:r>
              <a:rPr lang="ru-RU" dirty="0" smtClean="0">
                <a:solidFill>
                  <a:schemeClr val="tx1"/>
                </a:solidFill>
              </a:rPr>
              <a:t>, тревожная симптоматика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20.0%</a:t>
            </a:r>
            <a:r>
              <a:rPr lang="ru-RU" dirty="0" smtClean="0">
                <a:solidFill>
                  <a:schemeClr val="tx1"/>
                </a:solidFill>
              </a:rPr>
              <a:t> (выше, чем до </a:t>
            </a:r>
            <a:r>
              <a:rPr lang="en-US" dirty="0" smtClean="0">
                <a:solidFill>
                  <a:schemeClr val="tx1"/>
                </a:solidFill>
              </a:rPr>
              <a:t>COVID-19)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75</a:t>
            </a:r>
            <a:r>
              <a:rPr lang="en-US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 отметили снижение благополучия, жалобы на одиночество, социальные ограничения</a:t>
            </a:r>
          </a:p>
          <a:p>
            <a:r>
              <a:rPr lang="ru-RU" b="1" dirty="0">
                <a:solidFill>
                  <a:schemeClr val="tx1"/>
                </a:solidFill>
              </a:rPr>
              <a:t>Германия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Университет Любека: не было значимых различий по показателям общего самочувствия, стресса, психических нарушений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 сравнении 2019 и 2020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Китай</a:t>
            </a:r>
            <a:r>
              <a:rPr lang="ru-RU" dirty="0" smtClean="0">
                <a:solidFill>
                  <a:schemeClr val="tx1"/>
                </a:solidFill>
              </a:rPr>
              <a:t>: проблемы психического здоровья у </a:t>
            </a:r>
            <a:r>
              <a:rPr lang="en-US" dirty="0">
                <a:solidFill>
                  <a:schemeClr val="tx1"/>
                </a:solidFill>
              </a:rPr>
              <a:t>45</a:t>
            </a:r>
            <a:r>
              <a:rPr lang="en-US" dirty="0" smtClean="0">
                <a:solidFill>
                  <a:schemeClr val="tx1"/>
                </a:solidFill>
              </a:rPr>
              <a:t>%</a:t>
            </a:r>
            <a:r>
              <a:rPr lang="ru-RU" dirty="0" smtClean="0">
                <a:solidFill>
                  <a:schemeClr val="tx1"/>
                </a:solidFill>
              </a:rPr>
              <a:t> респондентов, острая стрессовая реакция </a:t>
            </a:r>
            <a:r>
              <a:rPr lang="en-US" dirty="0" smtClean="0">
                <a:solidFill>
                  <a:schemeClr val="tx1"/>
                </a:solidFill>
              </a:rPr>
              <a:t>34.9</a:t>
            </a:r>
            <a:r>
              <a:rPr lang="en-US" dirty="0">
                <a:solidFill>
                  <a:schemeClr val="tx1"/>
                </a:solidFill>
              </a:rPr>
              <a:t>%, </a:t>
            </a:r>
            <a:r>
              <a:rPr lang="ru-RU" dirty="0" smtClean="0">
                <a:solidFill>
                  <a:schemeClr val="tx1"/>
                </a:solidFill>
              </a:rPr>
              <a:t>депрессивные расстройства </a:t>
            </a:r>
            <a:r>
              <a:rPr lang="en-US" dirty="0" smtClean="0">
                <a:solidFill>
                  <a:schemeClr val="tx1"/>
                </a:solidFill>
              </a:rPr>
              <a:t>21.1</a:t>
            </a:r>
            <a:r>
              <a:rPr lang="en-US" dirty="0">
                <a:solidFill>
                  <a:schemeClr val="tx1"/>
                </a:solidFill>
              </a:rPr>
              <a:t>%, </a:t>
            </a:r>
            <a:r>
              <a:rPr lang="ru-RU" dirty="0" smtClean="0">
                <a:solidFill>
                  <a:schemeClr val="tx1"/>
                </a:solidFill>
              </a:rPr>
              <a:t>тревожные расстройства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11.0%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Турция</a:t>
            </a:r>
            <a:r>
              <a:rPr lang="ru-RU" dirty="0" smtClean="0">
                <a:solidFill>
                  <a:schemeClr val="tx1"/>
                </a:solidFill>
              </a:rPr>
              <a:t>: у </a:t>
            </a:r>
            <a:r>
              <a:rPr lang="en-US" dirty="0" smtClean="0">
                <a:solidFill>
                  <a:schemeClr val="tx1"/>
                </a:solidFill>
              </a:rPr>
              <a:t>57</a:t>
            </a:r>
            <a:r>
              <a:rPr lang="en-US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студентов симптомы генерализованной тревоги, у 63% депрессивный синдром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США: </a:t>
            </a:r>
            <a:r>
              <a:rPr lang="ru-RU" dirty="0" smtClean="0">
                <a:solidFill>
                  <a:schemeClr val="tx1"/>
                </a:solidFill>
              </a:rPr>
              <a:t>32-35% депрессивное расстройство (в 2р выше ,чем до пандемии), 39% </a:t>
            </a:r>
            <a:r>
              <a:rPr lang="ru-RU" dirty="0" err="1" smtClean="0">
                <a:solidFill>
                  <a:schemeClr val="tx1"/>
                </a:solidFill>
              </a:rPr>
              <a:t>генерализованное</a:t>
            </a:r>
            <a:r>
              <a:rPr lang="ru-RU" dirty="0" smtClean="0">
                <a:solidFill>
                  <a:schemeClr val="tx1"/>
                </a:solidFill>
              </a:rPr>
              <a:t> тревожное расстройство (в 1,5 раза выше)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Австралия: </a:t>
            </a:r>
            <a:r>
              <a:rPr lang="ru-RU" dirty="0" smtClean="0">
                <a:solidFill>
                  <a:schemeClr val="tx1"/>
                </a:solidFill>
              </a:rPr>
              <a:t>только </a:t>
            </a:r>
            <a:r>
              <a:rPr lang="en-US" dirty="0" smtClean="0">
                <a:solidFill>
                  <a:schemeClr val="tx1"/>
                </a:solidFill>
              </a:rPr>
              <a:t>34.7</a:t>
            </a:r>
            <a:r>
              <a:rPr lang="en-US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 респондентов отметили удовлетворительный уровень благополучия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1224" y="5685471"/>
            <a:ext cx="7329251" cy="830997"/>
          </a:xfrm>
          <a:prstGeom prst="rect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/>
              <a:t>Сроки  и методы проведения опросов:</a:t>
            </a:r>
          </a:p>
          <a:p>
            <a:pPr algn="ctr"/>
            <a:r>
              <a:rPr lang="ru-RU" sz="2400" dirty="0"/>
              <a:t>у</a:t>
            </a:r>
            <a:r>
              <a:rPr lang="ru-RU" sz="2400" dirty="0" smtClean="0"/>
              <a:t>ровень стресса в социуме и способы оценивания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786219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658" y="881743"/>
            <a:ext cx="11157856" cy="1600200"/>
          </a:xfrm>
        </p:spPr>
        <p:txBody>
          <a:bodyPr/>
          <a:lstStyle/>
          <a:p>
            <a:r>
              <a:rPr lang="ru-RU" sz="3600" b="1" dirty="0" smtClean="0"/>
              <a:t>Исследование: </a:t>
            </a:r>
            <a:br>
              <a:rPr lang="ru-RU" sz="3600" b="1" dirty="0" smtClean="0"/>
            </a:br>
            <a:r>
              <a:rPr lang="ru-RU" sz="3600" b="1" dirty="0" smtClean="0"/>
              <a:t>«Влияние </a:t>
            </a:r>
            <a:r>
              <a:rPr lang="ru-RU" sz="3600" b="1" dirty="0"/>
              <a:t>пандемии </a:t>
            </a:r>
            <a:r>
              <a:rPr lang="en-US" sz="3600" b="1" dirty="0"/>
              <a:t>COVD-19 </a:t>
            </a:r>
            <a:r>
              <a:rPr lang="ru-RU" sz="3600" b="1" dirty="0"/>
              <a:t>на образ жизни и эмоциональное благополучие студентов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486" y="3002168"/>
            <a:ext cx="10972800" cy="333274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+mn-lt"/>
              </a:rPr>
              <a:t>Онлайн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опрос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студентов 1го курса одного из московских вузов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+mn-lt"/>
              </a:rPr>
              <a:t>Цели: выявление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чувств, переживаний,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поведения в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связи с пандемией и карантинными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мерами по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COVID-19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endParaRPr lang="ru-RU" dirty="0">
              <a:solidFill>
                <a:schemeClr val="tx1"/>
              </a:solidFill>
              <a:latin typeface="+mn-lt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+mn-lt"/>
              </a:rPr>
              <a:t>Оцениваемый период: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с середины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октября до конца декабря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2020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(осенний семестр 2020 г.) 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+mn-lt"/>
              </a:rPr>
              <a:t>В исследовании приняло участие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81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человек в возрасте 16-20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лет (средний возраст 18,0), 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из них 63% девушек и 37%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юношей</a:t>
            </a:r>
          </a:p>
          <a:p>
            <a:pPr algn="just"/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000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-264159"/>
            <a:ext cx="8229600" cy="1315821"/>
          </a:xfrm>
        </p:spPr>
        <p:txBody>
          <a:bodyPr/>
          <a:lstStyle/>
          <a:p>
            <a:r>
              <a:rPr lang="en-US" sz="3600" b="1" dirty="0" smtClean="0"/>
              <a:t> </a:t>
            </a:r>
            <a:r>
              <a:rPr lang="ru-RU" sz="3600" b="1" dirty="0" smtClean="0"/>
              <a:t>Заболеваемость </a:t>
            </a:r>
            <a:r>
              <a:rPr lang="en-US" sz="3600" b="1" dirty="0" smtClean="0"/>
              <a:t>COVID-19</a:t>
            </a:r>
            <a:endParaRPr lang="en-US" sz="36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02026057"/>
              </p:ext>
            </p:extLst>
          </p:nvPr>
        </p:nvGraphicFramePr>
        <p:xfrm>
          <a:off x="0" y="1315822"/>
          <a:ext cx="9199084" cy="505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747760" y="2300516"/>
            <a:ext cx="3048000" cy="2585323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Установленный диагноз был у 12% опрошенных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Только 4% всех респондентов имели тяжелый опыт заболевания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Больше половины вообще не имели симптомов</a:t>
            </a:r>
          </a:p>
        </p:txBody>
      </p:sp>
    </p:spTree>
    <p:extLst>
      <p:ext uri="{BB962C8B-B14F-4D97-AF65-F5344CB8AC3E}">
        <p14:creationId xmlns:p14="http://schemas.microsoft.com/office/powerpoint/2010/main" xmlns="" val="216482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1535"/>
            <a:ext cx="8229600" cy="1075541"/>
          </a:xfrm>
        </p:spPr>
        <p:txBody>
          <a:bodyPr/>
          <a:lstStyle/>
          <a:p>
            <a:r>
              <a:rPr lang="ru-RU" sz="3600" b="1" dirty="0" smtClean="0"/>
              <a:t>Введение карантинных мер  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17726127"/>
              </p:ext>
            </p:extLst>
          </p:nvPr>
        </p:nvGraphicFramePr>
        <p:xfrm>
          <a:off x="-923458" y="1306844"/>
          <a:ext cx="9860096" cy="4935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773160" y="1968976"/>
            <a:ext cx="2875280" cy="3416320"/>
          </a:xfrm>
          <a:prstGeom prst="rect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Б</a:t>
            </a:r>
            <a:r>
              <a:rPr lang="ru-RU" dirty="0" smtClean="0"/>
              <a:t>ольше </a:t>
            </a:r>
            <a:r>
              <a:rPr lang="ru-RU" dirty="0"/>
              <a:t>половины студентов проживали в указанный период в семье с </a:t>
            </a:r>
            <a:r>
              <a:rPr lang="ru-RU" dirty="0" smtClean="0"/>
              <a:t>родителями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В </a:t>
            </a:r>
            <a:r>
              <a:rPr lang="ru-RU" dirty="0"/>
              <a:t>общежитии </a:t>
            </a:r>
            <a:r>
              <a:rPr lang="ru-RU" dirty="0" smtClean="0"/>
              <a:t>оставалась незначительная часть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Почти </a:t>
            </a:r>
            <a:r>
              <a:rPr lang="ru-RU" dirty="0"/>
              <a:t>у всех опрошенных студентов были комфортные условия проживания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3876720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1493</Words>
  <Application>Microsoft Office PowerPoint</Application>
  <PresentationFormat>Произвольный</PresentationFormat>
  <Paragraphs>299</Paragraphs>
  <Slides>24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Executive</vt:lpstr>
      <vt:lpstr>Влияние пандемии COVD-19 на образ жизни и эмоциональное благополучие студентов</vt:lpstr>
      <vt:lpstr> Стрессовые факторы студенческой жизни</vt:lpstr>
      <vt:lpstr>Распространенность проблем  психического здоровья  </vt:lpstr>
      <vt:lpstr>Особенности психических нарушений  в период пандемии и карантинных мер</vt:lpstr>
      <vt:lpstr>Новые стрессовые условия в условиях пандемии</vt:lpstr>
      <vt:lpstr>Международные данные о психическом               состоянии студентов в период пандемии </vt:lpstr>
      <vt:lpstr>Исследование:  «Влияние пандемии COVD-19 на образ жизни и эмоциональное благополучие студентов</vt:lpstr>
      <vt:lpstr> Заболеваемость COVID-19</vt:lpstr>
      <vt:lpstr>Введение карантинных мер  </vt:lpstr>
      <vt:lpstr>Дистанционное обучение</vt:lpstr>
      <vt:lpstr>Дистанционное обучение в сравнении с очным</vt:lpstr>
      <vt:lpstr>Образ жизни в период  карантина и пандемии</vt:lpstr>
      <vt:lpstr>Изменения образа жизни в результате пандемии и карантинных мер </vt:lpstr>
      <vt:lpstr>Изменения образа жизни в результате пандемии и карантинных мер </vt:lpstr>
      <vt:lpstr>Социальная жизнь в результате пандемии и карантинных мер</vt:lpstr>
      <vt:lpstr>Общение в результате пандемии и карантинных мер</vt:lpstr>
      <vt:lpstr>Состояние здоровья в период пандемии и карантинных мер</vt:lpstr>
      <vt:lpstr>Состояние здоровья в период пандемии и карантинных мер</vt:lpstr>
      <vt:lpstr>Уровень дистресса в период пандемии и карантинных мер</vt:lpstr>
      <vt:lpstr>Эмоциональные состояния на время введения карантинных мер</vt:lpstr>
      <vt:lpstr>Стрессовые факторы, связанные с пандемией</vt:lpstr>
      <vt:lpstr>Слайд 22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пандемии на психическое здоровье студентов</dc:title>
  <dc:creator>Reviewer</dc:creator>
  <cp:lastModifiedBy>Kulygina_M_A</cp:lastModifiedBy>
  <cp:revision>62</cp:revision>
  <dcterms:created xsi:type="dcterms:W3CDTF">2021-10-19T12:15:53Z</dcterms:created>
  <dcterms:modified xsi:type="dcterms:W3CDTF">2021-12-03T10:55:42Z</dcterms:modified>
</cp:coreProperties>
</file>