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322" r:id="rId3"/>
    <p:sldId id="343" r:id="rId4"/>
    <p:sldId id="344" r:id="rId5"/>
    <p:sldId id="347" r:id="rId6"/>
    <p:sldId id="355" r:id="rId7"/>
    <p:sldId id="372" r:id="rId8"/>
    <p:sldId id="369" r:id="rId9"/>
    <p:sldId id="365" r:id="rId10"/>
    <p:sldId id="366" r:id="rId11"/>
    <p:sldId id="367" r:id="rId12"/>
    <p:sldId id="368" r:id="rId13"/>
    <p:sldId id="286" r:id="rId14"/>
    <p:sldId id="370" r:id="rId15"/>
    <p:sldId id="330" r:id="rId16"/>
    <p:sldId id="331" r:id="rId17"/>
    <p:sldId id="290" r:id="rId18"/>
    <p:sldId id="364" r:id="rId19"/>
    <p:sldId id="361" r:id="rId20"/>
    <p:sldId id="321" r:id="rId21"/>
    <p:sldId id="371" r:id="rId22"/>
    <p:sldId id="337" r:id="rId23"/>
    <p:sldId id="320" r:id="rId24"/>
    <p:sldId id="299" r:id="rId25"/>
    <p:sldId id="30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3281"/>
    <a:srgbClr val="0072BC"/>
    <a:srgbClr val="64BDE1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086" autoAdjust="0"/>
  </p:normalViewPr>
  <p:slideViewPr>
    <p:cSldViewPr snapToGrid="0">
      <p:cViewPr varScale="1">
        <p:scale>
          <a:sx n="63" d="100"/>
          <a:sy n="63" d="100"/>
        </p:scale>
        <p:origin x="-12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A6404-99A1-481A-8D77-6D57C03871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41D404-769C-49FE-AB3E-B0C014185334}">
      <dgm:prSet/>
      <dgm:spPr/>
      <dgm:t>
        <a:bodyPr/>
        <a:lstStyle/>
        <a:p>
          <a:pPr rtl="0"/>
          <a:r>
            <a:rPr lang="ru-RU" dirty="0" smtClean="0"/>
            <a:t>Отклоняющееся поведение</a:t>
          </a:r>
          <a:endParaRPr lang="ru-RU" dirty="0"/>
        </a:p>
      </dgm:t>
    </dgm:pt>
    <dgm:pt modelId="{01B18BD4-8E81-4380-A4AE-69547630D6DB}" type="parTrans" cxnId="{907B10A0-4F98-4A8E-8134-4541A4D7A658}">
      <dgm:prSet/>
      <dgm:spPr/>
      <dgm:t>
        <a:bodyPr/>
        <a:lstStyle/>
        <a:p>
          <a:endParaRPr lang="ru-RU"/>
        </a:p>
      </dgm:t>
    </dgm:pt>
    <dgm:pt modelId="{5B596B9B-918F-4F90-891E-A7E911096B39}" type="sibTrans" cxnId="{907B10A0-4F98-4A8E-8134-4541A4D7A658}">
      <dgm:prSet/>
      <dgm:spPr/>
      <dgm:t>
        <a:bodyPr/>
        <a:lstStyle/>
        <a:p>
          <a:endParaRPr lang="ru-RU"/>
        </a:p>
      </dgm:t>
    </dgm:pt>
    <dgm:pt modelId="{4C560216-03FC-462D-96E6-D1E2136A2B50}">
      <dgm:prSet/>
      <dgm:spPr/>
      <dgm:t>
        <a:bodyPr/>
        <a:lstStyle/>
        <a:p>
          <a:pPr rtl="0"/>
          <a:r>
            <a:rPr lang="ru-RU" dirty="0" smtClean="0"/>
            <a:t>нарушения социальной ситуации развития, которые приводят к социально-психологической </a:t>
          </a:r>
          <a:r>
            <a:rPr lang="ru-RU" dirty="0" err="1" smtClean="0"/>
            <a:t>дезадаптации</a:t>
          </a:r>
          <a:r>
            <a:rPr lang="ru-RU" dirty="0" smtClean="0"/>
            <a:t>, то есть нарушениям других систем отношений ребенка. </a:t>
          </a:r>
          <a:endParaRPr lang="ru-RU" dirty="0"/>
        </a:p>
      </dgm:t>
    </dgm:pt>
    <dgm:pt modelId="{9B4E578B-91E4-4A7D-9445-6CE825387918}" type="parTrans" cxnId="{0CD57B06-5A82-4C13-97E5-DCB6566F1B47}">
      <dgm:prSet/>
      <dgm:spPr/>
      <dgm:t>
        <a:bodyPr/>
        <a:lstStyle/>
        <a:p>
          <a:endParaRPr lang="ru-RU"/>
        </a:p>
      </dgm:t>
    </dgm:pt>
    <dgm:pt modelId="{F30F7D11-5DF2-4E23-8139-3C35D526B2D8}" type="sibTrans" cxnId="{0CD57B06-5A82-4C13-97E5-DCB6566F1B47}">
      <dgm:prSet/>
      <dgm:spPr/>
      <dgm:t>
        <a:bodyPr/>
        <a:lstStyle/>
        <a:p>
          <a:endParaRPr lang="ru-RU"/>
        </a:p>
      </dgm:t>
    </dgm:pt>
    <dgm:pt modelId="{E556858E-BD57-4E92-985D-8391718E220F}">
      <dgm:prSet/>
      <dgm:spPr/>
      <dgm:t>
        <a:bodyPr/>
        <a:lstStyle/>
        <a:p>
          <a:pPr rtl="0"/>
          <a:r>
            <a:rPr lang="ru-RU" dirty="0" smtClean="0"/>
            <a:t>деформации смыслового содержания и условий протекания ведущей деятельности, т.е. нарушение смысловой регуляции.</a:t>
          </a:r>
          <a:endParaRPr lang="ru-RU" dirty="0"/>
        </a:p>
      </dgm:t>
    </dgm:pt>
    <dgm:pt modelId="{189E7FC9-3011-4C8E-9552-E709121BD045}" type="parTrans" cxnId="{77EE4807-06F3-4EDA-82C2-1DAA7935C0AC}">
      <dgm:prSet/>
      <dgm:spPr/>
      <dgm:t>
        <a:bodyPr/>
        <a:lstStyle/>
        <a:p>
          <a:endParaRPr lang="ru-RU"/>
        </a:p>
      </dgm:t>
    </dgm:pt>
    <dgm:pt modelId="{2D2D6132-DC33-4512-8EF5-4435A7BFA529}" type="sibTrans" cxnId="{77EE4807-06F3-4EDA-82C2-1DAA7935C0AC}">
      <dgm:prSet/>
      <dgm:spPr/>
      <dgm:t>
        <a:bodyPr/>
        <a:lstStyle/>
        <a:p>
          <a:endParaRPr lang="ru-RU"/>
        </a:p>
      </dgm:t>
    </dgm:pt>
    <dgm:pt modelId="{D844A36D-6A11-46FA-8686-8DE7191FAE7A}" type="pres">
      <dgm:prSet presAssocID="{0E7A6404-99A1-481A-8D77-6D57C03871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75AD69-9796-4E16-B0CE-2583C4C76987}" type="pres">
      <dgm:prSet presAssocID="{0E41D404-769C-49FE-AB3E-B0C014185334}" presName="hierRoot1" presStyleCnt="0"/>
      <dgm:spPr/>
    </dgm:pt>
    <dgm:pt modelId="{156EDE45-E244-4253-A9BD-E06418B4C6FD}" type="pres">
      <dgm:prSet presAssocID="{0E41D404-769C-49FE-AB3E-B0C014185334}" presName="composite" presStyleCnt="0"/>
      <dgm:spPr/>
    </dgm:pt>
    <dgm:pt modelId="{3959BB0E-C652-4C36-BC59-ADA8345227F8}" type="pres">
      <dgm:prSet presAssocID="{0E41D404-769C-49FE-AB3E-B0C014185334}" presName="background" presStyleLbl="node0" presStyleIdx="0" presStyleCnt="1"/>
      <dgm:spPr/>
    </dgm:pt>
    <dgm:pt modelId="{6722D4DB-CF14-4E69-813E-2AD4AF8457AE}" type="pres">
      <dgm:prSet presAssocID="{0E41D404-769C-49FE-AB3E-B0C01418533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0BEC33-0E13-4C11-B1F7-48AA654A6DA0}" type="pres">
      <dgm:prSet presAssocID="{0E41D404-769C-49FE-AB3E-B0C014185334}" presName="hierChild2" presStyleCnt="0"/>
      <dgm:spPr/>
    </dgm:pt>
    <dgm:pt modelId="{BEA0A538-F26B-44FE-BBC6-E0BE10FDA415}" type="pres">
      <dgm:prSet presAssocID="{9B4E578B-91E4-4A7D-9445-6CE8253879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30871D9-6224-4285-9BFE-6AE8C554368E}" type="pres">
      <dgm:prSet presAssocID="{4C560216-03FC-462D-96E6-D1E2136A2B50}" presName="hierRoot2" presStyleCnt="0"/>
      <dgm:spPr/>
    </dgm:pt>
    <dgm:pt modelId="{F7C410E3-031D-44E6-88B5-5E76136131EA}" type="pres">
      <dgm:prSet presAssocID="{4C560216-03FC-462D-96E6-D1E2136A2B50}" presName="composite2" presStyleCnt="0"/>
      <dgm:spPr/>
    </dgm:pt>
    <dgm:pt modelId="{A84F6218-5159-4544-B972-910A16750E23}" type="pres">
      <dgm:prSet presAssocID="{4C560216-03FC-462D-96E6-D1E2136A2B50}" presName="background2" presStyleLbl="node2" presStyleIdx="0" presStyleCnt="2"/>
      <dgm:spPr/>
    </dgm:pt>
    <dgm:pt modelId="{A6C4B1D8-7686-43CF-A401-9C193759F6E1}" type="pres">
      <dgm:prSet presAssocID="{4C560216-03FC-462D-96E6-D1E2136A2B5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999EC-AB3B-4730-84F9-AC42FA9B0475}" type="pres">
      <dgm:prSet presAssocID="{4C560216-03FC-462D-96E6-D1E2136A2B50}" presName="hierChild3" presStyleCnt="0"/>
      <dgm:spPr/>
    </dgm:pt>
    <dgm:pt modelId="{63562CF0-CADB-4B12-BC66-0097828B99D5}" type="pres">
      <dgm:prSet presAssocID="{189E7FC9-3011-4C8E-9552-E709121BD04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C4ED75D-9D7A-496C-A21B-A9BBCCC02399}" type="pres">
      <dgm:prSet presAssocID="{E556858E-BD57-4E92-985D-8391718E220F}" presName="hierRoot2" presStyleCnt="0"/>
      <dgm:spPr/>
    </dgm:pt>
    <dgm:pt modelId="{68969782-BEAE-4FDF-ABCC-CFBC3AFDD6FD}" type="pres">
      <dgm:prSet presAssocID="{E556858E-BD57-4E92-985D-8391718E220F}" presName="composite2" presStyleCnt="0"/>
      <dgm:spPr/>
    </dgm:pt>
    <dgm:pt modelId="{29E43A22-D2D3-4E71-8007-AE0DA9A5AA82}" type="pres">
      <dgm:prSet presAssocID="{E556858E-BD57-4E92-985D-8391718E220F}" presName="background2" presStyleLbl="node2" presStyleIdx="1" presStyleCnt="2"/>
      <dgm:spPr/>
    </dgm:pt>
    <dgm:pt modelId="{CF6053B9-B151-4C88-ABB1-1FB852E9F7AE}" type="pres">
      <dgm:prSet presAssocID="{E556858E-BD57-4E92-985D-8391718E220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9AD02-9091-4639-BC69-26C8C25116A2}" type="pres">
      <dgm:prSet presAssocID="{E556858E-BD57-4E92-985D-8391718E220F}" presName="hierChild3" presStyleCnt="0"/>
      <dgm:spPr/>
    </dgm:pt>
  </dgm:ptLst>
  <dgm:cxnLst>
    <dgm:cxn modelId="{907B10A0-4F98-4A8E-8134-4541A4D7A658}" srcId="{0E7A6404-99A1-481A-8D77-6D57C03871DE}" destId="{0E41D404-769C-49FE-AB3E-B0C014185334}" srcOrd="0" destOrd="0" parTransId="{01B18BD4-8E81-4380-A4AE-69547630D6DB}" sibTransId="{5B596B9B-918F-4F90-891E-A7E911096B39}"/>
    <dgm:cxn modelId="{8F4688B5-9AE3-41C6-B323-F4E2FAF6F5A6}" type="presOf" srcId="{E556858E-BD57-4E92-985D-8391718E220F}" destId="{CF6053B9-B151-4C88-ABB1-1FB852E9F7AE}" srcOrd="0" destOrd="0" presId="urn:microsoft.com/office/officeart/2005/8/layout/hierarchy1"/>
    <dgm:cxn modelId="{0CD57B06-5A82-4C13-97E5-DCB6566F1B47}" srcId="{0E41D404-769C-49FE-AB3E-B0C014185334}" destId="{4C560216-03FC-462D-96E6-D1E2136A2B50}" srcOrd="0" destOrd="0" parTransId="{9B4E578B-91E4-4A7D-9445-6CE825387918}" sibTransId="{F30F7D11-5DF2-4E23-8139-3C35D526B2D8}"/>
    <dgm:cxn modelId="{E8418F15-D0D7-4860-97B0-431F4BB6E441}" type="presOf" srcId="{0E7A6404-99A1-481A-8D77-6D57C03871DE}" destId="{D844A36D-6A11-46FA-8686-8DE7191FAE7A}" srcOrd="0" destOrd="0" presId="urn:microsoft.com/office/officeart/2005/8/layout/hierarchy1"/>
    <dgm:cxn modelId="{385633DF-E2FA-4BE3-899F-CF09A2CF5CC2}" type="presOf" srcId="{9B4E578B-91E4-4A7D-9445-6CE825387918}" destId="{BEA0A538-F26B-44FE-BBC6-E0BE10FDA415}" srcOrd="0" destOrd="0" presId="urn:microsoft.com/office/officeart/2005/8/layout/hierarchy1"/>
    <dgm:cxn modelId="{77EE4807-06F3-4EDA-82C2-1DAA7935C0AC}" srcId="{0E41D404-769C-49FE-AB3E-B0C014185334}" destId="{E556858E-BD57-4E92-985D-8391718E220F}" srcOrd="1" destOrd="0" parTransId="{189E7FC9-3011-4C8E-9552-E709121BD045}" sibTransId="{2D2D6132-DC33-4512-8EF5-4435A7BFA529}"/>
    <dgm:cxn modelId="{E6DA2F1E-D008-4BD9-BDF9-C4D8EC3265BF}" type="presOf" srcId="{4C560216-03FC-462D-96E6-D1E2136A2B50}" destId="{A6C4B1D8-7686-43CF-A401-9C193759F6E1}" srcOrd="0" destOrd="0" presId="urn:microsoft.com/office/officeart/2005/8/layout/hierarchy1"/>
    <dgm:cxn modelId="{EEF74FD8-F16E-4115-9753-E5FBC8CF7A3C}" type="presOf" srcId="{0E41D404-769C-49FE-AB3E-B0C014185334}" destId="{6722D4DB-CF14-4E69-813E-2AD4AF8457AE}" srcOrd="0" destOrd="0" presId="urn:microsoft.com/office/officeart/2005/8/layout/hierarchy1"/>
    <dgm:cxn modelId="{D2EDE1CF-1D4D-40B9-AE41-F843EC483FD9}" type="presOf" srcId="{189E7FC9-3011-4C8E-9552-E709121BD045}" destId="{63562CF0-CADB-4B12-BC66-0097828B99D5}" srcOrd="0" destOrd="0" presId="urn:microsoft.com/office/officeart/2005/8/layout/hierarchy1"/>
    <dgm:cxn modelId="{273DF19A-BF14-48C1-AA6E-8910FE5784B5}" type="presParOf" srcId="{D844A36D-6A11-46FA-8686-8DE7191FAE7A}" destId="{A875AD69-9796-4E16-B0CE-2583C4C76987}" srcOrd="0" destOrd="0" presId="urn:microsoft.com/office/officeart/2005/8/layout/hierarchy1"/>
    <dgm:cxn modelId="{915F77D0-F0C5-4128-80CF-DF8DC459D935}" type="presParOf" srcId="{A875AD69-9796-4E16-B0CE-2583C4C76987}" destId="{156EDE45-E244-4253-A9BD-E06418B4C6FD}" srcOrd="0" destOrd="0" presId="urn:microsoft.com/office/officeart/2005/8/layout/hierarchy1"/>
    <dgm:cxn modelId="{14DC9A0F-426E-4E58-B90E-085BAA20336C}" type="presParOf" srcId="{156EDE45-E244-4253-A9BD-E06418B4C6FD}" destId="{3959BB0E-C652-4C36-BC59-ADA8345227F8}" srcOrd="0" destOrd="0" presId="urn:microsoft.com/office/officeart/2005/8/layout/hierarchy1"/>
    <dgm:cxn modelId="{DA0071C2-443F-4ABC-8622-5E10F493FF7B}" type="presParOf" srcId="{156EDE45-E244-4253-A9BD-E06418B4C6FD}" destId="{6722D4DB-CF14-4E69-813E-2AD4AF8457AE}" srcOrd="1" destOrd="0" presId="urn:microsoft.com/office/officeart/2005/8/layout/hierarchy1"/>
    <dgm:cxn modelId="{133337DB-61A5-49AA-A5A9-25D044CE11C6}" type="presParOf" srcId="{A875AD69-9796-4E16-B0CE-2583C4C76987}" destId="{940BEC33-0E13-4C11-B1F7-48AA654A6DA0}" srcOrd="1" destOrd="0" presId="urn:microsoft.com/office/officeart/2005/8/layout/hierarchy1"/>
    <dgm:cxn modelId="{14D6BC73-5200-4FE1-972C-A2EDB342CC8E}" type="presParOf" srcId="{940BEC33-0E13-4C11-B1F7-48AA654A6DA0}" destId="{BEA0A538-F26B-44FE-BBC6-E0BE10FDA415}" srcOrd="0" destOrd="0" presId="urn:microsoft.com/office/officeart/2005/8/layout/hierarchy1"/>
    <dgm:cxn modelId="{A02D401F-E249-488A-8DDE-40A6709F7FE1}" type="presParOf" srcId="{940BEC33-0E13-4C11-B1F7-48AA654A6DA0}" destId="{330871D9-6224-4285-9BFE-6AE8C554368E}" srcOrd="1" destOrd="0" presId="urn:microsoft.com/office/officeart/2005/8/layout/hierarchy1"/>
    <dgm:cxn modelId="{94ACF2A3-8587-40D4-A6E9-21B1A91BD1CB}" type="presParOf" srcId="{330871D9-6224-4285-9BFE-6AE8C554368E}" destId="{F7C410E3-031D-44E6-88B5-5E76136131EA}" srcOrd="0" destOrd="0" presId="urn:microsoft.com/office/officeart/2005/8/layout/hierarchy1"/>
    <dgm:cxn modelId="{1EB8E0CD-A402-4986-A8E1-9D39846DC15A}" type="presParOf" srcId="{F7C410E3-031D-44E6-88B5-5E76136131EA}" destId="{A84F6218-5159-4544-B972-910A16750E23}" srcOrd="0" destOrd="0" presId="urn:microsoft.com/office/officeart/2005/8/layout/hierarchy1"/>
    <dgm:cxn modelId="{A00EB97F-A370-4E8A-8CA5-C2D649E1F531}" type="presParOf" srcId="{F7C410E3-031D-44E6-88B5-5E76136131EA}" destId="{A6C4B1D8-7686-43CF-A401-9C193759F6E1}" srcOrd="1" destOrd="0" presId="urn:microsoft.com/office/officeart/2005/8/layout/hierarchy1"/>
    <dgm:cxn modelId="{56316E8F-575E-45D3-8AC3-2B5F83007FF5}" type="presParOf" srcId="{330871D9-6224-4285-9BFE-6AE8C554368E}" destId="{A52999EC-AB3B-4730-84F9-AC42FA9B0475}" srcOrd="1" destOrd="0" presId="urn:microsoft.com/office/officeart/2005/8/layout/hierarchy1"/>
    <dgm:cxn modelId="{408349D0-214A-423F-9A01-35440F02F76D}" type="presParOf" srcId="{940BEC33-0E13-4C11-B1F7-48AA654A6DA0}" destId="{63562CF0-CADB-4B12-BC66-0097828B99D5}" srcOrd="2" destOrd="0" presId="urn:microsoft.com/office/officeart/2005/8/layout/hierarchy1"/>
    <dgm:cxn modelId="{A328B459-6A95-4D32-A46C-27A07BA59603}" type="presParOf" srcId="{940BEC33-0E13-4C11-B1F7-48AA654A6DA0}" destId="{1C4ED75D-9D7A-496C-A21B-A9BBCCC02399}" srcOrd="3" destOrd="0" presId="urn:microsoft.com/office/officeart/2005/8/layout/hierarchy1"/>
    <dgm:cxn modelId="{00A5A6CA-57C0-47BB-90B2-4C78125F455A}" type="presParOf" srcId="{1C4ED75D-9D7A-496C-A21B-A9BBCCC02399}" destId="{68969782-BEAE-4FDF-ABCC-CFBC3AFDD6FD}" srcOrd="0" destOrd="0" presId="urn:microsoft.com/office/officeart/2005/8/layout/hierarchy1"/>
    <dgm:cxn modelId="{88488A68-1B8E-4102-BB2A-8B8E111241CD}" type="presParOf" srcId="{68969782-BEAE-4FDF-ABCC-CFBC3AFDD6FD}" destId="{29E43A22-D2D3-4E71-8007-AE0DA9A5AA82}" srcOrd="0" destOrd="0" presId="urn:microsoft.com/office/officeart/2005/8/layout/hierarchy1"/>
    <dgm:cxn modelId="{897134C5-C76B-4B7B-8694-7A8BD2B11AAF}" type="presParOf" srcId="{68969782-BEAE-4FDF-ABCC-CFBC3AFDD6FD}" destId="{CF6053B9-B151-4C88-ABB1-1FB852E9F7AE}" srcOrd="1" destOrd="0" presId="urn:microsoft.com/office/officeart/2005/8/layout/hierarchy1"/>
    <dgm:cxn modelId="{6ECF2C46-D32E-4C0C-9F3B-BFB29261B1E6}" type="presParOf" srcId="{1C4ED75D-9D7A-496C-A21B-A9BBCCC02399}" destId="{5539AD02-9091-4639-BC69-26C8C25116A2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A890A-8C2F-4C09-BC6A-26CDFF392A9E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76168F-C1B5-4BAE-8D2B-D51A17521D36}">
      <dgm:prSet phldrT="[Текст]"/>
      <dgm:spPr/>
      <dgm:t>
        <a:bodyPr/>
        <a:lstStyle/>
        <a:p>
          <a:r>
            <a:rPr lang="ru-RU" dirty="0" smtClean="0"/>
            <a:t>ЦССВ «Каховские ромашки»</a:t>
          </a:r>
          <a:endParaRPr lang="ru-RU" dirty="0"/>
        </a:p>
      </dgm:t>
    </dgm:pt>
    <dgm:pt modelId="{A4FF4657-AE76-4CE4-86FE-EA31B3AAA861}" type="parTrans" cxnId="{4FAEAF0E-D58B-4FE2-8E8A-C06D0A745187}">
      <dgm:prSet/>
      <dgm:spPr/>
      <dgm:t>
        <a:bodyPr/>
        <a:lstStyle/>
        <a:p>
          <a:endParaRPr lang="ru-RU"/>
        </a:p>
      </dgm:t>
    </dgm:pt>
    <dgm:pt modelId="{CA5BDD5B-A181-456D-8087-9E61234C95AA}" type="sibTrans" cxnId="{4FAEAF0E-D58B-4FE2-8E8A-C06D0A745187}">
      <dgm:prSet/>
      <dgm:spPr/>
      <dgm:t>
        <a:bodyPr/>
        <a:lstStyle/>
        <a:p>
          <a:endParaRPr lang="ru-RU"/>
        </a:p>
      </dgm:t>
    </dgm:pt>
    <dgm:pt modelId="{666CB021-D11F-4490-AE21-332E3D993F67}">
      <dgm:prSet phldrT="[Текст]"/>
      <dgm:spPr/>
      <dgm:t>
        <a:bodyPr/>
        <a:lstStyle/>
        <a:p>
          <a:r>
            <a:rPr lang="ru-RU" dirty="0" smtClean="0"/>
            <a:t>РЦ «Спутник»</a:t>
          </a:r>
          <a:endParaRPr lang="ru-RU" dirty="0"/>
        </a:p>
      </dgm:t>
    </dgm:pt>
    <dgm:pt modelId="{34446F77-B05C-4696-A500-B37D6F90734E}" type="parTrans" cxnId="{2ADD6CE4-3EEB-4C3A-8DCE-D2A58409F7FB}">
      <dgm:prSet/>
      <dgm:spPr/>
      <dgm:t>
        <a:bodyPr/>
        <a:lstStyle/>
        <a:p>
          <a:endParaRPr lang="ru-RU"/>
        </a:p>
      </dgm:t>
    </dgm:pt>
    <dgm:pt modelId="{DD2B274E-D8BC-42CD-8D27-3447CCC2DDCD}" type="sibTrans" cxnId="{2ADD6CE4-3EEB-4C3A-8DCE-D2A58409F7FB}">
      <dgm:prSet/>
      <dgm:spPr/>
      <dgm:t>
        <a:bodyPr/>
        <a:lstStyle/>
        <a:p>
          <a:endParaRPr lang="ru-RU"/>
        </a:p>
      </dgm:t>
    </dgm:pt>
    <dgm:pt modelId="{36F5D25D-7CB9-42E1-9498-82235E8FBED3}">
      <dgm:prSet phldrT="[Текст]"/>
      <dgm:spPr/>
      <dgm:t>
        <a:bodyPr/>
        <a:lstStyle/>
        <a:p>
          <a:r>
            <a:rPr lang="ru-RU" dirty="0" smtClean="0"/>
            <a:t>ЦССВ им. Ю.Н. Никулина</a:t>
          </a:r>
          <a:endParaRPr lang="ru-RU" dirty="0"/>
        </a:p>
      </dgm:t>
    </dgm:pt>
    <dgm:pt modelId="{D88F2D72-BC41-4169-9F4C-EEC1061D7FDA}" type="parTrans" cxnId="{A7CA8E01-2115-4927-9AF5-041063A02FF0}">
      <dgm:prSet/>
      <dgm:spPr/>
      <dgm:t>
        <a:bodyPr/>
        <a:lstStyle/>
        <a:p>
          <a:endParaRPr lang="ru-RU"/>
        </a:p>
      </dgm:t>
    </dgm:pt>
    <dgm:pt modelId="{B07EA952-89CB-4F8F-A6B0-DC334F50A41A}" type="sibTrans" cxnId="{A7CA8E01-2115-4927-9AF5-041063A02FF0}">
      <dgm:prSet/>
      <dgm:spPr/>
      <dgm:t>
        <a:bodyPr/>
        <a:lstStyle/>
        <a:p>
          <a:endParaRPr lang="ru-RU"/>
        </a:p>
      </dgm:t>
    </dgm:pt>
    <dgm:pt modelId="{C9D270F1-3FAA-4B27-8AEB-F7D1A2A9CBD1}" type="pres">
      <dgm:prSet presAssocID="{0DFA890A-8C2F-4C09-BC6A-26CDFF392A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9BA33-13D2-4A0A-8478-E2A38881C16E}" type="pres">
      <dgm:prSet presAssocID="{9B76168F-C1B5-4BAE-8D2B-D51A17521D36}" presName="parentLin" presStyleCnt="0"/>
      <dgm:spPr/>
    </dgm:pt>
    <dgm:pt modelId="{E870886F-4AE8-432F-996E-474A5A9F4E39}" type="pres">
      <dgm:prSet presAssocID="{9B76168F-C1B5-4BAE-8D2B-D51A17521D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379E18-C1D0-47CA-A231-34CC8518BCE8}" type="pres">
      <dgm:prSet presAssocID="{9B76168F-C1B5-4BAE-8D2B-D51A17521D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D09C9-A0B6-492F-8426-EBE2A7781F04}" type="pres">
      <dgm:prSet presAssocID="{9B76168F-C1B5-4BAE-8D2B-D51A17521D36}" presName="negativeSpace" presStyleCnt="0"/>
      <dgm:spPr/>
    </dgm:pt>
    <dgm:pt modelId="{4AD3D7A2-3E28-4FD9-9111-1E3A208DEE51}" type="pres">
      <dgm:prSet presAssocID="{9B76168F-C1B5-4BAE-8D2B-D51A17521D36}" presName="childText" presStyleLbl="conFgAcc1" presStyleIdx="0" presStyleCnt="3">
        <dgm:presLayoutVars>
          <dgm:bulletEnabled val="1"/>
        </dgm:presLayoutVars>
      </dgm:prSet>
      <dgm:spPr/>
    </dgm:pt>
    <dgm:pt modelId="{553E10F0-39DB-44EC-89F3-CD2A5E0092F2}" type="pres">
      <dgm:prSet presAssocID="{CA5BDD5B-A181-456D-8087-9E61234C95AA}" presName="spaceBetweenRectangles" presStyleCnt="0"/>
      <dgm:spPr/>
    </dgm:pt>
    <dgm:pt modelId="{DD55BCC8-DB6A-459A-896E-6EDE60C3C62B}" type="pres">
      <dgm:prSet presAssocID="{666CB021-D11F-4490-AE21-332E3D993F67}" presName="parentLin" presStyleCnt="0"/>
      <dgm:spPr/>
    </dgm:pt>
    <dgm:pt modelId="{41CD5146-201E-4A4B-8DB9-660769E75A18}" type="pres">
      <dgm:prSet presAssocID="{666CB021-D11F-4490-AE21-332E3D993F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3A1967-6A08-4C20-BB5F-BDACB50D4CF7}" type="pres">
      <dgm:prSet presAssocID="{666CB021-D11F-4490-AE21-332E3D993F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C3F88-A565-4331-8ABF-EA78C5212E5A}" type="pres">
      <dgm:prSet presAssocID="{666CB021-D11F-4490-AE21-332E3D993F67}" presName="negativeSpace" presStyleCnt="0"/>
      <dgm:spPr/>
    </dgm:pt>
    <dgm:pt modelId="{E23A4880-DD6F-4938-8DBB-E68D494E191E}" type="pres">
      <dgm:prSet presAssocID="{666CB021-D11F-4490-AE21-332E3D993F67}" presName="childText" presStyleLbl="conFgAcc1" presStyleIdx="1" presStyleCnt="3">
        <dgm:presLayoutVars>
          <dgm:bulletEnabled val="1"/>
        </dgm:presLayoutVars>
      </dgm:prSet>
      <dgm:spPr/>
    </dgm:pt>
    <dgm:pt modelId="{D3405119-99B9-4171-892B-31C3220C2059}" type="pres">
      <dgm:prSet presAssocID="{DD2B274E-D8BC-42CD-8D27-3447CCC2DDCD}" presName="spaceBetweenRectangles" presStyleCnt="0"/>
      <dgm:spPr/>
    </dgm:pt>
    <dgm:pt modelId="{7E0336AD-469B-40F5-BDF2-3CF7EE7881A5}" type="pres">
      <dgm:prSet presAssocID="{36F5D25D-7CB9-42E1-9498-82235E8FBED3}" presName="parentLin" presStyleCnt="0"/>
      <dgm:spPr/>
    </dgm:pt>
    <dgm:pt modelId="{FCA1BF20-82ED-48DB-AAA3-16352E1AD941}" type="pres">
      <dgm:prSet presAssocID="{36F5D25D-7CB9-42E1-9498-82235E8FBE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DA1FAB-607F-486E-A3B2-08D2B3DB7CBC}" type="pres">
      <dgm:prSet presAssocID="{36F5D25D-7CB9-42E1-9498-82235E8FBE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7C6CA-468E-4747-B9D8-344F053C22C2}" type="pres">
      <dgm:prSet presAssocID="{36F5D25D-7CB9-42E1-9498-82235E8FBED3}" presName="negativeSpace" presStyleCnt="0"/>
      <dgm:spPr/>
    </dgm:pt>
    <dgm:pt modelId="{6260DAF1-C367-4604-BA2F-C8DFE7835E9C}" type="pres">
      <dgm:prSet presAssocID="{36F5D25D-7CB9-42E1-9498-82235E8FBE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4809C0-12E3-4B86-A9F5-6796B4E325A3}" type="presOf" srcId="{666CB021-D11F-4490-AE21-332E3D993F67}" destId="{853A1967-6A08-4C20-BB5F-BDACB50D4CF7}" srcOrd="1" destOrd="0" presId="urn:microsoft.com/office/officeart/2005/8/layout/list1"/>
    <dgm:cxn modelId="{DDAFC25A-9154-49CE-8A8D-EAC6DF705215}" type="presOf" srcId="{666CB021-D11F-4490-AE21-332E3D993F67}" destId="{41CD5146-201E-4A4B-8DB9-660769E75A18}" srcOrd="0" destOrd="0" presId="urn:microsoft.com/office/officeart/2005/8/layout/list1"/>
    <dgm:cxn modelId="{3438914C-864A-4CE6-85F4-0B49C3A67452}" type="presOf" srcId="{0DFA890A-8C2F-4C09-BC6A-26CDFF392A9E}" destId="{C9D270F1-3FAA-4B27-8AEB-F7D1A2A9CBD1}" srcOrd="0" destOrd="0" presId="urn:microsoft.com/office/officeart/2005/8/layout/list1"/>
    <dgm:cxn modelId="{4FAEAF0E-D58B-4FE2-8E8A-C06D0A745187}" srcId="{0DFA890A-8C2F-4C09-BC6A-26CDFF392A9E}" destId="{9B76168F-C1B5-4BAE-8D2B-D51A17521D36}" srcOrd="0" destOrd="0" parTransId="{A4FF4657-AE76-4CE4-86FE-EA31B3AAA861}" sibTransId="{CA5BDD5B-A181-456D-8087-9E61234C95AA}"/>
    <dgm:cxn modelId="{A76AB771-7EF8-4B1E-A001-031971742147}" type="presOf" srcId="{36F5D25D-7CB9-42E1-9498-82235E8FBED3}" destId="{2CDA1FAB-607F-486E-A3B2-08D2B3DB7CBC}" srcOrd="1" destOrd="0" presId="urn:microsoft.com/office/officeart/2005/8/layout/list1"/>
    <dgm:cxn modelId="{836C0204-BB5E-4DD3-9A9B-713491C57182}" type="presOf" srcId="{36F5D25D-7CB9-42E1-9498-82235E8FBED3}" destId="{FCA1BF20-82ED-48DB-AAA3-16352E1AD941}" srcOrd="0" destOrd="0" presId="urn:microsoft.com/office/officeart/2005/8/layout/list1"/>
    <dgm:cxn modelId="{C22017BF-B671-4972-95BA-CF3F8C070151}" type="presOf" srcId="{9B76168F-C1B5-4BAE-8D2B-D51A17521D36}" destId="{E870886F-4AE8-432F-996E-474A5A9F4E39}" srcOrd="0" destOrd="0" presId="urn:microsoft.com/office/officeart/2005/8/layout/list1"/>
    <dgm:cxn modelId="{A7CA8E01-2115-4927-9AF5-041063A02FF0}" srcId="{0DFA890A-8C2F-4C09-BC6A-26CDFF392A9E}" destId="{36F5D25D-7CB9-42E1-9498-82235E8FBED3}" srcOrd="2" destOrd="0" parTransId="{D88F2D72-BC41-4169-9F4C-EEC1061D7FDA}" sibTransId="{B07EA952-89CB-4F8F-A6B0-DC334F50A41A}"/>
    <dgm:cxn modelId="{413A9533-9403-45CA-BEB3-343BE6617760}" type="presOf" srcId="{9B76168F-C1B5-4BAE-8D2B-D51A17521D36}" destId="{58379E18-C1D0-47CA-A231-34CC8518BCE8}" srcOrd="1" destOrd="0" presId="urn:microsoft.com/office/officeart/2005/8/layout/list1"/>
    <dgm:cxn modelId="{2ADD6CE4-3EEB-4C3A-8DCE-D2A58409F7FB}" srcId="{0DFA890A-8C2F-4C09-BC6A-26CDFF392A9E}" destId="{666CB021-D11F-4490-AE21-332E3D993F67}" srcOrd="1" destOrd="0" parTransId="{34446F77-B05C-4696-A500-B37D6F90734E}" sibTransId="{DD2B274E-D8BC-42CD-8D27-3447CCC2DDCD}"/>
    <dgm:cxn modelId="{83BB72BF-2DF0-4F6A-9918-7D7BC4B2A044}" type="presParOf" srcId="{C9D270F1-3FAA-4B27-8AEB-F7D1A2A9CBD1}" destId="{9859BA33-13D2-4A0A-8478-E2A38881C16E}" srcOrd="0" destOrd="0" presId="urn:microsoft.com/office/officeart/2005/8/layout/list1"/>
    <dgm:cxn modelId="{2920AAA4-4866-4A12-A5D0-9181D6480C91}" type="presParOf" srcId="{9859BA33-13D2-4A0A-8478-E2A38881C16E}" destId="{E870886F-4AE8-432F-996E-474A5A9F4E39}" srcOrd="0" destOrd="0" presId="urn:microsoft.com/office/officeart/2005/8/layout/list1"/>
    <dgm:cxn modelId="{560BDB79-13D4-452C-B32F-077A603908C0}" type="presParOf" srcId="{9859BA33-13D2-4A0A-8478-E2A38881C16E}" destId="{58379E18-C1D0-47CA-A231-34CC8518BCE8}" srcOrd="1" destOrd="0" presId="urn:microsoft.com/office/officeart/2005/8/layout/list1"/>
    <dgm:cxn modelId="{428AD5B7-F232-45B2-AA2C-915DEEB21D2C}" type="presParOf" srcId="{C9D270F1-3FAA-4B27-8AEB-F7D1A2A9CBD1}" destId="{CD3D09C9-A0B6-492F-8426-EBE2A7781F04}" srcOrd="1" destOrd="0" presId="urn:microsoft.com/office/officeart/2005/8/layout/list1"/>
    <dgm:cxn modelId="{F53A0FF7-9E93-4974-B82F-B15A6284A2F1}" type="presParOf" srcId="{C9D270F1-3FAA-4B27-8AEB-F7D1A2A9CBD1}" destId="{4AD3D7A2-3E28-4FD9-9111-1E3A208DEE51}" srcOrd="2" destOrd="0" presId="urn:microsoft.com/office/officeart/2005/8/layout/list1"/>
    <dgm:cxn modelId="{E1364F1F-A177-45B5-B840-9D76943A6B7E}" type="presParOf" srcId="{C9D270F1-3FAA-4B27-8AEB-F7D1A2A9CBD1}" destId="{553E10F0-39DB-44EC-89F3-CD2A5E0092F2}" srcOrd="3" destOrd="0" presId="urn:microsoft.com/office/officeart/2005/8/layout/list1"/>
    <dgm:cxn modelId="{3AAC12E1-0C4E-45DF-AAE3-38B772C5BDFB}" type="presParOf" srcId="{C9D270F1-3FAA-4B27-8AEB-F7D1A2A9CBD1}" destId="{DD55BCC8-DB6A-459A-896E-6EDE60C3C62B}" srcOrd="4" destOrd="0" presId="urn:microsoft.com/office/officeart/2005/8/layout/list1"/>
    <dgm:cxn modelId="{AEFCCB6C-534E-44C4-A328-F9A5AFF2BDB5}" type="presParOf" srcId="{DD55BCC8-DB6A-459A-896E-6EDE60C3C62B}" destId="{41CD5146-201E-4A4B-8DB9-660769E75A18}" srcOrd="0" destOrd="0" presId="urn:microsoft.com/office/officeart/2005/8/layout/list1"/>
    <dgm:cxn modelId="{568C0B76-1B81-4613-9DD2-09BFF12D9A56}" type="presParOf" srcId="{DD55BCC8-DB6A-459A-896E-6EDE60C3C62B}" destId="{853A1967-6A08-4C20-BB5F-BDACB50D4CF7}" srcOrd="1" destOrd="0" presId="urn:microsoft.com/office/officeart/2005/8/layout/list1"/>
    <dgm:cxn modelId="{F0FCFCD8-7C4C-4ADA-B7D3-CEAA8002673D}" type="presParOf" srcId="{C9D270F1-3FAA-4B27-8AEB-F7D1A2A9CBD1}" destId="{024C3F88-A565-4331-8ABF-EA78C5212E5A}" srcOrd="5" destOrd="0" presId="urn:microsoft.com/office/officeart/2005/8/layout/list1"/>
    <dgm:cxn modelId="{DE08860A-0332-4D9E-A89D-F93C2F8D0E87}" type="presParOf" srcId="{C9D270F1-3FAA-4B27-8AEB-F7D1A2A9CBD1}" destId="{E23A4880-DD6F-4938-8DBB-E68D494E191E}" srcOrd="6" destOrd="0" presId="urn:microsoft.com/office/officeart/2005/8/layout/list1"/>
    <dgm:cxn modelId="{69B4DA7F-9A26-45E5-B39A-1FA4F7955A48}" type="presParOf" srcId="{C9D270F1-3FAA-4B27-8AEB-F7D1A2A9CBD1}" destId="{D3405119-99B9-4171-892B-31C3220C2059}" srcOrd="7" destOrd="0" presId="urn:microsoft.com/office/officeart/2005/8/layout/list1"/>
    <dgm:cxn modelId="{AE2C387B-FC36-4C94-B896-57D8F601C759}" type="presParOf" srcId="{C9D270F1-3FAA-4B27-8AEB-F7D1A2A9CBD1}" destId="{7E0336AD-469B-40F5-BDF2-3CF7EE7881A5}" srcOrd="8" destOrd="0" presId="urn:microsoft.com/office/officeart/2005/8/layout/list1"/>
    <dgm:cxn modelId="{1289AD7D-55B2-4250-BA52-D030D026BD37}" type="presParOf" srcId="{7E0336AD-469B-40F5-BDF2-3CF7EE7881A5}" destId="{FCA1BF20-82ED-48DB-AAA3-16352E1AD941}" srcOrd="0" destOrd="0" presId="urn:microsoft.com/office/officeart/2005/8/layout/list1"/>
    <dgm:cxn modelId="{1092F55D-86D6-400A-9E13-6EB769149B14}" type="presParOf" srcId="{7E0336AD-469B-40F5-BDF2-3CF7EE7881A5}" destId="{2CDA1FAB-607F-486E-A3B2-08D2B3DB7CBC}" srcOrd="1" destOrd="0" presId="urn:microsoft.com/office/officeart/2005/8/layout/list1"/>
    <dgm:cxn modelId="{3CD48527-9F62-4F64-A3C4-BA9FA27C2ACC}" type="presParOf" srcId="{C9D270F1-3FAA-4B27-8AEB-F7D1A2A9CBD1}" destId="{9287C6CA-468E-4747-B9D8-344F053C22C2}" srcOrd="9" destOrd="0" presId="urn:microsoft.com/office/officeart/2005/8/layout/list1"/>
    <dgm:cxn modelId="{DCCCE0A3-A2C4-43C6-824F-C4893676F901}" type="presParOf" srcId="{C9D270F1-3FAA-4B27-8AEB-F7D1A2A9CBD1}" destId="{6260DAF1-C367-4604-BA2F-C8DFE7835E9C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BE69F-0A09-4037-8BBF-5DC0400F89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4C5FA9-1C73-4167-BCBC-DE984FD58E43}">
      <dgm:prSet phldrT="[Текст]"/>
      <dgm:spPr/>
      <dgm:t>
        <a:bodyPr/>
        <a:lstStyle/>
        <a:p>
          <a:endParaRPr lang="ru-RU" dirty="0"/>
        </a:p>
      </dgm:t>
    </dgm:pt>
    <dgm:pt modelId="{F4D72D02-CD46-45F1-8299-0A8C30AEDA29}" type="parTrans" cxnId="{1B658442-307A-417F-8127-5FCEF19EF54C}">
      <dgm:prSet/>
      <dgm:spPr/>
      <dgm:t>
        <a:bodyPr/>
        <a:lstStyle/>
        <a:p>
          <a:endParaRPr lang="ru-RU"/>
        </a:p>
      </dgm:t>
    </dgm:pt>
    <dgm:pt modelId="{65D136E1-92CF-40A1-ACBF-2B319A315AD2}" type="sibTrans" cxnId="{1B658442-307A-417F-8127-5FCEF19EF54C}">
      <dgm:prSet/>
      <dgm:spPr/>
      <dgm:t>
        <a:bodyPr/>
        <a:lstStyle/>
        <a:p>
          <a:endParaRPr lang="ru-RU"/>
        </a:p>
      </dgm:t>
    </dgm:pt>
    <dgm:pt modelId="{7B1B9ED4-BAED-4C42-A6F7-741C6802FB02}">
      <dgm:prSet phldrT="[Текст]" custT="1"/>
      <dgm:spPr/>
      <dgm:t>
        <a:bodyPr/>
        <a:lstStyle/>
        <a:p>
          <a:endParaRPr lang="ru-RU" sz="1600" b="1" dirty="0"/>
        </a:p>
      </dgm:t>
    </dgm:pt>
    <dgm:pt modelId="{0311B1D4-4AB4-4DBA-B058-B2501E4BAA05}" type="sibTrans" cxnId="{8797E553-CD89-4065-BFE2-D1D157B0BB48}">
      <dgm:prSet/>
      <dgm:spPr/>
      <dgm:t>
        <a:bodyPr/>
        <a:lstStyle/>
        <a:p>
          <a:endParaRPr lang="ru-RU"/>
        </a:p>
      </dgm:t>
    </dgm:pt>
    <dgm:pt modelId="{D9799BAD-25DB-4DCA-8B0A-24AD02937A84}" type="parTrans" cxnId="{8797E553-CD89-4065-BFE2-D1D157B0BB48}">
      <dgm:prSet/>
      <dgm:spPr/>
      <dgm:t>
        <a:bodyPr/>
        <a:lstStyle/>
        <a:p>
          <a:endParaRPr lang="ru-RU"/>
        </a:p>
      </dgm:t>
    </dgm:pt>
    <dgm:pt modelId="{33640177-CF3A-4E57-A934-68A3E79BADDA}">
      <dgm:prSet phldrT="[Текст]"/>
      <dgm:spPr/>
      <dgm:t>
        <a:bodyPr/>
        <a:lstStyle/>
        <a:p>
          <a:endParaRPr lang="ru-RU" b="1" dirty="0"/>
        </a:p>
      </dgm:t>
    </dgm:pt>
    <dgm:pt modelId="{1982BF8F-B38B-4E23-B392-6F6C11643D73}" type="parTrans" cxnId="{CB2FE6A8-2C59-4C26-BE01-338F6E7F1C4B}">
      <dgm:prSet/>
      <dgm:spPr/>
      <dgm:t>
        <a:bodyPr/>
        <a:lstStyle/>
        <a:p>
          <a:endParaRPr lang="ru-RU"/>
        </a:p>
      </dgm:t>
    </dgm:pt>
    <dgm:pt modelId="{55002F6A-C53C-450A-991A-669E93ED5D2C}" type="sibTrans" cxnId="{CB2FE6A8-2C59-4C26-BE01-338F6E7F1C4B}">
      <dgm:prSet/>
      <dgm:spPr/>
      <dgm:t>
        <a:bodyPr/>
        <a:lstStyle/>
        <a:p>
          <a:endParaRPr lang="ru-RU"/>
        </a:p>
      </dgm:t>
    </dgm:pt>
    <dgm:pt modelId="{0DD1C4A8-6508-48C0-BAA1-C8F99F0C09A5}">
      <dgm:prSet phldrT="[Текст]"/>
      <dgm:spPr/>
      <dgm:t>
        <a:bodyPr/>
        <a:lstStyle/>
        <a:p>
          <a:endParaRPr lang="ru-RU" b="1" dirty="0"/>
        </a:p>
      </dgm:t>
    </dgm:pt>
    <dgm:pt modelId="{3FBEBB67-06B2-4D50-AF0D-2794FE20727A}" type="sibTrans" cxnId="{1EC67F6E-968A-4960-ADBB-0DAF9B86886D}">
      <dgm:prSet/>
      <dgm:spPr/>
      <dgm:t>
        <a:bodyPr/>
        <a:lstStyle/>
        <a:p>
          <a:endParaRPr lang="ru-RU"/>
        </a:p>
      </dgm:t>
    </dgm:pt>
    <dgm:pt modelId="{5919C05E-5144-4417-88C6-8DFFBC2E7AD1}" type="parTrans" cxnId="{1EC67F6E-968A-4960-ADBB-0DAF9B86886D}">
      <dgm:prSet/>
      <dgm:spPr/>
      <dgm:t>
        <a:bodyPr/>
        <a:lstStyle/>
        <a:p>
          <a:endParaRPr lang="ru-RU"/>
        </a:p>
      </dgm:t>
    </dgm:pt>
    <dgm:pt modelId="{15BD56AB-B567-43B5-AE6B-2A3F073D543C}" type="pres">
      <dgm:prSet presAssocID="{2B7BE69F-0A09-4037-8BBF-5DC0400F89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C822C-32BB-411B-AF13-BF8705614454}" type="pres">
      <dgm:prSet presAssocID="{0DD1C4A8-6508-48C0-BAA1-C8F99F0C09A5}" presName="circ1" presStyleLbl="vennNode1" presStyleIdx="0" presStyleCnt="4" custScaleX="99578" custScaleY="92451" custLinFactNeighborX="8406" custLinFactNeighborY="79676"/>
      <dgm:spPr/>
      <dgm:t>
        <a:bodyPr/>
        <a:lstStyle/>
        <a:p>
          <a:endParaRPr lang="ru-RU"/>
        </a:p>
      </dgm:t>
    </dgm:pt>
    <dgm:pt modelId="{17DFEE98-345E-4AE7-9E1B-C5314C5BB81F}" type="pres">
      <dgm:prSet presAssocID="{0DD1C4A8-6508-48C0-BAA1-C8F99F0C09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24107-899D-4F7B-9601-27141CC17A44}" type="pres">
      <dgm:prSet presAssocID="{7B1B9ED4-BAED-4C42-A6F7-741C6802FB02}" presName="circ2" presStyleLbl="vennNode1" presStyleIdx="1" presStyleCnt="4" custScaleX="96688" custScaleY="90168" custLinFactNeighborX="41311" custLinFactNeighborY="44041"/>
      <dgm:spPr/>
      <dgm:t>
        <a:bodyPr/>
        <a:lstStyle/>
        <a:p>
          <a:endParaRPr lang="ru-RU"/>
        </a:p>
      </dgm:t>
    </dgm:pt>
    <dgm:pt modelId="{6FD39FEB-3CE3-4E6D-91E4-91560090A639}" type="pres">
      <dgm:prSet presAssocID="{7B1B9ED4-BAED-4C42-A6F7-741C6802FB0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AAB58-4A0D-45F8-A9D6-BF7B57E554BA}" type="pres">
      <dgm:prSet presAssocID="{914C5FA9-1C73-4167-BCBC-DE984FD58E43}" presName="circ3" presStyleLbl="vennNode1" presStyleIdx="2" presStyleCnt="4" custScaleX="311586" custScaleY="141832" custLinFactNeighborX="0" custLinFactNeighborY="-59558"/>
      <dgm:spPr/>
      <dgm:t>
        <a:bodyPr/>
        <a:lstStyle/>
        <a:p>
          <a:endParaRPr lang="ru-RU"/>
        </a:p>
      </dgm:t>
    </dgm:pt>
    <dgm:pt modelId="{D20AEB4C-3788-47C0-AC6E-ED04CE6A21CA}" type="pres">
      <dgm:prSet presAssocID="{914C5FA9-1C73-4167-BCBC-DE984FD58E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C0BAB-947D-4079-B1CF-352559A60FD4}" type="pres">
      <dgm:prSet presAssocID="{33640177-CF3A-4E57-A934-68A3E79BADDA}" presName="circ4" presStyleLbl="vennNode1" presStyleIdx="3" presStyleCnt="4" custScaleX="96688" custScaleY="90173" custLinFactNeighborX="-31574" custLinFactNeighborY="25554"/>
      <dgm:spPr/>
      <dgm:t>
        <a:bodyPr/>
        <a:lstStyle/>
        <a:p>
          <a:endParaRPr lang="ru-RU"/>
        </a:p>
      </dgm:t>
    </dgm:pt>
    <dgm:pt modelId="{80B9896A-5032-424A-9D73-E877ECF56387}" type="pres">
      <dgm:prSet presAssocID="{33640177-CF3A-4E57-A934-68A3E79BADD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2FE6A8-2C59-4C26-BE01-338F6E7F1C4B}" srcId="{2B7BE69F-0A09-4037-8BBF-5DC0400F89B8}" destId="{33640177-CF3A-4E57-A934-68A3E79BADDA}" srcOrd="3" destOrd="0" parTransId="{1982BF8F-B38B-4E23-B392-6F6C11643D73}" sibTransId="{55002F6A-C53C-450A-991A-669E93ED5D2C}"/>
    <dgm:cxn modelId="{1EC67F6E-968A-4960-ADBB-0DAF9B86886D}" srcId="{2B7BE69F-0A09-4037-8BBF-5DC0400F89B8}" destId="{0DD1C4A8-6508-48C0-BAA1-C8F99F0C09A5}" srcOrd="0" destOrd="0" parTransId="{5919C05E-5144-4417-88C6-8DFFBC2E7AD1}" sibTransId="{3FBEBB67-06B2-4D50-AF0D-2794FE20727A}"/>
    <dgm:cxn modelId="{8797E553-CD89-4065-BFE2-D1D157B0BB48}" srcId="{2B7BE69F-0A09-4037-8BBF-5DC0400F89B8}" destId="{7B1B9ED4-BAED-4C42-A6F7-741C6802FB02}" srcOrd="1" destOrd="0" parTransId="{D9799BAD-25DB-4DCA-8B0A-24AD02937A84}" sibTransId="{0311B1D4-4AB4-4DBA-B058-B2501E4BAA05}"/>
    <dgm:cxn modelId="{6B5CA3D7-AC41-4B99-8A97-2227A1B5B22E}" type="presOf" srcId="{914C5FA9-1C73-4167-BCBC-DE984FD58E43}" destId="{250AAB58-4A0D-45F8-A9D6-BF7B57E554BA}" srcOrd="0" destOrd="0" presId="urn:microsoft.com/office/officeart/2005/8/layout/venn1"/>
    <dgm:cxn modelId="{1B658442-307A-417F-8127-5FCEF19EF54C}" srcId="{2B7BE69F-0A09-4037-8BBF-5DC0400F89B8}" destId="{914C5FA9-1C73-4167-BCBC-DE984FD58E43}" srcOrd="2" destOrd="0" parTransId="{F4D72D02-CD46-45F1-8299-0A8C30AEDA29}" sibTransId="{65D136E1-92CF-40A1-ACBF-2B319A315AD2}"/>
    <dgm:cxn modelId="{FE1D55CA-CD9B-4130-B188-496359BB29CB}" type="presOf" srcId="{0DD1C4A8-6508-48C0-BAA1-C8F99F0C09A5}" destId="{17DFEE98-345E-4AE7-9E1B-C5314C5BB81F}" srcOrd="1" destOrd="0" presId="urn:microsoft.com/office/officeart/2005/8/layout/venn1"/>
    <dgm:cxn modelId="{17599A99-6AFC-47CD-9AE2-0CFF128ED24C}" type="presOf" srcId="{33640177-CF3A-4E57-A934-68A3E79BADDA}" destId="{541C0BAB-947D-4079-B1CF-352559A60FD4}" srcOrd="0" destOrd="0" presId="urn:microsoft.com/office/officeart/2005/8/layout/venn1"/>
    <dgm:cxn modelId="{A91BD4E5-6623-403E-9834-BC584B4CC677}" type="presOf" srcId="{914C5FA9-1C73-4167-BCBC-DE984FD58E43}" destId="{D20AEB4C-3788-47C0-AC6E-ED04CE6A21CA}" srcOrd="1" destOrd="0" presId="urn:microsoft.com/office/officeart/2005/8/layout/venn1"/>
    <dgm:cxn modelId="{90009338-BD79-4D44-982D-260EF2EE2845}" type="presOf" srcId="{33640177-CF3A-4E57-A934-68A3E79BADDA}" destId="{80B9896A-5032-424A-9D73-E877ECF56387}" srcOrd="1" destOrd="0" presId="urn:microsoft.com/office/officeart/2005/8/layout/venn1"/>
    <dgm:cxn modelId="{1432E66A-4AB4-4118-9AE8-B4413F05E855}" type="presOf" srcId="{7B1B9ED4-BAED-4C42-A6F7-741C6802FB02}" destId="{6FD39FEB-3CE3-4E6D-91E4-91560090A639}" srcOrd="1" destOrd="0" presId="urn:microsoft.com/office/officeart/2005/8/layout/venn1"/>
    <dgm:cxn modelId="{EB5A1193-5942-4D6E-8E78-FCB3D2336899}" type="presOf" srcId="{2B7BE69F-0A09-4037-8BBF-5DC0400F89B8}" destId="{15BD56AB-B567-43B5-AE6B-2A3F073D543C}" srcOrd="0" destOrd="0" presId="urn:microsoft.com/office/officeart/2005/8/layout/venn1"/>
    <dgm:cxn modelId="{0EF4189B-3E6E-40FA-B5E3-144FFAE01105}" type="presOf" srcId="{0DD1C4A8-6508-48C0-BAA1-C8F99F0C09A5}" destId="{9F2C822C-32BB-411B-AF13-BF8705614454}" srcOrd="0" destOrd="0" presId="urn:microsoft.com/office/officeart/2005/8/layout/venn1"/>
    <dgm:cxn modelId="{D2D2E676-C1D9-4C32-8628-0DE78DD3EF95}" type="presOf" srcId="{7B1B9ED4-BAED-4C42-A6F7-741C6802FB02}" destId="{F9624107-899D-4F7B-9601-27141CC17A44}" srcOrd="0" destOrd="0" presId="urn:microsoft.com/office/officeart/2005/8/layout/venn1"/>
    <dgm:cxn modelId="{7A54F04A-1B50-452D-87AF-A457F51B0635}" type="presParOf" srcId="{15BD56AB-B567-43B5-AE6B-2A3F073D543C}" destId="{9F2C822C-32BB-411B-AF13-BF8705614454}" srcOrd="0" destOrd="0" presId="urn:microsoft.com/office/officeart/2005/8/layout/venn1"/>
    <dgm:cxn modelId="{43C7D9E2-543D-46DD-B7F8-6A9DE9F5E798}" type="presParOf" srcId="{15BD56AB-B567-43B5-AE6B-2A3F073D543C}" destId="{17DFEE98-345E-4AE7-9E1B-C5314C5BB81F}" srcOrd="1" destOrd="0" presId="urn:microsoft.com/office/officeart/2005/8/layout/venn1"/>
    <dgm:cxn modelId="{267472A8-EA4A-416B-9292-A8E02A2B9FE4}" type="presParOf" srcId="{15BD56AB-B567-43B5-AE6B-2A3F073D543C}" destId="{F9624107-899D-4F7B-9601-27141CC17A44}" srcOrd="2" destOrd="0" presId="urn:microsoft.com/office/officeart/2005/8/layout/venn1"/>
    <dgm:cxn modelId="{FB76F82A-897D-4ACC-9E20-61B32A2CACDB}" type="presParOf" srcId="{15BD56AB-B567-43B5-AE6B-2A3F073D543C}" destId="{6FD39FEB-3CE3-4E6D-91E4-91560090A639}" srcOrd="3" destOrd="0" presId="urn:microsoft.com/office/officeart/2005/8/layout/venn1"/>
    <dgm:cxn modelId="{AC6A52A6-9EA2-46C8-A404-51875D4F43AA}" type="presParOf" srcId="{15BD56AB-B567-43B5-AE6B-2A3F073D543C}" destId="{250AAB58-4A0D-45F8-A9D6-BF7B57E554BA}" srcOrd="4" destOrd="0" presId="urn:microsoft.com/office/officeart/2005/8/layout/venn1"/>
    <dgm:cxn modelId="{201435D9-C8A3-4085-BC0E-18FEF04F6F66}" type="presParOf" srcId="{15BD56AB-B567-43B5-AE6B-2A3F073D543C}" destId="{D20AEB4C-3788-47C0-AC6E-ED04CE6A21CA}" srcOrd="5" destOrd="0" presId="urn:microsoft.com/office/officeart/2005/8/layout/venn1"/>
    <dgm:cxn modelId="{5C4447BC-20F2-45B3-95E1-BF5B65391311}" type="presParOf" srcId="{15BD56AB-B567-43B5-AE6B-2A3F073D543C}" destId="{541C0BAB-947D-4079-B1CF-352559A60FD4}" srcOrd="6" destOrd="0" presId="urn:microsoft.com/office/officeart/2005/8/layout/venn1"/>
    <dgm:cxn modelId="{C8CC9D2C-6F72-458B-8110-14BCE4993E33}" type="presParOf" srcId="{15BD56AB-B567-43B5-AE6B-2A3F073D543C}" destId="{80B9896A-5032-424A-9D73-E877ECF56387}" srcOrd="7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algn="just"/>
            <a:r>
              <a:rPr lang="ru-RU" sz="1200" dirty="0" smtClean="0"/>
              <a:t>- у </a:t>
            </a:r>
            <a:r>
              <a:rPr lang="ru-RU" sz="1200" i="1" dirty="0" smtClean="0"/>
              <a:t>остракированных</a:t>
            </a:r>
            <a:r>
              <a:rPr lang="ru-RU" sz="1200" dirty="0" smtClean="0"/>
              <a:t> несовершеннолетних с </a:t>
            </a:r>
            <a:r>
              <a:rPr lang="ru-RU" sz="1200" i="1" dirty="0" smtClean="0"/>
              <a:t>антисоциальным</a:t>
            </a:r>
            <a:r>
              <a:rPr lang="ru-RU" sz="1200" dirty="0" smtClean="0"/>
              <a:t> поведением  наиболее близкими к фактору </a:t>
            </a:r>
            <a:r>
              <a:rPr lang="ru-RU" sz="1200" dirty="0" err="1" smtClean="0"/>
              <a:t>дезадаптивности</a:t>
            </a:r>
            <a:r>
              <a:rPr lang="ru-RU" sz="1200" dirty="0" smtClean="0"/>
              <a:t> являются копинг-стратегии «</a:t>
            </a:r>
            <a:r>
              <a:rPr lang="ru-RU" sz="1200" i="1" dirty="0" smtClean="0"/>
              <a:t>принятие ответственности»</a:t>
            </a:r>
            <a:r>
              <a:rPr lang="ru-RU" sz="1200" dirty="0" smtClean="0"/>
              <a:t> и «</a:t>
            </a:r>
            <a:r>
              <a:rPr lang="ru-RU" sz="1200" i="1" dirty="0" smtClean="0"/>
              <a:t>планирование решения проблем»</a:t>
            </a:r>
            <a:r>
              <a:rPr lang="ru-RU" sz="1200" dirty="0" smtClean="0"/>
              <a:t>, рассматриваемые преимущественно как адаптивные. В </a:t>
            </a:r>
            <a:r>
              <a:rPr lang="ru-RU" sz="1200" i="1" dirty="0" smtClean="0"/>
              <a:t>пространстве факторов потребностей и индивидуально-личностных характеристик</a:t>
            </a:r>
            <a:r>
              <a:rPr lang="ru-RU" sz="1200" dirty="0" smtClean="0"/>
              <a:t> обнаружена высокая концентрация параметров, свидетельствующую об их тесной взаимосвязи: потребности в </a:t>
            </a:r>
            <a:r>
              <a:rPr lang="ru-RU" sz="1200" i="1" dirty="0" smtClean="0"/>
              <a:t>принадлежности</a:t>
            </a:r>
            <a:r>
              <a:rPr lang="ru-RU" sz="1200" dirty="0" smtClean="0"/>
              <a:t>, </a:t>
            </a:r>
            <a:r>
              <a:rPr lang="ru-RU" sz="1200" i="1" dirty="0" smtClean="0"/>
              <a:t>самоуважении</a:t>
            </a:r>
            <a:r>
              <a:rPr lang="ru-RU" sz="1200" dirty="0" smtClean="0"/>
              <a:t>, </a:t>
            </a:r>
            <a:r>
              <a:rPr lang="ru-RU" sz="1200" i="1" dirty="0" smtClean="0"/>
              <a:t>осмысленном существовании</a:t>
            </a:r>
            <a:r>
              <a:rPr lang="ru-RU" sz="1200" dirty="0" smtClean="0"/>
              <a:t>, </a:t>
            </a:r>
            <a:r>
              <a:rPr lang="ru-RU" sz="1200" i="1" dirty="0" smtClean="0"/>
              <a:t>контроле</a:t>
            </a:r>
            <a:r>
              <a:rPr lang="ru-RU" sz="1200" dirty="0" smtClean="0"/>
              <a:t>, </a:t>
            </a:r>
            <a:r>
              <a:rPr lang="ru-RU" sz="1200" i="1" dirty="0" smtClean="0"/>
              <a:t>экстраверсия</a:t>
            </a:r>
            <a:r>
              <a:rPr lang="ru-RU" sz="1200" dirty="0" smtClean="0"/>
              <a:t> и </a:t>
            </a:r>
            <a:r>
              <a:rPr lang="ru-RU" sz="1200" i="1" dirty="0" smtClean="0"/>
              <a:t>спонтанность</a:t>
            </a:r>
            <a:r>
              <a:rPr lang="ru-RU" sz="1200" dirty="0" smtClean="0"/>
              <a:t>. </a:t>
            </a:r>
            <a:r>
              <a:rPr lang="ru-RU" sz="1200" i="1" dirty="0" smtClean="0"/>
              <a:t> </a:t>
            </a:r>
          </a:p>
          <a:p>
            <a:pPr algn="just"/>
            <a:r>
              <a:rPr lang="ru-RU" sz="1200" dirty="0" smtClean="0"/>
              <a:t>- у </a:t>
            </a:r>
            <a:r>
              <a:rPr lang="ru-RU" sz="1200" i="1" dirty="0" smtClean="0"/>
              <a:t>не остракированных</a:t>
            </a:r>
            <a:r>
              <a:rPr lang="ru-RU" sz="1200" dirty="0" smtClean="0"/>
              <a:t> несовершеннолетних с </a:t>
            </a:r>
            <a:r>
              <a:rPr lang="ru-RU" sz="1200" i="1" dirty="0" smtClean="0"/>
              <a:t>антисоциальным</a:t>
            </a:r>
            <a:r>
              <a:rPr lang="ru-RU" sz="1200" dirty="0" smtClean="0"/>
              <a:t> поведением  наиболее близкими к фактору </a:t>
            </a:r>
            <a:r>
              <a:rPr lang="ru-RU" sz="1200" dirty="0" err="1" smtClean="0"/>
              <a:t>дезадаптивности</a:t>
            </a:r>
            <a:r>
              <a:rPr lang="ru-RU" sz="1200" dirty="0" smtClean="0"/>
              <a:t> стали стратегии «</a:t>
            </a:r>
            <a:r>
              <a:rPr lang="ru-RU" sz="1200" i="1" dirty="0" smtClean="0"/>
              <a:t>дистанцирование»</a:t>
            </a:r>
            <a:r>
              <a:rPr lang="ru-RU" sz="1200" dirty="0" smtClean="0"/>
              <a:t> и «</a:t>
            </a:r>
            <a:r>
              <a:rPr lang="ru-RU" sz="1200" i="1" dirty="0" smtClean="0"/>
              <a:t>бегство/избегание</a:t>
            </a:r>
            <a:r>
              <a:rPr lang="ru-RU" sz="1200" dirty="0" smtClean="0"/>
              <a:t>». В данной группе также обнаружены тесные связи следующих факторов: потребности в </a:t>
            </a:r>
            <a:r>
              <a:rPr lang="ru-RU" sz="1200" i="1" dirty="0" smtClean="0"/>
              <a:t>принадлежности</a:t>
            </a:r>
            <a:r>
              <a:rPr lang="ru-RU" sz="1200" dirty="0" smtClean="0"/>
              <a:t>, </a:t>
            </a:r>
            <a:r>
              <a:rPr lang="ru-RU" sz="1200" i="1" dirty="0" smtClean="0"/>
              <a:t>осмысленном существовании</a:t>
            </a:r>
            <a:r>
              <a:rPr lang="ru-RU" sz="1200" dirty="0" smtClean="0"/>
              <a:t> и </a:t>
            </a:r>
            <a:r>
              <a:rPr lang="ru-RU" sz="1200" i="1" dirty="0" smtClean="0"/>
              <a:t>склонности к агрессивному поведению</a:t>
            </a:r>
            <a:r>
              <a:rPr lang="ru-RU" sz="120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Это единственный Профиль в исследовании, в модели которого нами обнаружена склонность к агрессивному поведению как значимая связь с другими проекционными параметрами.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27FE-0787-4F36-8FE2-87BCDAF191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07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27FE-0787-4F36-8FE2-87BCDAF191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055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ПОВЕДЕНЧЕСКИЕ И ЭМОЦИОНАЛЬНЫЕ ПРОБЛЕМЫ  МОЖНО  ПРЕОДОЛЕТЬ С ПОМОЩЬЮ НУЖНОГО  НАВЫКА </a:t>
            </a:r>
          </a:p>
          <a:p>
            <a:r>
              <a:rPr lang="ru-RU" dirty="0" smtClean="0"/>
              <a:t>НАВЫКИ САМОРЕГУЛЯЦИИ И СОЦИАЛЬНОЙ КОММУНИКАЦИИ ФОРМИРУЮТСЯ В УСЛОВИЯХ ПРИНЯТИЯ ОБЩИХ ПРАВИЛ  </a:t>
            </a:r>
          </a:p>
          <a:p>
            <a:r>
              <a:rPr lang="ru-RU" dirty="0" smtClean="0"/>
              <a:t>АНТИБУЛЛИНГОВЫЕ ЭФФЕКТЫ: ПОДДЕРЖКА  ДОСТИЖЕНИЙ  СО СТОРОНЫ ЗНАЧИМОГО  ОКРУЖЕНИЯ, УДОВЛЕТВОРЕННОСТЬ ОБЩЕНИЕМ, ОТВЕТСТВЕННОСТЬ ЗА СЕБЯ И ГРУППУ </a:t>
            </a:r>
          </a:p>
          <a:p>
            <a:r>
              <a:rPr lang="ru-RU" dirty="0" smtClean="0"/>
              <a:t>ЭФФЕКТИВНОСТЬ ДОКАЗАНА С ПОМОЩЬЮ ИССЛЕДОВАНИЙ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F1D0-519A-428C-B0E3-F2D0DB61731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Разработаны в противовес подходам, ориентированным на наказание, устрашение, стигматизацию и </a:t>
            </a:r>
            <a:r>
              <a:rPr lang="ru-RU" sz="1200" b="1" dirty="0" err="1" smtClean="0"/>
              <a:t>десубъективацию</a:t>
            </a: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r>
              <a:rPr lang="ru-RU" sz="1200" b="1" dirty="0" smtClean="0">
                <a:solidFill>
                  <a:srgbClr val="C00000"/>
                </a:solidFill>
              </a:rPr>
              <a:t>«Круг сообщества» - </a:t>
            </a:r>
            <a:r>
              <a:rPr lang="ru-RU" sz="1200" dirty="0" smtClean="0"/>
              <a:t>программа с доказанной эффективностью, победитель Конкурса лучших практик -2018 г. Федерации психологов образования России. </a:t>
            </a:r>
          </a:p>
          <a:p>
            <a:r>
              <a:rPr lang="ru-RU" sz="1200" b="1" dirty="0" smtClean="0"/>
              <a:t>Направлено на формирование: социальных норм и ценностей, безопасных отношений, </a:t>
            </a:r>
            <a:r>
              <a:rPr lang="ru-RU" sz="1200" b="1" dirty="0" err="1" smtClean="0"/>
              <a:t>целеполагания</a:t>
            </a:r>
            <a:r>
              <a:rPr lang="ru-RU" sz="1200" b="1" dirty="0" smtClean="0"/>
              <a:t>, способности к разрешению и предупреждению конфликтов (медиативные компетенции), ответственности, исцелению жертвы, выработки совместных решений, моральных установок, восстановление нарушенных отношений в коллективе, семье и других социальных  группах.</a:t>
            </a:r>
          </a:p>
          <a:p>
            <a:pPr>
              <a:buNone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 проекте эту тему ведет  </a:t>
            </a:r>
            <a:r>
              <a:rPr lang="ru-RU" sz="1200" b="1" dirty="0" err="1" smtClean="0">
                <a:solidFill>
                  <a:srgbClr val="002060"/>
                </a:solidFill>
              </a:rPr>
              <a:t>Путинцева</a:t>
            </a:r>
            <a:r>
              <a:rPr lang="ru-RU" sz="1200" b="1" dirty="0" smtClean="0">
                <a:solidFill>
                  <a:srgbClr val="002060"/>
                </a:solidFill>
              </a:rPr>
              <a:t> Наталья Владимировна</a:t>
            </a:r>
            <a:r>
              <a:rPr lang="ru-RU" sz="1200" dirty="0" smtClean="0">
                <a:solidFill>
                  <a:srgbClr val="002060"/>
                </a:solidFill>
              </a:rPr>
              <a:t>, 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педагог-психолог, ведущая восстановительных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программ, член </a:t>
            </a:r>
            <a:r>
              <a:rPr lang="ru-RU" sz="1200" dirty="0" err="1" smtClean="0">
                <a:solidFill>
                  <a:srgbClr val="002060"/>
                </a:solidFill>
              </a:rPr>
              <a:t>Еврофорума</a:t>
            </a:r>
            <a:r>
              <a:rPr lang="ru-RU" sz="1200" dirty="0" smtClean="0">
                <a:solidFill>
                  <a:srgbClr val="002060"/>
                </a:solidFill>
              </a:rPr>
              <a:t> по восстановительному   правосудию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  <a:p>
            <a:r>
              <a:rPr lang="ru-RU" sz="1200" b="1" dirty="0" smtClean="0">
                <a:solidFill>
                  <a:schemeClr val="tx2"/>
                </a:solidFill>
              </a:rPr>
              <a:t>Круг поддержки сообщества </a:t>
            </a:r>
            <a:r>
              <a:rPr lang="ru-RU" sz="1200" dirty="0" smtClean="0">
                <a:solidFill>
                  <a:schemeClr val="tx2"/>
                </a:solidFill>
              </a:rPr>
              <a:t>(применяется в проведении собраний, разборе сложных случаев, проблемных ситуаций, планировании событий, в конфликтных ситуациях и пр.).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Семейная и Школьная восстановительные конференции,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Программа примирения/ восстановительная медиация,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Медиация ровесников,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Медиация в работе с </a:t>
            </a:r>
            <a:r>
              <a:rPr lang="ru-RU" sz="1200" b="1" dirty="0" err="1" smtClean="0">
                <a:solidFill>
                  <a:schemeClr val="tx2"/>
                </a:solidFill>
              </a:rPr>
              <a:t>буллингом</a:t>
            </a:r>
            <a:r>
              <a:rPr lang="ru-RU" sz="1200" b="1" dirty="0" smtClean="0">
                <a:solidFill>
                  <a:schemeClr val="tx2"/>
                </a:solidFill>
              </a:rPr>
              <a:t>,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Восстановительная программа в работе с многоуровневым конфликтом,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Уличная медиация </a:t>
            </a:r>
            <a:r>
              <a:rPr lang="ru-RU" sz="1200" dirty="0" smtClean="0">
                <a:solidFill>
                  <a:schemeClr val="tx2"/>
                </a:solidFill>
              </a:rPr>
              <a:t>и др.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F1D0-519A-428C-B0E3-F2D0DB6173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68A7-DA57-48D3-B832-DC12494B2B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3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96637-CE71-486D-BD27-12B30CABE525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12/3/2021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B51288-AE15-49E8-AB78-F091526F1E66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06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7BE1D8A-2922-4891-A7EE-7AF94B32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58B99E-CBB3-471C-ACBF-BD37875F048B}" type="datetime1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12/3/2021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A6A496D-BC61-4332-968B-70F7BB4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F0C9E1-4B6B-4814-946B-90548DB6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5BB0418-AFE0-4170-9392-BAED1155DB7A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36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1145" y="465736"/>
            <a:ext cx="8819960" cy="818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1286310" y="2300420"/>
            <a:ext cx="9629633" cy="3352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093B-1BCE-4064-8131-A56B20E935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7" r:id="rId5"/>
    <p:sldLayoutId id="2147483659" r:id="rId6"/>
    <p:sldLayoutId id="2147483662" r:id="rId7"/>
    <p:sldLayoutId id="2147483663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adi.sk/d/tHe4yYc-3GqLLq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gppu.ru/about/publications/deviant_behaviou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adi.sk/d/tHe4yYc-3GqLL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gppu.ru/about/publications/deviant_behaviou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-926-145-87-01.ru/%d1%81%d0%be%d0%b7%d0%b4%d0%b0%d1%82%d1%8c-%d1%81%d0%bb%d1%83%d0%b6%d0%b1%d1%83-%d0%bf%d1%80%d0%b8%d0%bc%d0%b8%d1%80%d0%b5%d0%bd%d0%b8%d1%8f" TargetMode="External"/><Relationship Id="rId2" Type="http://schemas.openxmlformats.org/officeDocument/2006/relationships/hyperlink" Target="http://www.sprc.ru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no.mgppu.ru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703" y="3932967"/>
            <a:ext cx="726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Чиркина Римма Вячеславовна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1729" y="4670855"/>
            <a:ext cx="921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Заведующая кафедрой юридической психологии и права факультета Юридическая психология ФГБОУ ВО МГППУ,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кандидат психологических наук, доцент. </a:t>
            </a:r>
          </a:p>
        </p:txBody>
      </p:sp>
      <p:pic>
        <p:nvPicPr>
          <p:cNvPr id="8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0640" y="481720"/>
            <a:ext cx="1830705" cy="258975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6280" y="2056765"/>
            <a:ext cx="763524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Университет:  территория  поддержки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Аспирантура\ЦССВ\Логотип Проекта Экосистема детства\Облако 2 Экосистема детст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320"/>
            <a:ext cx="6817435" cy="5212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29206" y="3934977"/>
            <a:ext cx="348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СООБЩЕСТВА ПОДДЕРЖКИ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82147" y="4907280"/>
          <a:ext cx="2598413" cy="166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3605" y="422108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ДЛЯ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598920" y="624205"/>
            <a:ext cx="4541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Полный цикл деятельности психолога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6520" y="2349278"/>
            <a:ext cx="4998720" cy="414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87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285728"/>
            <a:ext cx="10972800" cy="714380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b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профилактики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всех форм отклоняющегося поведения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12064807"/>
              </p:ext>
            </p:extLst>
          </p:nvPr>
        </p:nvGraphicFramePr>
        <p:xfrm>
          <a:off x="0" y="1214422"/>
          <a:ext cx="12192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74" y="1500174"/>
            <a:ext cx="81915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НЕСПЕЦИФИЧЕСКАЯ ПРОФИЛАКТИКА </a:t>
            </a:r>
          </a:p>
          <a:p>
            <a:pPr algn="ctr"/>
            <a:r>
              <a:rPr lang="ru-RU" sz="1400" b="1" dirty="0" smtClean="0"/>
              <a:t>Субъекты</a:t>
            </a:r>
            <a:r>
              <a:rPr lang="ru-RU" sz="1400" dirty="0" smtClean="0"/>
              <a:t>: Все  воспитанники. Все сотрудники. Все  значимые взрослые и члены семей.  Сообщества. </a:t>
            </a:r>
          </a:p>
          <a:p>
            <a:pPr algn="ctr"/>
            <a:r>
              <a:rPr lang="ru-RU" sz="1400" b="1" dirty="0" smtClean="0"/>
              <a:t>Объекты: </a:t>
            </a:r>
            <a:r>
              <a:rPr lang="ru-RU" sz="1400" dirty="0" smtClean="0"/>
              <a:t>атмосфера  и </a:t>
            </a:r>
            <a:r>
              <a:rPr lang="ru-RU" sz="1400" dirty="0"/>
              <a:t> </a:t>
            </a:r>
            <a:r>
              <a:rPr lang="ru-RU" sz="1400" dirty="0" smtClean="0"/>
              <a:t>организация жизни всего Центра и отдельных групп: правила, нормы, ритуалы, атрибутика. События.  Подструктуры Центра.  </a:t>
            </a:r>
            <a:r>
              <a:rPr lang="ru-RU" sz="1400" b="1" dirty="0" smtClean="0"/>
              <a:t>Методы:  </a:t>
            </a:r>
            <a:r>
              <a:rPr lang="ru-RU" sz="1400" dirty="0" smtClean="0"/>
              <a:t>замещающая социальная ситуация развития., создание сообществ, поддержка позитивных изменений, </a:t>
            </a:r>
            <a:r>
              <a:rPr lang="ru-RU" sz="1400" dirty="0" err="1" smtClean="0"/>
              <a:t>навыковый</a:t>
            </a:r>
            <a:r>
              <a:rPr lang="ru-RU" sz="1400" dirty="0" smtClean="0"/>
              <a:t> подход и др.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33995" y="3643315"/>
            <a:ext cx="192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ВТОРИЧНАЯ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ПРОФИЛАКТИКА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7" y="3929067"/>
            <a:ext cx="197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ТРЕТИЧНАЯ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ПРОФИЛАКТИКА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20" y="3500438"/>
            <a:ext cx="192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ПЕРВИЧНАЯ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ПРОФИЛАКТИКА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82" y="6215083"/>
            <a:ext cx="492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СПЕЦИФИЧЕСКАЯ ПРОФИЛАКТИКА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69" y="4143381"/>
            <a:ext cx="2571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технологии профилактики,</a:t>
            </a:r>
          </a:p>
          <a:p>
            <a:r>
              <a:rPr lang="ru-RU" sz="1400" dirty="0" smtClean="0"/>
              <a:t> направленные на </a:t>
            </a:r>
          </a:p>
          <a:p>
            <a:r>
              <a:rPr lang="ru-RU" sz="1400" dirty="0" smtClean="0"/>
              <a:t>предупреждение  </a:t>
            </a:r>
          </a:p>
          <a:p>
            <a:r>
              <a:rPr lang="ru-RU" sz="1400" dirty="0"/>
              <a:t>к</a:t>
            </a:r>
            <a:r>
              <a:rPr lang="ru-RU" sz="1400" dirty="0" smtClean="0"/>
              <a:t>онкретных проблем</a:t>
            </a:r>
          </a:p>
          <a:p>
            <a:r>
              <a:rPr lang="ru-RU" sz="1400" dirty="0" smtClean="0"/>
              <a:t> и рисков.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997" y="4929198"/>
            <a:ext cx="9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46" y="4500571"/>
            <a:ext cx="219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технологии работы с выявленными случаями первичных нарушений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10512" y="4572009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технологии  мотивации к изменениям, реабилитации и снижения рецидива;  модель индивидуального сопровождения: консилиум, кейс-менеджмент, </a:t>
            </a:r>
            <a:r>
              <a:rPr lang="ru-RU" sz="1400" dirty="0" err="1" smtClean="0"/>
              <a:t>менторинг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5" name="Picture 2" descr="G:\Аспирантура\ЦССВ\Логотип Проекта Экосистема детства\логотип экосистема детства\Логотип Экосистема детства\PNG\Логотип 1_Экосистема детства_цвет+бел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459" y="0"/>
            <a:ext cx="276231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93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43339" y="5661248"/>
            <a:ext cx="11809312" cy="9807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526293" cy="201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ТЕХНОЛОГИИ ПЕРВИЧНОЙ ПРОФИЛАКТИКИ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вопрос-ответ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05499" y="1269900"/>
            <a:ext cx="5662019" cy="42465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713" y="2571744"/>
            <a:ext cx="4011084" cy="31292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 ПРОБЛЕМ – К НАВЫКАМ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ПОДДЕРЖКА ПОЗИТИВНЫХ ИЗМЕНЕНИЙ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КУЛЬТУРА ПРИНЯТИЯ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ЗНАЧИМЫЙ ВЗРОСЛЫЙ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ОТВЕТСТВЕННОСТЬ ЗА СЕБЯ И ДРУГИХ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ПРАВИЛА И НОРМЫ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ОСОЗННАОСТЬ/РЕФЕЛЕКСИЯ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КОМПЕТЕНТНОСТЬ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ИНИЦИАТИВНОСТЬ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5301209"/>
            <a:ext cx="1128057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дети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ВЗРОСЛЫЕ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СРЕДА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Picture 2" descr="G:\Аспирантура\ЦССВ\Логотип Проекта Экосистема детства\логотип экосистема детства\Логотип Экосистема детства\PNG\Логотип 1_Экосистема детства_цвет+бел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240" y="0"/>
            <a:ext cx="255654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663" y="301295"/>
            <a:ext cx="912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Концепция восстановительного подхода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 работе куратора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008" y="1716258"/>
            <a:ext cx="10114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Восстановительный подход - это система теоретических представлений и набор способов, процедур и приемов работы, используемых в ситуации конфликта, в обстоятельствах эскалации взаимонепонимания, отчуждения и напряженности в отношениях между людьми и всплеска насилия, а также в организации взаимодействия людей в процессе решения коллективных задач и воспитательной работе.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Принципы ВП: </a:t>
            </a:r>
          </a:p>
          <a:p>
            <a:pPr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добровольность участия </a:t>
            </a:r>
          </a:p>
          <a:p>
            <a:pPr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передача ответственности за разрешение конфликта участникам</a:t>
            </a:r>
          </a:p>
          <a:p>
            <a:pPr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акцент на восстановление отношений и заглаживание вреда</a:t>
            </a:r>
          </a:p>
          <a:p>
            <a:pPr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вовлечение позитивных ресурсов социального окружения</a:t>
            </a:r>
          </a:p>
          <a:p>
            <a:pPr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конфиденциальность процесса</a:t>
            </a:r>
          </a:p>
          <a:p>
            <a:pPr>
              <a:spcBef>
                <a:spcPct val="0"/>
              </a:spcBef>
              <a:buClr>
                <a:srgbClr val="1F4E7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забота о будущем</a:t>
            </a:r>
          </a:p>
          <a:p>
            <a:pPr algn="ctr"/>
            <a:endParaRPr lang="ru-RU" sz="2400" dirty="0"/>
          </a:p>
        </p:txBody>
      </p:sp>
      <p:pic>
        <p:nvPicPr>
          <p:cNvPr id="5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arina\Downloads\1380884648864943471shutterstock_4764193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960" y="0"/>
            <a:ext cx="77724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14" y="4286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98080" y="1051560"/>
            <a:ext cx="4373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Круг поддержки сообщества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Семейная и Школьная восстановительные конференции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Программа примирения/ восстановительная медиация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Медиация ровесников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Медиация в работе с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буллингом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Восстановительная программа в работе с многоуровневым конфликтом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Уличная медиация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349" y="5733256"/>
            <a:ext cx="47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4108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</a:rPr>
              <a:t>ВОСТАНОВИТЕЛЬНЫЙ ПОДХОД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ТЕХНИКИ И ТЕХНОЛОГИИ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320" y="5852160"/>
            <a:ext cx="8530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ЦЕНТР РАЗВИТИЯ И ИССЛЕДОВАНИЙ ВОССТАНОВИТЕЛЬНОГО ПРАВОСУДИЯ МГППУ: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Обучение студентов восстановительным технологиям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- Организация </a:t>
            </a:r>
            <a:r>
              <a:rPr lang="ru-RU" b="1" smtClean="0">
                <a:solidFill>
                  <a:srgbClr val="C00000"/>
                </a:solidFill>
              </a:rPr>
              <a:t>службы медиации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75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619" y="976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95600" y="259398"/>
            <a:ext cx="7591865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Восстановительный подход на разных уровнях профилактики 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9474" y="1341120"/>
            <a:ext cx="10972800" cy="4525963"/>
          </a:xfrm>
        </p:spPr>
        <p:txBody>
          <a:bodyPr/>
          <a:lstStyle/>
          <a:p>
            <a:r>
              <a:rPr lang="ru-RU" sz="2800" dirty="0" smtClean="0"/>
              <a:t>Поскольку нарушения дисциплины всегда носят конфликтный характер, одним из действенных  инструментов становятся технологии </a:t>
            </a:r>
            <a:r>
              <a:rPr lang="ru-RU" sz="2800" dirty="0" smtClean="0">
                <a:solidFill>
                  <a:srgbClr val="C00000"/>
                </a:solidFill>
              </a:rPr>
              <a:t>восстановительного подхода</a:t>
            </a:r>
            <a:r>
              <a:rPr lang="ru-RU" sz="2800" dirty="0" smtClean="0"/>
              <a:t>: </a:t>
            </a:r>
            <a:r>
              <a:rPr lang="ru-RU" sz="2800" b="1" dirty="0" smtClean="0"/>
              <a:t>Круг сообщества, Школьная и Семейная конференция, медиация сверстников  </a:t>
            </a:r>
            <a:r>
              <a:rPr lang="ru-RU" sz="2800" dirty="0" smtClean="0"/>
              <a:t>и др.  Эти же инструменты могут применяться и как профилактическая мера. Относятся к практикам с доказанной эффективностью. </a:t>
            </a:r>
          </a:p>
          <a:p>
            <a:r>
              <a:rPr lang="ru-RU" sz="2800" dirty="0" smtClean="0"/>
              <a:t>ВП реализуется в формате </a:t>
            </a:r>
            <a:r>
              <a:rPr lang="ru-RU" sz="2800" b="1" dirty="0" smtClean="0"/>
              <a:t>Школьных и Территориальных служб примирения</a:t>
            </a:r>
            <a:r>
              <a:rPr lang="ru-RU" sz="2800" dirty="0" smtClean="0"/>
              <a:t> (ШСП и ТСП). Пакет документов по внедрению школьных служб примирения </a:t>
            </a:r>
            <a:r>
              <a:rPr lang="ru-RU" sz="2800" u="sng" dirty="0" smtClean="0">
                <a:hlinkClick r:id="rId2"/>
              </a:rPr>
              <a:t>https://yadi.sk/d/tHe4yYc-3GqLLq</a:t>
            </a:r>
            <a:r>
              <a:rPr lang="ru-RU" sz="2800" dirty="0" smtClean="0"/>
              <a:t>. </a:t>
            </a:r>
          </a:p>
          <a:p>
            <a:r>
              <a:rPr lang="ru-RU" sz="2000" b="1" u="sng" dirty="0" smtClean="0"/>
              <a:t>Успешный опыт  применения восстановительных технологий в организациях СПО – Самарская область, Волгоградская и др., где есть ШСП и ТСП (журнал Вестник восстановительной юстиции, </a:t>
            </a:r>
            <a:r>
              <a:rPr lang="en-US" sz="2000" b="1" u="sng" dirty="0" smtClean="0"/>
              <a:t>https://www.elibrary.ru/contents.asp?titleid=40829</a:t>
            </a:r>
            <a:r>
              <a:rPr lang="ru-RU" sz="2000" b="1" u="sng" dirty="0" smtClean="0"/>
              <a:t>) </a:t>
            </a:r>
          </a:p>
          <a:p>
            <a:endParaRPr lang="ru-RU" sz="2800" dirty="0"/>
          </a:p>
        </p:txBody>
      </p:sp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619" y="976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467" y="1209821"/>
            <a:ext cx="95801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Проведение в формате восстановительной программы  «Круг сообщества» в два этапа с участием  ребенка и подготовительный этап  -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педконсилиум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Назначается кейс-менеджер, который аккумулирует  информацию в форме Структурированной оценки  социальной ситуации (это может быть классный руководитель/куратор, психолог)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 работу  может включаться наставник –волонтер.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Формируется группа поддержки, которую определяет подросток (агенты  поддержки изменений)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Индивидуальная программа  сопровождения  начинается на фоне участия в программах первичной профилактики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Мониторинг динамики изменений и процесса сопровождения   обеспечивается  при участии всех агентов  изменений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891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Консилиум / Совет профилактики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214290"/>
            <a:ext cx="8632033" cy="128588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Категории случаев, по которым проводятся восстановительные программы </a:t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с участием несовершеннолетних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10" y="1928802"/>
          <a:ext cx="11715789" cy="400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8695">
                <a:tc>
                  <a:txBody>
                    <a:bodyPr/>
                    <a:lstStyle/>
                    <a:p>
                      <a:r>
                        <a:rPr lang="ru-RU" sz="2800" dirty="0"/>
                        <a:t>Ситуации</a:t>
                      </a:r>
                    </a:p>
                    <a:p>
                      <a:r>
                        <a:rPr lang="ru-RU" sz="2800" dirty="0"/>
                        <a:t>правонарушений н-л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Некриминальные</a:t>
                      </a:r>
                      <a:r>
                        <a:rPr lang="ru-RU" sz="2800" baseline="0" dirty="0"/>
                        <a:t> ситуации</a:t>
                      </a:r>
                      <a:endParaRPr lang="ru-RU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149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Преступления несовершеннолетних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Семейные конфликты/</a:t>
                      </a:r>
                    </a:p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проблемные, сложные ситуации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01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Общественно опасные деяния несовершеннолетних, не достигших возраста уголовной ответственности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Школьные конфликты/</a:t>
                      </a:r>
                    </a:p>
                    <a:p>
                      <a:r>
                        <a:rPr lang="ru-RU" sz="22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проблемные, сложные ситуации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8931">
                <a:tc>
                  <a:txBody>
                    <a:bodyPr/>
                    <a:lstStyle/>
                    <a:p>
                      <a:r>
                        <a:rPr lang="ru-RU" sz="2200" u="non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Административные правонарушения несовершеннолетних, приведшие к причинению вреда </a:t>
                      </a:r>
                      <a:endParaRPr lang="ru-RU" sz="220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©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Л.М.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Карнозова</a:t>
            </a:r>
            <a:endParaRPr lang="ru-RU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619" y="976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3144" y="717452"/>
            <a:ext cx="9645746" cy="6752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Благодаря восстановительному подходу люди могут научиться: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6775" y="1491175"/>
            <a:ext cx="10972800" cy="4649056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уважительно слушать и говорить, выстраивать конструктивный диалог, договариваться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брать ответственность за свои слова и поступки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управлять своими чувствами и понимать чувства других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внятно  и уверенно высказываться о том, что его волнует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рефлексировать</a:t>
            </a:r>
            <a:r>
              <a:rPr lang="ru-RU" sz="2800" dirty="0" smtClean="0">
                <a:solidFill>
                  <a:srgbClr val="002060"/>
                </a:solidFill>
              </a:rPr>
              <a:t> своё  поведение по отношению к окружающим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конструктивно разрешать конфликты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сотрудничать при постановке коллективных задач и их реализации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осознанно проживать свою жизнь</a:t>
            </a:r>
            <a:endParaRPr lang="ru-RU" sz="2800" dirty="0"/>
          </a:p>
        </p:txBody>
      </p:sp>
      <p:pic>
        <p:nvPicPr>
          <p:cNvPr id="7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563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06351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Социально-эмоциональные навыки в контексте образования </a:t>
            </a:r>
            <a:b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</a:br>
            <a:endParaRPr lang="ru-RU" sz="2800" dirty="0"/>
          </a:p>
        </p:txBody>
      </p:sp>
      <p:pic>
        <p:nvPicPr>
          <p:cNvPr id="5" name="Picture 2" descr="C:\Users\User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655" y="872967"/>
            <a:ext cx="9734843" cy="5985033"/>
          </a:xfrm>
          <a:prstGeom prst="rect">
            <a:avLst/>
          </a:prstGeom>
          <a:noFill/>
        </p:spPr>
      </p:pic>
      <p:pic>
        <p:nvPicPr>
          <p:cNvPr id="4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7731" y="199895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1402" y="5274437"/>
            <a:ext cx="9823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9654" y="239150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7440" cy="86484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Социальная ситуация развития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Риски </a:t>
            </a:r>
            <a:r>
              <a:rPr lang="ru-RU" sz="3600" b="1" dirty="0" err="1" smtClean="0">
                <a:solidFill>
                  <a:schemeClr val="tx2"/>
                </a:solidFill>
              </a:rPr>
              <a:t>подростково-юношеского</a:t>
            </a:r>
            <a:r>
              <a:rPr lang="ru-RU" sz="3600" b="1" dirty="0" smtClean="0">
                <a:solidFill>
                  <a:schemeClr val="tx2"/>
                </a:solidFill>
              </a:rPr>
              <a:t> периода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81465" y="1304780"/>
            <a:ext cx="10972800" cy="4525963"/>
          </a:xfrm>
        </p:spPr>
        <p:txBody>
          <a:bodyPr/>
          <a:lstStyle/>
          <a:p>
            <a:r>
              <a:rPr lang="ru-RU" sz="2800" dirty="0" smtClean="0"/>
              <a:t>Нарушения значимых социальных отношений: </a:t>
            </a:r>
            <a:r>
              <a:rPr lang="ru-RU" sz="2800" dirty="0" err="1" smtClean="0"/>
              <a:t>буллинг</a:t>
            </a:r>
            <a:r>
              <a:rPr lang="ru-RU" sz="2800" dirty="0" smtClean="0"/>
              <a:t> и </a:t>
            </a:r>
            <a:r>
              <a:rPr lang="ru-RU" sz="2800" dirty="0" err="1" smtClean="0"/>
              <a:t>кибербуллинг</a:t>
            </a:r>
            <a:r>
              <a:rPr lang="ru-RU" sz="2800" dirty="0" smtClean="0"/>
              <a:t>, социальный остракизм (игнорирование, исключение, отвержение), конфликтные отношения в семье и </a:t>
            </a:r>
            <a:r>
              <a:rPr lang="ru-RU" sz="2800" dirty="0" err="1" smtClean="0"/>
              <a:t>референтных</a:t>
            </a:r>
            <a:r>
              <a:rPr lang="ru-RU" sz="2800" dirty="0" smtClean="0"/>
              <a:t> группах, насилие и </a:t>
            </a:r>
            <a:r>
              <a:rPr lang="ru-RU" sz="2800" dirty="0" err="1" smtClean="0"/>
              <a:t>виктимблейминг</a:t>
            </a:r>
            <a:r>
              <a:rPr lang="ru-RU" sz="2800" dirty="0" smtClean="0"/>
              <a:t>, </a:t>
            </a:r>
            <a:r>
              <a:rPr lang="ru-RU" sz="2800" dirty="0" err="1" smtClean="0"/>
              <a:t>груминг</a:t>
            </a:r>
            <a:r>
              <a:rPr lang="ru-RU" sz="2800" dirty="0" smtClean="0"/>
              <a:t> </a:t>
            </a:r>
            <a:r>
              <a:rPr lang="ru-RU" sz="2800" dirty="0" err="1" smtClean="0"/>
              <a:t>и</a:t>
            </a:r>
            <a:r>
              <a:rPr lang="ru-RU" sz="2800" dirty="0" smtClean="0"/>
              <a:t> пр. </a:t>
            </a:r>
          </a:p>
          <a:p>
            <a:r>
              <a:rPr lang="ru-RU" sz="2800" dirty="0" smtClean="0"/>
              <a:t>Деструктивные </a:t>
            </a:r>
            <a:r>
              <a:rPr lang="ru-RU" sz="2800" dirty="0" err="1" smtClean="0"/>
              <a:t>копинг-стратегии</a:t>
            </a:r>
            <a:r>
              <a:rPr lang="ru-RU" sz="2800" dirty="0" smtClean="0"/>
              <a:t>, в т.ч., </a:t>
            </a:r>
            <a:r>
              <a:rPr lang="ru-RU" sz="2800" dirty="0" err="1" smtClean="0"/>
              <a:t>аддиктивное</a:t>
            </a:r>
            <a:r>
              <a:rPr lang="ru-RU" sz="2800" dirty="0" smtClean="0"/>
              <a:t> поведение (химические и нехимические зависимости) </a:t>
            </a:r>
          </a:p>
          <a:p>
            <a:r>
              <a:rPr lang="ru-RU" sz="2800" dirty="0" smtClean="0"/>
              <a:t>Мода на патологию, нарушение идентичности</a:t>
            </a:r>
          </a:p>
          <a:p>
            <a:r>
              <a:rPr lang="ru-RU" sz="2800" dirty="0" err="1" smtClean="0"/>
              <a:t>Несформированность</a:t>
            </a:r>
            <a:r>
              <a:rPr lang="ru-RU" sz="2800" dirty="0" smtClean="0"/>
              <a:t> социальных и регуляторных навыков </a:t>
            </a:r>
          </a:p>
          <a:p>
            <a:r>
              <a:rPr lang="ru-RU" sz="2800" dirty="0" smtClean="0"/>
              <a:t>Отсутствие мотивации  к обучению, профессиональному в т.ч.</a:t>
            </a:r>
          </a:p>
          <a:p>
            <a:r>
              <a:rPr lang="ru-RU" sz="2800" dirty="0" smtClean="0"/>
              <a:t>Нарушение базовых потребностей (в принятии,  самоуважении, контроле и осмысленном существовании)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298840"/>
            <a:ext cx="809625" cy="106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8473" y="309279"/>
            <a:ext cx="402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4F81BD">
                    <a:lumMod val="50000"/>
                  </a:srgbClr>
                </a:solidFill>
              </a:rPr>
              <a:t>Разработки МГППУ</a:t>
            </a:r>
            <a:endParaRPr lang="ru-RU" sz="36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444" y="1555169"/>
            <a:ext cx="3674908" cy="45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328" y="1280160"/>
            <a:ext cx="3588745" cy="483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5409" y="1659316"/>
            <a:ext cx="33441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Обучение и  повышение квалификации в МГППУ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61" y="1142984"/>
            <a:ext cx="10972800" cy="5500702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Проектирование системы профилактики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девиантного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поведения в организациях для детей-сирот и детей, оставшихся без попечения родителей (36 часов) </a:t>
            </a:r>
          </a:p>
          <a:p>
            <a:pPr lvl="0"/>
            <a:r>
              <a:rPr lang="ru-RU" sz="3600" dirty="0" smtClean="0"/>
              <a:t>Профилактика и сопровождение несовершеннолетних с </a:t>
            </a:r>
            <a:r>
              <a:rPr lang="ru-RU" sz="3600" dirty="0" err="1" smtClean="0"/>
              <a:t>аддиктивным</a:t>
            </a:r>
            <a:r>
              <a:rPr lang="ru-RU" sz="3600" dirty="0" smtClean="0"/>
              <a:t> поведением (вариативная  модульная программа 72 часа + 36 часов дополнительный модуль по проблемам применения допинга для тренеров и спортивных педагогов)</a:t>
            </a:r>
          </a:p>
          <a:p>
            <a:pPr lvl="0"/>
            <a:r>
              <a:rPr lang="ru-RU" sz="3600" dirty="0" smtClean="0"/>
              <a:t>Восстановительные технологии в работе с несовершеннолетними, их семьями и социальным окружением (108 часов: вариативная комбинация трех модулей по 36 часов,  с международным участием)</a:t>
            </a:r>
          </a:p>
          <a:p>
            <a:pPr lvl="0"/>
            <a:r>
              <a:rPr lang="ru-RU" sz="3600" dirty="0" smtClean="0"/>
              <a:t>Современные технологии управления социальными рисками в сфере детства (108 часов: вариативная комбинация трех модулей по 36 часов,  с международным участием)</a:t>
            </a:r>
          </a:p>
          <a:p>
            <a:pPr lvl="0"/>
            <a:r>
              <a:rPr lang="ru-RU" sz="3600" dirty="0" err="1" smtClean="0"/>
              <a:t>Постинтернатное</a:t>
            </a:r>
            <a:r>
              <a:rPr lang="ru-RU" sz="3600" dirty="0" smtClean="0"/>
              <a:t> сопровождение молодежи группы риска: профессиональный </a:t>
            </a:r>
            <a:r>
              <a:rPr lang="ru-RU" sz="3600" dirty="0" err="1" smtClean="0"/>
              <a:t>менторинг</a:t>
            </a:r>
            <a:r>
              <a:rPr lang="ru-RU" sz="3600" dirty="0" smtClean="0"/>
              <a:t> и другие социальные интервенции (российско-израильская программа,  72 часа). </a:t>
            </a:r>
          </a:p>
          <a:p>
            <a:pPr marL="0" indent="0"/>
            <a:endParaRPr lang="ru-RU" sz="3400" b="1" dirty="0" smtClean="0">
              <a:solidFill>
                <a:schemeClr val="tx2"/>
              </a:solidFill>
            </a:endParaRPr>
          </a:p>
          <a:p>
            <a:pPr marL="0" indent="0"/>
            <a:endParaRPr lang="ru-RU" sz="3400" b="1" dirty="0"/>
          </a:p>
        </p:txBody>
      </p:sp>
      <p:pic>
        <p:nvPicPr>
          <p:cNvPr id="5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619" y="976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908" y="344977"/>
            <a:ext cx="10972800" cy="63976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Полезные ссылки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12653" y="924951"/>
            <a:ext cx="10972800" cy="4525963"/>
          </a:xfrm>
        </p:spPr>
        <p:txBody>
          <a:bodyPr/>
          <a:lstStyle/>
          <a:p>
            <a:r>
              <a:rPr lang="ru-RU" sz="1800" i="1" dirty="0" err="1" smtClean="0">
                <a:ea typeface="Times New Roman" pitchFamily="18" charset="0"/>
                <a:cs typeface="Times New Roman" pitchFamily="18" charset="0"/>
              </a:rPr>
              <a:t>Бойкина</a:t>
            </a:r>
            <a:r>
              <a:rPr lang="ru-RU" sz="1800" i="1" dirty="0" smtClean="0">
                <a:ea typeface="Times New Roman" pitchFamily="18" charset="0"/>
                <a:cs typeface="Times New Roman" pitchFamily="18" charset="0"/>
              </a:rPr>
              <a:t> Е.Э. 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Агрессия сквозь призму социального остракизма [Электронный ресурс] // Современная зарубежная психология. 2019. Т. 8. № 3. С. 60-67. </a:t>
            </a:r>
            <a:r>
              <a:rPr lang="ru-RU" sz="1800" dirty="0" err="1" smtClean="0">
                <a:ea typeface="Times New Roman" pitchFamily="18" charset="0"/>
                <a:cs typeface="Times New Roman" pitchFamily="18" charset="0"/>
              </a:rPr>
              <a:t>doi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: 10.17759/jmfp.2019080307(0,81 п.л.) </a:t>
            </a:r>
          </a:p>
          <a:p>
            <a:r>
              <a:rPr lang="ru-RU" sz="1800" dirty="0" smtClean="0">
                <a:solidFill>
                  <a:prstClr val="black"/>
                </a:solidFill>
              </a:rPr>
              <a:t>Богданович Н.В., </a:t>
            </a:r>
            <a:r>
              <a:rPr lang="ru-RU" sz="1800" dirty="0" err="1" smtClean="0">
                <a:solidFill>
                  <a:prstClr val="black"/>
                </a:solidFill>
              </a:rPr>
              <a:t>Делибалт</a:t>
            </a:r>
            <a:r>
              <a:rPr lang="ru-RU" sz="1800" dirty="0" smtClean="0">
                <a:solidFill>
                  <a:prstClr val="black"/>
                </a:solidFill>
              </a:rPr>
              <a:t> В.В. Профилактика </a:t>
            </a:r>
            <a:r>
              <a:rPr lang="ru-RU" sz="1800" dirty="0" err="1" smtClean="0">
                <a:solidFill>
                  <a:prstClr val="black"/>
                </a:solidFill>
              </a:rPr>
              <a:t>девиантного</a:t>
            </a:r>
            <a:r>
              <a:rPr lang="ru-RU" sz="1800" dirty="0" smtClean="0">
                <a:solidFill>
                  <a:prstClr val="black"/>
                </a:solidFill>
              </a:rPr>
              <a:t> поведения детей и подростков как направление деятельности психолога в образовательных учреждениях [Электронный ресурс] // Психология и право. 2020. Том 10. № 2. С. 1–14. doi:10.17759/psylaw.2020100201</a:t>
            </a:r>
          </a:p>
          <a:p>
            <a:r>
              <a:rPr lang="ru-RU" sz="1800" dirty="0" smtClean="0">
                <a:solidFill>
                  <a:prstClr val="black"/>
                </a:solidFill>
              </a:rPr>
              <a:t>Дозорцева Е.Г., </a:t>
            </a:r>
            <a:r>
              <a:rPr lang="ru-RU" sz="1800" dirty="0" err="1" smtClean="0">
                <a:solidFill>
                  <a:prstClr val="black"/>
                </a:solidFill>
              </a:rPr>
              <a:t>Ошевский</a:t>
            </a:r>
            <a:r>
              <a:rPr lang="ru-RU" sz="1800" dirty="0" smtClean="0">
                <a:solidFill>
                  <a:prstClr val="black"/>
                </a:solidFill>
              </a:rPr>
              <a:t> Д.С., </a:t>
            </a:r>
            <a:r>
              <a:rPr lang="ru-RU" sz="1800" dirty="0" err="1" smtClean="0">
                <a:solidFill>
                  <a:prstClr val="black"/>
                </a:solidFill>
              </a:rPr>
              <a:t>Сыроквашина</a:t>
            </a:r>
            <a:r>
              <a:rPr lang="ru-RU" sz="1800" dirty="0" smtClean="0">
                <a:solidFill>
                  <a:prstClr val="black"/>
                </a:solidFill>
              </a:rPr>
              <a:t> К.В. Психологические, социальные и информационные аспекты нападений несовершеннолетних на учебные заведения [Электронный ресурс] // Психология и право. 2020. Том 10. № 2. С. 97–110. doi:10.17759/psylaw.2020100208</a:t>
            </a:r>
          </a:p>
          <a:p>
            <a:r>
              <a:rPr lang="ru-RU" sz="1800" dirty="0" smtClean="0"/>
              <a:t>Методические материалы по признакам девиаций, действиям специалистов системы образования в ситуациях социальных рисков и профилактике </a:t>
            </a:r>
            <a:r>
              <a:rPr lang="ru-RU" sz="1800" dirty="0" err="1" smtClean="0"/>
              <a:t>девиантного</a:t>
            </a:r>
            <a:r>
              <a:rPr lang="ru-RU" sz="1800" dirty="0" smtClean="0"/>
              <a:t> поведения обучающихся. М: МГППУ, - 2018 г. </a:t>
            </a:r>
            <a:r>
              <a:rPr lang="ru-RU" sz="1800" u="sng" dirty="0" smtClean="0">
                <a:hlinkClick r:id="rId3"/>
              </a:rPr>
              <a:t>https://mgppu.ru/about/publications/deviant_behaviour</a:t>
            </a:r>
            <a:r>
              <a:rPr lang="ru-RU" sz="1800" u="sng" dirty="0" smtClean="0"/>
              <a:t> </a:t>
            </a:r>
          </a:p>
          <a:p>
            <a:r>
              <a:rPr lang="ru-RU" sz="1800" dirty="0" smtClean="0"/>
              <a:t>Пакет документов по внедрению школьных служб примирения </a:t>
            </a:r>
            <a:r>
              <a:rPr lang="ru-RU" sz="1800" u="sng" dirty="0" smtClean="0">
                <a:hlinkClick r:id="rId4"/>
              </a:rPr>
              <a:t>https://yadi.sk/d/tHe4yYc-3GqLLq</a:t>
            </a:r>
            <a:r>
              <a:rPr lang="ru-RU" sz="1800" dirty="0" smtClean="0"/>
              <a:t>. </a:t>
            </a:r>
          </a:p>
          <a:p>
            <a:r>
              <a:rPr lang="ru-RU" sz="1800" dirty="0" err="1" smtClean="0">
                <a:solidFill>
                  <a:prstClr val="black"/>
                </a:solidFill>
              </a:rPr>
              <a:t>Стратийчук</a:t>
            </a:r>
            <a:r>
              <a:rPr lang="ru-RU" sz="1800" dirty="0" smtClean="0">
                <a:solidFill>
                  <a:prstClr val="black"/>
                </a:solidFill>
              </a:rPr>
              <a:t> Е.В., Чиркина Р.В. Позиция учителя в школьном </a:t>
            </a:r>
            <a:r>
              <a:rPr lang="ru-RU" sz="1800" dirty="0" err="1" smtClean="0">
                <a:solidFill>
                  <a:prstClr val="black"/>
                </a:solidFill>
              </a:rPr>
              <a:t>буллинге</a:t>
            </a:r>
            <a:r>
              <a:rPr lang="ru-RU" sz="1800" dirty="0" smtClean="0">
                <a:solidFill>
                  <a:prstClr val="black"/>
                </a:solidFill>
              </a:rPr>
              <a:t> [Электронный ресурс] // Современная зарубежная психология. 2019. Том 8. № 3. С. 45–52. doi:10.17759/jmfp.2019080305</a:t>
            </a:r>
          </a:p>
          <a:p>
            <a:pPr lvl="0"/>
            <a:r>
              <a:rPr lang="en-US" sz="1800" dirty="0" err="1" smtClean="0"/>
              <a:t>Sommer</a:t>
            </a:r>
            <a:r>
              <a:rPr lang="en-US" sz="1800" dirty="0" smtClean="0"/>
              <a:t> F., </a:t>
            </a:r>
            <a:r>
              <a:rPr lang="en-US" sz="1800" dirty="0" err="1" smtClean="0"/>
              <a:t>Leuschner</a:t>
            </a:r>
            <a:r>
              <a:rPr lang="en-US" sz="1800" dirty="0" smtClean="0"/>
              <a:t> V., </a:t>
            </a:r>
            <a:r>
              <a:rPr lang="en-US" sz="1800" dirty="0" err="1" smtClean="0"/>
              <a:t>Scheithauer</a:t>
            </a:r>
            <a:r>
              <a:rPr lang="en-US" sz="1800" dirty="0" smtClean="0"/>
              <a:t> H. Bulling, romantic rejection, and conflicts with teachers: the crucial role of social dynamics of school shootings – A systematic review // International Journal of Developmental Science. 2014. Vol. 8. P. 3 - 24. doi:10.3233/DEV-140129</a:t>
            </a:r>
            <a:endParaRPr lang="ru-RU" sz="1800" dirty="0" smtClean="0"/>
          </a:p>
          <a:p>
            <a:endParaRPr lang="ru-RU" sz="1800" dirty="0" smtClean="0">
              <a:solidFill>
                <a:prstClr val="black"/>
              </a:solidFill>
            </a:endParaRPr>
          </a:p>
          <a:p>
            <a:endParaRPr lang="ru-RU" sz="2400" u="sng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619" y="976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908" y="344977"/>
            <a:ext cx="10972800" cy="7101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Полезные ссылки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12652" y="1178169"/>
            <a:ext cx="10972800" cy="4525963"/>
          </a:xfrm>
        </p:spPr>
        <p:txBody>
          <a:bodyPr/>
          <a:lstStyle/>
          <a:p>
            <a:r>
              <a:rPr lang="ru-RU" sz="1600" dirty="0" smtClean="0">
                <a:solidFill>
                  <a:prstClr val="black"/>
                </a:solidFill>
              </a:rPr>
              <a:t>Богданович Н.В., </a:t>
            </a:r>
            <a:r>
              <a:rPr lang="ru-RU" sz="1600" dirty="0" err="1" smtClean="0">
                <a:solidFill>
                  <a:prstClr val="black"/>
                </a:solidFill>
              </a:rPr>
              <a:t>Делибалт</a:t>
            </a:r>
            <a:r>
              <a:rPr lang="ru-RU" sz="1600" dirty="0" smtClean="0">
                <a:solidFill>
                  <a:prstClr val="black"/>
                </a:solidFill>
              </a:rPr>
              <a:t> В.В. Профилактика </a:t>
            </a:r>
            <a:r>
              <a:rPr lang="ru-RU" sz="1600" dirty="0" err="1" smtClean="0">
                <a:solidFill>
                  <a:prstClr val="black"/>
                </a:solidFill>
              </a:rPr>
              <a:t>девиантного</a:t>
            </a:r>
            <a:r>
              <a:rPr lang="ru-RU" sz="1600" dirty="0" smtClean="0">
                <a:solidFill>
                  <a:prstClr val="black"/>
                </a:solidFill>
              </a:rPr>
              <a:t> поведения детей и подростков как направление деятельности психолога в образовательных учреждениях [Электронный ресурс] // Психология и право. 2020. Том 10. № 2. С. 1–14. doi:10.17759/psylaw.2020100201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Дозорцева Е.Г., </a:t>
            </a:r>
            <a:r>
              <a:rPr lang="ru-RU" sz="1600" dirty="0" err="1" smtClean="0">
                <a:solidFill>
                  <a:prstClr val="black"/>
                </a:solidFill>
              </a:rPr>
              <a:t>Ошевский</a:t>
            </a:r>
            <a:r>
              <a:rPr lang="ru-RU" sz="1600" dirty="0" smtClean="0">
                <a:solidFill>
                  <a:prstClr val="black"/>
                </a:solidFill>
              </a:rPr>
              <a:t> Д.С., </a:t>
            </a:r>
            <a:r>
              <a:rPr lang="ru-RU" sz="1600" dirty="0" err="1" smtClean="0">
                <a:solidFill>
                  <a:prstClr val="black"/>
                </a:solidFill>
              </a:rPr>
              <a:t>Сыроквашина</a:t>
            </a:r>
            <a:r>
              <a:rPr lang="ru-RU" sz="1600" dirty="0" smtClean="0">
                <a:solidFill>
                  <a:prstClr val="black"/>
                </a:solidFill>
              </a:rPr>
              <a:t> К.В. Психологические, социальные и информационные аспекты нападений несовершеннолетних на учебные заведения [Электронный ресурс] // Психология и право. 2020. Том 10. № 2. С. 97–110. doi:10.17759/psylaw.2020100208</a:t>
            </a:r>
          </a:p>
          <a:p>
            <a:r>
              <a:rPr lang="ru-RU" sz="1600" dirty="0" smtClean="0"/>
              <a:t>Методические материалы по признакам девиаций, действиям специалистов системы образования в ситуациях социальных рисков и профилактике </a:t>
            </a:r>
            <a:r>
              <a:rPr lang="ru-RU" sz="1600" dirty="0" err="1" smtClean="0"/>
              <a:t>девиантного</a:t>
            </a:r>
            <a:r>
              <a:rPr lang="ru-RU" sz="1600" dirty="0" smtClean="0"/>
              <a:t> поведения обучающихся. М: МГППУ, - 2018 г. </a:t>
            </a:r>
            <a:r>
              <a:rPr lang="ru-RU" sz="1600" u="sng" dirty="0" smtClean="0">
                <a:hlinkClick r:id="rId3"/>
              </a:rPr>
              <a:t>https://mgppu.ru/about/publications/deviant_behaviour</a:t>
            </a:r>
            <a:r>
              <a:rPr lang="ru-RU" sz="1600" u="sng" dirty="0" smtClean="0"/>
              <a:t> </a:t>
            </a:r>
          </a:p>
          <a:p>
            <a:r>
              <a:rPr lang="ru-RU" sz="1600" dirty="0" smtClean="0"/>
              <a:t>Организация просветительской работы с родителями по вопросам профилактики </a:t>
            </a:r>
            <a:r>
              <a:rPr lang="ru-RU" sz="1600" dirty="0" err="1" smtClean="0"/>
              <a:t>девиантного</a:t>
            </a:r>
            <a:r>
              <a:rPr lang="ru-RU" sz="1600" dirty="0" smtClean="0"/>
              <a:t> поведения несовершеннолетних. Методические рекомендации для руководителей образовательных организаций / Дворянчиков Н.В., </a:t>
            </a:r>
            <a:r>
              <a:rPr lang="ru-RU" sz="1600" dirty="0" err="1" smtClean="0"/>
              <a:t>Делибалт</a:t>
            </a:r>
            <a:r>
              <a:rPr lang="ru-RU" sz="1600" dirty="0" smtClean="0"/>
              <a:t> В.В., </a:t>
            </a:r>
            <a:r>
              <a:rPr lang="ru-RU" sz="1600" dirty="0" err="1" smtClean="0"/>
              <a:t>Казина</a:t>
            </a:r>
            <a:r>
              <a:rPr lang="ru-RU" sz="1600" dirty="0" smtClean="0"/>
              <a:t> А.О., </a:t>
            </a:r>
            <a:r>
              <a:rPr lang="ru-RU" sz="1600" dirty="0" err="1" smtClean="0"/>
              <a:t>Лаврешкин</a:t>
            </a:r>
            <a:r>
              <a:rPr lang="ru-RU" sz="1600" dirty="0" smtClean="0"/>
              <a:t> Н.В., </a:t>
            </a:r>
            <a:r>
              <a:rPr lang="ru-RU" sz="1600" dirty="0" err="1" smtClean="0"/>
              <a:t>Вихристюк</a:t>
            </a:r>
            <a:r>
              <a:rPr lang="ru-RU" sz="1600" dirty="0" smtClean="0"/>
              <a:t> О.В., </a:t>
            </a:r>
            <a:r>
              <a:rPr lang="ru-RU" sz="1600" dirty="0" err="1" smtClean="0"/>
              <a:t>Гаязова</a:t>
            </a:r>
            <a:r>
              <a:rPr lang="ru-RU" sz="1600" dirty="0" smtClean="0"/>
              <a:t> Л.А., Власова Н.В., Богданович Н.В., </a:t>
            </a:r>
            <a:r>
              <a:rPr lang="ru-RU" sz="1600" dirty="0" err="1" smtClean="0"/>
              <a:t>Чернушевич</a:t>
            </a:r>
            <a:r>
              <a:rPr lang="ru-RU" sz="1600" dirty="0" smtClean="0"/>
              <a:t> В.А., Чиркина Р.В., – Москва : ФГБОУ ВО МГППУ, 2018. – 60 с.</a:t>
            </a:r>
          </a:p>
          <a:p>
            <a:r>
              <a:rPr lang="ru-RU" sz="1600" dirty="0" err="1" smtClean="0">
                <a:solidFill>
                  <a:prstClr val="black"/>
                </a:solidFill>
              </a:rPr>
              <a:t>Стратийчук</a:t>
            </a:r>
            <a:r>
              <a:rPr lang="ru-RU" sz="1600" dirty="0" smtClean="0">
                <a:solidFill>
                  <a:prstClr val="black"/>
                </a:solidFill>
              </a:rPr>
              <a:t> Е.В., Чиркина Р.В. Позиция учителя в школьном </a:t>
            </a:r>
            <a:r>
              <a:rPr lang="ru-RU" sz="1600" dirty="0" err="1" smtClean="0">
                <a:solidFill>
                  <a:prstClr val="black"/>
                </a:solidFill>
              </a:rPr>
              <a:t>буллинге</a:t>
            </a:r>
            <a:r>
              <a:rPr lang="ru-RU" sz="1600" dirty="0" smtClean="0">
                <a:solidFill>
                  <a:prstClr val="black"/>
                </a:solidFill>
              </a:rPr>
              <a:t> [Электронный ресурс] // Современная зарубежная психология. 2019. Том 8. № 3. С. 45–52. doi:10.17759/jmfp.2019080305</a:t>
            </a:r>
          </a:p>
          <a:p>
            <a:r>
              <a:rPr lang="ru-RU" sz="1600" dirty="0" err="1" smtClean="0">
                <a:solidFill>
                  <a:prstClr val="black"/>
                </a:solidFill>
              </a:rPr>
              <a:t>Сыроквашина</a:t>
            </a:r>
            <a:r>
              <a:rPr lang="ru-RU" sz="1600" dirty="0" smtClean="0">
                <a:solidFill>
                  <a:prstClr val="black"/>
                </a:solidFill>
              </a:rPr>
              <a:t> К.В., Дозорцева Е.Г. Психологические факторы риска суицидального поведения у подростков // Консультативная психология и психотерапия. 2016. Том 24. № 3. С. 8–24. doi:10.17759/cpp.2016240302</a:t>
            </a:r>
          </a:p>
          <a:p>
            <a:pPr lvl="0"/>
            <a:r>
              <a:rPr lang="en-US" sz="1600" dirty="0" err="1" smtClean="0"/>
              <a:t>Sommer</a:t>
            </a:r>
            <a:r>
              <a:rPr lang="en-US" sz="1600" dirty="0" smtClean="0"/>
              <a:t> F., </a:t>
            </a:r>
            <a:r>
              <a:rPr lang="en-US" sz="1600" dirty="0" err="1" smtClean="0"/>
              <a:t>Leuschner</a:t>
            </a:r>
            <a:r>
              <a:rPr lang="en-US" sz="1600" dirty="0" smtClean="0"/>
              <a:t> V., </a:t>
            </a:r>
            <a:r>
              <a:rPr lang="en-US" sz="1600" dirty="0" err="1" smtClean="0"/>
              <a:t>Scheithauer</a:t>
            </a:r>
            <a:r>
              <a:rPr lang="en-US" sz="1600" dirty="0" smtClean="0"/>
              <a:t> H. Bulling, romantic rejection, and conflicts with teachers: the crucial role of social dynamics of school shootings – A systematic review // International Journal of Developmental Science. 2014. Vol. 8. P. 3 - 24. doi:10.3233/DEV-140129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endParaRPr lang="ru-RU" sz="2400" u="sng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619" y="976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9941" y="0"/>
            <a:ext cx="9645746" cy="163185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Источники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3895" y="1983544"/>
            <a:ext cx="10972800" cy="464905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Общественный центр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«Судебно-правовая реформа»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.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sprc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.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ru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Сайт Школьные службы примирения (вся литература по восстановительному подходу)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http://www.8-926-145-87-01.ru/%d1%81%d0%be%d0%b7%d0%b4%d0%b0%d1%82%d1%8c-%d1%81%d0%bb%d1%83%d0%b6%d0%b1%d1%83-%d0%bf%d1%80%d0%b8%d0%bc%d0%b8%d1%80%d0%b5%d0%bd%d0%b8%d1%8f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63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200EBA-4F2E-4B61-9ABC-45A8470725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370" y="629285"/>
            <a:ext cx="2578100" cy="1163638"/>
          </a:xfrm>
          <a:prstGeom prst="rect">
            <a:avLst/>
          </a:prstGeom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933825"/>
            <a:ext cx="15843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4" y="5373688"/>
            <a:ext cx="1228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6960" y="2331720"/>
            <a:ext cx="83210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Сайт Студенческого научного общества МГППУ </a:t>
            </a:r>
            <a:endParaRPr lang="en-US" sz="28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  <a:hlinkClick r:id="rId5"/>
              </a:rPr>
              <a:t>www.sno.mgppu.ru</a:t>
            </a:r>
            <a:endParaRPr lang="en-US" sz="2800" dirty="0" smtClean="0">
              <a:solidFill>
                <a:srgbClr val="C00000"/>
              </a:solidFill>
              <a:latin typeface="+mj-lt"/>
            </a:endParaRPr>
          </a:p>
          <a:p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6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" y="329430"/>
            <a:ext cx="975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Объяснительные конструкты и методологические основания всех уровней профилактики отклоняющегося поведения</a:t>
            </a:r>
            <a:endParaRPr lang="ru-RU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7731" y="199895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latin typeface="Calibri" pitchFamily="34" charset="0"/>
            </a:endParaRPr>
          </a:p>
        </p:txBody>
      </p:sp>
      <p:pic>
        <p:nvPicPr>
          <p:cNvPr id="1026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862" y="298840"/>
            <a:ext cx="750163" cy="1061195"/>
          </a:xfrm>
          <a:prstGeom prst="rect">
            <a:avLst/>
          </a:prstGeom>
          <a:noFill/>
        </p:spPr>
      </p:pic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30027" y="1445002"/>
          <a:ext cx="9319216" cy="512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61009" cy="76637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Модель совокупности рисков  в процессе развития устойчивого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антисоциального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поведения (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Lösel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, Bender, 200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 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945791" y="1033048"/>
            <a:ext cx="11540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43933" y="1412875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34434" y="4508500"/>
            <a:ext cx="11243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83633" y="5013325"/>
            <a:ext cx="11347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3" name="TextBox 80"/>
          <p:cNvSpPr txBox="1">
            <a:spLocks noChangeArrowheads="1"/>
          </p:cNvSpPr>
          <p:nvPr/>
        </p:nvSpPr>
        <p:spPr bwMode="auto">
          <a:xfrm>
            <a:off x="4128868" y="4112774"/>
            <a:ext cx="60642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Разные формы манифестаций несовершеннолетних</a:t>
            </a:r>
          </a:p>
        </p:txBody>
      </p:sp>
      <p:sp>
        <p:nvSpPr>
          <p:cNvPr id="9254" name="TextBox 81"/>
          <p:cNvSpPr txBox="1">
            <a:spLocks noChangeArrowheads="1"/>
          </p:cNvSpPr>
          <p:nvPr/>
        </p:nvSpPr>
        <p:spPr bwMode="auto">
          <a:xfrm>
            <a:off x="457200" y="4643438"/>
            <a:ext cx="1173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Детство	                                      </a:t>
            </a:r>
            <a:r>
              <a:rPr lang="ru-RU" sz="2000" dirty="0" smtClean="0"/>
              <a:t>                      </a:t>
            </a:r>
            <a:r>
              <a:rPr lang="ru-RU" sz="2000" dirty="0" err="1"/>
              <a:t>Подростничество</a:t>
            </a:r>
            <a:r>
              <a:rPr lang="ru-RU" sz="2000" dirty="0"/>
              <a:t>                          Ранняя зрелость                                            </a:t>
            </a:r>
            <a:r>
              <a:rPr lang="ru-RU" dirty="0"/>
              <a:t>														</a:t>
            </a:r>
          </a:p>
        </p:txBody>
      </p:sp>
      <p:sp>
        <p:nvSpPr>
          <p:cNvPr id="9255" name="TextBox 82"/>
          <p:cNvSpPr txBox="1">
            <a:spLocks noChangeArrowheads="1"/>
          </p:cNvSpPr>
          <p:nvPr/>
        </p:nvSpPr>
        <p:spPr bwMode="auto">
          <a:xfrm>
            <a:off x="334434" y="5108576"/>
            <a:ext cx="3797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Явные/скрытые проблемы с поведением,</a:t>
            </a:r>
          </a:p>
          <a:p>
            <a:r>
              <a:rPr lang="ru-RU" sz="1600" dirty="0"/>
              <a:t>Уклонение от ответственности </a:t>
            </a:r>
          </a:p>
          <a:p>
            <a:r>
              <a:rPr lang="ru-RU" sz="1600" dirty="0"/>
              <a:t>(за агрессию, воровство, ложь, прогулы и </a:t>
            </a:r>
            <a:r>
              <a:rPr lang="ru-RU" sz="1600" dirty="0" err="1"/>
              <a:t>тд</a:t>
            </a:r>
            <a:r>
              <a:rPr lang="ru-RU" sz="1600" dirty="0"/>
              <a:t>.)</a:t>
            </a:r>
          </a:p>
          <a:p>
            <a:endParaRPr lang="ru-RU" sz="1600" dirty="0"/>
          </a:p>
        </p:txBody>
      </p:sp>
      <p:sp>
        <p:nvSpPr>
          <p:cNvPr id="9256" name="TextBox 83"/>
          <p:cNvSpPr txBox="1">
            <a:spLocks noChangeArrowheads="1"/>
          </p:cNvSpPr>
          <p:nvPr/>
        </p:nvSpPr>
        <p:spPr bwMode="auto">
          <a:xfrm>
            <a:off x="4381500" y="5108575"/>
            <a:ext cx="39137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Тяжёлые/с применением насилия правонарушения, ранние аресты, синдром проблемного поведения («употребление ПАВ»,  рискованное поведение и т.д.)</a:t>
            </a:r>
          </a:p>
        </p:txBody>
      </p:sp>
      <p:sp>
        <p:nvSpPr>
          <p:cNvPr id="9257" name="TextBox 84"/>
          <p:cNvSpPr txBox="1">
            <a:spLocks noChangeArrowheads="1"/>
          </p:cNvSpPr>
          <p:nvPr/>
        </p:nvSpPr>
        <p:spPr bwMode="auto">
          <a:xfrm>
            <a:off x="8638118" y="5167314"/>
            <a:ext cx="3280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Криминализация (тяжёлая степень, насилие), </a:t>
            </a:r>
            <a:r>
              <a:rPr lang="ru-RU" sz="1600" dirty="0" err="1"/>
              <a:t>антисоциальная</a:t>
            </a:r>
            <a:r>
              <a:rPr lang="ru-RU" sz="1600" dirty="0"/>
              <a:t> личность</a:t>
            </a:r>
          </a:p>
        </p:txBody>
      </p:sp>
      <p:pic>
        <p:nvPicPr>
          <p:cNvPr id="9258" name="Content Placeholder 3" descr="МГППУ_ЛОГ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401" y="1"/>
            <a:ext cx="2368551" cy="109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961" y="1055078"/>
            <a:ext cx="11345755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9235440" cy="62569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Основы </a:t>
            </a:r>
            <a:r>
              <a:rPr lang="ru-RU" sz="3600" b="1" dirty="0" err="1" smtClean="0">
                <a:solidFill>
                  <a:schemeClr val="accent2"/>
                </a:solidFill>
              </a:rPr>
              <a:t>психопрофилактики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0112" y="995291"/>
            <a:ext cx="10972800" cy="4525963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tx2"/>
                </a:solidFill>
              </a:rPr>
              <a:t>Психопрофилактику</a:t>
            </a:r>
            <a:r>
              <a:rPr lang="ru-RU" sz="2800" dirty="0" smtClean="0">
                <a:solidFill>
                  <a:schemeClr val="tx2"/>
                </a:solidFill>
              </a:rPr>
              <a:t>  можно определить как направление деятельности </a:t>
            </a:r>
            <a:r>
              <a:rPr lang="ru-RU" sz="2800" b="1" dirty="0" smtClean="0">
                <a:solidFill>
                  <a:schemeClr val="tx2"/>
                </a:solidFill>
              </a:rPr>
              <a:t>педагогического коллектива</a:t>
            </a:r>
            <a:r>
              <a:rPr lang="ru-RU" sz="2800" dirty="0" smtClean="0">
                <a:solidFill>
                  <a:schemeClr val="tx2"/>
                </a:solidFill>
              </a:rPr>
              <a:t>, целью которого является предупреждение отклонений в развитии и поведении обучающихся через создание условий для успешного формирования и развития их личностных ресурсов, способствующих преодолению различных трудных жизненных ситуаций и влияющих на повышение устойчивости к неблагоприятным факторам.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Требования к организации </a:t>
            </a:r>
            <a:r>
              <a:rPr lang="ru-RU" sz="2800" b="1" dirty="0" err="1" smtClean="0">
                <a:solidFill>
                  <a:schemeClr val="tx2"/>
                </a:solidFill>
              </a:rPr>
              <a:t>психопрофилактики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</a:rPr>
              <a:t>Комплексный  или системный подход.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</a:rPr>
              <a:t>Создание профилактического пространства.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</a:rPr>
              <a:t>Субъектный подход к </a:t>
            </a:r>
            <a:r>
              <a:rPr lang="ru-RU" sz="2800" dirty="0" err="1" smtClean="0">
                <a:solidFill>
                  <a:schemeClr val="tx2"/>
                </a:solidFill>
              </a:rPr>
              <a:t>психопрофилактике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4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0" y="298840"/>
            <a:ext cx="962025" cy="1255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5694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Уровень  углубленной комплексной диагностики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0112" y="995291"/>
            <a:ext cx="10972800" cy="452596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Структурированная оценка социальной ситуации развития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Психодиагностический комплекс оценки отклоняющегося поведения несовершеннолетних  может включать такие инструменты как: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Оценка рисков и возможностей (основа </a:t>
            </a:r>
            <a:r>
              <a:rPr lang="ru-RU" sz="2000" dirty="0" err="1" smtClean="0"/>
              <a:t>кейс-менеджмента</a:t>
            </a:r>
            <a:r>
              <a:rPr lang="ru-RU" sz="2000" dirty="0" smtClean="0"/>
              <a:t>)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Неструктурированное глубинное интервью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Шкалы, карты и листы наблюдений за поведением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err="1" smtClean="0"/>
              <a:t>Опросник</a:t>
            </a:r>
            <a:r>
              <a:rPr lang="ru-RU" sz="2000" dirty="0" smtClean="0"/>
              <a:t> по выявлению эмоциональных проблем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Диагностические шкалы поведенческих нарушений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Карта наблюдения для выявления внешних физических и поведенческих проявлений, характерных для ребенка пережившего ситуацию насилия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Шкалы социального остракизма и нарушенных потребностей 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Диагностика </a:t>
            </a:r>
            <a:r>
              <a:rPr lang="ru-RU" sz="2000" dirty="0" err="1" smtClean="0"/>
              <a:t>диссоциальных</a:t>
            </a:r>
            <a:r>
              <a:rPr lang="ru-RU" sz="2000" dirty="0" smtClean="0"/>
              <a:t> черт личности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/>
              <a:t>Темная триада  и др. </a:t>
            </a:r>
          </a:p>
          <a:p>
            <a:pPr lvl="0"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Пакет диагностических  материалов с методическим сопровождением разработан  в МГППУ , 2017-2020 гг.  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4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8040" y="298840"/>
            <a:ext cx="838200" cy="116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63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4533" y="609329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12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799" y="441980"/>
            <a:ext cx="11443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 </a:t>
            </a:r>
            <a:r>
              <a:rPr lang="ru-RU" sz="2400" dirty="0"/>
              <a:t>Социальный </a:t>
            </a:r>
            <a:r>
              <a:rPr lang="ru-RU" sz="2400" dirty="0" smtClean="0"/>
              <a:t>остракизм опосредует различия в факторной структуре </a:t>
            </a:r>
            <a:r>
              <a:rPr lang="ru-RU" sz="2400" i="1" dirty="0" smtClean="0"/>
              <a:t>антисоциального поведения</a:t>
            </a:r>
            <a:r>
              <a:rPr lang="ru-RU" sz="2400" dirty="0" smtClean="0"/>
              <a:t> в группах </a:t>
            </a:r>
            <a:r>
              <a:rPr lang="ru-RU" sz="2400" dirty="0" err="1" smtClean="0"/>
              <a:t>остракированных</a:t>
            </a:r>
            <a:r>
              <a:rPr lang="ru-RU" sz="2400" dirty="0" smtClean="0"/>
              <a:t> и не </a:t>
            </a:r>
            <a:r>
              <a:rPr lang="ru-RU" sz="2400" dirty="0"/>
              <a:t>остракированных несовершеннолетних: </a:t>
            </a:r>
            <a:endParaRPr lang="ru-RU" sz="2400" dirty="0" smtClean="0"/>
          </a:p>
          <a:p>
            <a:pPr algn="just"/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9403" y="1630680"/>
          <a:ext cx="10945216" cy="3750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6277"/>
                <a:gridCol w="4320480"/>
                <a:gridCol w="4128459"/>
              </a:tblGrid>
              <a:tr h="747816">
                <a:tc>
                  <a:txBody>
                    <a:bodyPr/>
                    <a:lstStyle/>
                    <a:p>
                      <a:endParaRPr lang="ru-RU" sz="2000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Остракированные</a:t>
                      </a:r>
                      <a:r>
                        <a:rPr lang="ru-RU" sz="2000" b="1" i="0" baseline="0" dirty="0" smtClean="0"/>
                        <a:t> </a:t>
                      </a:r>
                      <a:r>
                        <a:rPr lang="ru-RU" sz="2000" b="1" i="0" dirty="0" smtClean="0"/>
                        <a:t>с антисоциальным поведением</a:t>
                      </a:r>
                      <a:endParaRPr lang="ru-RU" sz="2000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Не остракированные</a:t>
                      </a:r>
                    </a:p>
                    <a:p>
                      <a:r>
                        <a:rPr lang="ru-RU" sz="2000" b="1" i="0" dirty="0" smtClean="0"/>
                        <a:t>с</a:t>
                      </a:r>
                      <a:r>
                        <a:rPr lang="ru-RU" sz="2000" b="1" i="0" baseline="0" dirty="0" smtClean="0"/>
                        <a:t> </a:t>
                      </a:r>
                      <a:r>
                        <a:rPr lang="ru-RU" sz="2000" b="1" i="0" dirty="0" smtClean="0"/>
                        <a:t>антисоциальным поведением</a:t>
                      </a:r>
                      <a:endParaRPr lang="ru-RU" sz="2000" i="0" dirty="0"/>
                    </a:p>
                  </a:txBody>
                  <a:tcPr marL="121920" marR="121920"/>
                </a:tc>
              </a:tr>
              <a:tr h="1062686">
                <a:tc>
                  <a:txBody>
                    <a:bodyPr/>
                    <a:lstStyle/>
                    <a:p>
                      <a:r>
                        <a:rPr lang="ru-RU" sz="2000" i="0" dirty="0" smtClean="0"/>
                        <a:t>1 группа факторов: </a:t>
                      </a:r>
                      <a:endParaRPr lang="ru-RU" sz="2000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i="0" dirty="0" smtClean="0"/>
                        <a:t>«дезадаптивность» - </a:t>
                      </a:r>
                      <a:r>
                        <a:rPr lang="ru-RU" sz="2000" b="1" i="0" dirty="0" smtClean="0"/>
                        <a:t>«принятие ответственности» и «планирование решения проблем»</a:t>
                      </a:r>
                      <a:endParaRPr lang="ru-RU" sz="2000" b="1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/>
                        <a:t>«дезадаптивность» - «дистанцирование» и «бегство/избегание»</a:t>
                      </a:r>
                    </a:p>
                    <a:p>
                      <a:endParaRPr lang="ru-RU" sz="2000" i="0" dirty="0"/>
                    </a:p>
                  </a:txBody>
                  <a:tcPr marL="121920" marR="121920"/>
                </a:tc>
              </a:tr>
              <a:tr h="1692426">
                <a:tc>
                  <a:txBody>
                    <a:bodyPr/>
                    <a:lstStyle/>
                    <a:p>
                      <a:r>
                        <a:rPr lang="ru-RU" sz="2000" i="0" dirty="0" smtClean="0"/>
                        <a:t>2 группа факторов</a:t>
                      </a:r>
                      <a:endParaRPr lang="ru-RU" sz="2000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/>
                        <a:t>потребности в «принадлежности», «самоуважении», «осмысленном существовании», «контроле» + «экстраверсия» и «спонтанность»</a:t>
                      </a:r>
                    </a:p>
                    <a:p>
                      <a:endParaRPr lang="ru-RU" sz="2000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/>
                        <a:t>потребности в «принадлежности», «осмысленном существовании» + </a:t>
                      </a:r>
                      <a:r>
                        <a:rPr lang="ru-RU" sz="2000" b="1" i="0" dirty="0" smtClean="0"/>
                        <a:t>«склонность к агрессивному поведению»</a:t>
                      </a:r>
                    </a:p>
                    <a:p>
                      <a:endParaRPr lang="ru-RU" sz="2000" i="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27760" y="5532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Исследование </a:t>
            </a:r>
            <a:r>
              <a:rPr lang="ru-RU" sz="2000" dirty="0" err="1" smtClean="0">
                <a:solidFill>
                  <a:srgbClr val="C00000"/>
                </a:solidFill>
              </a:rPr>
              <a:t>Е.Э.Бойкиной</a:t>
            </a:r>
            <a:r>
              <a:rPr lang="ru-RU" sz="2000" dirty="0" smtClean="0">
                <a:solidFill>
                  <a:srgbClr val="C00000"/>
                </a:solidFill>
              </a:rPr>
              <a:t> – 2021 г. </a:t>
            </a:r>
            <a:r>
              <a:rPr lang="ru-RU" sz="1600" i="1" dirty="0" err="1" smtClean="0">
                <a:ea typeface="Times New Roman" pitchFamily="18" charset="0"/>
                <a:cs typeface="Times New Roman" pitchFamily="18" charset="0"/>
              </a:rPr>
              <a:t>Бойкина</a:t>
            </a:r>
            <a:r>
              <a:rPr lang="ru-RU" sz="1600" i="1" dirty="0" smtClean="0">
                <a:ea typeface="Times New Roman" pitchFamily="18" charset="0"/>
                <a:cs typeface="Times New Roman" pitchFamily="18" charset="0"/>
              </a:rPr>
              <a:t> Е.Э.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Агрессия сквозь призму социального остракизма [Электронный ресурс] // Современная зарубежная психология. 2019. Т. 8. № 3. С. 60-67. </a:t>
            </a:r>
            <a:r>
              <a:rPr lang="ru-RU" sz="1600" dirty="0" err="1" smtClean="0">
                <a:ea typeface="Times New Roman" pitchFamily="18" charset="0"/>
                <a:cs typeface="Times New Roman" pitchFamily="18" charset="0"/>
              </a:rPr>
              <a:t>doi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: 10.17759/jmfp.2019080307(0,81 п.л.)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Аспирантура\Диссер\Батарея результаты\Папка для Ивана\Окончательная матрица в диссер\Пляды картинки\Comp 2_00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58566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992545" y="609329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21</a:t>
            </a:r>
            <a:endParaRPr lang="ru-RU" sz="36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9349" y="4390947"/>
            <a:ext cx="47045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Рисунок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Корреляционная плеяда Профилей 1.1 и 1.2 (остракированные) при пороге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=0,7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G:\Аспирантура\Диссер\Батарея результаты\Папка для Ивана\Окончательная матрица в диссер\Пляды картинки\Comp 3_00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043" y="1340768"/>
            <a:ext cx="5088565" cy="39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999989" y="5373217"/>
            <a:ext cx="5760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Рисунок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Корреляционные плеяды Профилей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2.1 и 2.2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(не остракированные) при пороге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=0,7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24128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Сравнение корреляционных плеяд для групп «</a:t>
            </a:r>
            <a:r>
              <a:rPr lang="ru-RU" sz="3100" b="1" dirty="0" err="1" smtClean="0">
                <a:solidFill>
                  <a:srgbClr val="C00000"/>
                </a:solidFill>
              </a:rPr>
              <a:t>Остракированные</a:t>
            </a:r>
            <a:r>
              <a:rPr lang="ru-RU" sz="3100" b="1" dirty="0" smtClean="0">
                <a:solidFill>
                  <a:srgbClr val="C00000"/>
                </a:solidFill>
              </a:rPr>
              <a:t>» и  «Не </a:t>
            </a:r>
            <a:r>
              <a:rPr lang="ru-RU" sz="3100" b="1" dirty="0" err="1" smtClean="0">
                <a:solidFill>
                  <a:srgbClr val="C00000"/>
                </a:solidFill>
              </a:rPr>
              <a:t>остракированные</a:t>
            </a:r>
            <a:r>
              <a:rPr lang="ru-RU" sz="3100" b="1" dirty="0" smtClean="0">
                <a:solidFill>
                  <a:srgbClr val="C00000"/>
                </a:solidFill>
              </a:rPr>
              <a:t>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" name="Picture 2" descr="C:\Users\vorobevaan\Downloads\лого_аббревиатур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5160" y="298840"/>
            <a:ext cx="824865" cy="10611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1000" y="5380672"/>
            <a:ext cx="524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a typeface="Times New Roman" pitchFamily="18" charset="0"/>
                <a:cs typeface="Times New Roman" pitchFamily="18" charset="0"/>
              </a:rPr>
              <a:t>Бойкина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Е.Э., Чиркина Р.В. Социальный остракизм: современное состояние проблемы, методология и методы исследования [Электронный ресурс] // Психология и право. 2020. Том 10. № 1. С. 152–164. doi:10.17759/psylaw.2020100114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38216" y="1785926"/>
            <a:ext cx="9906069" cy="4786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Аспирантура\ЦССВ\Логотип Проекта Экосистема детства\логотип экосистема детства\Логотип Экосистема детства\PNG\Логотип 1_Экосистема детства_цвет+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760" y="714356"/>
            <a:ext cx="4145280" cy="5461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3467" y="5072075"/>
            <a:ext cx="97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АПРОБАЦИЯ СИСТЕМНОЙ МОДЕЛИ ПРОФИЛАКТИКИ СОЦИАЛЬНЫХ РИСКОВ В ОРГАНИЗАЦИЯХ ДЛЯ ДЕТЕЙ-СИРОТ И ДЕТЕЙ, ОСТАВШИХСЯ БЕЗ ПОПЕЧЕНИЯ РОДИТЕЛЕЙ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2021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7839" y="357166"/>
            <a:ext cx="2137395" cy="1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3" descr="МГППУ_ЛОГ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839200" y="428605"/>
            <a:ext cx="2686088" cy="127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1709</Words>
  <Application>Microsoft Office PowerPoint</Application>
  <PresentationFormat>Произвольный</PresentationFormat>
  <Paragraphs>222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Университет:  территория  поддержки </vt:lpstr>
      <vt:lpstr>Социальная ситуация развития  Риски подростково-юношеского периода</vt:lpstr>
      <vt:lpstr>Слайд 3</vt:lpstr>
      <vt:lpstr>Модель совокупности рисков  в процессе развития устойчивого антисоциального поведения (Lösel, Bender, 2003)  </vt:lpstr>
      <vt:lpstr>Основы психопрофилактики </vt:lpstr>
      <vt:lpstr>Уровень  углубленной комплексной диагностики</vt:lpstr>
      <vt:lpstr>Исследование Е.Э.Бойкиной – 2021 г. Бойкина Е.Э. Агрессия сквозь призму социального остракизма [Электронный ресурс] // Современная зарубежная психология. 2019. Т. 8. № 3. С. 60-67. doi: 10.17759/jmfp.2019080307(0,81 п.л.)  </vt:lpstr>
      <vt:lpstr>Сравнение корреляционных плеяд для групп «Остракированные» и  «Не остракированные»  </vt:lpstr>
      <vt:lpstr>Слайд 9</vt:lpstr>
      <vt:lpstr>Полный цикл деятельности психолога </vt:lpstr>
      <vt:lpstr>МОДЕЛЬ профилактики  всех форм отклоняющегося поведения</vt:lpstr>
      <vt:lpstr>ТЕХНОЛОГИИ ПЕРВИЧНОЙ ПРОФИЛАКТИКИ</vt:lpstr>
      <vt:lpstr>Слайд 13</vt:lpstr>
      <vt:lpstr>ВОСТАНОВИТЕЛЬНЫЙ ПОДХОД ТЕХНИКИ И ТЕХНОЛОГИИ </vt:lpstr>
      <vt:lpstr>Восстановительный подход на разных уровнях профилактики  </vt:lpstr>
      <vt:lpstr>Консилиум / Совет профилактики</vt:lpstr>
      <vt:lpstr> Категории случаев, по которым проводятся восстановительные программы  с участием несовершеннолетних </vt:lpstr>
      <vt:lpstr>     Благодаря восстановительному подходу люди могут научиться:</vt:lpstr>
      <vt:lpstr>Социально-эмоциональные навыки в контексте образования  </vt:lpstr>
      <vt:lpstr>Слайд 20</vt:lpstr>
      <vt:lpstr>Обучение и  повышение квалификации в МГППУ</vt:lpstr>
      <vt:lpstr>Полезные ссылки</vt:lpstr>
      <vt:lpstr>Полезные ссылки </vt:lpstr>
      <vt:lpstr>     Источники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61</cp:revision>
  <dcterms:created xsi:type="dcterms:W3CDTF">2020-06-08T21:27:38Z</dcterms:created>
  <dcterms:modified xsi:type="dcterms:W3CDTF">2021-12-03T09:03:29Z</dcterms:modified>
</cp:coreProperties>
</file>