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AA6"/>
    <a:srgbClr val="00803B"/>
    <a:srgbClr val="32B824"/>
    <a:srgbClr val="FFFFFF"/>
    <a:srgbClr val="144A0E"/>
    <a:srgbClr val="1F7416"/>
    <a:srgbClr val="258A1A"/>
    <a:srgbClr val="299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3208" y="2858518"/>
            <a:ext cx="9144000" cy="1668284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43208" y="4700789"/>
            <a:ext cx="9144000" cy="67871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latin typeface="PermianSansTypeface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2751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5179A5D-2E1E-4122-8255-844A0375AB5C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939E064-4929-463C-BE93-599F78C1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321689" y="229035"/>
            <a:ext cx="662088" cy="69489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69172" y="-28046"/>
            <a:ext cx="1222829" cy="128341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572486" y="644154"/>
            <a:ext cx="954313" cy="100159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132459" y="5169133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433894" y="4646868"/>
            <a:ext cx="573679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830665" y="5664690"/>
            <a:ext cx="993019" cy="104221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0049403" y="3948216"/>
            <a:ext cx="595303" cy="6247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460196" y="3754568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293216" y="2514070"/>
            <a:ext cx="369013" cy="38729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5140" y="596905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-181705" y="6066493"/>
            <a:ext cx="662088" cy="69489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566900" y="6094197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0337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38202" y="2177147"/>
            <a:ext cx="4925785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428018" y="2177147"/>
            <a:ext cx="4925785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28864" y="1937433"/>
            <a:ext cx="1344456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167484" y="1882894"/>
            <a:ext cx="1446845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094481" y="2846730"/>
            <a:ext cx="42991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1094481" y="3670646"/>
            <a:ext cx="4299187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6682481" y="2846730"/>
            <a:ext cx="42991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6682481" y="3670646"/>
            <a:ext cx="4299187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92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38202" y="2177147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474" y="2177147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374745" y="2177146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47159" y="1937433"/>
            <a:ext cx="1161143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515430" y="1882894"/>
            <a:ext cx="1161143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283702" y="1882894"/>
            <a:ext cx="1161143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028473" y="2846730"/>
            <a:ext cx="26000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1028473" y="3670646"/>
            <a:ext cx="2600099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4794932" y="2846730"/>
            <a:ext cx="26000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4794932" y="3670646"/>
            <a:ext cx="2600099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2"/>
          </p:nvPr>
        </p:nvSpPr>
        <p:spPr>
          <a:xfrm>
            <a:off x="8561389" y="2843667"/>
            <a:ext cx="26000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13"/>
          </p:nvPr>
        </p:nvSpPr>
        <p:spPr>
          <a:xfrm>
            <a:off x="8561389" y="3667583"/>
            <a:ext cx="2600099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85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78545" y="2177147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37619" y="2177147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85882" y="2177146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471387" y="1937433"/>
            <a:ext cx="1002919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230461" y="1882894"/>
            <a:ext cx="1002919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978723" y="1882894"/>
            <a:ext cx="1002919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868819" y="2846730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868819" y="3670646"/>
            <a:ext cx="2245791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3626079" y="2846730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3626079" y="3670646"/>
            <a:ext cx="2245791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2"/>
          </p:nvPr>
        </p:nvSpPr>
        <p:spPr>
          <a:xfrm>
            <a:off x="6372527" y="2843667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13"/>
          </p:nvPr>
        </p:nvSpPr>
        <p:spPr>
          <a:xfrm>
            <a:off x="6372527" y="3667583"/>
            <a:ext cx="2245791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945638" y="2177146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9738479" y="1882894"/>
            <a:ext cx="1002919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Текст 2"/>
          <p:cNvSpPr>
            <a:spLocks noGrp="1"/>
          </p:cNvSpPr>
          <p:nvPr>
            <p:ph type="body" idx="14"/>
          </p:nvPr>
        </p:nvSpPr>
        <p:spPr>
          <a:xfrm>
            <a:off x="9132283" y="2843667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half" idx="15"/>
          </p:nvPr>
        </p:nvSpPr>
        <p:spPr>
          <a:xfrm>
            <a:off x="9132283" y="3667583"/>
            <a:ext cx="2245791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490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38202" y="2177147"/>
            <a:ext cx="4925785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556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428018" y="2177147"/>
            <a:ext cx="4925785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094481" y="2360275"/>
            <a:ext cx="42991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1094481" y="3367320"/>
            <a:ext cx="4299187" cy="3207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6682481" y="2360275"/>
            <a:ext cx="42991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6682481" y="3367320"/>
            <a:ext cx="4299187" cy="3207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80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38202" y="2177147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5492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474" y="2177147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374745" y="2177146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028473" y="2180205"/>
            <a:ext cx="26000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1028473" y="3167178"/>
            <a:ext cx="2600099" cy="34077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4794932" y="2180205"/>
            <a:ext cx="26000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4794932" y="3167178"/>
            <a:ext cx="2600099" cy="34077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2"/>
          </p:nvPr>
        </p:nvSpPr>
        <p:spPr>
          <a:xfrm>
            <a:off x="8561389" y="2177142"/>
            <a:ext cx="26000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13"/>
          </p:nvPr>
        </p:nvSpPr>
        <p:spPr>
          <a:xfrm>
            <a:off x="8561389" y="3164115"/>
            <a:ext cx="2600099" cy="34077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33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78545" y="2177147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5492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37619" y="2177147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85882" y="2177146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868819" y="2287134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868819" y="3217976"/>
            <a:ext cx="2245791" cy="33569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3626079" y="2287134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3626079" y="3217976"/>
            <a:ext cx="2245791" cy="33569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2"/>
          </p:nvPr>
        </p:nvSpPr>
        <p:spPr>
          <a:xfrm>
            <a:off x="6372527" y="2284071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13"/>
          </p:nvPr>
        </p:nvSpPr>
        <p:spPr>
          <a:xfrm>
            <a:off x="6372527" y="3214913"/>
            <a:ext cx="2245791" cy="33569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945638" y="2177146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Текст 2"/>
          <p:cNvSpPr>
            <a:spLocks noGrp="1"/>
          </p:cNvSpPr>
          <p:nvPr>
            <p:ph type="body" idx="14"/>
          </p:nvPr>
        </p:nvSpPr>
        <p:spPr>
          <a:xfrm>
            <a:off x="9132283" y="2284071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half" idx="15"/>
          </p:nvPr>
        </p:nvSpPr>
        <p:spPr>
          <a:xfrm>
            <a:off x="9132283" y="3214913"/>
            <a:ext cx="2245791" cy="33569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61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31" y="524937"/>
            <a:ext cx="3650668" cy="205157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360564" y="3037421"/>
            <a:ext cx="6831437" cy="32363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1122046" y="3037421"/>
            <a:ext cx="3873289" cy="32363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" y="0"/>
            <a:ext cx="1693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Рисунок 6"/>
          <p:cNvSpPr>
            <a:spLocks noGrp="1"/>
          </p:cNvSpPr>
          <p:nvPr>
            <p:ph type="pic" sz="quarter" idx="15"/>
          </p:nvPr>
        </p:nvSpPr>
        <p:spPr>
          <a:xfrm>
            <a:off x="5360564" y="4"/>
            <a:ext cx="6831437" cy="2699657"/>
          </a:xfrm>
          <a:noFill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43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0"/>
            <a:ext cx="6197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634619" y="992191"/>
            <a:ext cx="4991327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594181" y="696689"/>
            <a:ext cx="4907187" cy="5476647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473908" y="503916"/>
            <a:ext cx="520539" cy="54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803B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407235" y="195032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803B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143179" y="6173333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8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39801" y="1891052"/>
            <a:ext cx="2612571" cy="413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80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565492"/>
            <a:ext cx="10409916" cy="1325563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247778" y="2195853"/>
            <a:ext cx="2613025" cy="4106863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633685" y="1891052"/>
            <a:ext cx="2612571" cy="413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803B"/>
              </a:solidFill>
            </a:endParaRP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41662" y="2195853"/>
            <a:ext cx="2613025" cy="4106863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27117" y="1929040"/>
            <a:ext cx="2612571" cy="413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803B"/>
              </a:solidFill>
            </a:endParaRP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635094" y="2233838"/>
            <a:ext cx="2613025" cy="41068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75" y="2548392"/>
            <a:ext cx="3207656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49488" y="-4764"/>
            <a:ext cx="8142515" cy="4286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049490" y="4281488"/>
            <a:ext cx="8142513" cy="25765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3220" y="457204"/>
            <a:ext cx="7375297" cy="33455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168745" y="3119766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470179" y="2597501"/>
            <a:ext cx="573679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119111" y="3629977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60011" y="2521179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57573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9A5D-2E1E-4122-8255-844A0375AB5C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E064-4929-463C-BE93-599F78C1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65124"/>
            <a:ext cx="12192000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38200" y="1851664"/>
            <a:ext cx="10515600" cy="427450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2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75" y="1633770"/>
            <a:ext cx="3207656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49488" y="-4764"/>
            <a:ext cx="8142515" cy="68627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274057" y="5745962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575491" y="5223697"/>
            <a:ext cx="573679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224423" y="6256173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27774" y="1389065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630059" y="1016000"/>
            <a:ext cx="6643997" cy="47299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4746627" y="1146179"/>
            <a:ext cx="6421439" cy="439896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622075" y="3478675"/>
            <a:ext cx="3207656" cy="17450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189" indent="0">
              <a:buNone/>
              <a:defRPr sz="1600"/>
            </a:lvl2pPr>
            <a:lvl3pPr marL="914377" indent="0">
              <a:buNone/>
              <a:defRPr sz="1400"/>
            </a:lvl3pPr>
            <a:lvl4pPr marL="1371566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758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67" y="840014"/>
            <a:ext cx="6455648" cy="113179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638974" y="5545139"/>
            <a:ext cx="1553028" cy="13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74925" y="323744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975669" y="2278744"/>
            <a:ext cx="10110039" cy="29594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3" y="5545138"/>
            <a:ext cx="10609263" cy="1312862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75669" y="0"/>
            <a:ext cx="446735" cy="468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96493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31" y="524937"/>
            <a:ext cx="3650668" cy="205157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1337678" y="2993876"/>
            <a:ext cx="3618108" cy="2104571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" y="2993876"/>
            <a:ext cx="1337676" cy="2104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>
          <a:xfrm>
            <a:off x="4955786" y="2993876"/>
            <a:ext cx="3618108" cy="2104571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6"/>
          <p:cNvSpPr>
            <a:spLocks noGrp="1"/>
          </p:cNvSpPr>
          <p:nvPr>
            <p:ph type="pic" sz="quarter" idx="16"/>
          </p:nvPr>
        </p:nvSpPr>
        <p:spPr>
          <a:xfrm>
            <a:off x="8573894" y="2993876"/>
            <a:ext cx="3618108" cy="2104571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1775131" y="5326936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7"/>
          </p:nvPr>
        </p:nvSpPr>
        <p:spPr>
          <a:xfrm>
            <a:off x="5393239" y="5326936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8"/>
          </p:nvPr>
        </p:nvSpPr>
        <p:spPr>
          <a:xfrm>
            <a:off x="9011347" y="5326936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972802" y="524936"/>
            <a:ext cx="462417" cy="485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587129" y="1117715"/>
            <a:ext cx="334835" cy="351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70260" y="5520317"/>
            <a:ext cx="334835" cy="351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03084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1"/>
            <a:ext cx="72848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7284813" y="1"/>
            <a:ext cx="4907187" cy="29464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1"/>
          </p:nvPr>
        </p:nvSpPr>
        <p:spPr>
          <a:xfrm>
            <a:off x="7284813" y="2946405"/>
            <a:ext cx="4907187" cy="2452913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2"/>
          </p:nvPr>
        </p:nvSpPr>
        <p:spPr>
          <a:xfrm>
            <a:off x="7284813" y="5399314"/>
            <a:ext cx="4907187" cy="1458686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596676" y="2061033"/>
            <a:ext cx="6079897" cy="4285797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5" y="560013"/>
            <a:ext cx="5552039" cy="120226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14683" y="5772212"/>
            <a:ext cx="1059543" cy="111203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857620" y="6057692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6552" y="4909127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7788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914745" y="0"/>
            <a:ext cx="12772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885488" cy="346891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857831" y="3819676"/>
            <a:ext cx="653143" cy="685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812799" y="464476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014687" y="3819676"/>
            <a:ext cx="653143" cy="685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Текст 2"/>
          <p:cNvSpPr>
            <a:spLocks noGrp="1"/>
          </p:cNvSpPr>
          <p:nvPr>
            <p:ph type="body" idx="11"/>
          </p:nvPr>
        </p:nvSpPr>
        <p:spPr>
          <a:xfrm>
            <a:off x="3969655" y="464476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8171543" y="3819676"/>
            <a:ext cx="653143" cy="685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Текст 2"/>
          <p:cNvSpPr>
            <a:spLocks noGrp="1"/>
          </p:cNvSpPr>
          <p:nvPr>
            <p:ph type="body" idx="12"/>
          </p:nvPr>
        </p:nvSpPr>
        <p:spPr>
          <a:xfrm>
            <a:off x="7126511" y="464476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641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0735" y="2815771"/>
            <a:ext cx="1874895" cy="3119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5" y="944014"/>
            <a:ext cx="4918756" cy="120226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788815" y="0"/>
            <a:ext cx="57331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6096003" y="560009"/>
            <a:ext cx="5016820" cy="5782734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1"/>
          </p:nvPr>
        </p:nvSpPr>
        <p:spPr>
          <a:xfrm>
            <a:off x="1903981" y="2815771"/>
            <a:ext cx="1986803" cy="3119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2"/>
          </p:nvPr>
        </p:nvSpPr>
        <p:spPr>
          <a:xfrm>
            <a:off x="3902353" y="2815771"/>
            <a:ext cx="1874895" cy="31194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17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5413829" y="4"/>
            <a:ext cx="6778171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07544" y="1156206"/>
            <a:ext cx="3483429" cy="2023549"/>
          </a:xfr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8122888" y="1156206"/>
            <a:ext cx="3483429" cy="202354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ct val="100000"/>
              </a:lnSpc>
            </a:pPr>
            <a:r>
              <a:rPr lang="ru-RU" sz="2400" dirty="0" smtClean="0"/>
              <a:t>Образец 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заголовка</a:t>
            </a:r>
            <a:endParaRPr lang="ru-RU" sz="2400" dirty="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4107544" y="3776034"/>
            <a:ext cx="3483429" cy="202354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ct val="100000"/>
              </a:lnSpc>
            </a:pPr>
            <a:r>
              <a:rPr lang="ru-RU" sz="2400" dirty="0" smtClean="0"/>
              <a:t>Образец 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заголовка</a:t>
            </a:r>
            <a:endParaRPr lang="ru-RU" sz="2400" dirty="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8122888" y="3776034"/>
            <a:ext cx="3483429" cy="202354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ct val="100000"/>
              </a:lnSpc>
            </a:pPr>
            <a:r>
              <a:rPr lang="ru-RU" sz="2400" dirty="0" smtClean="0"/>
              <a:t>Образец 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заголовка</a:t>
            </a:r>
            <a:endParaRPr lang="ru-RU" sz="2400" dirty="0"/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631047" y="2039938"/>
            <a:ext cx="3650668" cy="2051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2B8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chemeClr val="accent1"/>
                </a:solidFill>
              </a:rPr>
              <a:t>Образец заголовка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163107" y="6255902"/>
            <a:ext cx="573679" cy="60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5455" y="5799579"/>
            <a:ext cx="369013" cy="387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46595" y="638413"/>
            <a:ext cx="235300" cy="24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59526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5" y="560013"/>
            <a:ext cx="10884127" cy="120226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14683" y="5960899"/>
            <a:ext cx="1059543" cy="111203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857620" y="6057693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13298" y="466223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04142" y="2451380"/>
            <a:ext cx="1959431" cy="205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12255" y="464461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168999" y="2451380"/>
            <a:ext cx="1959431" cy="205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777112" y="464461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833855" y="2451380"/>
            <a:ext cx="1959431" cy="205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Текст 2"/>
          <p:cNvSpPr>
            <a:spLocks noGrp="1"/>
          </p:cNvSpPr>
          <p:nvPr>
            <p:ph type="body" idx="11"/>
          </p:nvPr>
        </p:nvSpPr>
        <p:spPr>
          <a:xfrm>
            <a:off x="8441969" y="464461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 rot="5400000">
            <a:off x="10477115" y="-36939"/>
            <a:ext cx="1059543" cy="111203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 rot="5400000">
            <a:off x="11344112" y="747803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94168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5" y="560013"/>
            <a:ext cx="10884127" cy="120226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14683" y="5960899"/>
            <a:ext cx="1059543" cy="111203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857620" y="6057693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13298" y="466223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12255" y="464461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777112" y="464461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1"/>
          </p:nvPr>
        </p:nvSpPr>
        <p:spPr>
          <a:xfrm>
            <a:off x="8441969" y="4644614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 rot="5400000">
            <a:off x="10477115" y="-36939"/>
            <a:ext cx="1059543" cy="111203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 rot="5400000">
            <a:off x="11344112" y="747803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1458329" y="2451100"/>
            <a:ext cx="2051051" cy="20574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3"/>
          </p:nvPr>
        </p:nvSpPr>
        <p:spPr>
          <a:xfrm>
            <a:off x="5123186" y="2451100"/>
            <a:ext cx="2051051" cy="205740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14"/>
          </p:nvPr>
        </p:nvSpPr>
        <p:spPr>
          <a:xfrm>
            <a:off x="8788045" y="2451100"/>
            <a:ext cx="2051051" cy="2057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8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>
          <a:xfrm>
            <a:off x="8668546" y="2489166"/>
            <a:ext cx="2032001" cy="2053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022738" y="2489166"/>
            <a:ext cx="2032001" cy="2053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335317" y="2474651"/>
            <a:ext cx="2032001" cy="2053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5" y="734185"/>
            <a:ext cx="10884127" cy="120226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12255" y="4818786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777112" y="4818786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1"/>
          </p:nvPr>
        </p:nvSpPr>
        <p:spPr>
          <a:xfrm>
            <a:off x="8441969" y="4818786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1458329" y="2625272"/>
            <a:ext cx="2051051" cy="20574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3"/>
          </p:nvPr>
        </p:nvSpPr>
        <p:spPr>
          <a:xfrm>
            <a:off x="5123186" y="2625272"/>
            <a:ext cx="2051051" cy="205740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14"/>
          </p:nvPr>
        </p:nvSpPr>
        <p:spPr>
          <a:xfrm>
            <a:off x="8788045" y="2625272"/>
            <a:ext cx="2051051" cy="2057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1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31" y="524937"/>
            <a:ext cx="3650668" cy="205157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1363" y="1375305"/>
            <a:ext cx="4857751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360564" y="3037421"/>
            <a:ext cx="6831437" cy="32363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1122046" y="3037421"/>
            <a:ext cx="3873289" cy="32363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" y="0"/>
            <a:ext cx="1693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618323" y="524937"/>
            <a:ext cx="573679" cy="60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74231" y="229763"/>
            <a:ext cx="281236" cy="295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68403" y="5913315"/>
            <a:ext cx="388412" cy="407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02847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" y="3"/>
            <a:ext cx="6110515" cy="347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71763" y="1931068"/>
            <a:ext cx="5166988" cy="610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13"/>
          </p:nvPr>
        </p:nvSpPr>
        <p:spPr>
          <a:xfrm>
            <a:off x="6110515" y="3"/>
            <a:ext cx="6081487" cy="3473599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14"/>
          </p:nvPr>
        </p:nvSpPr>
        <p:spPr>
          <a:xfrm>
            <a:off x="1" y="3473603"/>
            <a:ext cx="6110515" cy="3473599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6110513" y="3473603"/>
            <a:ext cx="6110515" cy="347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0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471763" y="998616"/>
            <a:ext cx="5166988" cy="73818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число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16"/>
          </p:nvPr>
        </p:nvSpPr>
        <p:spPr>
          <a:xfrm>
            <a:off x="6582279" y="5371590"/>
            <a:ext cx="5166988" cy="610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582279" y="4439138"/>
            <a:ext cx="5166988" cy="73818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число</a:t>
            </a:r>
          </a:p>
        </p:txBody>
      </p:sp>
    </p:spTree>
    <p:extLst>
      <p:ext uri="{BB962C8B-B14F-4D97-AF65-F5344CB8AC3E}">
        <p14:creationId xmlns:p14="http://schemas.microsoft.com/office/powerpoint/2010/main" val="340747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1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79A5D-2E1E-4122-8255-844A0375AB5C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39E064-4929-463C-BE93-599F78C1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6"/>
          <p:cNvSpPr>
            <a:spLocks noGrp="1"/>
          </p:cNvSpPr>
          <p:nvPr>
            <p:ph type="pic" sz="quarter" idx="13"/>
          </p:nvPr>
        </p:nvSpPr>
        <p:spPr>
          <a:xfrm>
            <a:off x="0" y="988488"/>
            <a:ext cx="8610600" cy="34141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703134" y="1580889"/>
            <a:ext cx="3650668" cy="205157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838200" y="4847965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4"/>
          </p:nvPr>
        </p:nvSpPr>
        <p:spPr>
          <a:xfrm>
            <a:off x="4038600" y="4847964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5"/>
          </p:nvPr>
        </p:nvSpPr>
        <p:spPr>
          <a:xfrm>
            <a:off x="7239000" y="4842938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24957" y="4834581"/>
            <a:ext cx="192347" cy="201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344947" y="674604"/>
            <a:ext cx="573679" cy="60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97295" y="218281"/>
            <a:ext cx="369013" cy="387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6253" y="4834581"/>
            <a:ext cx="192347" cy="201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046653" y="4834581"/>
            <a:ext cx="192347" cy="201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59528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313" y="2478092"/>
            <a:ext cx="4857751" cy="2852737"/>
          </a:xfrm>
        </p:spPr>
        <p:txBody>
          <a:bodyPr anchor="b"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313" y="5357817"/>
            <a:ext cx="4857751" cy="738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805333" y="0"/>
            <a:ext cx="3081867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5621868" y="0"/>
            <a:ext cx="3064933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79964" y="299375"/>
            <a:ext cx="662088" cy="69489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621992" y="0"/>
            <a:ext cx="1222829" cy="128341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230761" y="714494"/>
            <a:ext cx="954313" cy="100159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919660" y="606567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362815" y="6163113"/>
            <a:ext cx="662088" cy="69489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4601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1" y="2248429"/>
            <a:ext cx="3869267" cy="2361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66267" y="795871"/>
            <a:ext cx="5960535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266267" y="2633137"/>
            <a:ext cx="5960535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66267" y="4470403"/>
            <a:ext cx="5960535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265739" y="795338"/>
            <a:ext cx="2082800" cy="15922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5265739" y="2632604"/>
            <a:ext cx="2082800" cy="159226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2"/>
          </p:nvPr>
        </p:nvSpPr>
        <p:spPr>
          <a:xfrm>
            <a:off x="5265739" y="4470134"/>
            <a:ext cx="2082800" cy="1592262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7594600" y="1016193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3"/>
          </p:nvPr>
        </p:nvSpPr>
        <p:spPr>
          <a:xfrm>
            <a:off x="7594600" y="2834744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4"/>
          </p:nvPr>
        </p:nvSpPr>
        <p:spPr>
          <a:xfrm>
            <a:off x="7594600" y="4682147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104595" y="5394464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0768581" y="6375111"/>
            <a:ext cx="573679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305131" y="4470134"/>
            <a:ext cx="595303" cy="6247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715924" y="4276486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09291" y="355847"/>
            <a:ext cx="595303" cy="6247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39963" y="494556"/>
            <a:ext cx="573679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632096" y="134659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11643694" y="4987894"/>
            <a:ext cx="884321" cy="92813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33494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-244698" y="-244699"/>
            <a:ext cx="12672812" cy="740535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281" y="2795198"/>
            <a:ext cx="5950857" cy="1325563"/>
          </a:xfr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03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365129"/>
            <a:ext cx="73152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51583" y="0"/>
            <a:ext cx="3493104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0966" y="6176966"/>
            <a:ext cx="406879" cy="427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58461" y="6047471"/>
            <a:ext cx="246763" cy="258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27317" y="193901"/>
            <a:ext cx="520539" cy="54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41113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365129"/>
            <a:ext cx="73152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00" y="1973947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51583" y="0"/>
            <a:ext cx="3493104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0966" y="6176966"/>
            <a:ext cx="406879" cy="427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58461" y="6047471"/>
            <a:ext cx="246763" cy="258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27317" y="193901"/>
            <a:ext cx="520539" cy="54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038600" y="2554518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6"/>
          </p:nvPr>
        </p:nvSpPr>
        <p:spPr>
          <a:xfrm>
            <a:off x="4038600" y="3534233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7"/>
          </p:nvPr>
        </p:nvSpPr>
        <p:spPr>
          <a:xfrm>
            <a:off x="4038600" y="4114804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8"/>
          </p:nvPr>
        </p:nvSpPr>
        <p:spPr>
          <a:xfrm>
            <a:off x="4038600" y="5116289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9"/>
          </p:nvPr>
        </p:nvSpPr>
        <p:spPr>
          <a:xfrm>
            <a:off x="4038600" y="5696860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023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119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F5179A5D-2E1E-4122-8255-844A0375AB5C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4049" y="6311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76049" y="63119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D939E064-4929-463C-BE93-599F78C1F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55" r:id="rId4"/>
    <p:sldLayoutId id="2147483651" r:id="rId5"/>
    <p:sldLayoutId id="2147483661" r:id="rId6"/>
    <p:sldLayoutId id="2147483654" r:id="rId7"/>
    <p:sldLayoutId id="2147483650" r:id="rId8"/>
    <p:sldLayoutId id="2147483679" r:id="rId9"/>
    <p:sldLayoutId id="2147483663" r:id="rId10"/>
    <p:sldLayoutId id="2147483652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53" r:id="rId17"/>
    <p:sldLayoutId id="2147483668" r:id="rId18"/>
    <p:sldLayoutId id="2147483656" r:id="rId19"/>
    <p:sldLayoutId id="2147483669" r:id="rId20"/>
    <p:sldLayoutId id="2147483674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  <p:sldLayoutId id="2147483677" r:id="rId28"/>
    <p:sldLayoutId id="2147483678" r:id="rId29"/>
    <p:sldLayoutId id="2147483680" r:id="rId30"/>
    <p:sldLayoutId id="2147483657" r:id="rId3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93" t="21743" r="29203" b="64233"/>
          <a:stretch/>
        </p:blipFill>
        <p:spPr>
          <a:xfrm>
            <a:off x="2" y="378395"/>
            <a:ext cx="6889687" cy="1315792"/>
          </a:xfrm>
          <a:prstGeom prst="rect">
            <a:avLst/>
          </a:prstGeom>
        </p:spPr>
      </p:pic>
      <p:pic>
        <p:nvPicPr>
          <p:cNvPr id="7" name="Picture 2" descr="C:\Users\Svetlana\Documents\Москва доклад\ПГНИ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49" y="1875256"/>
            <a:ext cx="6953062" cy="46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b="1" dirty="0" smtClean="0"/>
              <a:t>Работа по восстановлению </a:t>
            </a:r>
            <a:r>
              <a:rPr lang="ru-RU" altLang="ru-RU" sz="2800" b="1" dirty="0"/>
              <a:t>психологического благополучия участников образовательного процесса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77253" y="2167923"/>
            <a:ext cx="11186019" cy="20104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 smtClean="0"/>
              <a:t>Проходит </a:t>
            </a:r>
            <a:r>
              <a:rPr lang="ru-RU" altLang="ru-RU" dirty="0" err="1"/>
              <a:t>супервизия</a:t>
            </a:r>
            <a:r>
              <a:rPr lang="ru-RU" altLang="ru-RU" dirty="0"/>
              <a:t> сотрудников Центра психолого-педагогической помощи ПГНИУ  с экспертами из МГУ им. Ломоносова 1 раз в 2 недели.</a:t>
            </a:r>
          </a:p>
        </p:txBody>
      </p:sp>
      <p:pic>
        <p:nvPicPr>
          <p:cNvPr id="2050" name="Picture 2" descr="https://i.ytimg.com/vi/Id6BeSljG1Y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6" t="34506" r="55005" b="33406"/>
          <a:stretch/>
        </p:blipFill>
        <p:spPr bwMode="auto">
          <a:xfrm>
            <a:off x="4897482" y="3965569"/>
            <a:ext cx="2345560" cy="22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b="1" dirty="0" smtClean="0"/>
              <a:t>Работа по восстановлению </a:t>
            </a:r>
            <a:r>
              <a:rPr lang="ru-RU" altLang="ru-RU" sz="2800" b="1" dirty="0"/>
              <a:t>психологического благополучия участников образовательного процесса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28600" y="1823748"/>
            <a:ext cx="9221515" cy="361502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sz="4000" dirty="0"/>
              <a:t>В рамках совместной работы с ООО Красный Крест были организованно обучение сотрудников Центра психолого-педагогической помощи ПГНИУ, </a:t>
            </a:r>
            <a:r>
              <a:rPr lang="ru-RU" altLang="ru-RU" sz="4000" dirty="0" err="1"/>
              <a:t>психо</a:t>
            </a:r>
            <a:r>
              <a:rPr lang="ru-RU" altLang="ru-RU" sz="4000" dirty="0"/>
              <a:t>-социальных работников, волонтеров.</a:t>
            </a:r>
          </a:p>
          <a:p>
            <a:pPr algn="just"/>
            <a:r>
              <a:rPr lang="ru-RU" altLang="ru-RU" sz="4000" dirty="0"/>
              <a:t> 26 и 27 октября 2021 г. прошло обучение сотрудников Центра психолого-педагогической помощи ПГНИУ, </a:t>
            </a:r>
            <a:r>
              <a:rPr lang="ru-RU" altLang="ru-RU" sz="4000" dirty="0" err="1"/>
              <a:t>психо</a:t>
            </a:r>
            <a:r>
              <a:rPr lang="ru-RU" altLang="ru-RU" sz="4000" dirty="0"/>
              <a:t>-социальных работников на тему «</a:t>
            </a:r>
            <a:r>
              <a:rPr lang="ru-RU" altLang="ru-RU" sz="4000" dirty="0" err="1"/>
              <a:t>Психо</a:t>
            </a:r>
            <a:r>
              <a:rPr lang="ru-RU" altLang="ru-RU" sz="4000" dirty="0"/>
              <a:t>-социальное сопровождение семей пострадавших»;</a:t>
            </a:r>
          </a:p>
          <a:p>
            <a:pPr algn="just"/>
            <a:r>
              <a:rPr lang="ru-RU" altLang="ru-RU" sz="4000" dirty="0"/>
              <a:t> 28 и 29 октября 2021 г. прошло обучение сотрудников Центра психолого-педагогической помощи ПГНИУ, волонтеров из числа студентов и сотрудников ПГНИУ  на тему «</a:t>
            </a:r>
            <a:r>
              <a:rPr lang="ru-RU" altLang="ru-RU" sz="4000" dirty="0" err="1"/>
              <a:t>Психо</a:t>
            </a:r>
            <a:r>
              <a:rPr lang="ru-RU" altLang="ru-RU" sz="4000" dirty="0"/>
              <a:t>-социальное сопровождение студентов и сотрудников ПГНИУ»;</a:t>
            </a:r>
          </a:p>
          <a:p>
            <a:pPr algn="just"/>
            <a:r>
              <a:rPr lang="ru-RU" altLang="ru-RU" sz="4000" dirty="0"/>
              <a:t> Проходит </a:t>
            </a: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еженедельная </a:t>
            </a:r>
            <a:r>
              <a:rPr lang="ru-RU" altLang="ru-RU" sz="4000" b="1" dirty="0" err="1">
                <a:solidFill>
                  <a:schemeClr val="accent1">
                    <a:lumMod val="75000"/>
                  </a:schemeClr>
                </a:solidFill>
              </a:rPr>
              <a:t>супервизия</a:t>
            </a: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4000" dirty="0"/>
              <a:t>сотрудников Центра психолого-педагогической помощи ПГНИУ с экспертами Красного Креста 2 раза в неделю.</a:t>
            </a:r>
          </a:p>
          <a:p>
            <a:pPr algn="just"/>
            <a:r>
              <a:rPr lang="ru-RU" altLang="ru-RU" sz="4000" dirty="0"/>
              <a:t>При поддержке организации Красного креста и полумесяца с 17 ноября начал </a:t>
            </a: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работать телефон доверия для студентов, преподавателей и сотрудников </a:t>
            </a:r>
            <a:r>
              <a:rPr lang="ru-RU" altLang="ru-RU" sz="4000" dirty="0"/>
              <a:t>Университета. Согласовано кодовое слово: </a:t>
            </a: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Мой университет</a:t>
            </a:r>
            <a:r>
              <a:rPr lang="ru-RU" altLang="ru-RU" sz="4000" dirty="0"/>
              <a:t>.</a:t>
            </a:r>
          </a:p>
          <a:p>
            <a:pPr algn="just"/>
            <a:r>
              <a:rPr lang="ru-RU" altLang="ru-RU" sz="4000" dirty="0"/>
              <a:t> 17 и 18 ноября 2021 г. прошел обучающий семинар для сотрудников Центра психолого-педагогической помощи ПГНИУ, ПСП работников и волонтеров на тему «Речевые модули для маршрутизации клиентов на телефон доверия».</a:t>
            </a:r>
          </a:p>
          <a:p>
            <a:pPr algn="just"/>
            <a:r>
              <a:rPr lang="ru-RU" altLang="ru-RU" sz="4000" dirty="0"/>
              <a:t>19 ноября 2021 г. прошел обучающий семинар для сотрудников Центра психолого-педагогической помощи ПГНИУ, ПСП работников и волонтеров на тему «Симптомы ПТСР и маршрутизация клиентов».</a:t>
            </a:r>
          </a:p>
          <a:p>
            <a:pPr algn="just"/>
            <a:r>
              <a:rPr lang="ru-RU" altLang="ru-RU" sz="4000" dirty="0"/>
              <a:t>25 ноября 2021 г. прошел обучающий семинар от эксперта Международной федерации Красного Креста и Красного Полумесяца для сотрудников Центра психолого-педагогической помощи ПГНИУ, ПСП работников и волонтеров на тему «Особенности </a:t>
            </a:r>
            <a:r>
              <a:rPr lang="ru-RU" altLang="ru-RU" sz="4000" dirty="0" err="1"/>
              <a:t>психо</a:t>
            </a:r>
            <a:r>
              <a:rPr lang="ru-RU" altLang="ru-RU" sz="4000" dirty="0"/>
              <a:t>-социального сопровождение в дистанционном формате».</a:t>
            </a:r>
          </a:p>
          <a:p>
            <a:pPr algn="just"/>
            <a:r>
              <a:rPr lang="ru-RU" altLang="ru-RU" sz="4000" dirty="0"/>
              <a:t>Установлен первый </a:t>
            </a: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контакт ПСП работника и членов семей пострадавших</a:t>
            </a:r>
            <a:r>
              <a:rPr lang="ru-RU" altLang="ru-RU" sz="4000" dirty="0"/>
              <a:t>. Оказана первая помощь по оформлению документов на выплаты пособия, постановки на учет малоимущих семей и др.</a:t>
            </a:r>
          </a:p>
          <a:p>
            <a:pPr algn="just"/>
            <a:r>
              <a:rPr lang="ru-RU" altLang="ru-RU" sz="4000" dirty="0"/>
              <a:t>Красный Крест предоставляет </a:t>
            </a: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оборудование для сенсорной комнаты</a:t>
            </a:r>
            <a:r>
              <a:rPr lang="ru-RU" altLang="ru-RU" sz="4000" dirty="0"/>
              <a:t>. Университетом выделено пространство для сенсорной комнаты и закреплено за Центром психолого-педагогической помощи</a:t>
            </a:r>
          </a:p>
        </p:txBody>
      </p:sp>
      <p:pic>
        <p:nvPicPr>
          <p:cNvPr id="7170" name="Picture 2" descr="https://metprom42.ru/wp-content/uploads/2020/07/cl3-%D0%BA%D1%80%D0%B0%D1%81%D0%BD%D1%8B%D0%B9-%D0%BA%D1%80%D0%B5%D1%81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55" y="5579950"/>
            <a:ext cx="1055612" cy="10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zen_doc/1576786/pub_5e6b42cc0078a67f9fe6c7d1_5e6b42e5ac8946027eea423a/scale_2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76" y="5645389"/>
            <a:ext cx="1681411" cy="9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55.userapi.com/impg/-kMzBgqsRjuotSd7Eki0Zg7J0utdOAXUaRS5kg/yA7E7kKtQ4Y.jpg?size=1011x638&amp;quality=96&amp;sign=2cc3cec4e82d0682d807b877348ada2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3" y="5634112"/>
            <a:ext cx="1684609" cy="10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redcross.ru/sites/default/files/styles/large/public/photos/307ead61-71c3-4635-a611-9ecbcc20574d.jpg?itok=rojoaU9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1893264"/>
            <a:ext cx="2194983" cy="1234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www.redcross.ru/sites/default/files/styles/large/public/field/image/whatsapp_image_2021-11-02_at_12.04.12.jpeg?itok=gx9fQL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094" y="3330514"/>
            <a:ext cx="2174389" cy="1530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23.userapi.com/impg/B59f4VYq0YnMNzBcOLvIOa3PAnNaZBlPDsM9_Q/tOCKuOypoDs.jpg?size=1600x1200&amp;quality=96&amp;sign=0a9eeaab7249197a651845b79469d34a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80" y="4985909"/>
            <a:ext cx="2160215" cy="1620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b="1" dirty="0"/>
              <a:t>Важная </a:t>
            </a:r>
            <a:r>
              <a:rPr lang="ru-RU" altLang="ru-RU" sz="3600" b="1" dirty="0" smtClean="0"/>
              <a:t>задача – формирование </a:t>
            </a:r>
            <a:r>
              <a:rPr lang="ru-RU" altLang="ru-RU" sz="3600" b="1" dirty="0"/>
              <a:t>позитивного образа ПГНИУ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38200" y="1851665"/>
            <a:ext cx="10515600" cy="1958336"/>
          </a:xfrm>
        </p:spPr>
        <p:txBody>
          <a:bodyPr/>
          <a:lstStyle/>
          <a:p>
            <a:pPr algn="just"/>
            <a:r>
              <a:rPr lang="ru-RU" altLang="ru-RU" sz="2400" dirty="0"/>
              <a:t>При руководстве сотрудников Центра психолого-педагогической помощи ПГНИУ осуществляется проект </a:t>
            </a:r>
            <a:r>
              <a:rPr lang="en-US" altLang="ru-RU" sz="2400" dirty="0"/>
              <a:t>H</a:t>
            </a:r>
            <a:r>
              <a:rPr lang="ru-RU" altLang="ru-RU" sz="2400" dirty="0"/>
              <a:t>.</a:t>
            </a:r>
            <a:r>
              <a:rPr lang="en-US" altLang="ru-RU" sz="2400" dirty="0"/>
              <a:t>O</a:t>
            </a:r>
            <a:r>
              <a:rPr lang="ru-RU" altLang="ru-RU" sz="2400" dirty="0"/>
              <a:t>.</a:t>
            </a:r>
            <a:r>
              <a:rPr lang="en-US" altLang="ru-RU" sz="2400" dirty="0"/>
              <a:t>M</a:t>
            </a:r>
            <a:r>
              <a:rPr lang="ru-RU" altLang="ru-RU" sz="2400" dirty="0"/>
              <a:t>.</a:t>
            </a:r>
            <a:r>
              <a:rPr lang="en-US" altLang="ru-RU" sz="2400" dirty="0"/>
              <a:t>E</a:t>
            </a:r>
            <a:r>
              <a:rPr lang="ru-RU" altLang="ru-RU" sz="2400" dirty="0"/>
              <a:t> по сопровождению иностранных студентов, студентов первого курса.</a:t>
            </a:r>
          </a:p>
          <a:p>
            <a:endParaRPr lang="ru-RU" dirty="0"/>
          </a:p>
        </p:txBody>
      </p:sp>
      <p:pic>
        <p:nvPicPr>
          <p:cNvPr id="11266" name="Picture 2" descr="https://sun9-78.userapi.com/impg/jGSwk72AQsJGrR5L627dCFxkEr5WQbWo3YUWiw/Y7L6eX1fpr0.jpg?size=1280x961&amp;quality=96&amp;sign=b61a3215f9060367b8aa63381f7131f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21" y="3332222"/>
            <a:ext cx="4077593" cy="3061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49.userapi.com/impg/c857732/v857732034/17a50d/UQtLvCu28ig.jpg?size=2160x2160&amp;quality=96&amp;sign=0abca2ab2567225090cd9361cc55508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88" y="3937035"/>
            <a:ext cx="2243623" cy="22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38.userapi.com/impg/HJs4Y0ar7cfGirDKkpwsf00OKD5Os-Ziy1uUKw/5Pikv7c1Sco.jpg?size=2560x1700&amp;quality=96&amp;sign=14434fdce43ab4ff1e3214030212c0b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2" y="3463765"/>
            <a:ext cx="4213901" cy="2798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5609" y="0"/>
            <a:ext cx="6455648" cy="11317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42" name="Picture 2" descr="https://ug.ru/wp-content/uploads/2021/09/art-ob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75" y="1131796"/>
            <a:ext cx="9492315" cy="545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31" y="1498736"/>
            <a:ext cx="3084195" cy="7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7486" y="2317687"/>
            <a:ext cx="10157987" cy="17798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Роль </a:t>
            </a:r>
            <a:r>
              <a:rPr lang="ru-RU" sz="2800" b="1" dirty="0"/>
              <a:t>психологической службы вуза в условиях преодоления </a:t>
            </a:r>
            <a:r>
              <a:rPr lang="ru-RU" sz="2800" b="1" dirty="0" smtClean="0"/>
              <a:t>негативных </a:t>
            </a:r>
            <a:r>
              <a:rPr lang="ru-RU" sz="2800" b="1" dirty="0"/>
              <a:t>последствий ЧС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восстановлении психологического благополучия участников образовательного </a:t>
            </a:r>
            <a:r>
              <a:rPr lang="ru-RU" sz="2800" b="1" dirty="0" smtClean="0"/>
              <a:t>процесса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055952" y="4716855"/>
            <a:ext cx="7824680" cy="174731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Жданова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Светлана Юрьевна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доктор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психологических наук, профессор кафедры психологии развития ПГНИУ, заведующая кафедрой психологии развития ПГНИУ, директор Центра психолого-педагогической помощи ПГНИУ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5" y="245643"/>
            <a:ext cx="3084195" cy="7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5256626" y="2942574"/>
            <a:ext cx="2562397" cy="758259"/>
          </a:xfrm>
        </p:spPr>
        <p:txBody>
          <a:bodyPr>
            <a:normAutofit fontScale="40000" lnSpcReduction="2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Зинченко Юрий Петрович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д.п.н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., профессор, действительный член (академик) РАО, декан факультета психологии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МГУ 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М.В.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Ломоносова, директор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Психологического института РАО, Президент Российского психологического общества</a:t>
            </a:r>
          </a:p>
        </p:txBody>
      </p:sp>
      <p:pic>
        <p:nvPicPr>
          <p:cNvPr id="1030" name="Picture 6" descr="https://mrprussia.ru/wp-content/uploads/2020/11/yu.p.zinchenko-scaled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6779" b="19587"/>
          <a:stretch/>
        </p:blipFill>
        <p:spPr bwMode="auto">
          <a:xfrm>
            <a:off x="5560897" y="209087"/>
            <a:ext cx="1953857" cy="2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Текст 15"/>
          <p:cNvSpPr>
            <a:spLocks noGrp="1"/>
          </p:cNvSpPr>
          <p:nvPr>
            <p:ph type="body" idx="17"/>
          </p:nvPr>
        </p:nvSpPr>
        <p:spPr>
          <a:xfrm>
            <a:off x="8032987" y="2660931"/>
            <a:ext cx="2743200" cy="73818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500"/>
              </a:spcBef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Денисова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Альфия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Фандусовна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начальник лаборатории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психо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-физиологического обеспечения ГКУЗ ПК Территориального центра медицины катастроф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Пермскго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края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4" name="Picture 10" descr="https://sun9-25.userapi.com/impg/GJDp3utvqHMrdmsfF8FieYqeG7Yi3xwrTzxaKA/I6hQQWEJGYQ.jpg?size=1280x853&amp;quality=96&amp;sign=8f4964b33fd8520c445075af91d27e6e&amp;type=album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t="-565" r="5674" b="1474"/>
          <a:stretch/>
        </p:blipFill>
        <p:spPr bwMode="auto">
          <a:xfrm>
            <a:off x="8426227" y="681721"/>
            <a:ext cx="1956720" cy="197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img.rg.ru/pril/article/189/81/30/5p_shoigu_p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" r="24767" b="490"/>
          <a:stretch/>
        </p:blipFill>
        <p:spPr bwMode="auto">
          <a:xfrm>
            <a:off x="2106085" y="543292"/>
            <a:ext cx="2262824" cy="20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Текст 15"/>
          <p:cNvSpPr txBox="1">
            <a:spLocks/>
          </p:cNvSpPr>
          <p:nvPr/>
        </p:nvSpPr>
        <p:spPr>
          <a:xfrm>
            <a:off x="2012885" y="2548205"/>
            <a:ext cx="2562397" cy="498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Шойгу Юлия Сергеевна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Руководитель ФКУ «Центр экстренной психологической помощи МЧС России»</a:t>
            </a:r>
          </a:p>
        </p:txBody>
      </p:sp>
      <p:pic>
        <p:nvPicPr>
          <p:cNvPr id="1042" name="Picture 18" descr="https://static.tildacdn.com/tild3261-6637-4963-b839-353833633863/_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r="14096"/>
          <a:stretch>
            <a:fillRect/>
          </a:stretch>
        </p:blipFill>
        <p:spPr bwMode="auto">
          <a:xfrm>
            <a:off x="2368931" y="3332207"/>
            <a:ext cx="1578658" cy="23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redcross.ru/sites/default/files/029_1424_srgb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13310" r="129"/>
          <a:stretch/>
        </p:blipFill>
        <p:spPr bwMode="auto">
          <a:xfrm>
            <a:off x="5560897" y="3866610"/>
            <a:ext cx="1741488" cy="227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Текст 15"/>
          <p:cNvSpPr txBox="1">
            <a:spLocks/>
          </p:cNvSpPr>
          <p:nvPr/>
        </p:nvSpPr>
        <p:spPr>
          <a:xfrm>
            <a:off x="5486229" y="6171839"/>
            <a:ext cx="1958986" cy="472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Кудакаев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Александр Янович</a:t>
            </a:r>
          </a:p>
          <a:p>
            <a:pPr>
              <a:spcBef>
                <a:spcPts val="500"/>
              </a:spcBef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Директор департамента по чрезвычайным ситуациям РКК</a:t>
            </a:r>
          </a:p>
        </p:txBody>
      </p:sp>
      <p:sp>
        <p:nvSpPr>
          <p:cNvPr id="53" name="Текст 15"/>
          <p:cNvSpPr txBox="1">
            <a:spLocks/>
          </p:cNvSpPr>
          <p:nvPr/>
        </p:nvSpPr>
        <p:spPr>
          <a:xfrm>
            <a:off x="2178767" y="5752300"/>
            <a:ext cx="1958986" cy="472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Раймова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Елена Григорьевна </a:t>
            </a:r>
          </a:p>
          <a:p>
            <a:pPr>
              <a:spcBef>
                <a:spcPts val="5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специалист психосоциальной поддержки РКК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Текст 35"/>
          <p:cNvSpPr>
            <a:spLocks noGrp="1"/>
          </p:cNvSpPr>
          <p:nvPr>
            <p:ph type="body" idx="18"/>
          </p:nvPr>
        </p:nvSpPr>
        <p:spPr>
          <a:xfrm>
            <a:off x="8426227" y="5803708"/>
            <a:ext cx="2169683" cy="67551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500"/>
              </a:spcBef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Баринова Надежда Владимировна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специалист психосоциальной поддержки РКК</a:t>
            </a:r>
          </a:p>
          <a:p>
            <a:endParaRPr lang="ru-RU" dirty="0"/>
          </a:p>
        </p:txBody>
      </p:sp>
      <p:pic>
        <p:nvPicPr>
          <p:cNvPr id="1026" name="Picture 2" descr="https://sun9-74.userapi.com/impg/Ki81E3MJpOAp3DQ-EFpUUxlI_nI5hOkexUgEjg/xHVPlG8DA8A.jpg?size=1280x1280&amp;quality=96&amp;sign=0a525326a2d0f5ea439ec2651e28f81e&amp;type=album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-860" r="30211" b="860"/>
          <a:stretch/>
        </p:blipFill>
        <p:spPr bwMode="auto">
          <a:xfrm>
            <a:off x="8777643" y="3647275"/>
            <a:ext cx="14668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9"/>
            <a:ext cx="110610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Действия психологической службы 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момент </a:t>
            </a:r>
            <a:r>
              <a:rPr lang="ru-RU" dirty="0"/>
              <a:t>ЧС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657131" y="2068947"/>
            <a:ext cx="8841871" cy="4274503"/>
          </a:xfrm>
        </p:spPr>
        <p:txBody>
          <a:bodyPr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/>
              <a:t>Была подготовлена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листовка с контактами служб</a:t>
            </a:r>
            <a:r>
              <a:rPr lang="ru-RU" dirty="0"/>
              <a:t>, оказывающих экстренную психологическую и психотерапевтическую помощь.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/>
              <a:t>Листовка с номерами телефонов и адресами экстренной помощи были переданы в пресс службу университета, деканаты факультетов, размещены в студенческих групповых чатах, соц. сетях среди студентов.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дежурство на телефоне </a:t>
            </a:r>
            <a:r>
              <a:rPr lang="ru-RU" dirty="0"/>
              <a:t>Центра психолого-педагогической помощи.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/>
              <a:t>подготовлен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речевой модуль для преподавателей Университета</a:t>
            </a:r>
            <a:r>
              <a:rPr lang="ru-RU" dirty="0"/>
              <a:t>, который использовался в дальнейшем на первой лекции после возобновления учебных занятий студентов.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/>
              <a:t>Подготовлена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схема проведения (протокол)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дебрифинга</a:t>
            </a:r>
            <a:r>
              <a:rPr lang="ru-RU" dirty="0"/>
              <a:t>, которая в дальнейшем также использовалась для проведения  психотерапевтических занятий  направленных на профилактику последствий пост-травматического стресса. Занятия начались с 11 октября после появления возможности очного формата проведения занятий на территории ПГНИУ (продолжаются по настоящее время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8194" name="Picture 2" descr="https://sun9-84.userapi.com/impg/puqVxzwDN5NUQmFTWP3I9JzRXzk9eQuin36v1w/Ny4bi0yjLm4.jpg?size=958x1280&amp;quality=96&amp;sign=df31d4cbb10ef6be354b27189cc6bd7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1" b="18740"/>
          <a:stretch/>
        </p:blipFill>
        <p:spPr bwMode="auto">
          <a:xfrm>
            <a:off x="10815156" y="4107231"/>
            <a:ext cx="1295889" cy="899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28.userapi.com/impg/4wuBjg5U1EUlIcO7qpaHbZKfW2E2J-gMsHJgOA/r7KscYOC1mo.jpg?size=1104x1472&amp;quality=96&amp;sign=0ebc3af2a4b3082034c6e54f6e08132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9671"/>
          <a:stretch/>
        </p:blipFill>
        <p:spPr bwMode="auto">
          <a:xfrm>
            <a:off x="9754881" y="4977580"/>
            <a:ext cx="1314958" cy="172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4.userapi.com/impg/QhYiBGDysDvfSUy3rCWgzTqTyIUZ-fDyF40Eww/i4Q0BJ5GEFQ.jpg?size=1200x1600&amp;quality=96&amp;sign=9d1890b23fcb00e3b1d65d574557f962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989" r="10914" b="19208"/>
          <a:stretch/>
        </p:blipFill>
        <p:spPr bwMode="auto">
          <a:xfrm>
            <a:off x="9754881" y="1634823"/>
            <a:ext cx="1708220" cy="2432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874198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Психологическая помощь пострадавшим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75649" y="1887878"/>
            <a:ext cx="9138719" cy="40964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С 23.09.21 — 01.10.21 </a:t>
            </a:r>
            <a:r>
              <a:rPr lang="ru-RU" altLang="ru-RU" sz="2200" dirty="0"/>
              <a:t>работа осуществлялась под руководством ГКУЗ ПК Территориального центра медицины катастроф. </a:t>
            </a:r>
          </a:p>
          <a:p>
            <a:pPr algn="just"/>
            <a:r>
              <a:rPr lang="ru-RU" altLang="ru-RU" sz="2200" dirty="0" smtClean="0"/>
              <a:t>Центр </a:t>
            </a:r>
            <a:r>
              <a:rPr lang="ru-RU" altLang="ru-RU" sz="2200" dirty="0"/>
              <a:t>психолого-педагогической помощи отвечал за работу со студентами и сотрудниками ПГНИУ.</a:t>
            </a:r>
          </a:p>
          <a:p>
            <a:pPr algn="just"/>
            <a:r>
              <a:rPr lang="ru-RU" altLang="ru-RU" sz="2200" b="1" dirty="0"/>
              <a:t> 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С 21.09.2021 г. </a:t>
            </a:r>
            <a:r>
              <a:rPr lang="ru-RU" altLang="ru-RU" sz="2200" dirty="0"/>
              <a:t>по указанию ректора в </a:t>
            </a:r>
            <a:r>
              <a:rPr lang="ru-RU" altLang="ru-RU" sz="2200" b="1" u="sng" dirty="0">
                <a:solidFill>
                  <a:schemeClr val="accent1">
                    <a:lumMod val="75000"/>
                  </a:schemeClr>
                </a:solidFill>
              </a:rPr>
              <a:t>5 студенческих общежитиях </a:t>
            </a:r>
            <a:r>
              <a:rPr lang="ru-RU" altLang="ru-RU" sz="2200" dirty="0"/>
              <a:t>открылись кабинеты экстренной психологической индивидуальной помощи студентам, кабинеты работали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с 10.00 до 20.00 </a:t>
            </a:r>
            <a:r>
              <a:rPr lang="ru-RU" altLang="ru-RU" sz="2200" dirty="0"/>
              <a:t>в общежитиях Университета.</a:t>
            </a:r>
          </a:p>
          <a:p>
            <a:pPr algn="just"/>
            <a:r>
              <a:rPr lang="ru-RU" altLang="ru-RU" sz="2200" dirty="0"/>
              <a:t>Были организованы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встречи (</a:t>
            </a:r>
            <a:r>
              <a:rPr lang="ru-RU" altLang="ru-RU" sz="2200" b="1" dirty="0" err="1">
                <a:solidFill>
                  <a:schemeClr val="accent1">
                    <a:lumMod val="75000"/>
                  </a:schemeClr>
                </a:solidFill>
              </a:rPr>
              <a:t>дебрифинг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altLang="ru-RU" sz="2200" dirty="0"/>
              <a:t> с преподавателями, деканами и заместителями деканов факультетов. </a:t>
            </a:r>
          </a:p>
          <a:p>
            <a:pPr algn="just"/>
            <a:r>
              <a:rPr lang="ru-RU" altLang="ru-RU" sz="2200" dirty="0"/>
              <a:t> Психологами Центра осуществлялось сопровождение несовершеннолетних студентов на допросе.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05" t="10741" r="51410" b="83105"/>
          <a:stretch/>
        </p:blipFill>
        <p:spPr>
          <a:xfrm>
            <a:off x="7393199" y="5832294"/>
            <a:ext cx="4642338" cy="63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2163560"/>
            <a:ext cx="1054110" cy="1291550"/>
          </a:xfrm>
          <a:prstGeom prst="rect">
            <a:avLst/>
          </a:prstGeom>
        </p:spPr>
      </p:pic>
      <p:pic>
        <p:nvPicPr>
          <p:cNvPr id="3074" name="Picture 2" descr="https://sevastopol.bezformata.com/content/image4892753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0" y="393610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9"/>
            <a:ext cx="11012905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Психологическая помощь пострадавшим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38200" y="1851665"/>
            <a:ext cx="10515600" cy="2210670"/>
          </a:xfrm>
        </p:spPr>
        <p:txBody>
          <a:bodyPr/>
          <a:lstStyle/>
          <a:p>
            <a:pPr algn="just"/>
            <a:r>
              <a:rPr lang="ru-RU" altLang="ru-RU" dirty="0"/>
              <a:t>С 02.10.21 – по настоящее время работу курирует Центр психолого-педагогической помощи ПГНИУ.</a:t>
            </a:r>
          </a:p>
          <a:p>
            <a:pPr algn="just"/>
            <a:r>
              <a:rPr lang="ru-RU" altLang="ru-RU" dirty="0"/>
              <a:t>Общее количество получивших психологическую помощь с 20 сентября по настоящее время составляет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10 449 чел.</a:t>
            </a:r>
          </a:p>
          <a:p>
            <a:endParaRPr lang="ru-RU" dirty="0"/>
          </a:p>
        </p:txBody>
      </p:sp>
      <p:pic>
        <p:nvPicPr>
          <p:cNvPr id="9218" name="Picture 2" descr="https://sun9-45.userapi.com/impg/XFI3cQTfnDc01EwlSHunlletcSRSE08GB_pL7g/bwGTU2GJWN4.jpg?size=2560x1707&amp;quality=96&amp;sign=91e2c06ad9036edbf46817bc3ec61b3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35" y="3998961"/>
            <a:ext cx="3741470" cy="2494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b="1" dirty="0" smtClean="0"/>
              <a:t>Работа по восстановлению </a:t>
            </a:r>
            <a:r>
              <a:rPr lang="ru-RU" altLang="ru-RU" sz="2800" b="1" dirty="0"/>
              <a:t>психологического благополучия участников образовательного процесса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77253" y="1971979"/>
            <a:ext cx="9208168" cy="466945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С целью профилактики 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</a:rPr>
              <a:t>постравматического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синдрома, преодоления и минимизации негативных последствий ЧС, восстановления психологического благополучия участников образовательного процесса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dirty="0"/>
              <a:t>под руководством доктора психологических наук, профессора, академика, президента российской академии образования Ю.П. Зинченко  и команды ученых из МГУ им. Ломоносова был разработан план совместных действий </a:t>
            </a:r>
          </a:p>
          <a:p>
            <a:pPr algn="just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В рамках совместной работы с командой МГУ им.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Ломоносова: </a:t>
            </a:r>
          </a:p>
          <a:p>
            <a:pPr lvl="1" algn="just"/>
            <a:r>
              <a:rPr lang="ru-RU" altLang="ru-RU" dirty="0" smtClean="0"/>
              <a:t>были </a:t>
            </a:r>
            <a:r>
              <a:rPr lang="ru-RU" altLang="ru-RU" dirty="0"/>
              <a:t>выявлены группы повышенного внимания среди студентов, преподавателей, </a:t>
            </a:r>
            <a:r>
              <a:rPr lang="ru-RU" altLang="ru-RU" dirty="0" smtClean="0"/>
              <a:t>сотрудников;</a:t>
            </a:r>
          </a:p>
          <a:p>
            <a:pPr lvl="1" algn="just"/>
            <a:r>
              <a:rPr lang="ru-RU" altLang="ru-RU" dirty="0" smtClean="0"/>
              <a:t>осуществлена </a:t>
            </a:r>
            <a:r>
              <a:rPr lang="ru-RU" altLang="ru-RU" dirty="0"/>
              <a:t>выработка наиболее эффективных психологических механизмов </a:t>
            </a:r>
            <a:r>
              <a:rPr lang="ru-RU" altLang="ru-RU" dirty="0" smtClean="0"/>
              <a:t>воздействия; </a:t>
            </a:r>
            <a:endParaRPr lang="ru-RU" altLang="ru-RU" dirty="0"/>
          </a:p>
          <a:p>
            <a:pPr lvl="1" algn="just"/>
            <a:r>
              <a:rPr lang="ru-RU" altLang="ru-RU" dirty="0" smtClean="0"/>
              <a:t>мониторинг </a:t>
            </a:r>
            <a:r>
              <a:rPr lang="ru-RU" altLang="ru-RU" dirty="0"/>
              <a:t>потребностей в психологической </a:t>
            </a:r>
            <a:r>
              <a:rPr lang="ru-RU" altLang="ru-RU" dirty="0" smtClean="0"/>
              <a:t>поддержке;</a:t>
            </a:r>
            <a:endParaRPr lang="ru-RU" altLang="ru-RU" dirty="0"/>
          </a:p>
          <a:p>
            <a:pPr lvl="1" algn="just"/>
            <a:r>
              <a:rPr lang="ru-RU" altLang="ru-RU" dirty="0"/>
              <a:t>мониторинг активности студентов в социальных сетях, направленный на профилактику </a:t>
            </a:r>
            <a:r>
              <a:rPr lang="ru-RU" altLang="ru-RU" dirty="0" err="1"/>
              <a:t>кибератак</a:t>
            </a:r>
            <a:r>
              <a:rPr lang="ru-RU" altLang="ru-RU" dirty="0"/>
              <a:t>, </a:t>
            </a:r>
            <a:r>
              <a:rPr lang="ru-RU" altLang="ru-RU" dirty="0" err="1"/>
              <a:t>кибербуллинг</a:t>
            </a:r>
            <a:r>
              <a:rPr lang="ru-RU" altLang="ru-RU" dirty="0"/>
              <a:t>, проявления негативных эмоциональных состояний в цифровом пространстве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pic>
        <p:nvPicPr>
          <p:cNvPr id="4098" name="Picture 2" descr="https://studyinrussia.ru/upload/iblock/80a/80a0ef689d6ebeee77ade7025e8929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80" y="2082298"/>
            <a:ext cx="1446102" cy="14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b="1" dirty="0" smtClean="0"/>
              <a:t>Работа по восстановлению </a:t>
            </a:r>
            <a:r>
              <a:rPr lang="ru-RU" altLang="ru-RU" sz="2800" b="1" dirty="0"/>
              <a:t>психологического благополучия участников образовательного процесса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77253" y="1971979"/>
            <a:ext cx="9208168" cy="466945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altLang="ru-RU" dirty="0"/>
              <a:t>В рамках совместной работы с командой МГУ им. Ломоносова были организованы обучающие семинары, посвященные вопросам профилактики посттравматического стрессового расстройства, восстановления когнитивных функций, особенностям социально-психологического климата коллектива и ликвидации негативных психологических последствий кризисной ситуации.</a:t>
            </a:r>
          </a:p>
          <a:p>
            <a:pPr algn="just"/>
            <a:r>
              <a:rPr lang="ru-RU" altLang="ru-RU" dirty="0"/>
              <a:t> 05 октября 2021 г. прошел обучающий семинар для ректора, проректоров.</a:t>
            </a:r>
          </a:p>
          <a:p>
            <a:pPr algn="just"/>
            <a:r>
              <a:rPr lang="ru-RU" altLang="ru-RU" dirty="0"/>
              <a:t> 06 октября 2021 г. обучающий семинар для администрации университета.</a:t>
            </a:r>
          </a:p>
          <a:p>
            <a:pPr algn="just"/>
            <a:r>
              <a:rPr lang="ru-RU" altLang="ru-RU" dirty="0"/>
              <a:t> 12 октября 2021 г. прошел семинар-совещание по психологическому сопровождению деятельности деканов и заместителей деканов всех 12-ти факультетов ПГНИУ.</a:t>
            </a:r>
          </a:p>
          <a:p>
            <a:pPr algn="just"/>
            <a:r>
              <a:rPr lang="ru-RU" altLang="ru-RU" dirty="0"/>
              <a:t> 23 ноября 2021 г. прошел обучающий семинар для лиц, работающих со студенческим активом, посвященный особенностям организации воспитательной и </a:t>
            </a:r>
            <a:r>
              <a:rPr lang="ru-RU" altLang="ru-RU" dirty="0" err="1"/>
              <a:t>внеучебной</a:t>
            </a:r>
            <a:r>
              <a:rPr lang="ru-RU" altLang="ru-RU" dirty="0"/>
              <a:t> жизни студентов в ВУЗе, нацеленный на укрепление вертикальных и горизонтальных связей между студенческим и преподавательским сообществом.</a:t>
            </a:r>
          </a:p>
        </p:txBody>
      </p:sp>
      <p:pic>
        <p:nvPicPr>
          <p:cNvPr id="4098" name="Picture 2" descr="https://studyinrussia.ru/upload/iblock/80a/80a0ef689d6ebeee77ade7025e8929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754" y="2104326"/>
            <a:ext cx="1475976" cy="14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7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C62E3E"/>
      </a:accent1>
      <a:accent2>
        <a:srgbClr val="FFC000"/>
      </a:accent2>
      <a:accent3>
        <a:srgbClr val="A5A5A5"/>
      </a:accent3>
      <a:accent4>
        <a:srgbClr val="7030A0"/>
      </a:accent4>
      <a:accent5>
        <a:srgbClr val="4DFE9D"/>
      </a:accent5>
      <a:accent6>
        <a:srgbClr val="046DD5"/>
      </a:accent6>
      <a:hlink>
        <a:srgbClr val="2992FA"/>
      </a:hlink>
      <a:folHlink>
        <a:srgbClr val="7030A0"/>
      </a:folHlink>
    </a:clrScheme>
    <a:fontScheme name="Другая 13">
      <a:majorFont>
        <a:latin typeface="Permian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</TotalTime>
  <Words>897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PermianSansTypeface</vt:lpstr>
      <vt:lpstr>PermianSerifTypeface</vt:lpstr>
      <vt:lpstr>Тема Office</vt:lpstr>
      <vt:lpstr>Презентация PowerPoint</vt:lpstr>
      <vt:lpstr>Роль психологической службы вуза в условиях преодоления негативных последствий ЧС  и восстановлении психологического благополучия участников образовательного процесса</vt:lpstr>
      <vt:lpstr>Презентация PowerPoint</vt:lpstr>
      <vt:lpstr>Презентация PowerPoint</vt:lpstr>
      <vt:lpstr>Действия психологической службы в  момент ЧС</vt:lpstr>
      <vt:lpstr>Психологическая помощь пострадавшим</vt:lpstr>
      <vt:lpstr>Психологическая помощь пострадавшим</vt:lpstr>
      <vt:lpstr>Работа по восстановлению психологического благополучия участников образовательного процесса</vt:lpstr>
      <vt:lpstr>Работа по восстановлению психологического благополучия участников образовательного процесса</vt:lpstr>
      <vt:lpstr>Работа по восстановлению психологического благополучия участников образовательного процесса</vt:lpstr>
      <vt:lpstr>Работа по восстановлению психологического благополучия участников образовательного процесса</vt:lpstr>
      <vt:lpstr>Важная задача – формирование позитивного образа ПГНИУ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Масленникова</dc:creator>
  <cp:lastModifiedBy>2</cp:lastModifiedBy>
  <cp:revision>57</cp:revision>
  <dcterms:created xsi:type="dcterms:W3CDTF">2020-05-17T17:29:28Z</dcterms:created>
  <dcterms:modified xsi:type="dcterms:W3CDTF">2021-12-01T12:11:08Z</dcterms:modified>
</cp:coreProperties>
</file>