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sldIdLst>
    <p:sldId id="256" r:id="rId2"/>
    <p:sldId id="257" r:id="rId3"/>
    <p:sldId id="308" r:id="rId4"/>
    <p:sldId id="309" r:id="rId5"/>
    <p:sldId id="299" r:id="rId6"/>
    <p:sldId id="307" r:id="rId7"/>
    <p:sldId id="310" r:id="rId8"/>
    <p:sldId id="306" r:id="rId9"/>
    <p:sldId id="296" r:id="rId10"/>
    <p:sldId id="311" r:id="rId11"/>
    <p:sldId id="312" r:id="rId12"/>
    <p:sldId id="297" r:id="rId13"/>
    <p:sldId id="303" r:id="rId14"/>
    <p:sldId id="300" r:id="rId15"/>
    <p:sldId id="304" r:id="rId16"/>
    <p:sldId id="301" r:id="rId17"/>
    <p:sldId id="305" r:id="rId18"/>
    <p:sldId id="302" r:id="rId19"/>
    <p:sldId id="258" r:id="rId20"/>
    <p:sldId id="259" r:id="rId21"/>
    <p:sldId id="262" r:id="rId22"/>
    <p:sldId id="266" r:id="rId23"/>
    <p:sldId id="269" r:id="rId24"/>
    <p:sldId id="267" r:id="rId25"/>
    <p:sldId id="260" r:id="rId26"/>
    <p:sldId id="276" r:id="rId27"/>
    <p:sldId id="261" r:id="rId28"/>
    <p:sldId id="263" r:id="rId29"/>
    <p:sldId id="264" r:id="rId30"/>
    <p:sldId id="274" r:id="rId31"/>
    <p:sldId id="277" r:id="rId32"/>
    <p:sldId id="295" r:id="rId33"/>
    <p:sldId id="278" r:id="rId34"/>
    <p:sldId id="292" r:id="rId35"/>
    <p:sldId id="293" r:id="rId36"/>
    <p:sldId id="286" r:id="rId37"/>
    <p:sldId id="290" r:id="rId38"/>
    <p:sldId id="313" r:id="rId39"/>
    <p:sldId id="287" r:id="rId40"/>
    <p:sldId id="315" r:id="rId41"/>
    <p:sldId id="270" r:id="rId42"/>
    <p:sldId id="271" r:id="rId43"/>
    <p:sldId id="316" r:id="rId44"/>
    <p:sldId id="272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 snapToGrid="0">
      <p:cViewPr>
        <p:scale>
          <a:sx n="81" d="100"/>
          <a:sy n="81" d="100"/>
        </p:scale>
        <p:origin x="-1502" y="-1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DD93480-7AB9-4D92-A9DC-925F32F0CBDB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60A40DD-7B85-4F1B-8E8C-A9390546EE5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o.s.kovshova@samsmu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2804" y="461912"/>
            <a:ext cx="8154186" cy="593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Всероссийская научно-практическая конференция с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участием «ПСИХОЛОГИЧЕСКАЯ СЛУЖБА УНИВЕРСИТЕТА:ОПЫТ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ПАНДЕМИИ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НИУ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ВШЭ, г.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Москва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ЗНАЧЕНИЕ ПСИХОЛОГИЧЕСКОЙ СЛУЖБЫ В ВУЗЕ В СОЦИАЛЬНО-ПСИХОЛОГИЧЕСКОЙ АДАПТАЦИИ ОБУЧЕНИЯ И ВОЛОНТЕРСКОЙ ДЕЯТЕЛЬНОСТИ СТУДЕНТОВ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ФГБОУ ВО </a:t>
            </a:r>
            <a:r>
              <a:rPr lang="ru-RU" sz="20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СамГМУ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Минздрава России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Зав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кафедрой медицинской психологии и психотерапии, 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профессор, 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д.м.н.,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О.С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Ковшова</a:t>
            </a: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</a:rPr>
              <a:t>+7 927 202 98 40</a:t>
            </a:r>
          </a:p>
          <a:p>
            <a:pPr algn="r"/>
            <a:r>
              <a:rPr lang="en-US" sz="2000" b="1" i="1" dirty="0" smtClean="0">
                <a:latin typeface="Times New Roman" panose="02020603050405020304" pitchFamily="18" charset="0"/>
              </a:rPr>
              <a:t>E-mail: </a:t>
            </a:r>
            <a:r>
              <a:rPr lang="en-US" sz="2000" b="1" i="1" dirty="0" smtClean="0">
                <a:latin typeface="Times New Roman" panose="02020603050405020304" pitchFamily="18" charset="0"/>
                <a:hlinkClick r:id="rId2"/>
              </a:rPr>
              <a:t>o.s.kovshova@samsmu.ru</a:t>
            </a:r>
            <a:endParaRPr lang="en-US" sz="2000" b="1" i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sz="2000" b="1" i="1" dirty="0"/>
              <a:t>Москва  3-4 декабря 2021г. </a:t>
            </a:r>
            <a:endParaRPr lang="ru-RU" sz="2000" b="1" i="1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651" y="3451313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30" y="3805799"/>
            <a:ext cx="994004" cy="95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5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278" y="4876799"/>
            <a:ext cx="7519762" cy="1514573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От молодых специалистов ждут владения ключевыми компетенциями: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5291" y="546755"/>
            <a:ext cx="796564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готовности </a:t>
            </a:r>
            <a:r>
              <a:rPr lang="ru-RU" dirty="0"/>
              <a:t>к непрерывному самообразованию и модернизации (</a:t>
            </a:r>
            <a:r>
              <a:rPr lang="ru-RU" dirty="0" err="1" smtClean="0"/>
              <a:t>освоевремениванию</a:t>
            </a:r>
            <a:r>
              <a:rPr lang="ru-RU" dirty="0"/>
              <a:t>) профессиональной квалификации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 умения </a:t>
            </a:r>
            <a:r>
              <a:rPr lang="ru-RU" dirty="0"/>
              <a:t>и навыков делового общения, в том числе сотрудничества, работы в команде</a:t>
            </a:r>
            <a:r>
              <a:rPr lang="ru-RU" dirty="0" smtClean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 способности </a:t>
            </a:r>
            <a:r>
              <a:rPr lang="ru-RU" dirty="0"/>
              <a:t>к работе с различными источниками информации (ее поиск, обработка, хранение, воспроизведение</a:t>
            </a:r>
            <a:r>
              <a:rPr lang="ru-RU" dirty="0" smtClean="0"/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 умения </a:t>
            </a:r>
            <a:r>
              <a:rPr lang="ru-RU" dirty="0"/>
              <a:t>действовать и принимать ответственные решения в нестандартных и неопределенных ситуациях;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способности </a:t>
            </a:r>
            <a:r>
              <a:rPr lang="ru-RU" dirty="0"/>
              <a:t>к критическому мышлению, </a:t>
            </a:r>
            <a:r>
              <a:rPr lang="ru-RU" dirty="0" smtClean="0"/>
              <a:t>самоуправлению деятельности</a:t>
            </a:r>
            <a:r>
              <a:rPr lang="ru-RU" dirty="0"/>
              <a:t>; </a:t>
            </a:r>
            <a:endParaRPr lang="ru-RU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dirty="0" smtClean="0"/>
              <a:t>готовности </a:t>
            </a:r>
            <a:r>
              <a:rPr lang="ru-RU" dirty="0"/>
              <a:t>к эффективному поведению в конкурентной среде в условиях </a:t>
            </a:r>
            <a:r>
              <a:rPr lang="ru-RU" dirty="0" err="1"/>
              <a:t>стрессогенных</a:t>
            </a:r>
            <a:r>
              <a:rPr lang="ru-RU" dirty="0"/>
              <a:t> факторов.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8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1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4876799"/>
            <a:ext cx="7829432" cy="132603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</a:t>
            </a:r>
            <a:r>
              <a:rPr lang="ru-RU" sz="2400" dirty="0" smtClean="0"/>
              <a:t>ОВЫШЕНИЕ ПСИХОЛОГИЧЕСКОЙ ГРАМОТНОСТИ НАСЕЛЕНИЯ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8650" y="28305"/>
            <a:ext cx="82985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pPr algn="ctr"/>
            <a:r>
              <a:rPr lang="ru-RU" sz="2400" b="1" dirty="0" smtClean="0"/>
              <a:t>ВОЛОНТЕРСКАЯ ДЕЯТЕЛЬНОСТЬ ПСИХОЛОГОВ НАПРАВЛЕНА НА:</a:t>
            </a:r>
          </a:p>
          <a:p>
            <a:pPr algn="ctr"/>
            <a:endParaRPr lang="ru-RU" sz="2400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предоставление </a:t>
            </a:r>
            <a:r>
              <a:rPr lang="ru-RU" sz="2400" dirty="0"/>
              <a:t>услуг населению </a:t>
            </a:r>
            <a:r>
              <a:rPr lang="ru-RU" sz="2400" dirty="0" smtClean="0"/>
              <a:t>по </a:t>
            </a:r>
            <a:r>
              <a:rPr lang="ru-RU" sz="2400" dirty="0" smtClean="0"/>
              <a:t>повышению психологической </a:t>
            </a:r>
            <a:r>
              <a:rPr lang="ru-RU" sz="2400" dirty="0"/>
              <a:t>грамотности,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созданию </a:t>
            </a:r>
            <a:r>
              <a:rPr lang="ru-RU" sz="2400" dirty="0"/>
              <a:t>обучающих семинаров и тренингов с целью обучения персонала,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школы </a:t>
            </a:r>
            <a:r>
              <a:rPr lang="ru-RU" sz="2400" dirty="0"/>
              <a:t>осознанного </a:t>
            </a:r>
            <a:r>
              <a:rPr lang="ru-RU" sz="2400" dirty="0" err="1"/>
              <a:t>родительства</a:t>
            </a:r>
            <a:r>
              <a:rPr lang="ru-RU" sz="2400" dirty="0"/>
              <a:t>, </a:t>
            </a:r>
            <a:endParaRPr lang="ru-RU" sz="2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цикла </a:t>
            </a:r>
            <a:r>
              <a:rPr lang="ru-RU" sz="2400" dirty="0"/>
              <a:t>передач на местном </a:t>
            </a:r>
            <a:r>
              <a:rPr lang="ru-RU" sz="2400" dirty="0" smtClean="0"/>
              <a:t>телевидении.</a:t>
            </a:r>
            <a:endParaRPr lang="ru-RU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05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1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Волонтерская деятельность</a:t>
            </a:r>
            <a:endParaRPr lang="ru-RU" dirty="0"/>
          </a:p>
        </p:txBody>
      </p:sp>
      <p:pic>
        <p:nvPicPr>
          <p:cNvPr id="10242" name="Picture 2" descr="J:\ФОТОГРАФИИ\В печать коллахи!!!2015-2017\ВЕТЕРАНЫ ВОВ на ка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87776"/>
            <a:ext cx="8157956" cy="50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7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ОТОГРАФИИ\Печать коллажи\печать сентябрь 2016\Фото1 Православный клу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9" y="799070"/>
            <a:ext cx="7635710" cy="572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7" y="68246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Православный клуб </a:t>
            </a:r>
            <a:r>
              <a:rPr lang="ru-RU" dirty="0" err="1" smtClean="0"/>
              <a:t>им.Н.И.Пирогова</a:t>
            </a:r>
            <a:endParaRPr lang="ru-RU" dirty="0"/>
          </a:p>
        </p:txBody>
      </p:sp>
      <p:pic>
        <p:nvPicPr>
          <p:cNvPr id="2050" name="Picture 2" descr="J:\ФОТОГРАФИИ\Печать коллажи\Фото СНК февраль2016\Провославный клуб 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70" y="1430750"/>
            <a:ext cx="7927942" cy="445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" y="8710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1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ФОТОГРАФИИ\Печать коллажи\печать сентябрь 2016\Фото 7 Православный ФОРУ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8" y="1089974"/>
            <a:ext cx="8314440" cy="51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3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Студенческий театр </a:t>
            </a:r>
            <a:r>
              <a:rPr lang="ru-RU" dirty="0" err="1" smtClean="0"/>
              <a:t>мениатюр</a:t>
            </a:r>
            <a:endParaRPr lang="ru-RU" dirty="0"/>
          </a:p>
        </p:txBody>
      </p:sp>
      <p:pic>
        <p:nvPicPr>
          <p:cNvPr id="7170" name="Picture 2" descr="J:\ФОТОГРАФИИ\Печать коллажи\печать сентябрь 2016\8 фото Маленький принц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0" y="499620"/>
            <a:ext cx="7968791" cy="597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" y="30513"/>
            <a:ext cx="559422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31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:\ФОТОГРАФИИ\ФОТО для СНК-ГАЗЕТА 2020\СНК-2017 ВЕЧЕР Марины ЦВЕТАЕВ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72" y="140205"/>
            <a:ext cx="7296346" cy="45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Литературная </a:t>
            </a:r>
            <a:r>
              <a:rPr lang="ru-RU" sz="3200" dirty="0" err="1" smtClean="0"/>
              <a:t>гостинная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Вечер Марины Цветаевой</a:t>
            </a:r>
            <a:endParaRPr lang="ru-RU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291" y="5524106"/>
            <a:ext cx="7654565" cy="11594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Профессиональная </a:t>
            </a:r>
            <a:r>
              <a:rPr lang="ru-RU" sz="3200" dirty="0" smtClean="0"/>
              <a:t>идентификация на практике</a:t>
            </a:r>
            <a:endParaRPr lang="ru-RU" sz="3200" dirty="0"/>
          </a:p>
        </p:txBody>
      </p:sp>
      <p:pic>
        <p:nvPicPr>
          <p:cNvPr id="6146" name="Picture 2" descr="J:\ФОТОГРАФИИ\Печать коллажи\печать сентябрь 2016\Коллаж  ВП Поля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5" y="142514"/>
            <a:ext cx="7711125" cy="53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75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28651" y="122549"/>
            <a:ext cx="7817766" cy="546754"/>
          </a:xfrm>
        </p:spPr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645" y="1097281"/>
            <a:ext cx="84558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400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Цель: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выявить факторы социально-психологической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дезадаптации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личности студентов 1-2 курса обучения.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b="1" i="1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Задачи исследования: </a:t>
            </a:r>
            <a:endParaRPr lang="ru-RU" sz="24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Установить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индивидуально-психологические характеристики студентов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младших курсов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обучающихся в ВУЗах г. Самары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Исследовать особенности социально-психологической адаптации личности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студентов. </a:t>
            </a: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3. Изучить мотивационно-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потребностные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характеристики  личности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студентов.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Выявить факторы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социально-психологической </a:t>
            </a:r>
            <a:r>
              <a:rPr lang="ru-RU" sz="2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дезадаптации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 степени 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 студентов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5. Провести групповую </a:t>
            </a:r>
            <a:r>
              <a:rPr lang="ru-RU" sz="2400" dirty="0" err="1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когнитивно</a:t>
            </a:r>
            <a:r>
              <a:rPr lang="ru-RU" sz="24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-поведенческую терапию эмоциональных нарушений у студентов с нарушением социально-психологической адаптации.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62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4294967295"/>
          </p:nvPr>
        </p:nvSpPr>
        <p:spPr>
          <a:xfrm>
            <a:off x="-1" y="923827"/>
            <a:ext cx="8993171" cy="5486498"/>
          </a:xfrm>
        </p:spPr>
        <p:txBody>
          <a:bodyPr>
            <a:noAutofit/>
          </a:bodyPr>
          <a:lstStyle/>
          <a:p>
            <a:pPr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психологической службы в высших учебных заведениях весьма перспективно с точки зрения важнейших целевых направлений: повышения эффективности взаимодействия участников педагогического процесса, расширения возможностей вуза в развитии жизненных компетентностей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воспитанников,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направлена на психологическое сопровождение развития личностно-профессиональной успешности студента.</a:t>
            </a:r>
          </a:p>
          <a:p>
            <a:pPr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психологической службы вуза является целостным процессом, соответствующим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 особенностям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общества и ценностными ориентациям в сфере 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429625" cy="5302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64901" cy="483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и методы исследования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939" y="904973"/>
            <a:ext cx="852183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Выборка исследования: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28 студентов, обучающихся на 1 и 2 курсах ВУЗов г. Самара, средний возраст которых составил 18,24±0,76, из них 25 (20%) юношей и 103 девушки (80%). </a:t>
            </a:r>
            <a:endParaRPr lang="ru-RU" sz="2000" dirty="0" smtClean="0"/>
          </a:p>
          <a:p>
            <a:pPr indent="457200" algn="just"/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Методы исследования: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Патохарактерологический диагностический опросник личности А.Е.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Личко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(1983);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Методика диагностики социально-психологической адаптации К.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Роджерса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Р.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Даймонд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адаптации А.К.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Осницкого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(2004);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Методика диагностики степени удовлетворенности основных потребностей (Метод «Парных сравнений» В.В. Скворцова) (1986);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Опросник суицидального риска А.Г. Шмелева в модификации  Т.Н. Разуваевой (1993); 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Анкета суицидального риска (А.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Пералес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соавт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., университет им. Святого Маркоса, г. Лима, Перу) (1999);</a:t>
            </a:r>
          </a:p>
          <a:p>
            <a:pPr indent="457200" algn="just"/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Методы математической статистики (коэффициент корреляции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Спирмена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t-критерий Стьюдента для независимых выборок, регрессионный анализ).</a:t>
            </a:r>
          </a:p>
          <a:p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115568"/>
            <a:ext cx="7514494" cy="2084832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суицидального риска (Перу)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выборке были выделены экспериментальная подгруппа, в которую вошли 41 (32,03%)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суицидальным риском, и контрольная подгруппа, в которую вошли 87 (67,98%) человек, не имеющих суицидального риска.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667" y="246185"/>
            <a:ext cx="7861955" cy="869383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Экспериментальная и контрольная группы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462" y="3493216"/>
            <a:ext cx="5387666" cy="2916727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9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7231"/>
            <a:ext cx="7811965" cy="902677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структурированного интервью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38" y="1078523"/>
            <a:ext cx="7983416" cy="4640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683103"/>
            <a:ext cx="7964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Соотношение признаков суицидального поведения и времени их последнего проявления по анкете суицидального риска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4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" y="365128"/>
            <a:ext cx="8755748" cy="5304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структурированного интервью</a:t>
            </a:r>
            <a:endParaRPr lang="ru-RU" sz="2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" y="1018495"/>
            <a:ext cx="8157508" cy="5415297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5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7"/>
            <a:ext cx="8380429" cy="5209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структурированного интервью</a:t>
            </a:r>
            <a:endParaRPr lang="ru-RU" sz="29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38" y="938213"/>
            <a:ext cx="7657343" cy="470456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1014" y="5779477"/>
            <a:ext cx="7936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Причины совершения попыток суицида или самоповреждения по анкете суицидального риска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индивидуально-психологических особенностей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18" y="584426"/>
            <a:ext cx="7929695" cy="3974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49" y="5677863"/>
            <a:ext cx="7488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 значения по методике «Патохарактерологический диагностический опросник»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03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620"/>
            <a:ext cx="7268308" cy="72924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Статистические достоверно-значимые  психологические показатели (*)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191160"/>
            <a:ext cx="8400734" cy="5628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43050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социально-психологической адаптации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5" y="1428729"/>
            <a:ext cx="8176366" cy="3811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399" y="5532120"/>
            <a:ext cx="7927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средних показателей по методике диагностики социально-психологической адаптации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Роджерса-Даймонд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экспериментальной и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группах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" y="16074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6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мотивационно-</a:t>
            </a:r>
            <a:r>
              <a:rPr lang="ru-RU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потребностной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4" y="1331993"/>
            <a:ext cx="7993476" cy="3755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939" y="5474082"/>
            <a:ext cx="7558121" cy="66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парных сравнений Скворцова в экспериментальной и контрольной группах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5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852" y="4524866"/>
            <a:ext cx="7598004" cy="6975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факторов суицидального риска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330" y="455778"/>
            <a:ext cx="6864808" cy="3663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9596" y="5547685"/>
            <a:ext cx="698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средних показателей по опроснику суицидального риска (модификация Разуваевой) в экспериментальной и контрольной группах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6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670" y="1282045"/>
            <a:ext cx="7460530" cy="517369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ЗАДАЧИ</a:t>
            </a:r>
            <a:r>
              <a:rPr lang="ru-RU" sz="2400" b="1" dirty="0"/>
              <a:t>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u="sng" dirty="0"/>
              <a:t>Создание:</a:t>
            </a:r>
          </a:p>
          <a:p>
            <a:r>
              <a:rPr lang="ru-RU" dirty="0" smtClean="0"/>
              <a:t>эффективной </a:t>
            </a:r>
            <a:r>
              <a:rPr lang="ru-RU" dirty="0"/>
              <a:t>системы психологического сопровождения и психологической адаптации студентов и </a:t>
            </a:r>
            <a:r>
              <a:rPr lang="ru-RU" dirty="0" smtClean="0"/>
              <a:t>преподавателей,</a:t>
            </a:r>
          </a:p>
          <a:p>
            <a:r>
              <a:rPr lang="ru-RU" dirty="0" smtClean="0"/>
              <a:t>центра </a:t>
            </a:r>
            <a:r>
              <a:rPr lang="ru-RU" dirty="0"/>
              <a:t>образовательных технологий;</a:t>
            </a:r>
          </a:p>
          <a:p>
            <a:r>
              <a:rPr lang="ru-RU" dirty="0" smtClean="0"/>
              <a:t>центра </a:t>
            </a:r>
            <a:r>
              <a:rPr lang="ru-RU" dirty="0"/>
              <a:t>сопровождения выпускников;</a:t>
            </a:r>
          </a:p>
          <a:p>
            <a:r>
              <a:rPr lang="ru-RU" dirty="0" smtClean="0"/>
              <a:t>новых </a:t>
            </a:r>
            <a:r>
              <a:rPr lang="ru-RU" dirty="0"/>
              <a:t>образовательных курсов и тренингов;</a:t>
            </a:r>
          </a:p>
          <a:p>
            <a:r>
              <a:rPr lang="ru-RU" dirty="0" smtClean="0"/>
              <a:t>кабинета </a:t>
            </a:r>
            <a:r>
              <a:rPr lang="ru-RU" dirty="0"/>
              <a:t>психологической разгрузки;</a:t>
            </a:r>
          </a:p>
          <a:p>
            <a:r>
              <a:rPr lang="ru-RU" dirty="0" smtClean="0"/>
              <a:t>эффективных </a:t>
            </a:r>
            <a:r>
              <a:rPr lang="ru-RU" dirty="0"/>
              <a:t>форм взаимодействия с</a:t>
            </a:r>
          </a:p>
          <a:p>
            <a:r>
              <a:rPr lang="ru-RU" dirty="0"/>
              <a:t>органами власти, гражданским обществом,</a:t>
            </a:r>
          </a:p>
          <a:p>
            <a:r>
              <a:rPr lang="ru-RU" dirty="0"/>
              <a:t>учреждениями профессионального образования, научными организациями;</a:t>
            </a:r>
          </a:p>
          <a:p>
            <a:r>
              <a:rPr lang="ru-RU" dirty="0" smtClean="0"/>
              <a:t>курсов </a:t>
            </a:r>
            <a:r>
              <a:rPr lang="ru-RU" dirty="0"/>
              <a:t>повышения квалификации психологов;</a:t>
            </a:r>
          </a:p>
          <a:p>
            <a:r>
              <a:rPr lang="ru-RU" dirty="0" smtClean="0"/>
              <a:t>летней </a:t>
            </a:r>
            <a:r>
              <a:rPr lang="ru-RU" dirty="0"/>
              <a:t>школы психологии;</a:t>
            </a:r>
          </a:p>
          <a:p>
            <a:r>
              <a:rPr lang="ru-RU" dirty="0" smtClean="0"/>
              <a:t>единой </a:t>
            </a:r>
            <a:r>
              <a:rPr lang="ru-RU" dirty="0"/>
              <a:t>системы оценки </a:t>
            </a:r>
            <a:r>
              <a:rPr lang="ru-RU" dirty="0" smtClean="0"/>
              <a:t>компетенций студентов </a:t>
            </a:r>
            <a:r>
              <a:rPr lang="ru-RU" dirty="0"/>
              <a:t>и выпускников;</a:t>
            </a:r>
          </a:p>
          <a:p>
            <a:r>
              <a:rPr lang="ru-RU" dirty="0" smtClean="0"/>
              <a:t>системы </a:t>
            </a:r>
            <a:r>
              <a:rPr lang="ru-RU" dirty="0"/>
              <a:t>образовательных программ </a:t>
            </a:r>
            <a:r>
              <a:rPr lang="ru-RU" dirty="0" smtClean="0"/>
              <a:t>с применением </a:t>
            </a:r>
            <a:r>
              <a:rPr lang="ru-RU" dirty="0"/>
              <a:t>электронного обучения и дистанционных образовательных технологий.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u="sng" dirty="0"/>
              <a:t>Формирование:</a:t>
            </a:r>
          </a:p>
          <a:p>
            <a:r>
              <a:rPr lang="ru-RU" dirty="0"/>
              <a:t>а) портфеля программ </a:t>
            </a:r>
            <a:r>
              <a:rPr lang="ru-RU" dirty="0" smtClean="0"/>
              <a:t>дополнительного профессионального </a:t>
            </a:r>
            <a:r>
              <a:rPr lang="ru-RU" dirty="0"/>
              <a:t>образования по </a:t>
            </a:r>
            <a:r>
              <a:rPr lang="ru-RU" dirty="0" smtClean="0"/>
              <a:t>запросу работодателей </a:t>
            </a:r>
            <a:r>
              <a:rPr lang="ru-RU" dirty="0"/>
              <a:t>региона;</a:t>
            </a:r>
          </a:p>
          <a:p>
            <a:r>
              <a:rPr lang="ru-RU" dirty="0"/>
              <a:t>б) комплексной системы </a:t>
            </a:r>
            <a:r>
              <a:rPr lang="ru-RU" dirty="0" err="1"/>
              <a:t>довузовской</a:t>
            </a:r>
            <a:r>
              <a:rPr lang="ru-RU" dirty="0"/>
              <a:t> </a:t>
            </a:r>
            <a:r>
              <a:rPr lang="ru-RU" dirty="0" smtClean="0"/>
              <a:t>подготовки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729" y="188537"/>
            <a:ext cx="8210747" cy="1527141"/>
          </a:xfrm>
        </p:spPr>
        <p:txBody>
          <a:bodyPr>
            <a:no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/>
              <a:t>Цель- организация </a:t>
            </a:r>
            <a:r>
              <a:rPr lang="ru-RU" sz="1600" b="1" dirty="0"/>
              <a:t>и </a:t>
            </a:r>
            <a:r>
              <a:rPr lang="ru-RU" sz="1600" b="1" dirty="0" smtClean="0"/>
              <a:t>функционирование </a:t>
            </a:r>
            <a:r>
              <a:rPr lang="ru-RU" sz="1600" b="1" dirty="0"/>
              <a:t>психологической службы вуза </a:t>
            </a:r>
            <a:r>
              <a:rPr lang="ru-RU" sz="1600" b="1" dirty="0" smtClean="0"/>
              <a:t>определяющую </a:t>
            </a:r>
            <a:r>
              <a:rPr lang="ru-RU" sz="1600" b="1" dirty="0"/>
              <a:t>общую стратегию, основные направления,</a:t>
            </a:r>
            <a:br>
              <a:rPr lang="ru-RU" sz="1600" b="1" dirty="0"/>
            </a:br>
            <a:r>
              <a:rPr lang="ru-RU" sz="1600" b="1" dirty="0"/>
              <a:t>приоритеты, задачи в области </a:t>
            </a:r>
            <a:r>
              <a:rPr lang="ru-RU" sz="1600" b="1" dirty="0" smtClean="0"/>
              <a:t>практической психологии </a:t>
            </a:r>
            <a:r>
              <a:rPr lang="ru-RU" sz="1600" b="1" dirty="0"/>
              <a:t>и механизмы их реализации </a:t>
            </a:r>
            <a:r>
              <a:rPr lang="ru-RU" sz="1600" b="1" dirty="0" smtClean="0"/>
              <a:t>как фундаментальной </a:t>
            </a:r>
            <a:r>
              <a:rPr lang="ru-RU" sz="1600" b="1" dirty="0"/>
              <a:t>составляющей </a:t>
            </a:r>
            <a:r>
              <a:rPr lang="ru-RU" sz="1600" b="1" dirty="0" smtClean="0"/>
              <a:t>прогрессивного </a:t>
            </a:r>
            <a:r>
              <a:rPr lang="ru-RU" sz="1600" b="1" dirty="0"/>
              <a:t>развития системы образования</a:t>
            </a:r>
            <a:r>
              <a:rPr lang="ru-RU" sz="1400" dirty="0"/>
              <a:t>.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7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регрессионного анализа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735292"/>
            <a:ext cx="78075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регрессионного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анализа: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получена </a:t>
            </a: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математическая модель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позволяющая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рассматривать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три основных фактора в качестве предикторов риска суицидального поведения (ПСР), с достоверностью 85%:</a:t>
            </a:r>
          </a:p>
          <a:p>
            <a:pPr indent="457200" algn="just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снижение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уровня социально-психологической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адаптации (А), высокие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эскапизма (Э),высокие показатели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гипотимии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(Д).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244" y="2969443"/>
            <a:ext cx="788612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ПСР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= -0,294 А + 0,084 Э + 0,552 Д + 30,666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Рассчитанное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по формуле значение сравнивается с нормативным: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10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низкий  уровень;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 – средний уровень;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30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высокий уровень.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8650" y="160256"/>
            <a:ext cx="8279679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регрессионного анализа построен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степени социально-психологической адаптации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Введите своё имя (псевдоним):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Ваш возраст:  (выпадающий список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</a:t>
            </a:r>
          </a:p>
          <a:p>
            <a:pPr>
              <a:spcAft>
                <a:spcPts val="0"/>
              </a:spcAft>
            </a:pP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Ваш пол:  (радиокнопки М Ж)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 indent="449580" algn="just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Понятие «социально-психологическая адаптация»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подразумевает приспособленность человека к гармоничной жизнедеятельности в обществе, которая объединяет необходимость соответствовать требованиям социума и собственные потребности, мотивы, интересы. Социально-психологическая адаптация характеризуется осознанием необходимости для личности постепенных изменений отношений с социальной средой через овладение новыми способами поведения, а также становлением новых приспособительных механизмов, ориентированных на гармонизацию отношения личности со средой. Уровень социально-психологической адаптации тесно ввязан с психологическими характеристиками личности и особенностями ее поведения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Вам будут предложены утверждения, укажите Ваше согласие или несогласие с каждым из них:</a:t>
            </a:r>
            <a:endParaRPr lang="ru-RU" sz="1400" dirty="0"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32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1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52" y="577393"/>
            <a:ext cx="7946795" cy="59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634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262" y="480767"/>
            <a:ext cx="81805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РЕЗУЛЬТАТ ЭКСПРЕСС-ДИАГНОСТИКИ:</a:t>
            </a:r>
            <a:endParaRPr lang="ru-RU" sz="2400" b="1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вас обнаружена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высокая социально-психологическая </a:t>
            </a:r>
            <a:r>
              <a:rPr lang="ru-RU" sz="2400" b="1" dirty="0" err="1">
                <a:latin typeface="Times New Roman"/>
                <a:ea typeface="Calibri"/>
                <a:cs typeface="Times New Roman"/>
              </a:rPr>
              <a:t>дездаптация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(4 из 5 баллов).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Вам необходимо срочно обратиться к специалисту (медицинскому психологу, психотерапевту).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Вам обязательно помогут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!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Квалифицированные сотрудники нашего отделения могут принять Вас уже завтра с 9:00, звоните по тел. 87456348658 и записывайтесь. Список наших сотрудников представлен в разделе «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КЛИНИКИ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Также Вы можете ознакомиться с некоторыми рекомендациями, которые мы для Вас подобрали по </a:t>
            </a:r>
            <a:r>
              <a:rPr lang="ru-RU" sz="2400" b="1" u="sng" dirty="0">
                <a:latin typeface="Times New Roman"/>
                <a:ea typeface="Calibri"/>
                <a:cs typeface="Times New Roman"/>
              </a:rPr>
              <a:t>ссылке.</a:t>
            </a:r>
            <a:endParaRPr lang="ru-RU" sz="2400" dirty="0"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4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74318" cy="105568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Программа </a:t>
            </a:r>
            <a:r>
              <a:rPr lang="ru-RU" sz="1800" dirty="0"/>
              <a:t>психологической коррекции </a:t>
            </a:r>
            <a:r>
              <a:rPr lang="ru-RU" sz="1800" dirty="0" smtClean="0"/>
              <a:t> и ПСИХОТЕРАПИИ ЭМОЦИОНАЛЬНЫХ НАРУШЕНИЙ в  молодежной </a:t>
            </a:r>
            <a:r>
              <a:rPr lang="ru-RU" sz="1800" dirty="0"/>
              <a:t>среде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16437" y="1659118"/>
            <a:ext cx="8295587" cy="519888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Задачи </a:t>
            </a:r>
            <a:r>
              <a:rPr lang="ru-RU" dirty="0"/>
              <a:t>программы:</a:t>
            </a:r>
          </a:p>
          <a:p>
            <a:r>
              <a:rPr lang="ru-RU" dirty="0" smtClean="0"/>
              <a:t> </a:t>
            </a:r>
            <a:r>
              <a:rPr lang="ru-RU" dirty="0"/>
              <a:t>Расширение зоны </a:t>
            </a:r>
            <a:r>
              <a:rPr lang="ru-RU" dirty="0" err="1"/>
              <a:t>самоосознания</a:t>
            </a:r>
            <a:r>
              <a:rPr lang="ru-RU" dirty="0"/>
              <a:t> и повышение уровня </a:t>
            </a:r>
            <a:r>
              <a:rPr lang="ru-RU" dirty="0" err="1"/>
              <a:t>самоприятия</a:t>
            </a:r>
            <a:r>
              <a:rPr lang="ru-RU" dirty="0"/>
              <a:t>;</a:t>
            </a:r>
          </a:p>
          <a:p>
            <a:r>
              <a:rPr lang="ru-RU" dirty="0" smtClean="0"/>
              <a:t> </a:t>
            </a:r>
            <a:r>
              <a:rPr lang="ru-RU" dirty="0"/>
              <a:t>Развитие навыков коммуникации и выхода из конфликтных ситуаций;</a:t>
            </a:r>
          </a:p>
          <a:p>
            <a:r>
              <a:rPr lang="ru-RU" dirty="0" smtClean="0"/>
              <a:t> </a:t>
            </a:r>
            <a:r>
              <a:rPr lang="ru-RU" dirty="0"/>
              <a:t>Анализ и коррекция семейных </a:t>
            </a:r>
            <a:r>
              <a:rPr lang="ru-RU" dirty="0" err="1"/>
              <a:t>дезадаптивных</a:t>
            </a:r>
            <a:r>
              <a:rPr lang="ru-RU" dirty="0"/>
              <a:t> установок;</a:t>
            </a:r>
          </a:p>
          <a:p>
            <a:r>
              <a:rPr lang="ru-RU" dirty="0"/>
              <a:t> </a:t>
            </a:r>
            <a:r>
              <a:rPr lang="ru-RU" dirty="0" smtClean="0"/>
              <a:t>Снятие </a:t>
            </a:r>
            <a:r>
              <a:rPr lang="ru-RU" dirty="0"/>
              <a:t>негативного эмоционального состояния;</a:t>
            </a:r>
          </a:p>
          <a:p>
            <a:r>
              <a:rPr lang="ru-RU" dirty="0" smtClean="0"/>
              <a:t>Актуализация </a:t>
            </a:r>
            <a:r>
              <a:rPr lang="ru-RU" dirty="0"/>
              <a:t>внутренних психических ресурсов;</a:t>
            </a:r>
          </a:p>
          <a:p>
            <a:r>
              <a:rPr lang="ru-RU" dirty="0" smtClean="0"/>
              <a:t> </a:t>
            </a:r>
            <a:r>
              <a:rPr lang="ru-RU" dirty="0"/>
              <a:t>Обучение навыкам </a:t>
            </a:r>
            <a:r>
              <a:rPr lang="ru-RU" dirty="0" err="1"/>
              <a:t>психосаморегуляции</a:t>
            </a:r>
            <a:r>
              <a:rPr lang="ru-RU" dirty="0"/>
              <a:t>.</a:t>
            </a:r>
          </a:p>
          <a:p>
            <a:r>
              <a:rPr lang="ru-RU" dirty="0"/>
              <a:t>Данная программа составлена для студентов с </a:t>
            </a:r>
            <a:r>
              <a:rPr lang="ru-RU" dirty="0" smtClean="0"/>
              <a:t>эмоциональными нарушениями и суицидальным </a:t>
            </a:r>
            <a:r>
              <a:rPr lang="ru-RU" dirty="0"/>
              <a:t>риском, обучающихся на 1 и 2 курсах ВУЗа, не имеющих психической патологии.</a:t>
            </a:r>
          </a:p>
          <a:p>
            <a:r>
              <a:rPr lang="ru-RU" dirty="0"/>
              <a:t>Программа рассчитана на 7 встреч. Форма проведения – групповая. Одна встреча длится 60-80 минут в зависимости от эмоционального состояния и активности группы.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772998" y="848411"/>
            <a:ext cx="8267307" cy="801001"/>
          </a:xfrm>
        </p:spPr>
        <p:txBody>
          <a:bodyPr>
            <a:normAutofit/>
          </a:bodyPr>
          <a:lstStyle/>
          <a:p>
            <a:r>
              <a:rPr lang="ru-RU" sz="2000" b="1" dirty="0"/>
              <a:t>Цель программы: повышение уровня социально-психологической адаптации </a:t>
            </a:r>
            <a:r>
              <a:rPr lang="ru-RU" sz="2000" b="1" dirty="0" smtClean="0"/>
              <a:t> лиц  молодого возраста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0843" cy="9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6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831" y="5656082"/>
            <a:ext cx="7624209" cy="87669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Работа проводится в рамках интегративного </a:t>
            </a:r>
            <a:r>
              <a:rPr lang="ru-RU" sz="2400" dirty="0" smtClean="0"/>
              <a:t>психотерапевтического подхода 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96830" y="311084"/>
            <a:ext cx="8013537" cy="53355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ИСПОЛЬЗОВАНИЕ КОГНИТИВНО-ПОВЕДЕНЧЕСКИХ МЕТОДОВ,</a:t>
            </a:r>
          </a:p>
          <a:p>
            <a:pPr marL="0" indent="0" algn="ctr">
              <a:buNone/>
            </a:pPr>
            <a:r>
              <a:rPr lang="ru-RU" dirty="0" smtClean="0"/>
              <a:t> ТЕХНИК РЕЛАКСАЦИИ И ВИЗУАЛИЗАЦИИ, </a:t>
            </a:r>
          </a:p>
          <a:p>
            <a:pPr marL="0" indent="0" algn="ctr">
              <a:buNone/>
            </a:pPr>
            <a:r>
              <a:rPr lang="ru-RU" dirty="0" smtClean="0"/>
              <a:t>АРТ-ТЕРАПИИ И ТЕЛЕСНО-ОРИЕНТИРОВАННОЙ ТЕРАПИИ. </a:t>
            </a:r>
          </a:p>
          <a:p>
            <a:r>
              <a:rPr lang="ru-RU" sz="2400" dirty="0" smtClean="0"/>
              <a:t>Методической </a:t>
            </a:r>
            <a:r>
              <a:rPr lang="ru-RU" sz="2400" dirty="0"/>
              <a:t>основой при проведении данной программы </a:t>
            </a:r>
            <a:r>
              <a:rPr lang="ru-RU" sz="2400" dirty="0" smtClean="0"/>
              <a:t>выступает </a:t>
            </a:r>
            <a:r>
              <a:rPr lang="ru-RU" sz="2400" dirty="0"/>
              <a:t>гуманистическое отношение к пациентам с уважением их свободы, а также эмпатическое понимание, поощрение искренности и открытости в выражении чувств. </a:t>
            </a:r>
          </a:p>
          <a:p>
            <a:pPr marL="0" indent="0" algn="ctr">
              <a:buNone/>
            </a:pPr>
            <a:r>
              <a:rPr lang="ru-RU" sz="2400" dirty="0"/>
              <a:t>Каждое занятие состоит из трех блоков. </a:t>
            </a:r>
            <a:endParaRPr lang="ru-RU" sz="2400" dirty="0" smtClean="0"/>
          </a:p>
          <a:p>
            <a:r>
              <a:rPr lang="ru-RU" sz="2400" dirty="0" smtClean="0"/>
              <a:t>Первый </a:t>
            </a:r>
            <a:r>
              <a:rPr lang="ru-RU" sz="2400" dirty="0"/>
              <a:t>блок включает в себя создание мотивации к предстоящей работе, создание атмосферы безусловного принятия и одобрения, возбуждение психической активности участников группы. </a:t>
            </a:r>
            <a:endParaRPr lang="ru-RU" sz="2400" dirty="0" smtClean="0"/>
          </a:p>
          <a:p>
            <a:r>
              <a:rPr lang="ru-RU" sz="2400" dirty="0" smtClean="0"/>
              <a:t>Второй </a:t>
            </a:r>
            <a:r>
              <a:rPr lang="ru-RU" sz="2400" dirty="0"/>
              <a:t>блок состоит из упражнений и техник, направленных на улучшение эмоционального состояния, актуализацию внутренних ресурсов, обучение навыкам общения, осознание истоков проблемы, развитие </a:t>
            </a:r>
            <a:r>
              <a:rPr lang="ru-RU" sz="2400" dirty="0" err="1"/>
              <a:t>самопонимания</a:t>
            </a:r>
            <a:r>
              <a:rPr lang="ru-RU" sz="2400" dirty="0"/>
              <a:t> и </a:t>
            </a:r>
            <a:r>
              <a:rPr lang="ru-RU" sz="2400" dirty="0" err="1"/>
              <a:t>самоприятия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Третий блок направлен на снятие психоэмоционального напряжения с помощью техник релаксации и визуализации.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6831" cy="103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7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946037" cy="8032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МИШЕНИ КОГНИТИВНО-ПОВЕДЕНЧЕСКОЙ ТЕРАПИИ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4538" y="1875934"/>
            <a:ext cx="8192646" cy="46296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Восприятие (негативное восприятие себя и своего тела)</a:t>
            </a:r>
          </a:p>
          <a:p>
            <a:r>
              <a:rPr lang="ru-RU" sz="2400" dirty="0" smtClean="0"/>
              <a:t>Мышление (установки в отношении себя и своей внешности, своего поведения)</a:t>
            </a:r>
          </a:p>
          <a:p>
            <a:r>
              <a:rPr lang="ru-RU" sz="2400" dirty="0" smtClean="0"/>
              <a:t>Эмоции (неумение регулировать </a:t>
            </a:r>
            <a:r>
              <a:rPr lang="ru-RU" sz="2400" dirty="0" err="1" smtClean="0"/>
              <a:t>исфункциональные</a:t>
            </a:r>
            <a:r>
              <a:rPr lang="ru-RU" sz="2400" dirty="0" smtClean="0"/>
              <a:t> </a:t>
            </a:r>
            <a:r>
              <a:rPr lang="ru-RU" sz="2400" dirty="0" smtClean="0"/>
              <a:t>эмоции ( чувство вины, страх, тревога, печаль, стыд и другие)</a:t>
            </a:r>
          </a:p>
          <a:p>
            <a:r>
              <a:rPr lang="ru-RU" sz="2400" dirty="0" smtClean="0"/>
              <a:t>Физиологические процессы ( болезненные вегетативные и висцеральные реакции)</a:t>
            </a:r>
          </a:p>
          <a:p>
            <a:r>
              <a:rPr lang="ru-RU" sz="2400" dirty="0" smtClean="0"/>
              <a:t>Поведение (не умение планировать и реализовывать свои </a:t>
            </a:r>
            <a:r>
              <a:rPr lang="ru-RU" sz="2400" dirty="0" smtClean="0"/>
              <a:t>действия</a:t>
            </a:r>
            <a:r>
              <a:rPr lang="ru-RU" sz="2400" dirty="0" smtClean="0"/>
              <a:t>)</a:t>
            </a:r>
          </a:p>
          <a:p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34538" y="933254"/>
            <a:ext cx="8117232" cy="8766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Влияние на все уровни психической деятельности человека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4538" cy="109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0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4" y="216817"/>
            <a:ext cx="8607303" cy="6462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latin typeface="MinionPro-Regular"/>
              </a:rPr>
              <a:t>Л</a:t>
            </a:r>
            <a:r>
              <a:rPr lang="ru-RU" sz="2400" b="0" dirty="0" smtClean="0">
                <a:latin typeface="MinionPro-Regular"/>
              </a:rPr>
              <a:t>ичностный </a:t>
            </a:r>
            <a:r>
              <a:rPr lang="ru-RU" sz="2400" b="0" dirty="0">
                <a:latin typeface="MinionPro-Regular"/>
              </a:rPr>
              <a:t>рост, профессиональное самоопределение, </a:t>
            </a:r>
            <a:r>
              <a:rPr lang="ru-RU" sz="2400" b="0" dirty="0" smtClean="0">
                <a:latin typeface="MinionPro-Regular"/>
              </a:rPr>
              <a:t>социальная </a:t>
            </a:r>
            <a:r>
              <a:rPr lang="ru-RU" sz="2400" b="0" dirty="0">
                <a:latin typeface="MinionPro-Regular"/>
              </a:rPr>
              <a:t>компетентность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43" y="357448"/>
            <a:ext cx="4534293" cy="453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3391" cy="112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228600"/>
            <a:ext cx="9040305" cy="1173163"/>
          </a:xfrm>
        </p:spPr>
        <p:txBody>
          <a:bodyPr/>
          <a:lstStyle/>
          <a:p>
            <a:pPr algn="ctr"/>
            <a:r>
              <a:rPr lang="ru-RU" sz="2800" dirty="0" smtClean="0"/>
              <a:t>ГРУППОВАЯ  КОГНИТИВНО-ПОВЕДЕНЧЕСКАЯ ТЕРАПИЯ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14779" y="2828040"/>
            <a:ext cx="8587819" cy="318626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Актуализация способностей к </a:t>
            </a:r>
            <a:r>
              <a:rPr lang="ru-RU" sz="2400" b="1" dirty="0" err="1" smtClean="0"/>
              <a:t>самоизменению</a:t>
            </a:r>
            <a:endParaRPr lang="ru-RU" sz="2400" b="1" dirty="0" smtClean="0"/>
          </a:p>
          <a:p>
            <a:r>
              <a:rPr lang="ru-RU" sz="2400" b="1" dirty="0" smtClean="0"/>
              <a:t>Релаксационный тренинг</a:t>
            </a:r>
          </a:p>
          <a:p>
            <a:r>
              <a:rPr lang="ru-RU" sz="2400" b="1" dirty="0" smtClean="0"/>
              <a:t>Подкрепление позитивных позиций</a:t>
            </a:r>
          </a:p>
          <a:p>
            <a:r>
              <a:rPr lang="ru-RU" sz="2400" b="1" dirty="0" smtClean="0"/>
              <a:t>Когнитивные стратегии</a:t>
            </a:r>
          </a:p>
          <a:p>
            <a:r>
              <a:rPr lang="ru-RU" sz="2400" b="1" dirty="0" smtClean="0"/>
              <a:t>Формирование настойчивости</a:t>
            </a:r>
          </a:p>
          <a:p>
            <a:r>
              <a:rPr lang="ru-RU" sz="2400" b="1" dirty="0" smtClean="0"/>
              <a:t>Оптимизация социального взаимодействия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97013"/>
            <a:ext cx="9021452" cy="12938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– формирование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 овладения ситуацией, формирование способности к осознанию сущности и последствий собственного поведения, ответственности, правильных установок и привычек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755" y="697583"/>
            <a:ext cx="8333294" cy="433632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усиление </a:t>
            </a:r>
            <a:r>
              <a:rPr lang="ru-RU" sz="2400" dirty="0"/>
              <a:t>профилактической направленности в деятельности </a:t>
            </a:r>
            <a:r>
              <a:rPr lang="ru-RU" sz="2400" dirty="0" smtClean="0"/>
              <a:t>психологической службы </a:t>
            </a:r>
            <a:r>
              <a:rPr lang="ru-RU" sz="2400" dirty="0"/>
              <a:t>образования как основы ее экономической эффективности, обеспечивающей снижение затрат на преодоление </a:t>
            </a:r>
            <a:r>
              <a:rPr lang="ru-RU" sz="2400" dirty="0" smtClean="0"/>
              <a:t>асоциальных явлений </a:t>
            </a:r>
            <a:r>
              <a:rPr lang="ru-RU" sz="2400" dirty="0"/>
              <a:t>и их негативных последствий </a:t>
            </a:r>
            <a:r>
              <a:rPr lang="ru-RU" sz="2400" dirty="0" smtClean="0"/>
              <a:t>в молодежной среде.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Психопрофилактика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6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91906327_2983490728382561_1016278060682444800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43" y="101360"/>
            <a:ext cx="6709175" cy="65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5684" cy="1065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4509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695" y="1055802"/>
            <a:ext cx="8889476" cy="5157430"/>
          </a:xfrm>
        </p:spPr>
        <p:txBody>
          <a:bodyPr>
            <a:normAutofit fontScale="85000" lnSpcReduction="10000"/>
          </a:bodyPr>
          <a:lstStyle/>
          <a:p>
            <a:pPr marL="0" indent="-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анализа структурированного интервью, было выявлено наличие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антивитальных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переживаний у 28,13% обследуемых, суицидальных мыслей – у 17,97%, суицидальных планов – у 3,91%,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– у 10,94%. При этом 64,29% не обращались ни к кому за помощью. 28,57% обследуемых, имеющих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в анамнезе, указывают на вероятность повторной попытки самоповреждения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-457200" algn="just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показало, что основными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степени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среде являются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демонтративность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аффективность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социальный пессимизм, нарушение временной перспективы.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Дополнительными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 суицидального риска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гипотимия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тревожность,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отклоняющееся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поведение, 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склонность к злоупотреблению </a:t>
            </a:r>
            <a:r>
              <a:rPr lang="ru-RU" sz="2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психоактивными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веществами.</a:t>
            </a: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0"/>
            <a:ext cx="7819535" cy="650449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6770" cy="115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9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23826"/>
            <a:ext cx="9144000" cy="5156463"/>
          </a:xfrm>
        </p:spPr>
        <p:txBody>
          <a:bodyPr>
            <a:noAutofit/>
          </a:bodyPr>
          <a:lstStyle/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индивидуально-психологических характеристик показало, что молодым людям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степени свойственны: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эмансипации,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склонность к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истинная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суицидальная направленность.</a:t>
            </a: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людей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социально-психологической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степени отмечается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адаптации,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самопринятия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приятия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других,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интернальности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высокие показатели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эскапизма.</a:t>
            </a: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регрессионной модели создана и апробируется компьютерная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экспресс-диагностики  достоверно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факторов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степени :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социально-психологической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адаптации, повышения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эскапизма, повышения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гипотимии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(ПСР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-0,294 А + 0,084 Э + 0,552 Д + 30,666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проведена Программа психологической коррекции и интегративной психотерапии повышения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социально-психологической адаптации у молодых людей с риском суицидального поведения</a:t>
            </a: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457200" algn="just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3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46254"/>
            <a:ext cx="8157329" cy="6021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9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410" cy="9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60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8536" y="685801"/>
            <a:ext cx="8832916" cy="4263271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3200" dirty="0"/>
              <a:t>Организация деятельности психологической службы вуза является целостным процессом, соответствующим экономическим особенностям современного общества и ценностными ориентациям в сфере </a:t>
            </a:r>
            <a:r>
              <a:rPr lang="ru-RU" sz="3200" dirty="0" smtClean="0"/>
              <a:t>образования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РЕЗЮМЕ</a:t>
            </a:r>
            <a:endParaRPr lang="ru-RU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47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4823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744719" y="4506012"/>
            <a:ext cx="8229600" cy="108408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" y="0"/>
            <a:ext cx="643745" cy="9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H:\05-10-18 Фото с тлф\WP_20180909_17_43_12_P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6" y="328407"/>
            <a:ext cx="7970240" cy="44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5353" y="320675"/>
            <a:ext cx="805049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Студенческая психологическая школа</a:t>
            </a:r>
            <a:endParaRPr lang="ru-RU" dirty="0"/>
          </a:p>
        </p:txBody>
      </p:sp>
      <p:pic>
        <p:nvPicPr>
          <p:cNvPr id="5122" name="Picture 2" descr="J:\ФОТОГРАФИИ\Печать коллажи\печать сентябрь 2016\Мастер-классы КЛИНИКИ ПСИХОЛ 20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62" y="1545996"/>
            <a:ext cx="7946795" cy="520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" y="24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:\СТУДЕНТЫ\20181116_123623-CO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7" y="122549"/>
            <a:ext cx="7598004" cy="669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Профориентация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8157" y="735291"/>
            <a:ext cx="79279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создание эффективной региональной системы осуществления </a:t>
            </a:r>
            <a:r>
              <a:rPr lang="ru-RU" sz="2400" dirty="0" err="1"/>
              <a:t>профинформационной</a:t>
            </a:r>
            <a:r>
              <a:rPr lang="ru-RU" sz="2400" dirty="0"/>
              <a:t> и </a:t>
            </a:r>
            <a:r>
              <a:rPr lang="ru-RU" sz="2400" dirty="0" err="1"/>
              <a:t>профориентационной</a:t>
            </a:r>
            <a:r>
              <a:rPr lang="ru-RU" sz="2400" dirty="0"/>
              <a:t> работы, профессионального отбора абитуриентов по специальности </a:t>
            </a:r>
            <a:r>
              <a:rPr lang="ru-RU" sz="2400" dirty="0" smtClean="0"/>
              <a:t>«Клиническая психология»</a:t>
            </a:r>
          </a:p>
          <a:p>
            <a:endParaRPr lang="ru-RU" sz="2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/>
              <a:t>вовлечение студентов в исследовательскую деятельность, плохое ресурсное оснащение учебного процесса в психологических </a:t>
            </a:r>
            <a:r>
              <a:rPr lang="ru-RU" sz="2400" dirty="0" smtClean="0"/>
              <a:t>программах. </a:t>
            </a:r>
            <a:endParaRPr lang="ru-RU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:\ФОТОГРАФИИ\ФОТО для СНК-ГАЗЕТА 2020\СН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6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«Человеческий фактор»</a:t>
            </a:r>
            <a:br>
              <a:rPr lang="ru-RU" sz="3100" dirty="0" smtClean="0"/>
            </a:br>
            <a:r>
              <a:rPr lang="ru-RU" sz="3100" dirty="0" smtClean="0"/>
              <a:t>Соревнования </a:t>
            </a:r>
            <a:r>
              <a:rPr lang="ru-RU" sz="3100" dirty="0" smtClean="0"/>
              <a:t>МЧС  2019-2021г.г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J:\Фото кафедры для сайта  март 2021\DSCF1920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4" y="183038"/>
            <a:ext cx="4677346" cy="311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ФОТОГРАФИИ\ФОТО для СНК-ГАЗЕТА 2020\СНК-2019 1 место МЧС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10" y="2187020"/>
            <a:ext cx="4421987" cy="24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6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4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999</TotalTime>
  <Words>1592</Words>
  <Application>Microsoft Office PowerPoint</Application>
  <PresentationFormat>Экран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Базовая</vt:lpstr>
      <vt:lpstr>Презентация PowerPoint</vt:lpstr>
      <vt:lpstr>Актуальность</vt:lpstr>
      <vt:lpstr> Цель- организация и функционирование психологической службы вуза определяющую общую стратегию, основные направления, приоритеты, задачи в области практической психологии и механизмы их реализации как фундаментальной составляющей прогрессивного развития системы образования.  </vt:lpstr>
      <vt:lpstr>Психопрофилактика</vt:lpstr>
      <vt:lpstr>Студенческая психологическая школа</vt:lpstr>
      <vt:lpstr>Презентация PowerPoint</vt:lpstr>
      <vt:lpstr>Профориентация</vt:lpstr>
      <vt:lpstr>Презентация PowerPoint</vt:lpstr>
      <vt:lpstr>«Человеческий фактор» Соревнования МЧС  2019-2021г.г.</vt:lpstr>
      <vt:lpstr>От молодых специалистов ждут владения ключевыми компетенциями: </vt:lpstr>
      <vt:lpstr>ПОВЫШЕНИЕ ПСИХОЛОГИЧЕСКОЙ ГРАМОТНОСТИ НАСЕЛЕНИЯ</vt:lpstr>
      <vt:lpstr>Волонтерская деятельность</vt:lpstr>
      <vt:lpstr>Презентация PowerPoint</vt:lpstr>
      <vt:lpstr>Православный клуб им.Н.И.Пирогова</vt:lpstr>
      <vt:lpstr>Презентация PowerPoint</vt:lpstr>
      <vt:lpstr>Студенческий театр мениатюр</vt:lpstr>
      <vt:lpstr>Литературная гостинная Вечер Марины Цветаевой</vt:lpstr>
      <vt:lpstr>  Профессиональная идентификация на практике</vt:lpstr>
      <vt:lpstr>Цель и задачи</vt:lpstr>
      <vt:lpstr>Выборка и методы исследования</vt:lpstr>
      <vt:lpstr>Экспериментальная и контрольная группы</vt:lpstr>
      <vt:lpstr>Анализ структурированного интервью</vt:lpstr>
      <vt:lpstr>Анализ структурированного интервью</vt:lpstr>
      <vt:lpstr>Анализ структурированного интервью</vt:lpstr>
      <vt:lpstr>Результаты исследования индивидуально-психологических особенностей</vt:lpstr>
      <vt:lpstr>Статистические достоверно-значимые  психологические показатели (*)</vt:lpstr>
      <vt:lpstr>Результаты исследования социально-психологической адаптации</vt:lpstr>
      <vt:lpstr>Результаты исследования мотивационно-потребностной сферы</vt:lpstr>
      <vt:lpstr>Результаты исследования факторов суицидального риска</vt:lpstr>
      <vt:lpstr>Результаты регрессионного анализа</vt:lpstr>
      <vt:lpstr>Презентация PowerPoint</vt:lpstr>
      <vt:lpstr>Презентация PowerPoint</vt:lpstr>
      <vt:lpstr>Презентация PowerPoint</vt:lpstr>
      <vt:lpstr>     Программа психологической коррекции  и ПСИХОТЕРАПИИ ЭМОЦИОНАЛЬНЫХ НАРУШЕНИЙ в  молодежной среде </vt:lpstr>
      <vt:lpstr>Работа проводится в рамках интегративного психотерапевтического подхода </vt:lpstr>
      <vt:lpstr>МИШЕНИ КОГНИТИВНО-ПОВЕДЕНЧЕСКОЙ ТЕРАПИИ</vt:lpstr>
      <vt:lpstr>Презентация PowerPoint</vt:lpstr>
      <vt:lpstr>Личностный рост, профессиональное самоопределение, социальная компетентность</vt:lpstr>
      <vt:lpstr>ГРУППОВАЯ  КОГНИТИВНО-ПОВЕДЕНЧЕСКАЯ ТЕРАПИЯ</vt:lpstr>
      <vt:lpstr>Презентация PowerPoint</vt:lpstr>
      <vt:lpstr>ВЫВОДЫ</vt:lpstr>
      <vt:lpstr> ВЫВОДЫ</vt:lpstr>
      <vt:lpstr>РЕЗЮМЕ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риска в молодежной среде</dc:title>
  <dc:creator>Elena</dc:creator>
  <cp:lastModifiedBy>user</cp:lastModifiedBy>
  <cp:revision>98</cp:revision>
  <dcterms:created xsi:type="dcterms:W3CDTF">2018-01-23T08:36:59Z</dcterms:created>
  <dcterms:modified xsi:type="dcterms:W3CDTF">2021-12-02T19:55:14Z</dcterms:modified>
</cp:coreProperties>
</file>