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2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760"/>
    <p:restoredTop sz="95988"/>
  </p:normalViewPr>
  <p:slideViewPr>
    <p:cSldViewPr snapToGrid="0" snapToObjects="1">
      <p:cViewPr varScale="1">
        <p:scale>
          <a:sx n="105" d="100"/>
          <a:sy n="105" d="100"/>
        </p:scale>
        <p:origin x="200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ars.els-cdn.com/content/image/1-s2.0-S2352250X18301647-gr1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6F31D-DB14-904E-A0A3-B1F873D14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2379887"/>
            <a:ext cx="8361229" cy="2098226"/>
          </a:xfrm>
        </p:spPr>
        <p:txBody>
          <a:bodyPr/>
          <a:lstStyle/>
          <a:p>
            <a:r>
              <a:rPr lang="en-US" sz="3600" dirty="0"/>
              <a:t>The what, where, and why of priority maps and their interactions with visual working memory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94A162E-E481-AA42-989A-B3BABF9A1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4" y="3391876"/>
            <a:ext cx="6831673" cy="1086237"/>
          </a:xfrm>
        </p:spPr>
        <p:txBody>
          <a:bodyPr/>
          <a:lstStyle/>
          <a:p>
            <a:r>
              <a:rPr lang="en-US" dirty="0"/>
              <a:t>Article by Gregory J. </a:t>
            </a:r>
            <a:r>
              <a:rPr lang="en-US" dirty="0" err="1"/>
              <a:t>Zelinsky</a:t>
            </a:r>
            <a:r>
              <a:rPr lang="en-US" dirty="0"/>
              <a:t> and  James W. Bisley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76A6F5-E0C2-FF4C-93D6-E8EF761837F7}"/>
              </a:ext>
            </a:extLst>
          </p:cNvPr>
          <p:cNvSpPr txBox="1"/>
          <p:nvPr/>
        </p:nvSpPr>
        <p:spPr>
          <a:xfrm>
            <a:off x="8340437" y="4779056"/>
            <a:ext cx="27210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Ulyana</a:t>
            </a:r>
            <a:r>
              <a:rPr lang="en-US" dirty="0"/>
              <a:t> </a:t>
            </a:r>
            <a:r>
              <a:rPr lang="en-US" dirty="0" err="1"/>
              <a:t>Chernova</a:t>
            </a:r>
            <a:endParaRPr lang="en-US" dirty="0"/>
          </a:p>
          <a:p>
            <a:r>
              <a:rPr lang="en-US" dirty="0"/>
              <a:t>VML Lab Meeting seminar</a:t>
            </a:r>
          </a:p>
          <a:p>
            <a:r>
              <a:rPr lang="en-US" dirty="0"/>
              <a:t>Feb 19</a:t>
            </a:r>
            <a:r>
              <a:rPr lang="en-US" baseline="30000" dirty="0"/>
              <a:t>th</a:t>
            </a:r>
            <a:r>
              <a:rPr lang="en-US" dirty="0"/>
              <a:t> , 2021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349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E5FC242-B918-3340-96F2-800CE4603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189" y="313836"/>
            <a:ext cx="9601200" cy="3581400"/>
          </a:xfrm>
        </p:spPr>
        <p:txBody>
          <a:bodyPr/>
          <a:lstStyle/>
          <a:p>
            <a:r>
              <a:rPr lang="en-US" dirty="0"/>
              <a:t>Mechanism of </a:t>
            </a:r>
            <a:r>
              <a:rPr lang="en" dirty="0"/>
              <a:t>instantiation </a:t>
            </a:r>
            <a:r>
              <a:rPr lang="ru-RU" dirty="0"/>
              <a:t>: </a:t>
            </a:r>
            <a:r>
              <a:rPr lang="en-US" dirty="0"/>
              <a:t>a selective weighting of the low-level features matching the features representing a goal state</a:t>
            </a:r>
            <a:r>
              <a:rPr lang="ru-RU" dirty="0"/>
              <a:t> </a:t>
            </a:r>
          </a:p>
          <a:p>
            <a:r>
              <a:rPr lang="en-US" dirty="0"/>
              <a:t>T</a:t>
            </a:r>
            <a:r>
              <a:rPr lang="en" dirty="0"/>
              <a:t>he weighting of features in visual space exists in the context of a spatial organization</a:t>
            </a:r>
            <a:endParaRPr lang="ru-RU" dirty="0"/>
          </a:p>
          <a:p>
            <a:r>
              <a:rPr lang="en" dirty="0"/>
              <a:t>Features and locations are inexorably bound, with the neural instantiation of this binding being activity over a priority map</a:t>
            </a:r>
            <a:endParaRPr lang="ru-RU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94FD43-6D4A-6D42-8D0B-DA0D2EFA652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577611" y="3590039"/>
            <a:ext cx="1735292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1" descr="Image result for bisley priority map">
            <a:extLst>
              <a:ext uri="{FF2B5EF4-FFF2-40B4-BE49-F238E27FC236}">
                <a16:creationId xmlns:a16="http://schemas.microsoft.com/office/drawing/2014/main" id="{91CF2520-9DC1-3545-B175-6D393E1FD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611" y="2686878"/>
            <a:ext cx="6778487" cy="303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360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46B7-E9EF-054A-9786-C51706808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914" y="685800"/>
            <a:ext cx="5127172" cy="1485900"/>
          </a:xfrm>
        </p:spPr>
        <p:txBody>
          <a:bodyPr>
            <a:normAutofit/>
          </a:bodyPr>
          <a:lstStyle/>
          <a:p>
            <a:r>
              <a:rPr lang="en-US" sz="3400"/>
              <a:t>Where are the priority maps?</a:t>
            </a:r>
            <a:br>
              <a:rPr lang="en-US" sz="3400"/>
            </a:br>
            <a:endParaRPr lang="ru-RU" sz="340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A67E2D8A-19BE-48A0-889C-CCAC02348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33A6939-FE93-4E4D-BA1E-0AE0B32BD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62" y="1274553"/>
            <a:ext cx="5071256" cy="3988853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320AB0F-8722-1D40-8105-A24A24238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914" y="2286000"/>
            <a:ext cx="5127172" cy="3581400"/>
          </a:xfrm>
        </p:spPr>
        <p:txBody>
          <a:bodyPr>
            <a:normAutofit/>
          </a:bodyPr>
          <a:lstStyle/>
          <a:p>
            <a:r>
              <a:rPr lang="en-US" dirty="0"/>
              <a:t>Some words about oculomotor system</a:t>
            </a:r>
          </a:p>
          <a:p>
            <a:r>
              <a:rPr lang="en" dirty="0"/>
              <a:t>Do the LIP, the FEF, and the superior colliculus have similar roles or do they work as a </a:t>
            </a:r>
            <a:r>
              <a:rPr lang="en" b="1" dirty="0"/>
              <a:t>network to prioritize overt and covert movements of attention</a:t>
            </a:r>
            <a:r>
              <a:rPr lang="en" dirty="0"/>
              <a:t>?</a:t>
            </a:r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026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193233-4F93-9548-91B2-8B7806CCA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the priority maps?</a:t>
            </a:r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11C95B-71C4-9244-8F4B-6BCEFD1EF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dirty="0"/>
              <a:t>One function may be to serve as </a:t>
            </a:r>
            <a:r>
              <a:rPr lang="en" b="1" dirty="0"/>
              <a:t>a sort of filter on the world</a:t>
            </a:r>
            <a:r>
              <a:rPr lang="en" dirty="0"/>
              <a:t>, telling all downstream brain areas which bits of incoming information are important for a given task: too much information is arriving from the world, so some of it must be filtered out or attenuated </a:t>
            </a:r>
          </a:p>
          <a:p>
            <a:r>
              <a:rPr lang="en" dirty="0"/>
              <a:t>Another function may be to</a:t>
            </a:r>
            <a:r>
              <a:rPr lang="en" b="1" dirty="0"/>
              <a:t> coordinate </a:t>
            </a:r>
            <a:r>
              <a:rPr lang="en" dirty="0"/>
              <a:t>the different </a:t>
            </a:r>
            <a:r>
              <a:rPr lang="en" b="1" dirty="0"/>
              <a:t>effector</a:t>
            </a:r>
            <a:r>
              <a:rPr lang="en" dirty="0"/>
              <a:t> </a:t>
            </a:r>
            <a:r>
              <a:rPr lang="en" b="1" dirty="0"/>
              <a:t>systems</a:t>
            </a:r>
            <a:r>
              <a:rPr lang="en" dirty="0"/>
              <a:t> so as to achieve some goal</a:t>
            </a:r>
          </a:p>
          <a:p>
            <a:r>
              <a:rPr lang="en" dirty="0"/>
              <a:t>The third function maybe more basic function of priority maps may be to </a:t>
            </a:r>
            <a:r>
              <a:rPr lang="en" b="1" dirty="0"/>
              <a:t>orient</a:t>
            </a:r>
            <a:r>
              <a:rPr lang="en" dirty="0"/>
              <a:t> </a:t>
            </a:r>
            <a:r>
              <a:rPr lang="en" b="1" dirty="0"/>
              <a:t>motor systems </a:t>
            </a:r>
            <a:r>
              <a:rPr lang="en" dirty="0"/>
              <a:t>to specific locations</a:t>
            </a:r>
          </a:p>
        </p:txBody>
      </p:sp>
    </p:spTree>
    <p:extLst>
      <p:ext uri="{BB962C8B-B14F-4D97-AF65-F5344CB8AC3E}">
        <p14:creationId xmlns:p14="http://schemas.microsoft.com/office/powerpoint/2010/main" val="782635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70FFD4-152E-B241-A1BD-8142EBA38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744" y="745925"/>
            <a:ext cx="3803073" cy="4662055"/>
          </a:xfrm>
        </p:spPr>
        <p:txBody>
          <a:bodyPr>
            <a:noAutofit/>
          </a:bodyPr>
          <a:lstStyle/>
          <a:p>
            <a:r>
              <a:rPr lang="en" dirty="0"/>
              <a:t>VWM is also important in </a:t>
            </a:r>
            <a:r>
              <a:rPr lang="en" b="1" dirty="0"/>
              <a:t>sustaining the goal state</a:t>
            </a:r>
            <a:r>
              <a:rPr lang="en" dirty="0"/>
              <a:t> so as to keep active an ongoing goal-directed behavior</a:t>
            </a:r>
          </a:p>
          <a:p>
            <a:r>
              <a:rPr lang="en" dirty="0"/>
              <a:t>When the task technically stops, it can be resume only when that goal state in working memory (WM) </a:t>
            </a:r>
            <a:r>
              <a:rPr lang="en" b="1" dirty="0"/>
              <a:t>can reconstitute </a:t>
            </a:r>
            <a:r>
              <a:rPr lang="en" dirty="0"/>
              <a:t>the proper sequence of priority settings</a:t>
            </a:r>
          </a:p>
          <a:p>
            <a:r>
              <a:rPr lang="en" dirty="0"/>
              <a:t>So a fundamental function of WM is to </a:t>
            </a:r>
            <a:r>
              <a:rPr lang="en" b="1" dirty="0"/>
              <a:t>not only reinstate</a:t>
            </a:r>
            <a:r>
              <a:rPr lang="en" dirty="0"/>
              <a:t> a goal state following an interrupt, but to </a:t>
            </a:r>
            <a:r>
              <a:rPr lang="en" b="1" dirty="0"/>
              <a:t>prevent such interrupts </a:t>
            </a:r>
            <a:r>
              <a:rPr lang="en" dirty="0"/>
              <a:t>from gaining priority in the first place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1DE1CE9-60E6-F049-BB0D-7510F2B9A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1467" y="1566396"/>
            <a:ext cx="6517065" cy="340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43471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3443</TotalTime>
  <Words>304</Words>
  <Application>Microsoft Macintosh PowerPoint</Application>
  <PresentationFormat>Широкоэкранный</PresentationFormat>
  <Paragraphs>18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Franklin Gothic Book</vt:lpstr>
      <vt:lpstr>Уголки</vt:lpstr>
      <vt:lpstr>The what, where, and why of priority maps and their interactions with visual working memory </vt:lpstr>
      <vt:lpstr>Презентация PowerPoint</vt:lpstr>
      <vt:lpstr>Where are the priority maps? </vt:lpstr>
      <vt:lpstr>Why are the priority maps?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what, where, and why of priority maps and their interactions with visual working memory </dc:title>
  <dc:creator>Чернова Ульяна Максимовна</dc:creator>
  <cp:lastModifiedBy>Чернова Ульяна Максимовна</cp:lastModifiedBy>
  <cp:revision>25</cp:revision>
  <dcterms:created xsi:type="dcterms:W3CDTF">2021-02-13T10:30:26Z</dcterms:created>
  <dcterms:modified xsi:type="dcterms:W3CDTF">2021-12-20T18:12:17Z</dcterms:modified>
</cp:coreProperties>
</file>