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95" r:id="rId5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D69"/>
    <a:srgbClr val="96628C"/>
    <a:srgbClr val="CD5A5A"/>
    <a:srgbClr val="EB681F"/>
    <a:srgbClr val="029C63"/>
    <a:srgbClr val="FFD746"/>
    <a:srgbClr val="11A0D7"/>
    <a:srgbClr val="E61F3D"/>
    <a:srgbClr val="234A9B"/>
    <a:srgbClr val="7D4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21501-8AC7-D24B-9BD4-4AB280FA19DE}" v="6" dt="2021-11-26T18:08:21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0"/>
    <p:restoredTop sz="73953" autoAdjust="0"/>
  </p:normalViewPr>
  <p:slideViewPr>
    <p:cSldViewPr snapToGrid="0" snapToObjects="1">
      <p:cViewPr varScale="1">
        <p:scale>
          <a:sx n="100" d="100"/>
          <a:sy n="100" d="100"/>
        </p:scale>
        <p:origin x="726" y="84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04/13/2022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Исполнитель (подразделение): </a:t>
            </a:r>
            <a:r>
              <a:rPr lang="ru-RU" sz="1200" dirty="0">
                <a:latin typeface="Helvetica Neue"/>
                <a:ea typeface="Helvetica Neue"/>
                <a:cs typeface="Helvetica Neue"/>
                <a:sym typeface="Helvetica Neue"/>
              </a:rPr>
              <a:t>Международная лаборатория суперкомпьютерного атомистического моделирования и многомасштабного анализа, НИУ ВШЭ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Исполнители (ФИО)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к.ф.-м.н. Писарев Василий Вячеславович</a:t>
            </a:r>
          </a:p>
          <a:p>
            <a:pPr marL="0" marR="0" lvl="0" indent="0" algn="l" defTabSz="457200" rtl="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Проект (тема</a:t>
            </a:r>
            <a:r>
              <a:rPr lang="ru-RU" sz="1200" b="1" kern="1200" baseline="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 и №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ru-RU" sz="1200" dirty="0"/>
              <a:t>Методы анализа эффективности суперкомпьютерного комплекса, новые параллельные алгоритмы для молекулярно-динамических расчетов и моделирование транспортных процессов в жидкостях и </a:t>
            </a:r>
            <a:r>
              <a:rPr lang="ru-RU" sz="1200" dirty="0" err="1"/>
              <a:t>биомембранах</a:t>
            </a:r>
            <a:r>
              <a:rPr lang="ru-RU" sz="1200" dirty="0"/>
              <a:t> (проект ПФИ </a:t>
            </a:r>
            <a:r>
              <a:rPr lang="ru-RU" sz="1200" baseline="0" dirty="0"/>
              <a:t>НИУ ВШЭ)</a:t>
            </a:r>
            <a:endParaRPr lang="ru-RU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Английское наименование проекта:</a:t>
            </a:r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Methods of supercomputing</a:t>
            </a:r>
            <a:r>
              <a:rPr lang="en-US" sz="1200" i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complex efficiency analysis, novel parallel algorithms for molecular dynamics simulations, and modeling of transport processes in liquids and </a:t>
            </a:r>
            <a:r>
              <a:rPr lang="en-US" sz="1200" i="1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biomembranes</a:t>
            </a:r>
            <a:r>
              <a:rPr lang="en-US" sz="1200" i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Руководитель проекта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: Смирнов Григорий Сергеевич, Калиничев Андрей Геннадьевич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/>
            <a:r>
              <a:rPr lang="ru-RU" sz="1200" b="1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Заказчик: </a:t>
            </a:r>
            <a:r>
              <a:rPr lang="ru-RU" sz="1200" dirty="0">
                <a:latin typeface="Helvetica Neue"/>
                <a:ea typeface="Helvetica Neue"/>
                <a:cs typeface="Helvetica Neue"/>
                <a:sym typeface="Helvetica Neue"/>
              </a:rPr>
              <a:t>НИУ ВШЭ</a:t>
            </a:r>
          </a:p>
          <a:p>
            <a:pPr algn="l"/>
            <a:r>
              <a:rPr lang="ru-RU" sz="1200" b="1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Цель</a:t>
            </a:r>
            <a:r>
              <a:rPr lang="ru-RU" sz="1200" b="1" kern="1200" baseline="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ru-RU" sz="1200" dirty="0">
                <a:latin typeface="Arial Narrow (Основной текст)"/>
              </a:rPr>
              <a:t>Исследование свойств материалов методами численного суперкомпьютерного моделирования, разработка и оптимизация методов моделирования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Описание анимации</a:t>
            </a:r>
            <a:r>
              <a:rPr lang="ru-RU" sz="1200" b="1" kern="1200" baseline="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 (простыми словами)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Верхний ряд: схема кристаллической структуры </a:t>
            </a:r>
            <a:r>
              <a:rPr lang="ru-RU" sz="1200" b="0" kern="1200" dirty="0" err="1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брусита</a:t>
            </a:r>
            <a:r>
              <a:rPr lang="ru-RU" sz="1200" b="0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 и колебательные спектры, полученные при различных давлениях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Средний ряд: </a:t>
            </a:r>
            <a:r>
              <a:rPr lang="ru-RU" sz="1200" dirty="0"/>
              <a:t>Этапы зарождения кристалла в металлическом стекле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Нижний ряд: Сравнение времени</a:t>
            </a:r>
            <a:r>
              <a:rPr lang="ru-RU" sz="1200" b="0" kern="1200" baseline="0" dirty="0">
                <a:solidFill>
                  <a:schemeClr val="tx1"/>
                </a:solidFill>
                <a:effectLst/>
                <a:latin typeface="Helvetica Neue"/>
                <a:ea typeface="Helvetica Neue"/>
                <a:cs typeface="Helvetica Neue"/>
                <a:sym typeface="Helvetica Neue"/>
              </a:rPr>
              <a:t> выполнения одного шага моделирования кильватерного потенциала плазменного потока в разных версиях разрабатываемой программы</a:t>
            </a:r>
            <a:endParaRPr lang="ru-RU" sz="1200" b="0" kern="1200" dirty="0">
              <a:solidFill>
                <a:schemeClr val="tx1"/>
              </a:solidFill>
              <a:effectLst/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l"/>
            <a:r>
              <a:rPr lang="ru-RU" sz="1200" b="1" dirty="0">
                <a:latin typeface="Arial Narrow (Основной текст)"/>
              </a:rPr>
              <a:t>Статьи со ссылкой на использование</a:t>
            </a:r>
            <a:r>
              <a:rPr lang="ru-RU" sz="1200" b="1" baseline="0" dirty="0">
                <a:latin typeface="Arial Narrow (Основной текст)"/>
              </a:rPr>
              <a:t> суперкомпьютера НИУ ВШЭ</a:t>
            </a:r>
            <a:r>
              <a:rPr lang="ru-RU" sz="1200" b="1" dirty="0">
                <a:latin typeface="Arial Narrow (Основной текст)"/>
              </a:rPr>
              <a:t>:</a:t>
            </a:r>
          </a:p>
          <a:p>
            <a:pPr marL="228600" indent="-228600" algn="l">
              <a:buAutoNum type="arabicPeriod"/>
            </a:pPr>
            <a:r>
              <a:rPr lang="en-US" sz="1200" i="1" dirty="0" err="1">
                <a:latin typeface="Arial Narrow (Основной текст)"/>
              </a:rPr>
              <a:t>Kondratyuk</a:t>
            </a:r>
            <a:r>
              <a:rPr lang="en-US" sz="1200" i="1" dirty="0">
                <a:latin typeface="Arial Narrow (Основной текст)"/>
              </a:rPr>
              <a:t> N.D., </a:t>
            </a:r>
            <a:r>
              <a:rPr lang="en-US" sz="1200" i="1" dirty="0" err="1">
                <a:latin typeface="Arial Narrow (Основной текст)"/>
              </a:rPr>
              <a:t>Lenev</a:t>
            </a:r>
            <a:r>
              <a:rPr lang="en-US" sz="1200" i="1" dirty="0">
                <a:latin typeface="Arial Narrow (Основной текст)"/>
              </a:rPr>
              <a:t> </a:t>
            </a:r>
            <a:r>
              <a:rPr lang="en-US" sz="1200" i="1" dirty="0" err="1">
                <a:latin typeface="Arial Narrow (Основной текст)"/>
              </a:rPr>
              <a:t>D.Yu</a:t>
            </a:r>
            <a:r>
              <a:rPr lang="en-US" sz="1200" i="1" dirty="0">
                <a:latin typeface="Arial Narrow (Основной текст)"/>
              </a:rPr>
              <a:t>., </a:t>
            </a:r>
            <a:r>
              <a:rPr lang="en-US" sz="1200" i="1" dirty="0" err="1">
                <a:latin typeface="Arial Narrow (Основной текст)"/>
              </a:rPr>
              <a:t>Pisarev</a:t>
            </a:r>
            <a:r>
              <a:rPr lang="en-US" sz="1200" i="1" dirty="0">
                <a:latin typeface="Arial Narrow (Основной текст)"/>
              </a:rPr>
              <a:t> V.V. </a:t>
            </a:r>
            <a:r>
              <a:rPr lang="en-US" sz="1200" dirty="0">
                <a:latin typeface="Arial Narrow (Основной текст)"/>
              </a:rPr>
              <a:t>Transport coefficients of model lubricants up to 400 MPa from molecular dynamics // J. Chem. Phys,</a:t>
            </a:r>
            <a:r>
              <a:rPr lang="ru-RU" sz="1200" b="1" dirty="0"/>
              <a:t> </a:t>
            </a:r>
            <a:r>
              <a:rPr lang="en-US" sz="1200" dirty="0"/>
              <a:t>2020 (Q1)</a:t>
            </a:r>
            <a:endParaRPr lang="ru-RU" sz="1200" dirty="0">
              <a:latin typeface="Arial Narrow (Основной текст)"/>
            </a:endParaRPr>
          </a:p>
          <a:p>
            <a:pPr marL="228600" indent="-228600" algn="l">
              <a:buAutoNum type="arabicPeriod"/>
            </a:pPr>
            <a:r>
              <a:rPr lang="en-US" sz="1200" i="1" dirty="0">
                <a:latin typeface="Arial Narrow (Основной текст)"/>
              </a:rPr>
              <a:t>Kirova E.M., </a:t>
            </a:r>
            <a:r>
              <a:rPr lang="en-US" sz="1200" i="1" dirty="0" err="1">
                <a:latin typeface="Arial Narrow (Основной текст)"/>
              </a:rPr>
              <a:t>Pisarev</a:t>
            </a:r>
            <a:r>
              <a:rPr lang="en-US" sz="1200" i="1" dirty="0">
                <a:latin typeface="Arial Narrow (Основной текст)"/>
              </a:rPr>
              <a:t> V.V. </a:t>
            </a:r>
            <a:r>
              <a:rPr lang="en-US" sz="1200" dirty="0"/>
              <a:t>The morphological aspect of crystal nucleation in wall-confined supercooled metallic melt // </a:t>
            </a:r>
            <a:r>
              <a:rPr lang="en-US" sz="1200" baseline="0" dirty="0" err="1"/>
              <a:t>J.Phys</a:t>
            </a:r>
            <a:r>
              <a:rPr lang="en-US" sz="1200" baseline="0" dirty="0"/>
              <a:t>.: Condensed Matter, 2020 (Q1)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Kirova E.M.,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Pisarev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V.V.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The morphological aspect of crystal nucleation in wall-confined supercooled metallic melt // J. Phys.: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Condens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. Matter, 2021 (Q1)</a:t>
            </a:r>
            <a:endParaRPr lang="ru-RU" sz="1200" dirty="0">
              <a:latin typeface="Arial Narrow (Основной текст)"/>
            </a:endParaRPr>
          </a:p>
          <a:p>
            <a:pPr marL="228600" indent="-228600" algn="l">
              <a:buAutoNum type="arabicPeriod"/>
            </a:pPr>
            <a:endParaRPr lang="ru-RU" sz="1200" dirty="0">
              <a:latin typeface="Arial Narrow (Основной текст)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dirty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748903-8EB5-294E-A216-6B54B0368783}" type="slidenum">
              <a:rPr kumimoji="0" lang="en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4829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, OSM, title and numb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02CFCF-39AE-4DD6-9DAA-2D1D816B7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8686" y="444849"/>
            <a:ext cx="6978391" cy="48263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lang="ru-RU" sz="2800">
                <a:solidFill>
                  <a:srgbClr val="102D69"/>
                </a:solidFill>
                <a:latin typeface="HSE Sans" panose="02000000000000000000" pitchFamily="50" charset="-52"/>
                <a:ea typeface="+mn-ea"/>
                <a:cs typeface="+mn-cs"/>
              </a:defRPr>
            </a:lvl1pPr>
          </a:lstStyle>
          <a:p>
            <a:pPr marL="0" lvl="0"/>
            <a:r>
              <a:rPr lang="ru-RU"/>
              <a:t>Образец заголовка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AF8710-CAD1-4511-979C-A507C504492F}"/>
              </a:ext>
            </a:extLst>
          </p:cNvPr>
          <p:cNvSpPr txBox="1"/>
          <p:nvPr userDrawn="1"/>
        </p:nvSpPr>
        <p:spPr>
          <a:xfrm>
            <a:off x="1216102" y="462863"/>
            <a:ext cx="18319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E2D69"/>
                </a:solidFill>
                <a:latin typeface="HSE Sans" panose="02000000000000000000" pitchFamily="50" charset="-52"/>
              </a:rPr>
              <a:t>Отчёт по проекту на суперкомпьютерном комплексе НИУ ВШЭ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EB9CDDF-916C-4F65-8E38-8CBB5EEE1124}"/>
              </a:ext>
            </a:extLst>
          </p:cNvPr>
          <p:cNvSpPr txBox="1"/>
          <p:nvPr userDrawn="1"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AF94B5-93D7-5247-B727-C7089232F508}" type="slidenum"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rgbClr val="102D69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102D69"/>
              </a:solidFill>
              <a:effectLst/>
              <a:uLnTx/>
              <a:uFillTx/>
              <a:latin typeface="HSE Sans" panose="02000000000000000000" pitchFamily="50" charset="-52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852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04/13/2022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kolotinsky1998/Ionwake/tree/develo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7A42BC31-0947-AC42-BAAD-C5721A7173CC}"/>
              </a:ext>
            </a:extLst>
          </p:cNvPr>
          <p:cNvSpPr txBox="1"/>
          <p:nvPr/>
        </p:nvSpPr>
        <p:spPr>
          <a:xfrm>
            <a:off x="517199" y="1313442"/>
            <a:ext cx="6713082" cy="4693593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Times New Roman" panose="02020603050405020304" pitchFamily="18" charset="0"/>
              </a:rPr>
              <a:t>Заказчик: </a:t>
            </a: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Times New Roman" panose="02020603050405020304" pitchFamily="18" charset="0"/>
              </a:rPr>
              <a:t>Программа фундаментальных исследований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Исполнитель: </a:t>
            </a: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Международная лаборатория суперкомпьютерного атомистического моделирования и многомасштабного анализа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Samsung</a:t>
            </a: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SE Sans" panose="02000000000000000000" pitchFamily="50" charset="-52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Руководитель проекта: </a:t>
            </a: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Писарев В.В.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Цель исследования: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Исследование свойств материалов методами суперкомпьютерного моделирования, разработка вычислительных методов и их оптимизация под архитектуру суперкомпьютера НИУ ВШЭ.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Результат: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Методом МД рассчитаны свойства материалов – уравнение состояния и свойства </a:t>
            </a:r>
            <a:r>
              <a:rPr kumimoji="0" lang="ru-RU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брусита</a:t>
            </a: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</a:t>
            </a:r>
            <a:r>
              <a:rPr kumimoji="0" lang="ru-RU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Mg</a:t>
            </a: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(OH)2 при высоких давлениях, коэффициенты переноса углеводородных флюидов, механизмы кристаллизации жидкометаллических пленок.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Программа для моделирования плазменного потока оптимизирована и распараллелена с использованием технологий </a:t>
            </a:r>
            <a:r>
              <a:rPr kumimoji="0" lang="ru-RU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OpenMP</a:t>
            </a: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и MPI, что привело к ускорению расчёта в 48 раз. Исходные коды выложены в открытый доступ: </a:t>
            </a: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  <a:hlinkClick r:id="rId3"/>
              </a:rPr>
              <a:t>https://github.com/kolotinsky1998/Ionwake/tree/develop</a:t>
            </a: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SE Sans" panose="02000000000000000000" pitchFamily="50" charset="-52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Публикации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:</a:t>
            </a:r>
            <a:endParaRPr kumimoji="0" lang="ru-RU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SE Sans" panose="02000000000000000000" pitchFamily="50" charset="-52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3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Kondratyuk</a:t>
            </a: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N., </a:t>
            </a:r>
            <a:r>
              <a:rPr kumimoji="0" lang="en-US" sz="13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Pisarev</a:t>
            </a: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V., Ewen J. P.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Probing the high-pressure viscosity of hydrocarbon mixtures using molecular dynamics simulations // J. Chem. Phys, 2020 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(Q1)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3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Kondratyuk</a:t>
            </a: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N.D., </a:t>
            </a:r>
            <a:r>
              <a:rPr kumimoji="0" lang="en-US" sz="13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Lenev</a:t>
            </a: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</a:t>
            </a:r>
            <a:r>
              <a:rPr kumimoji="0" lang="en-US" sz="13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D.Yu</a:t>
            </a: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., </a:t>
            </a:r>
            <a:r>
              <a:rPr kumimoji="0" lang="en-US" sz="13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Pisarev</a:t>
            </a: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V.V.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Transport coefficients of model lubricants up to 400 MPa from molecular dynamics // J. Chem. Phys,</a:t>
            </a: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/>
                <a:ea typeface="+mn-ea"/>
                <a:cs typeface="+mn-cs"/>
              </a:rPr>
              <a:t>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2020 </a:t>
            </a: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/>
                <a:ea typeface="+mn-ea"/>
                <a:cs typeface="+mn-cs"/>
              </a:rPr>
              <a:t>(Q1)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SE Sans" panose="02000000000000000000" pitchFamily="50" charset="-52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Kirova E.M., </a:t>
            </a:r>
            <a:r>
              <a:rPr kumimoji="0" lang="en-US" sz="13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Pisarev</a:t>
            </a: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V.V.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 The morphological aspect of crystal nucleation in wall-confined supercooled metallic melt // J. Phys.: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Condens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. Matter, 2021 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SE Sans" panose="02000000000000000000" pitchFamily="50" charset="-52"/>
                <a:ea typeface="+mn-ea"/>
                <a:cs typeface="+mn-cs"/>
              </a:rPr>
              <a:t>(Q1)</a:t>
            </a:r>
            <a:endParaRPr kumimoji="0" lang="ru-RU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SE Sans" panose="02000000000000000000" pitchFamily="50" charset="-52"/>
              <a:ea typeface="+mn-ea"/>
              <a:cs typeface="+mn-cs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094" y="1265324"/>
            <a:ext cx="4182302" cy="5359903"/>
          </a:xfrm>
          <a:prstGeom prst="rect">
            <a:avLst/>
          </a:prstGeo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3F7C1A07-F5B2-4D21-9937-4312A35FF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8686" y="444849"/>
            <a:ext cx="6978391" cy="592535"/>
          </a:xfrm>
        </p:spPr>
        <p:txBody>
          <a:bodyPr/>
          <a:lstStyle/>
          <a:p>
            <a:r>
              <a:rPr lang="ru-RU" sz="1800" dirty="0"/>
              <a:t>Атомистическое и континуальное моделирование в задачах физики</a:t>
            </a:r>
          </a:p>
        </p:txBody>
      </p:sp>
    </p:spTree>
    <p:extLst>
      <p:ext uri="{BB962C8B-B14F-4D97-AF65-F5344CB8AC3E}">
        <p14:creationId xmlns:p14="http://schemas.microsoft.com/office/powerpoint/2010/main" val="3530745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9C74E6E830D74E9B0FDDB4017A5417" ma:contentTypeVersion="13" ma:contentTypeDescription="Create a new document." ma:contentTypeScope="" ma:versionID="163ea1e46d1ef2e7d3e2669fd3a78f5e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83a6ac8df01c04b261c31c48caeaf0ed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3DAF31-D8A6-49A0-9A5D-8B2EA5B1C511}">
  <ds:schemaRefs>
    <ds:schemaRef ds:uri="9875bd71-cde8-496c-a136-433f55d5e6d0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e96afe77-3acb-4328-97fc-408e1bde3ecd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D272EA-4D43-45C0-9703-56225E78CA7C}">
  <ds:schemaRefs>
    <ds:schemaRef ds:uri="9875bd71-cde8-496c-a136-433f55d5e6d0"/>
    <ds:schemaRef ds:uri="e96afe77-3acb-4328-97fc-408e1bde3e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521</Words>
  <Application>Microsoft Office PowerPoint</Application>
  <PresentationFormat>Широкоэкранный</PresentationFormat>
  <Paragraphs>29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Arial Narrow (Основной текст)</vt:lpstr>
      <vt:lpstr>Calibri</vt:lpstr>
      <vt:lpstr>Calibri Light</vt:lpstr>
      <vt:lpstr>Helvetica Neue</vt:lpstr>
      <vt:lpstr>HSE Sans</vt:lpstr>
      <vt:lpstr>Times New Roman</vt:lpstr>
      <vt:lpstr>Office Theme</vt:lpstr>
      <vt:lpstr>Атомистическое и континуальное моделирование в задачах физики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Козырев Вячеслав Иванович</cp:lastModifiedBy>
  <cp:revision>12</cp:revision>
  <cp:lastPrinted>2021-11-11T13:08:42Z</cp:lastPrinted>
  <dcterms:created xsi:type="dcterms:W3CDTF">2021-11-11T08:52:47Z</dcterms:created>
  <dcterms:modified xsi:type="dcterms:W3CDTF">2022-04-13T14:18:58Z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