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273D9-50C6-4FBF-B3E4-5A54B12E6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DD2C9-26A0-13CD-8503-BB94E94CE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8CAF9-07FB-85F9-C323-1C029389B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8E437-0AD2-03C3-3F0D-1FDEC4880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08590-A586-7E43-708B-F5061469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35886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16FB-2E59-EA6A-0295-E930F34B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93ACB9-98C0-9358-4A9D-AF48973BA3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380F2-6302-1F6A-6A1D-053C816D8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67D6E-D215-7EBD-5DF9-CD1FDE2D5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B46DF-35AB-7730-F080-3BBEC64E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06793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E09052-C310-E26C-5E42-92D5FFC18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1D43ED-B858-2F29-638C-274B9F9FB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BDE24-31B5-A62C-AFC4-AEC99C9FB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CE568-EB2A-FD03-46CA-100AABA2B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95FA0-7637-5841-16DC-359D7B0D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06132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F9B2-8492-ABFA-5F85-84F270BDA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F07F6-BB13-CC3D-5306-FDB8FBEAA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4A756-FF4D-C5A2-278F-5108E4D0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F5A40-87D3-E60F-F69F-BB8C87D5E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A15BF-65B3-5DF2-F27F-5DD70FB1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08922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73E5-4316-702C-575C-6EDDB4195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A93EA-BDDA-A336-DC03-6E2E4BFD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79336-598E-03F2-BC13-3C2FF109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A7FC9-5974-BA24-E2B6-9244C59CA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8284B-F23E-9B98-4D97-045CECC6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2050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0230D-B3F5-8482-D439-17103809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49E96-E4E7-B3D5-6D2E-554F0B2B9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1C59E-E627-78D8-2DEB-C5FFF9A28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6F575-661F-93D4-781E-EF79BE613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0C02F-2FEE-82A2-399D-32D3120DB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BC268-96F7-EF75-CFC1-69E54AC8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9386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BA03-1E9A-B712-E7CA-8C73B362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8B07C-EB9E-2CBE-7693-E61D9D68F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CA710-0074-8F72-836C-826E7BDDF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DF205C-312A-DFC4-3B11-DA46BDCB18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3C3EBE-CA82-850C-E897-782BBC152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1CC791-F952-3400-1202-8623AEBB8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9D181-2A44-DB6C-83BA-8942C26C8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C48DE-3B45-BD59-82A1-16DB39D0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8379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134C-E4D8-7866-8660-EF8DB5758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6732CE-D6D9-A782-7B43-C8C37668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9E490C-31C9-D91C-9C5B-2CC0058F0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D2B6A4-834C-D9CB-0D00-5E2A93ACE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5700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8C851-1F19-C02F-8140-E50DDBCF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1E7D89-5526-8AB0-0980-FB9A82695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69E5B-0FE2-EAE9-F3C1-2169DC4A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073321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ECA6-D93E-DE85-0762-51FA74C3C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6F7D8-2D75-EBDC-10A2-CCE1C8196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DFECC-25FB-F888-A523-6D5542A11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904C0-2531-138F-27EE-1F96D315B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F1DDB-084A-00F4-2AB8-87447DFCE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788673-E6C5-E41B-EA83-ACE6238D5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714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79949-2465-9D88-6DA9-31E635608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65F87-E050-2417-6FCB-5BC64E9A0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939A9-91AC-F12A-7595-A47753732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C8BBF-4F60-8A9A-2CF1-092F3A65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2EF59-9A1A-8497-FDA7-59A2335A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674B3-DB33-E167-D8F0-AAB4C6A48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22327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B1F1-E5E1-05EE-8FF9-74EDD6630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66C00-AD15-BEBD-D5AA-0EB323BD3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19B6B-5FA7-B3E9-20AC-52A4E995C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AC18-46EF-9545-A4EB-007446E1114C}" type="datetimeFigureOut">
              <a:rPr lang="en-RU" smtClean="0"/>
              <a:t>04/27/2022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9AEF0-67AD-38B3-0C47-4A8DBD13E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0AC52-79E0-8FFA-605E-6D3FD836B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DC6FE-B0E3-3544-B7AD-90F8960638C5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95978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9998-ECFA-34D9-5242-65B4547399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ДПО ФСН</a:t>
            </a:r>
            <a:endParaRPr lang="en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A09B6-8FAB-E8F9-F842-5AB4ADFD10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27 апреля 2022 г</a:t>
            </a:r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26975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71021-140D-ABFC-FB04-287BCB406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Стартовые условия в 2022 году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994BB-AA34-A283-4615-89DDCDC8A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Доход от программы ООН – 7 млн. руб. – не вошел в расчет общего дохода от программ ДПО</a:t>
            </a:r>
          </a:p>
          <a:p>
            <a:r>
              <a:rPr lang="ru-RU" dirty="0"/>
              <a:t>Общий доход факультета – 2.67 млн. руб.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/>
              <a:t>Инструменты построения и измерения </a:t>
            </a:r>
            <a:r>
              <a:rPr lang="ru-RU" dirty="0" err="1"/>
              <a:t>клиентоцентричности</a:t>
            </a:r>
            <a:r>
              <a:rPr lang="ru-RU" dirty="0"/>
              <a:t> внутри компании (ШМИ)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/>
              <a:t>Метод </a:t>
            </a:r>
            <a:r>
              <a:rPr lang="ru-RU" dirty="0" err="1"/>
              <a:t>генограммы</a:t>
            </a:r>
            <a:r>
              <a:rPr lang="ru-RU" dirty="0"/>
              <a:t> как исследование ресурса семейной системы (МП Системная семейная психотерапия)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/>
              <a:t>Техники краткосрочной стратегической терапии (МП Системная семейная психотерапия)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ru-RU" dirty="0"/>
              <a:t>Исследования и консультативная практика в психологии (Центр фундаментальной и консультативной </a:t>
            </a:r>
            <a:r>
              <a:rPr lang="ru-RU" dirty="0" err="1"/>
              <a:t>персонологии</a:t>
            </a:r>
            <a:r>
              <a:rPr lang="ru-RU" dirty="0"/>
              <a:t> департамента психологии)</a:t>
            </a:r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138128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работы в </a:t>
            </a:r>
            <a:r>
              <a:rPr lang="en-US" dirty="0"/>
              <a:t>I </a:t>
            </a:r>
            <a:r>
              <a:rPr lang="ru-RU" dirty="0"/>
              <a:t>квартале 2022 г: портфель программ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ШМИ 						      12 программ</a:t>
            </a:r>
          </a:p>
          <a:p>
            <a:r>
              <a:rPr lang="ru-RU" sz="4000" dirty="0"/>
              <a:t>МП Системная семейная ПТ 		5 программ</a:t>
            </a:r>
          </a:p>
          <a:p>
            <a:r>
              <a:rPr lang="ru-RU" sz="4000" dirty="0"/>
              <a:t>Центр </a:t>
            </a:r>
            <a:r>
              <a:rPr lang="ru-RU" sz="4000" dirty="0" err="1"/>
              <a:t>персонологии</a:t>
            </a:r>
            <a:r>
              <a:rPr lang="ru-RU" sz="4000" dirty="0"/>
              <a:t> 			1 программа</a:t>
            </a:r>
          </a:p>
          <a:p>
            <a:r>
              <a:rPr lang="ru-RU" sz="4000" dirty="0"/>
              <a:t>Позитивная психология 		       	1 программа 						          (корпоративная)</a:t>
            </a:r>
            <a:endParaRPr lang="en-RU" sz="4000" dirty="0"/>
          </a:p>
        </p:txBody>
      </p:sp>
    </p:spTree>
    <p:extLst>
      <p:ext uri="{BB962C8B-B14F-4D97-AF65-F5344CB8AC3E}">
        <p14:creationId xmlns:p14="http://schemas.microsoft.com/office/powerpoint/2010/main" val="297093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работы в </a:t>
            </a:r>
            <a:r>
              <a:rPr lang="en-US" dirty="0"/>
              <a:t>I </a:t>
            </a:r>
            <a:r>
              <a:rPr lang="ru-RU" dirty="0"/>
              <a:t>квартале 2022 г: доходы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6318"/>
            <a:ext cx="10515600" cy="4486275"/>
          </a:xfrm>
        </p:spPr>
        <p:txBody>
          <a:bodyPr>
            <a:normAutofit fontScale="92500"/>
          </a:bodyPr>
          <a:lstStyle/>
          <a:p>
            <a:r>
              <a:rPr lang="ru-RU" sz="4000" dirty="0"/>
              <a:t>Общий доход 					4 620 тыс. руб.</a:t>
            </a:r>
          </a:p>
          <a:p>
            <a:r>
              <a:rPr lang="ru-RU" sz="4000" dirty="0"/>
              <a:t>Доход ЦБ 						   540 тыс. руб.</a:t>
            </a:r>
          </a:p>
          <a:p>
            <a:r>
              <a:rPr lang="ru-RU" sz="4000" dirty="0"/>
              <a:t>ШМИ</a:t>
            </a:r>
            <a:r>
              <a:rPr lang="en-US" sz="4000" dirty="0"/>
              <a:t> </a:t>
            </a:r>
            <a:r>
              <a:rPr lang="ru-RU" sz="4000" dirty="0"/>
              <a:t>							1 200</a:t>
            </a:r>
            <a:r>
              <a:rPr lang="en-US" sz="4000" dirty="0"/>
              <a:t> </a:t>
            </a:r>
            <a:r>
              <a:rPr lang="ru-RU" sz="4000" dirty="0"/>
              <a:t>тыс. руб.</a:t>
            </a:r>
          </a:p>
          <a:p>
            <a:r>
              <a:rPr lang="ru-RU" sz="4000" dirty="0"/>
              <a:t>МП Системная семейная ПТ		   230 тыс. руб.</a:t>
            </a:r>
          </a:p>
          <a:p>
            <a:r>
              <a:rPr lang="ru-RU" sz="4000" dirty="0"/>
              <a:t>Центр </a:t>
            </a:r>
            <a:r>
              <a:rPr lang="ru-RU" sz="4000" dirty="0" err="1"/>
              <a:t>персонологии</a:t>
            </a:r>
            <a:r>
              <a:rPr lang="ru-RU" sz="4000" dirty="0"/>
              <a:t> 				2 160 тыс. руб.</a:t>
            </a:r>
          </a:p>
          <a:p>
            <a:r>
              <a:rPr lang="ru-RU" sz="4000" dirty="0"/>
              <a:t>Позитивная психология 			   510 тыс. руб.</a:t>
            </a:r>
            <a:endParaRPr lang="en-RU" sz="4000" dirty="0"/>
          </a:p>
        </p:txBody>
      </p:sp>
    </p:spTree>
    <p:extLst>
      <p:ext uri="{BB962C8B-B14F-4D97-AF65-F5344CB8AC3E}">
        <p14:creationId xmlns:p14="http://schemas.microsoft.com/office/powerpoint/2010/main" val="94095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работы в </a:t>
            </a:r>
            <a:r>
              <a:rPr lang="en-US" dirty="0"/>
              <a:t>I </a:t>
            </a:r>
            <a:r>
              <a:rPr lang="ru-RU" dirty="0"/>
              <a:t>квартале 2022 г: организационная работа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10000"/>
          </a:bodyPr>
          <a:lstStyle/>
          <a:p>
            <a:r>
              <a:rPr lang="ru-RU" sz="4000" dirty="0"/>
              <a:t>Открыт отдел по сопровождению реализации программ ДПО – учебный офис ДПО (старт работы с 11 мая 2022 года)</a:t>
            </a:r>
          </a:p>
          <a:p>
            <a:r>
              <a:rPr lang="ru-RU" sz="4000" dirty="0"/>
              <a:t>Проведены встречи по обмену лучшими практиками с результативными подразделениями ДПО (ФКН)</a:t>
            </a:r>
          </a:p>
          <a:p>
            <a:r>
              <a:rPr lang="ru-RU" sz="4000" dirty="0"/>
              <a:t>Преодолен кризис февраль-март 2022 (благодарность Т.Н. Тимохиной, С.Г. Сергиенко, О.П. </a:t>
            </a:r>
            <a:r>
              <a:rPr lang="ru-RU" sz="4000" dirty="0" err="1"/>
              <a:t>Бурмаковой</a:t>
            </a:r>
            <a:r>
              <a:rPr lang="ru-RU" sz="4000" dirty="0"/>
              <a:t>)</a:t>
            </a:r>
          </a:p>
          <a:p>
            <a:endParaRPr lang="en-RU" sz="4000" dirty="0"/>
          </a:p>
        </p:txBody>
      </p:sp>
    </p:spTree>
    <p:extLst>
      <p:ext uri="{BB962C8B-B14F-4D97-AF65-F5344CB8AC3E}">
        <p14:creationId xmlns:p14="http://schemas.microsoft.com/office/powerpoint/2010/main" val="326153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166128"/>
            <a:ext cx="3505495" cy="1622321"/>
          </a:xfrm>
        </p:spPr>
        <p:txBody>
          <a:bodyPr>
            <a:normAutofit/>
          </a:bodyPr>
          <a:lstStyle/>
          <a:p>
            <a:r>
              <a:rPr lang="ru-RU" dirty="0"/>
              <a:t>План работы на 2022 г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051910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Высоковероятные доходы:</a:t>
            </a:r>
          </a:p>
          <a:p>
            <a:r>
              <a:rPr lang="ru-RU" sz="2000" dirty="0"/>
              <a:t>Исследования и консультативная практика в психологии (Центр </a:t>
            </a:r>
            <a:r>
              <a:rPr lang="ru-RU" sz="2000" dirty="0" err="1"/>
              <a:t>персонологии</a:t>
            </a:r>
            <a:r>
              <a:rPr lang="ru-RU" sz="2000" dirty="0"/>
              <a:t>)</a:t>
            </a:r>
          </a:p>
          <a:p>
            <a:r>
              <a:rPr lang="ru-RU" sz="2000" dirty="0"/>
              <a:t>Завершение цикла программ по Семейной психотерапии</a:t>
            </a:r>
            <a:r>
              <a:rPr lang="en-US" sz="2000" dirty="0"/>
              <a:t> (</a:t>
            </a:r>
            <a:r>
              <a:rPr lang="ru-RU" sz="2000" dirty="0"/>
              <a:t>МП)</a:t>
            </a:r>
          </a:p>
          <a:p>
            <a:r>
              <a:rPr lang="en-US" sz="2000" dirty="0"/>
              <a:t>Soft Skills</a:t>
            </a:r>
            <a:r>
              <a:rPr lang="ru-RU" sz="2000" dirty="0"/>
              <a:t> для управленцев - корпоративный заказ </a:t>
            </a:r>
            <a:r>
              <a:rPr lang="ru-RU" sz="2000" dirty="0" err="1"/>
              <a:t>УдмуртНефть</a:t>
            </a:r>
            <a:r>
              <a:rPr lang="ru-RU" sz="2000" dirty="0"/>
              <a:t> (департамент психологии)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0DF8BB2-BAAA-6F80-C836-2A3F88628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73550"/>
              </p:ext>
            </p:extLst>
          </p:nvPr>
        </p:nvGraphicFramePr>
        <p:xfrm>
          <a:off x="5405862" y="2051910"/>
          <a:ext cx="6019334" cy="2750937"/>
        </p:xfrm>
        <a:graphic>
          <a:graphicData uri="http://schemas.openxmlformats.org/drawingml/2006/table">
            <a:tbl>
              <a:tblPr/>
              <a:tblGrid>
                <a:gridCol w="2359514">
                  <a:extLst>
                    <a:ext uri="{9D8B030D-6E8A-4147-A177-3AD203B41FA5}">
                      <a16:colId xmlns:a16="http://schemas.microsoft.com/office/drawing/2014/main" val="651662209"/>
                    </a:ext>
                  </a:extLst>
                </a:gridCol>
                <a:gridCol w="731964">
                  <a:extLst>
                    <a:ext uri="{9D8B030D-6E8A-4147-A177-3AD203B41FA5}">
                      <a16:colId xmlns:a16="http://schemas.microsoft.com/office/drawing/2014/main" val="2975540027"/>
                    </a:ext>
                  </a:extLst>
                </a:gridCol>
                <a:gridCol w="731964">
                  <a:extLst>
                    <a:ext uri="{9D8B030D-6E8A-4147-A177-3AD203B41FA5}">
                      <a16:colId xmlns:a16="http://schemas.microsoft.com/office/drawing/2014/main" val="3311399276"/>
                    </a:ext>
                  </a:extLst>
                </a:gridCol>
                <a:gridCol w="731964">
                  <a:extLst>
                    <a:ext uri="{9D8B030D-6E8A-4147-A177-3AD203B41FA5}">
                      <a16:colId xmlns:a16="http://schemas.microsoft.com/office/drawing/2014/main" val="3088500692"/>
                    </a:ext>
                  </a:extLst>
                </a:gridCol>
                <a:gridCol w="590311">
                  <a:extLst>
                    <a:ext uri="{9D8B030D-6E8A-4147-A177-3AD203B41FA5}">
                      <a16:colId xmlns:a16="http://schemas.microsoft.com/office/drawing/2014/main" val="1268461962"/>
                    </a:ext>
                  </a:extLst>
                </a:gridCol>
                <a:gridCol w="873617">
                  <a:extLst>
                    <a:ext uri="{9D8B030D-6E8A-4147-A177-3AD203B41FA5}">
                      <a16:colId xmlns:a16="http://schemas.microsoft.com/office/drawing/2014/main" val="2191364176"/>
                    </a:ext>
                  </a:extLst>
                </a:gridCol>
              </a:tblGrid>
              <a:tr h="41697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квартал</a:t>
                      </a:r>
                      <a:endParaRPr lang="ru-R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GB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endParaRPr lang="en-GB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  <a:endParaRPr lang="en-GB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endParaRPr lang="en-GB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</a:t>
                      </a:r>
                      <a:endParaRPr lang="ru-R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221566"/>
                  </a:ext>
                </a:extLst>
              </a:tr>
              <a:tr h="41697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  <a:endParaRPr lang="ru-R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016351"/>
                  </a:ext>
                </a:extLst>
              </a:tr>
              <a:tr h="41697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факт</a:t>
                      </a:r>
                      <a:endParaRPr lang="ru-R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7024820"/>
                  </a:ext>
                </a:extLst>
              </a:tr>
              <a:tr h="75000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высоковероятные доходы</a:t>
                      </a:r>
                      <a:endParaRPr lang="ru-RU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6104660"/>
                  </a:ext>
                </a:extLst>
              </a:tr>
              <a:tr h="75000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возможные доходы</a:t>
                      </a:r>
                      <a:endParaRPr lang="ru-RU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3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  <a:endParaRPr lang="en-US" sz="3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345" marR="17345" marT="17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845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840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ru-RU" dirty="0"/>
              <a:t>Возможные доходы и риски (</a:t>
            </a:r>
            <a:r>
              <a:rPr lang="en-US" dirty="0"/>
              <a:t>III-IV </a:t>
            </a:r>
            <a:r>
              <a:rPr lang="ru-RU" dirty="0"/>
              <a:t>кв. 2022) 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260769"/>
          </a:xfrm>
        </p:spPr>
        <p:txBody>
          <a:bodyPr>
            <a:normAutofit/>
          </a:bodyPr>
          <a:lstStyle/>
          <a:p>
            <a:r>
              <a:rPr lang="ru-RU" sz="3200" dirty="0"/>
              <a:t>Цикл программ от ШМИ – проблема спроса от коммерческих компаний (спасают свой бизнес)</a:t>
            </a:r>
          </a:p>
          <a:p>
            <a:r>
              <a:rPr lang="ru-RU" sz="3200" dirty="0"/>
              <a:t>Руководитель психологической̆ службы компании (</a:t>
            </a:r>
            <a:r>
              <a:rPr lang="ru-RU" sz="3200" dirty="0" err="1"/>
              <a:t>деп</a:t>
            </a:r>
            <a:r>
              <a:rPr lang="ru-RU" sz="3200" dirty="0"/>
              <a:t>. психологии совместно с ВШЮА) – проблема выхода на целевую аудиторию (набор весна 2022 г. не получился)</a:t>
            </a:r>
          </a:p>
          <a:p>
            <a:r>
              <a:rPr lang="en-US" sz="3200" dirty="0"/>
              <a:t>Soft Skills </a:t>
            </a:r>
            <a:r>
              <a:rPr lang="ru-RU" sz="3200" dirty="0"/>
              <a:t>(</a:t>
            </a:r>
            <a:r>
              <a:rPr lang="ru-RU" sz="3200" dirty="0" err="1"/>
              <a:t>деп</a:t>
            </a:r>
            <a:r>
              <a:rPr lang="ru-RU" sz="3200" dirty="0"/>
              <a:t>. психологии) – проблема общего снижения доходов населения</a:t>
            </a:r>
          </a:p>
          <a:p>
            <a:r>
              <a:rPr lang="ru-RU" sz="3200" dirty="0"/>
              <a:t>Основы психологии: программа для поступающих в магистратуру (</a:t>
            </a:r>
            <a:r>
              <a:rPr lang="ru-RU" sz="3200" dirty="0" err="1"/>
              <a:t>деп</a:t>
            </a:r>
            <a:r>
              <a:rPr lang="ru-RU" sz="3200" dirty="0"/>
              <a:t>. психологии) – проблема своевременной подготовки программы</a:t>
            </a:r>
            <a:endParaRPr lang="en-RU" sz="3200" dirty="0"/>
          </a:p>
        </p:txBody>
      </p:sp>
    </p:spTree>
    <p:extLst>
      <p:ext uri="{BB962C8B-B14F-4D97-AF65-F5344CB8AC3E}">
        <p14:creationId xmlns:p14="http://schemas.microsoft.com/office/powerpoint/2010/main" val="195229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9E125-DA6C-81E6-486E-3D29774B6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195"/>
            <a:ext cx="10515600" cy="1325563"/>
          </a:xfrm>
        </p:spPr>
        <p:txBody>
          <a:bodyPr/>
          <a:lstStyle/>
          <a:p>
            <a:r>
              <a:rPr lang="ru-RU" dirty="0"/>
              <a:t>Противодействие рискам</a:t>
            </a:r>
            <a:br>
              <a:rPr lang="ru-RU" dirty="0"/>
            </a:br>
            <a:r>
              <a:rPr lang="ru-RU" dirty="0"/>
              <a:t>(</a:t>
            </a:r>
            <a:r>
              <a:rPr lang="en-US" dirty="0"/>
              <a:t>III-IV </a:t>
            </a:r>
            <a:r>
              <a:rPr lang="ru-RU" dirty="0"/>
              <a:t>кв. 2022 – 2023 г.) 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88D21-68AC-B380-CC84-F8B2B0450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3797"/>
            <a:ext cx="10515600" cy="4857008"/>
          </a:xfrm>
        </p:spPr>
        <p:txBody>
          <a:bodyPr>
            <a:normAutofit/>
          </a:bodyPr>
          <a:lstStyle/>
          <a:p>
            <a:r>
              <a:rPr lang="ru-RU" sz="3200" dirty="0"/>
              <a:t>Расширение портфеля: необходимо вовлечение по другим направлениям -</a:t>
            </a:r>
            <a:r>
              <a:rPr lang="en-US" sz="3200" dirty="0"/>
              <a:t>&gt; </a:t>
            </a:r>
            <a:r>
              <a:rPr lang="ru-RU" sz="3200" dirty="0"/>
              <a:t>более диверсифицированная структура целевой аудитории</a:t>
            </a:r>
          </a:p>
          <a:p>
            <a:r>
              <a:rPr lang="ru-RU" sz="3200" dirty="0"/>
              <a:t>Маркетинговый анализ -</a:t>
            </a:r>
            <a:r>
              <a:rPr lang="en-US" sz="3200" dirty="0"/>
              <a:t>&gt; </a:t>
            </a:r>
            <a:r>
              <a:rPr lang="ru-RU" sz="3200" dirty="0"/>
              <a:t>стратегии продвижения + стратегии расширения базы корпоративных клиентов</a:t>
            </a:r>
          </a:p>
          <a:p>
            <a:r>
              <a:rPr lang="ru-RU" sz="3200" dirty="0"/>
              <a:t>Инструменты мотивации вовлечения ППС ФСН в работу в рамках ДПО</a:t>
            </a:r>
          </a:p>
          <a:p>
            <a:r>
              <a:rPr lang="ru-RU" sz="3200" dirty="0"/>
              <a:t> Проект программ второго высшего образования (бакалавриат) -</a:t>
            </a:r>
            <a:r>
              <a:rPr lang="en-US" sz="3200" dirty="0"/>
              <a:t>&gt; </a:t>
            </a:r>
            <a:r>
              <a:rPr lang="ru-RU" sz="3200" dirty="0"/>
              <a:t>устойчивый доход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04556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371</Words>
  <Application>Microsoft Office PowerPoint</Application>
  <PresentationFormat>Широкоэкранный</PresentationFormat>
  <Paragraphs>70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ДПО ФСН</vt:lpstr>
      <vt:lpstr>Стартовые условия в 2022 году</vt:lpstr>
      <vt:lpstr>Результаты работы в I квартале 2022 г: портфель программ</vt:lpstr>
      <vt:lpstr>Результаты работы в I квартале 2022 г: доходы</vt:lpstr>
      <vt:lpstr>Результаты работы в I квартале 2022 г: организационная работа</vt:lpstr>
      <vt:lpstr>План работы на 2022 г</vt:lpstr>
      <vt:lpstr>Возможные доходы и риски (III-IV кв. 2022) </vt:lpstr>
      <vt:lpstr>Противодействие рискам (III-IV кв. 2022 – 2023 г.)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ДПО ФСН</dc:title>
  <dc:creator>Maria Chumakova</dc:creator>
  <cp:lastModifiedBy>Пользователь Windows</cp:lastModifiedBy>
  <cp:revision>6</cp:revision>
  <dcterms:created xsi:type="dcterms:W3CDTF">2022-04-27T11:13:21Z</dcterms:created>
  <dcterms:modified xsi:type="dcterms:W3CDTF">2022-04-27T14:31:57Z</dcterms:modified>
</cp:coreProperties>
</file>