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71" r:id="rId5"/>
    <p:sldId id="272" r:id="rId6"/>
    <p:sldId id="313" r:id="rId7"/>
    <p:sldId id="273" r:id="rId8"/>
    <p:sldId id="289" r:id="rId9"/>
    <p:sldId id="290" r:id="rId10"/>
    <p:sldId id="291" r:id="rId11"/>
    <p:sldId id="317" r:id="rId12"/>
    <p:sldId id="318" r:id="rId13"/>
    <p:sldId id="292" r:id="rId14"/>
    <p:sldId id="293" r:id="rId15"/>
    <p:sldId id="295" r:id="rId16"/>
    <p:sldId id="296" r:id="rId17"/>
    <p:sldId id="297" r:id="rId18"/>
    <p:sldId id="298" r:id="rId19"/>
    <p:sldId id="299" r:id="rId20"/>
    <p:sldId id="319" r:id="rId21"/>
    <p:sldId id="300" r:id="rId22"/>
    <p:sldId id="301" r:id="rId23"/>
    <p:sldId id="302" r:id="rId24"/>
    <p:sldId id="303" r:id="rId25"/>
    <p:sldId id="305" r:id="rId26"/>
    <p:sldId id="306" r:id="rId27"/>
    <p:sldId id="312" r:id="rId28"/>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25" userDrawn="1">
          <p15:clr>
            <a:srgbClr val="A4A3A4"/>
          </p15:clr>
        </p15:guide>
        <p15:guide id="4" pos="1209" userDrawn="1">
          <p15:clr>
            <a:srgbClr val="A4A3A4"/>
          </p15:clr>
        </p15:guide>
        <p15:guide id="5" pos="2955" userDrawn="1">
          <p15:clr>
            <a:srgbClr val="A4A3A4"/>
          </p15:clr>
        </p15:guide>
        <p15:guide id="6" pos="2071" userDrawn="1">
          <p15:clr>
            <a:srgbClr val="A4A3A4"/>
          </p15:clr>
        </p15:guide>
        <p15:guide id="9" pos="3840" userDrawn="1">
          <p15:clr>
            <a:srgbClr val="A4A3A4"/>
          </p15:clr>
        </p15:guide>
        <p15:guide id="10" pos="4702" userDrawn="1">
          <p15:clr>
            <a:srgbClr val="A4A3A4"/>
          </p15:clr>
        </p15:guide>
        <p15:guide id="11" pos="5586" userDrawn="1">
          <p15:clr>
            <a:srgbClr val="A4A3A4"/>
          </p15:clr>
        </p15:guide>
        <p15:guide id="12" pos="7333" userDrawn="1">
          <p15:clr>
            <a:srgbClr val="A4A3A4"/>
          </p15:clr>
        </p15:guide>
        <p15:guide id="13" orient="horz" pos="3952" userDrawn="1">
          <p15:clr>
            <a:srgbClr val="A4A3A4"/>
          </p15:clr>
        </p15:guide>
        <p15:guide id="15" pos="6471" userDrawn="1">
          <p15:clr>
            <a:srgbClr val="A4A3A4"/>
          </p15:clr>
        </p15:guide>
        <p15:guide id="16" orient="horz" pos="91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Кутьков Юрий Юрьевич" initials="КЮЮ"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2D69"/>
    <a:srgbClr val="029C63"/>
    <a:srgbClr val="96628C"/>
    <a:srgbClr val="11A0D7"/>
    <a:srgbClr val="E61F3D"/>
    <a:srgbClr val="CD5A5A"/>
    <a:srgbClr val="FFD746"/>
    <a:srgbClr val="D9D9D9"/>
    <a:srgbClr val="EB681F"/>
    <a:srgbClr val="234A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35"/>
    <p:restoredTop sz="94718"/>
  </p:normalViewPr>
  <p:slideViewPr>
    <p:cSldViewPr snapToGrid="0" snapToObjects="1">
      <p:cViewPr varScale="1">
        <p:scale>
          <a:sx n="58" d="100"/>
          <a:sy n="58" d="100"/>
        </p:scale>
        <p:origin x="108" y="1398"/>
      </p:cViewPr>
      <p:guideLst>
        <p:guide pos="325"/>
        <p:guide pos="1209"/>
        <p:guide pos="2955"/>
        <p:guide pos="2071"/>
        <p:guide pos="3840"/>
        <p:guide pos="4702"/>
        <p:guide pos="5586"/>
        <p:guide pos="7333"/>
        <p:guide orient="horz" pos="3952"/>
        <p:guide pos="6471"/>
        <p:guide orient="horz" pos="913"/>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34" d="100"/>
          <a:sy n="134" d="100"/>
        </p:scale>
        <p:origin x="3648"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261BF4-8B2C-784B-9959-B59A059012C3}" type="datetimeFigureOut">
              <a:rPr lang="x-none" smtClean="0"/>
              <a:pPr/>
              <a:t>28.08.2022</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748903-8EB5-294E-A216-6B54B0368783}" type="slidenum">
              <a:rPr lang="x-none" smtClean="0"/>
              <a:pPr/>
              <a:t>‹#›</a:t>
            </a:fld>
            <a:endParaRPr lang="x-none"/>
          </a:p>
        </p:txBody>
      </p:sp>
    </p:spTree>
    <p:extLst>
      <p:ext uri="{BB962C8B-B14F-4D97-AF65-F5344CB8AC3E}">
        <p14:creationId xmlns:p14="http://schemas.microsoft.com/office/powerpoint/2010/main" val="1731680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Обложка">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28" descr="A blue circle with white text&#10;&#10;Description automatically generated with low confidence">
            <a:extLst>
              <a:ext uri="{FF2B5EF4-FFF2-40B4-BE49-F238E27FC236}">
                <a16:creationId xmlns:a16="http://schemas.microsoft.com/office/drawing/2014/main" id="{BA292C80-0DA8-194A-9A66-279048FA2A54}"/>
              </a:ext>
            </a:extLst>
          </p:cNvPr>
          <p:cNvPicPr>
            <a:picLocks noChangeAspect="1"/>
          </p:cNvPicPr>
          <p:nvPr userDrawn="1"/>
        </p:nvPicPr>
        <p:blipFill>
          <a:blip r:embed="rId3"/>
          <a:stretch>
            <a:fillRect/>
          </a:stretch>
        </p:blipFill>
        <p:spPr>
          <a:xfrm>
            <a:off x="1013859" y="962173"/>
            <a:ext cx="886499" cy="886499"/>
          </a:xfrm>
          <a:prstGeom prst="rect">
            <a:avLst/>
          </a:prstGeom>
        </p:spPr>
      </p:pic>
      <p:cxnSp>
        <p:nvCxnSpPr>
          <p:cNvPr id="11" name="Straight Connector 48">
            <a:extLst>
              <a:ext uri="{FF2B5EF4-FFF2-40B4-BE49-F238E27FC236}">
                <a16:creationId xmlns:a16="http://schemas.microsoft.com/office/drawing/2014/main" id="{313EF906-5BAC-0141-A198-076E155DF9E2}"/>
              </a:ext>
            </a:extLst>
          </p:cNvPr>
          <p:cNvCxnSpPr>
            <a:cxnSpLocks/>
          </p:cNvCxnSpPr>
          <p:nvPr userDrawn="1"/>
        </p:nvCxnSpPr>
        <p:spPr>
          <a:xfrm>
            <a:off x="6090212" y="985336"/>
            <a:ext cx="0" cy="840173"/>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2" name="Straight Connector 50">
            <a:extLst>
              <a:ext uri="{FF2B5EF4-FFF2-40B4-BE49-F238E27FC236}">
                <a16:creationId xmlns:a16="http://schemas.microsoft.com/office/drawing/2014/main" id="{61206A97-26F2-E646-8775-9928FEF465B5}"/>
              </a:ext>
            </a:extLst>
          </p:cNvPr>
          <p:cNvCxnSpPr>
            <a:cxnSpLocks/>
          </p:cNvCxnSpPr>
          <p:nvPr userDrawn="1"/>
        </p:nvCxnSpPr>
        <p:spPr>
          <a:xfrm>
            <a:off x="8642581" y="985336"/>
            <a:ext cx="0" cy="840173"/>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3" name="Straight Connector 51">
            <a:extLst>
              <a:ext uri="{FF2B5EF4-FFF2-40B4-BE49-F238E27FC236}">
                <a16:creationId xmlns:a16="http://schemas.microsoft.com/office/drawing/2014/main" id="{28E0E5F6-C1CA-9B41-B1DB-6E4FB509084D}"/>
              </a:ext>
            </a:extLst>
          </p:cNvPr>
          <p:cNvCxnSpPr>
            <a:cxnSpLocks/>
          </p:cNvCxnSpPr>
          <p:nvPr userDrawn="1"/>
        </p:nvCxnSpPr>
        <p:spPr>
          <a:xfrm>
            <a:off x="11179047" y="985336"/>
            <a:ext cx="0" cy="840173"/>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6" name="Заголовок 15">
            <a:extLst>
              <a:ext uri="{FF2B5EF4-FFF2-40B4-BE49-F238E27FC236}">
                <a16:creationId xmlns:a16="http://schemas.microsoft.com/office/drawing/2014/main" id="{6007C52F-2E27-E24A-B9DC-AAAB052DBD59}"/>
              </a:ext>
            </a:extLst>
          </p:cNvPr>
          <p:cNvSpPr>
            <a:spLocks noGrp="1"/>
          </p:cNvSpPr>
          <p:nvPr>
            <p:ph type="title" hasCustomPrompt="1"/>
          </p:nvPr>
        </p:nvSpPr>
        <p:spPr>
          <a:xfrm>
            <a:off x="1027967" y="2404670"/>
            <a:ext cx="7634059" cy="1978323"/>
          </a:xfrm>
        </p:spPr>
        <p:txBody>
          <a:bodyPr lIns="0" tIns="0" rIns="0" bIns="0" anchor="t">
            <a:normAutofit/>
          </a:bodyPr>
          <a:lstStyle>
            <a:lvl1pPr>
              <a:lnSpc>
                <a:spcPct val="100000"/>
              </a:lnSpc>
              <a:defRPr sz="4300" b="0" i="0" baseline="0">
                <a:solidFill>
                  <a:srgbClr val="0E2D69"/>
                </a:solidFill>
                <a:latin typeface="HSE Sans" panose="02000000000000000000" pitchFamily="2" charset="0"/>
              </a:defRPr>
            </a:lvl1pPr>
          </a:lstStyle>
          <a:p>
            <a:r>
              <a:rPr lang="ru-RU" sz="4400" dirty="0">
                <a:solidFill>
                  <a:srgbClr val="102D69"/>
                </a:solidFill>
                <a:latin typeface="HSE Sans" panose="02000000000000000000" pitchFamily="2" charset="0"/>
              </a:rPr>
              <a:t>Название презентации</a:t>
            </a:r>
            <a:br>
              <a:rPr lang="ru-RU" sz="4400" dirty="0">
                <a:solidFill>
                  <a:srgbClr val="102D69"/>
                </a:solidFill>
                <a:latin typeface="HSE Sans" panose="02000000000000000000" pitchFamily="2" charset="0"/>
              </a:rPr>
            </a:br>
            <a:r>
              <a:rPr lang="ru-RU" sz="4400" dirty="0">
                <a:solidFill>
                  <a:srgbClr val="102D69"/>
                </a:solidFill>
                <a:latin typeface="HSE Sans" panose="02000000000000000000" pitchFamily="2" charset="0"/>
              </a:rPr>
              <a:t>может быть набрано в две </a:t>
            </a:r>
            <a:br>
              <a:rPr lang="ru-RU" sz="4400" dirty="0">
                <a:solidFill>
                  <a:srgbClr val="102D69"/>
                </a:solidFill>
                <a:latin typeface="HSE Sans" panose="02000000000000000000" pitchFamily="2" charset="0"/>
              </a:rPr>
            </a:br>
            <a:r>
              <a:rPr lang="ru-RU" sz="4400" dirty="0">
                <a:solidFill>
                  <a:srgbClr val="102D69"/>
                </a:solidFill>
                <a:latin typeface="HSE Sans" panose="02000000000000000000" pitchFamily="2" charset="0"/>
              </a:rPr>
              <a:t>или три строки (43 </a:t>
            </a:r>
            <a:r>
              <a:rPr lang="en-GB" sz="4400" dirty="0" err="1">
                <a:solidFill>
                  <a:srgbClr val="102D69"/>
                </a:solidFill>
                <a:latin typeface="HSE Sans" panose="02000000000000000000" pitchFamily="2" charset="0"/>
              </a:rPr>
              <a:t>pt</a:t>
            </a:r>
            <a:r>
              <a:rPr lang="en-GB" sz="4400" dirty="0">
                <a:solidFill>
                  <a:srgbClr val="102D69"/>
                </a:solidFill>
                <a:latin typeface="HSE Sans" panose="02000000000000000000" pitchFamily="2" charset="0"/>
              </a:rPr>
              <a:t>)</a:t>
            </a:r>
            <a:endParaRPr lang="ru-RU" sz="4400" dirty="0">
              <a:solidFill>
                <a:srgbClr val="102D69"/>
              </a:solidFill>
              <a:latin typeface="HSE Sans" panose="02000000000000000000" pitchFamily="2" charset="0"/>
            </a:endParaRPr>
          </a:p>
        </p:txBody>
      </p:sp>
      <p:sp>
        <p:nvSpPr>
          <p:cNvPr id="20" name="Текст 19">
            <a:extLst>
              <a:ext uri="{FF2B5EF4-FFF2-40B4-BE49-F238E27FC236}">
                <a16:creationId xmlns:a16="http://schemas.microsoft.com/office/drawing/2014/main" id="{18109844-C2E7-354F-9C01-8834E4DCE373}"/>
              </a:ext>
            </a:extLst>
          </p:cNvPr>
          <p:cNvSpPr>
            <a:spLocks noGrp="1"/>
          </p:cNvSpPr>
          <p:nvPr>
            <p:ph type="body" sz="quarter" idx="10" hasCustomPrompt="1"/>
          </p:nvPr>
        </p:nvSpPr>
        <p:spPr>
          <a:xfrm>
            <a:off x="2074947" y="1187841"/>
            <a:ext cx="3848717" cy="435163"/>
          </a:xfrm>
        </p:spPr>
        <p:txBody>
          <a:bodyPr lIns="0" tIns="0" rIns="0" bIns="0" anchor="t">
            <a:noAutofit/>
          </a:bodyPr>
          <a:lstStyle>
            <a:lvl1pPr marL="0" indent="0" algn="l">
              <a:lnSpc>
                <a:spcPct val="100000"/>
              </a:lnSpc>
              <a:spcBef>
                <a:spcPts val="0"/>
              </a:spcBef>
              <a:buNone/>
              <a:defRPr sz="1600" b="0" i="0">
                <a:latin typeface="HSE Sans" panose="02000000000000000000" pitchFamily="2" charset="0"/>
              </a:defRPr>
            </a:lvl1pPr>
            <a:lvl2pPr marL="457200" indent="0" algn="l">
              <a:buNone/>
              <a:defRPr sz="1600" b="0" i="0">
                <a:latin typeface="HSE Sans" panose="02000000000000000000" pitchFamily="2" charset="0"/>
              </a:defRPr>
            </a:lvl2pPr>
            <a:lvl3pPr marL="914400" indent="0" algn="l">
              <a:buNone/>
              <a:defRPr sz="1600" b="0" i="0">
                <a:latin typeface="HSE Sans" panose="02000000000000000000" pitchFamily="2" charset="0"/>
              </a:defRPr>
            </a:lvl3pPr>
            <a:lvl4pPr marL="1371600" indent="0" algn="l">
              <a:buNone/>
              <a:defRPr sz="1600" b="0" i="0">
                <a:latin typeface="HSE Sans" panose="02000000000000000000" pitchFamily="2" charset="0"/>
              </a:defRPr>
            </a:lvl4pPr>
            <a:lvl5pPr marL="1828800" indent="0" algn="l">
              <a:buNone/>
              <a:defRPr sz="1600" b="0" i="0">
                <a:latin typeface="HSE Sans" panose="02000000000000000000" pitchFamily="2" charset="0"/>
              </a:defRPr>
            </a:lvl5pPr>
          </a:lstStyle>
          <a:p>
            <a:r>
              <a:rPr lang="ru-RU" dirty="0">
                <a:latin typeface="HSE Sans" panose="02000000000000000000" pitchFamily="2" charset="0"/>
              </a:rPr>
              <a:t>Название факультета</a:t>
            </a:r>
            <a:br>
              <a:rPr lang="ru-RU" dirty="0">
                <a:latin typeface="HSE Sans" panose="02000000000000000000" pitchFamily="2" charset="0"/>
              </a:rPr>
            </a:br>
            <a:r>
              <a:rPr lang="ru-RU" dirty="0">
                <a:latin typeface="HSE Sans" panose="02000000000000000000" pitchFamily="2" charset="0"/>
              </a:rPr>
              <a:t>в две строки</a:t>
            </a:r>
            <a:r>
              <a:rPr lang="en-GB" dirty="0">
                <a:latin typeface="HSE Sans" panose="02000000000000000000" pitchFamily="2" charset="0"/>
              </a:rPr>
              <a:t> (16 </a:t>
            </a:r>
            <a:r>
              <a:rPr lang="en-GB" dirty="0" err="1">
                <a:latin typeface="HSE Sans" panose="02000000000000000000" pitchFamily="2" charset="0"/>
              </a:rPr>
              <a:t>pt</a:t>
            </a:r>
            <a:r>
              <a:rPr lang="en-GB" dirty="0">
                <a:latin typeface="HSE Sans" panose="02000000000000000000" pitchFamily="2" charset="0"/>
              </a:rPr>
              <a:t>)</a:t>
            </a:r>
            <a:endParaRPr lang="ru-RU" dirty="0">
              <a:latin typeface="HSE Sans" panose="02000000000000000000" pitchFamily="2" charset="0"/>
            </a:endParaRPr>
          </a:p>
        </p:txBody>
      </p:sp>
      <p:sp>
        <p:nvSpPr>
          <p:cNvPr id="25" name="Текст 24">
            <a:extLst>
              <a:ext uri="{FF2B5EF4-FFF2-40B4-BE49-F238E27FC236}">
                <a16:creationId xmlns:a16="http://schemas.microsoft.com/office/drawing/2014/main" id="{40A04329-C800-BB42-BFE0-7E3C68848DA7}"/>
              </a:ext>
            </a:extLst>
          </p:cNvPr>
          <p:cNvSpPr>
            <a:spLocks noGrp="1"/>
          </p:cNvSpPr>
          <p:nvPr>
            <p:ph type="body" sz="quarter" idx="11" hasCustomPrompt="1"/>
          </p:nvPr>
        </p:nvSpPr>
        <p:spPr>
          <a:xfrm>
            <a:off x="6259420" y="1173829"/>
            <a:ext cx="2278063" cy="463186"/>
          </a:xfrm>
        </p:spPr>
        <p:txBody>
          <a:bodyPr lIns="0" tIns="0" rIns="0" bIns="0"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i="0">
                <a:solidFill>
                  <a:srgbClr val="0E2D69"/>
                </a:solidFill>
                <a:latin typeface="HSE Sans" panose="020000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sz="1200" dirty="0">
                <a:latin typeface="HSE Sans" panose="02000000000000000000" pitchFamily="2" charset="0"/>
              </a:rPr>
              <a:t>Название подразделения</a:t>
            </a:r>
            <a:br>
              <a:rPr lang="ru-RU" sz="1200" dirty="0">
                <a:latin typeface="HSE Sans" panose="02000000000000000000" pitchFamily="2" charset="0"/>
              </a:rPr>
            </a:br>
            <a:r>
              <a:rPr lang="ru-RU" sz="1200" dirty="0">
                <a:latin typeface="HSE Sans" panose="02000000000000000000" pitchFamily="2" charset="0"/>
              </a:rPr>
              <a:t>в две или три строки</a:t>
            </a:r>
            <a:r>
              <a:rPr lang="en-GB" sz="1200" dirty="0">
                <a:latin typeface="HSE Sans" panose="02000000000000000000" pitchFamily="2" charset="0"/>
              </a:rPr>
              <a:t> (12pt)</a:t>
            </a:r>
            <a:endParaRPr lang="ru-RU" sz="1200" dirty="0">
              <a:latin typeface="HSE Sans" panose="02000000000000000000" pitchFamily="2" charset="0"/>
            </a:endParaRPr>
          </a:p>
        </p:txBody>
      </p:sp>
      <p:sp>
        <p:nvSpPr>
          <p:cNvPr id="27" name="Текст 26">
            <a:extLst>
              <a:ext uri="{FF2B5EF4-FFF2-40B4-BE49-F238E27FC236}">
                <a16:creationId xmlns:a16="http://schemas.microsoft.com/office/drawing/2014/main" id="{98337931-3EC2-F348-99EA-860F4FFDC188}"/>
              </a:ext>
            </a:extLst>
          </p:cNvPr>
          <p:cNvSpPr>
            <a:spLocks noGrp="1"/>
          </p:cNvSpPr>
          <p:nvPr>
            <p:ph type="body" idx="12" hasCustomPrompt="1"/>
          </p:nvPr>
        </p:nvSpPr>
        <p:spPr>
          <a:xfrm>
            <a:off x="8786720" y="1173829"/>
            <a:ext cx="2217738" cy="463186"/>
          </a:xfrm>
        </p:spPr>
        <p:txBody>
          <a:bodyPr lIns="0" tIns="0" rIns="0" bIns="0" anchor="t">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i="0">
                <a:solidFill>
                  <a:srgbClr val="0E2D69"/>
                </a:solidFill>
                <a:latin typeface="HSE Sans" panose="020000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sz="1200" dirty="0">
                <a:latin typeface="HSE Sans" panose="02000000000000000000" pitchFamily="2" charset="0"/>
              </a:rPr>
              <a:t>Москва</a:t>
            </a:r>
            <a:br>
              <a:rPr lang="ru-RU" sz="1200" dirty="0">
                <a:latin typeface="HSE Sans" panose="02000000000000000000" pitchFamily="2" charset="0"/>
              </a:rPr>
            </a:br>
            <a:r>
              <a:rPr lang="ru-RU" sz="1200" dirty="0">
                <a:latin typeface="HSE Sans" panose="02000000000000000000" pitchFamily="2" charset="0"/>
              </a:rPr>
              <a:t>2022</a:t>
            </a:r>
            <a:r>
              <a:rPr lang="en-GB" sz="1200" dirty="0">
                <a:latin typeface="HSE Sans" panose="02000000000000000000" pitchFamily="2" charset="0"/>
              </a:rPr>
              <a:t> (12pt)</a:t>
            </a:r>
            <a:endParaRPr lang="ru-RU" sz="1200" dirty="0">
              <a:latin typeface="HSE Sans" panose="02000000000000000000" pitchFamily="2" charset="0"/>
            </a:endParaRPr>
          </a:p>
        </p:txBody>
      </p:sp>
      <p:sp>
        <p:nvSpPr>
          <p:cNvPr id="29" name="Текст 28">
            <a:extLst>
              <a:ext uri="{FF2B5EF4-FFF2-40B4-BE49-F238E27FC236}">
                <a16:creationId xmlns:a16="http://schemas.microsoft.com/office/drawing/2014/main" id="{EEA7A79B-D410-B44F-BF32-C3EAEFC20A6E}"/>
              </a:ext>
            </a:extLst>
          </p:cNvPr>
          <p:cNvSpPr>
            <a:spLocks noGrp="1"/>
          </p:cNvSpPr>
          <p:nvPr>
            <p:ph type="body" sz="quarter" idx="13" hasCustomPrompt="1"/>
          </p:nvPr>
        </p:nvSpPr>
        <p:spPr>
          <a:xfrm>
            <a:off x="1027967" y="4824914"/>
            <a:ext cx="7625267" cy="652860"/>
          </a:xfr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b="0" i="0">
                <a:solidFill>
                  <a:srgbClr val="0E2D69"/>
                </a:solidFill>
                <a:latin typeface="HSE Sans" panose="020000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sz="1600" dirty="0">
                <a:latin typeface="HSE Sans" panose="02000000000000000000" pitchFamily="2" charset="0"/>
              </a:rPr>
              <a:t>Если нужно больше места, то используйте подзаголовок</a:t>
            </a:r>
            <a:r>
              <a:rPr lang="en-GB" sz="1600" dirty="0">
                <a:latin typeface="HSE Sans" panose="02000000000000000000" pitchFamily="2" charset="0"/>
              </a:rPr>
              <a:t> (16 </a:t>
            </a:r>
            <a:r>
              <a:rPr lang="en-GB" sz="1600" dirty="0" err="1">
                <a:latin typeface="HSE Sans" panose="02000000000000000000" pitchFamily="2" charset="0"/>
              </a:rPr>
              <a:t>pt</a:t>
            </a:r>
            <a:r>
              <a:rPr lang="en-GB" sz="1600" dirty="0">
                <a:latin typeface="HSE Sans" panose="02000000000000000000" pitchFamily="2" charset="0"/>
              </a:rPr>
              <a:t>)</a:t>
            </a:r>
            <a:endParaRPr lang="ru-RU" sz="1600" dirty="0">
              <a:latin typeface="HSE Sans" panose="02000000000000000000" pitchFamily="2" charset="0"/>
            </a:endParaRPr>
          </a:p>
        </p:txBody>
      </p:sp>
    </p:spTree>
    <p:extLst>
      <p:ext uri="{BB962C8B-B14F-4D97-AF65-F5344CB8AC3E}">
        <p14:creationId xmlns:p14="http://schemas.microsoft.com/office/powerpoint/2010/main" val="418289591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цве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4" descr="Icon&#10;&#10;Description automatically generated">
            <a:extLst>
              <a:ext uri="{FF2B5EF4-FFF2-40B4-BE49-F238E27FC236}">
                <a16:creationId xmlns:a16="http://schemas.microsoft.com/office/drawing/2014/main" id="{9328428E-0D3D-6E4B-BAC0-3F63BAF7DB74}"/>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8" name="Straight Connector 19">
            <a:extLst>
              <a:ext uri="{FF2B5EF4-FFF2-40B4-BE49-F238E27FC236}">
                <a16:creationId xmlns:a16="http://schemas.microsoft.com/office/drawing/2014/main" id="{86CF47C6-D972-9E44-A717-6848F3489399}"/>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1">
            <a:extLst>
              <a:ext uri="{FF2B5EF4-FFF2-40B4-BE49-F238E27FC236}">
                <a16:creationId xmlns:a16="http://schemas.microsoft.com/office/drawing/2014/main" id="{412FEF63-77C0-7C4A-B9BE-4BC0EEEEB78C}"/>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5">
            <a:extLst>
              <a:ext uri="{FF2B5EF4-FFF2-40B4-BE49-F238E27FC236}">
                <a16:creationId xmlns:a16="http://schemas.microsoft.com/office/drawing/2014/main" id="{C4F550E9-E979-284D-B65F-44E092DD9D02}"/>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A39D099-B515-F343-BF7A-A95468DA3860}"/>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pPr/>
              <a:t>‹#›</a:t>
            </a:fld>
            <a:endParaRPr lang="ru-RU" sz="2000" dirty="0">
              <a:solidFill>
                <a:srgbClr val="102D69"/>
              </a:solidFill>
              <a:latin typeface="HSE Sans" panose="02000000000000000000" pitchFamily="2" charset="0"/>
            </a:endParaRPr>
          </a:p>
        </p:txBody>
      </p:sp>
      <p:cxnSp>
        <p:nvCxnSpPr>
          <p:cNvPr id="12" name="Straight Connector 59">
            <a:extLst>
              <a:ext uri="{FF2B5EF4-FFF2-40B4-BE49-F238E27FC236}">
                <a16:creationId xmlns:a16="http://schemas.microsoft.com/office/drawing/2014/main" id="{396B1F99-9711-C64F-A7C9-4F1D89E7F11D}"/>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3" name="Текст 37">
            <a:extLst>
              <a:ext uri="{FF2B5EF4-FFF2-40B4-BE49-F238E27FC236}">
                <a16:creationId xmlns:a16="http://schemas.microsoft.com/office/drawing/2014/main" id="{9C21DFE9-C3B2-C54E-9275-7776355F7360}"/>
              </a:ext>
            </a:extLst>
          </p:cNvPr>
          <p:cNvSpPr>
            <a:spLocks noGrp="1"/>
          </p:cNvSpPr>
          <p:nvPr>
            <p:ph type="body" sz="quarter" idx="13" hasCustomPrompt="1"/>
          </p:nvPr>
        </p:nvSpPr>
        <p:spPr>
          <a:xfrm>
            <a:off x="1143689" y="540904"/>
            <a:ext cx="1901825" cy="415925"/>
          </a:xfr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ru-RU" sz="1000" dirty="0">
                <a:latin typeface="HSE Sans" panose="02000000000000000000" pitchFamily="2" charset="0"/>
              </a:rPr>
              <a:t>Название подразделения</a:t>
            </a:r>
            <a:br>
              <a:rPr lang="ru-RU" sz="1000" dirty="0">
                <a:latin typeface="HSE Sans" panose="02000000000000000000" pitchFamily="2" charset="0"/>
              </a:rPr>
            </a:br>
            <a:r>
              <a:rPr lang="ru-RU" sz="1000" dirty="0">
                <a:latin typeface="HSE Sans" panose="02000000000000000000" pitchFamily="2" charset="0"/>
              </a:rPr>
              <a:t>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4" name="Текст 39">
            <a:extLst>
              <a:ext uri="{FF2B5EF4-FFF2-40B4-BE49-F238E27FC236}">
                <a16:creationId xmlns:a16="http://schemas.microsoft.com/office/drawing/2014/main" id="{5A73F99D-6D58-724E-ADB3-150D9B24F8CB}"/>
              </a:ext>
            </a:extLst>
          </p:cNvPr>
          <p:cNvSpPr>
            <a:spLocks noGrp="1"/>
          </p:cNvSpPr>
          <p:nvPr>
            <p:ph type="body" sz="quarter" idx="14" hasCustomPrompt="1"/>
          </p:nvPr>
        </p:nvSpPr>
        <p:spPr>
          <a:xfrm>
            <a:off x="3459163"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презентации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6" name="Текст 39">
            <a:extLst>
              <a:ext uri="{FF2B5EF4-FFF2-40B4-BE49-F238E27FC236}">
                <a16:creationId xmlns:a16="http://schemas.microsoft.com/office/drawing/2014/main" id="{7E89E360-BE39-5041-BAD6-C7B708340AA2}"/>
              </a:ext>
            </a:extLst>
          </p:cNvPr>
          <p:cNvSpPr>
            <a:spLocks noGrp="1"/>
          </p:cNvSpPr>
          <p:nvPr>
            <p:ph type="body" sz="quarter" idx="15" hasCustomPrompt="1"/>
          </p:nvPr>
        </p:nvSpPr>
        <p:spPr>
          <a:xfrm>
            <a:off x="6259892"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раздела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9" name="Заголовок 31">
            <a:extLst>
              <a:ext uri="{FF2B5EF4-FFF2-40B4-BE49-F238E27FC236}">
                <a16:creationId xmlns:a16="http://schemas.microsoft.com/office/drawing/2014/main" id="{1C20890C-BC1C-0745-9AF3-46700BA27C4A}"/>
              </a:ext>
            </a:extLst>
          </p:cNvPr>
          <p:cNvSpPr>
            <a:spLocks noGrp="1"/>
          </p:cNvSpPr>
          <p:nvPr>
            <p:ph type="title" hasCustomPrompt="1"/>
          </p:nvPr>
        </p:nvSpPr>
        <p:spPr>
          <a:xfrm>
            <a:off x="585899" y="1447790"/>
            <a:ext cx="4322530" cy="777025"/>
          </a:xfrm>
        </p:spPr>
        <p:txBody>
          <a:bodyPr lIns="0" tIns="0" rIns="0" bIns="0" anchor="t">
            <a:normAutofit/>
          </a:bodyPr>
          <a:lstStyle>
            <a:lvl1pPr>
              <a:lnSpc>
                <a:spcPct val="100000"/>
              </a:lnSpc>
              <a:defRPr sz="2400" b="0" i="0">
                <a:latin typeface="HSE Sans" panose="02000000000000000000" pitchFamily="2" charset="0"/>
              </a:defRPr>
            </a:lvl1pPr>
          </a:lstStyle>
          <a:p>
            <a:r>
              <a:rPr lang="ru-RU" sz="2400" dirty="0">
                <a:solidFill>
                  <a:srgbClr val="102D69"/>
                </a:solidFill>
                <a:latin typeface="HSE Sans" panose="02000000000000000000" pitchFamily="2" charset="0"/>
              </a:rPr>
              <a:t>Дополнительная </a:t>
            </a:r>
            <a:br>
              <a:rPr lang="ru-RU" sz="2400" dirty="0">
                <a:solidFill>
                  <a:srgbClr val="102D69"/>
                </a:solidFill>
                <a:latin typeface="HSE Sans" panose="02000000000000000000" pitchFamily="2" charset="0"/>
              </a:rPr>
            </a:br>
            <a:r>
              <a:rPr lang="ru-RU" sz="2400" dirty="0">
                <a:solidFill>
                  <a:srgbClr val="102D69"/>
                </a:solidFill>
                <a:latin typeface="HSE Sans" panose="02000000000000000000" pitchFamily="2" charset="0"/>
              </a:rPr>
              <a:t>цветовая гамма</a:t>
            </a:r>
          </a:p>
        </p:txBody>
      </p:sp>
      <p:sp>
        <p:nvSpPr>
          <p:cNvPr id="20" name="Текст 35">
            <a:extLst>
              <a:ext uri="{FF2B5EF4-FFF2-40B4-BE49-F238E27FC236}">
                <a16:creationId xmlns:a16="http://schemas.microsoft.com/office/drawing/2014/main" id="{CA2589F7-4500-024F-8E07-D726629A599C}"/>
              </a:ext>
            </a:extLst>
          </p:cNvPr>
          <p:cNvSpPr>
            <a:spLocks noGrp="1"/>
          </p:cNvSpPr>
          <p:nvPr>
            <p:ph type="body" sz="quarter" idx="12" hasCustomPrompt="1"/>
          </p:nvPr>
        </p:nvSpPr>
        <p:spPr>
          <a:xfrm>
            <a:off x="585898" y="2379663"/>
            <a:ext cx="4322531" cy="2399371"/>
          </a:xfr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ru-RU" sz="1300" dirty="0">
                <a:latin typeface="HSE Sans" panose="02000000000000000000" pitchFamily="2" charset="0"/>
              </a:rPr>
              <a:t>Для оформления графиков, таблиц, диаграмм могут потребоваться дополнительные цвета и вы совершенно правы, задавая вопрос, какие цвета использовать и где их взять. Мы предлагаем использовать палитру цветов Вышки для этих целей.</a:t>
            </a:r>
          </a:p>
        </p:txBody>
      </p:sp>
      <p:sp>
        <p:nvSpPr>
          <p:cNvPr id="21" name="Oval 5">
            <a:extLst>
              <a:ext uri="{FF2B5EF4-FFF2-40B4-BE49-F238E27FC236}">
                <a16:creationId xmlns:a16="http://schemas.microsoft.com/office/drawing/2014/main" id="{D2CA403A-98E7-6C42-8F44-30AB6622C802}"/>
              </a:ext>
            </a:extLst>
          </p:cNvPr>
          <p:cNvSpPr/>
          <p:nvPr userDrawn="1"/>
        </p:nvSpPr>
        <p:spPr>
          <a:xfrm>
            <a:off x="5392982" y="1447790"/>
            <a:ext cx="830997" cy="830997"/>
          </a:xfrm>
          <a:prstGeom prst="ellipse">
            <a:avLst/>
          </a:prstGeom>
          <a:solidFill>
            <a:srgbClr val="0E2D6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 name="Oval 20">
            <a:extLst>
              <a:ext uri="{FF2B5EF4-FFF2-40B4-BE49-F238E27FC236}">
                <a16:creationId xmlns:a16="http://schemas.microsoft.com/office/drawing/2014/main" id="{42ABAA5D-E7AB-6E48-9D43-A48178C9BDD4}"/>
              </a:ext>
            </a:extLst>
          </p:cNvPr>
          <p:cNvSpPr/>
          <p:nvPr userDrawn="1"/>
        </p:nvSpPr>
        <p:spPr>
          <a:xfrm>
            <a:off x="6742925" y="1447790"/>
            <a:ext cx="830997" cy="830997"/>
          </a:xfrm>
          <a:prstGeom prst="ellipse">
            <a:avLst/>
          </a:prstGeom>
          <a:solidFill>
            <a:srgbClr val="234A9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3" name="Oval 22">
            <a:extLst>
              <a:ext uri="{FF2B5EF4-FFF2-40B4-BE49-F238E27FC236}">
                <a16:creationId xmlns:a16="http://schemas.microsoft.com/office/drawing/2014/main" id="{209F185A-8F67-9C42-A7C5-87E483F4FC19}"/>
              </a:ext>
            </a:extLst>
          </p:cNvPr>
          <p:cNvSpPr/>
          <p:nvPr userDrawn="1"/>
        </p:nvSpPr>
        <p:spPr>
          <a:xfrm>
            <a:off x="8092868" y="1447790"/>
            <a:ext cx="830997" cy="830997"/>
          </a:xfrm>
          <a:prstGeom prst="ellipse">
            <a:avLst/>
          </a:prstGeom>
          <a:solidFill>
            <a:srgbClr val="11A0D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4" name="Oval 23">
            <a:extLst>
              <a:ext uri="{FF2B5EF4-FFF2-40B4-BE49-F238E27FC236}">
                <a16:creationId xmlns:a16="http://schemas.microsoft.com/office/drawing/2014/main" id="{279AE0F6-4E37-6C4D-AF45-824EEE489A15}"/>
              </a:ext>
            </a:extLst>
          </p:cNvPr>
          <p:cNvSpPr/>
          <p:nvPr userDrawn="1"/>
        </p:nvSpPr>
        <p:spPr>
          <a:xfrm>
            <a:off x="9442811" y="1447790"/>
            <a:ext cx="830997" cy="830997"/>
          </a:xfrm>
          <a:prstGeom prst="ellipse">
            <a:avLst/>
          </a:prstGeom>
          <a:solidFill>
            <a:srgbClr val="029C6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5" name="Oval 26">
            <a:extLst>
              <a:ext uri="{FF2B5EF4-FFF2-40B4-BE49-F238E27FC236}">
                <a16:creationId xmlns:a16="http://schemas.microsoft.com/office/drawing/2014/main" id="{330C0EA4-7FD1-CE4D-AC95-8C484C5AC790}"/>
              </a:ext>
            </a:extLst>
          </p:cNvPr>
          <p:cNvSpPr/>
          <p:nvPr userDrawn="1"/>
        </p:nvSpPr>
        <p:spPr>
          <a:xfrm>
            <a:off x="10792754" y="1447790"/>
            <a:ext cx="830997" cy="830997"/>
          </a:xfrm>
          <a:prstGeom prst="ellipse">
            <a:avLst/>
          </a:prstGeom>
          <a:solidFill>
            <a:srgbClr val="EB681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6" name="Oval 29">
            <a:extLst>
              <a:ext uri="{FF2B5EF4-FFF2-40B4-BE49-F238E27FC236}">
                <a16:creationId xmlns:a16="http://schemas.microsoft.com/office/drawing/2014/main" id="{4C53CF3D-7EFB-DF4F-8EA6-5644574E9AFB}"/>
              </a:ext>
            </a:extLst>
          </p:cNvPr>
          <p:cNvSpPr/>
          <p:nvPr userDrawn="1"/>
        </p:nvSpPr>
        <p:spPr>
          <a:xfrm>
            <a:off x="5392982" y="2708699"/>
            <a:ext cx="830997" cy="830997"/>
          </a:xfrm>
          <a:prstGeom prst="ellipse">
            <a:avLst/>
          </a:prstGeom>
          <a:solidFill>
            <a:srgbClr val="7D4EB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7" name="Oval 33">
            <a:extLst>
              <a:ext uri="{FF2B5EF4-FFF2-40B4-BE49-F238E27FC236}">
                <a16:creationId xmlns:a16="http://schemas.microsoft.com/office/drawing/2014/main" id="{B42CE88A-E9A3-2A4E-BD50-EB37311F39EC}"/>
              </a:ext>
            </a:extLst>
          </p:cNvPr>
          <p:cNvSpPr/>
          <p:nvPr userDrawn="1"/>
        </p:nvSpPr>
        <p:spPr>
          <a:xfrm>
            <a:off x="6742925" y="2708699"/>
            <a:ext cx="830997" cy="830997"/>
          </a:xfrm>
          <a:prstGeom prst="ellipse">
            <a:avLst/>
          </a:prstGeom>
          <a:solidFill>
            <a:srgbClr val="E61F3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8" name="Oval 34">
            <a:extLst>
              <a:ext uri="{FF2B5EF4-FFF2-40B4-BE49-F238E27FC236}">
                <a16:creationId xmlns:a16="http://schemas.microsoft.com/office/drawing/2014/main" id="{B699EFDF-DB9D-3C4F-9D1F-461508017BDA}"/>
              </a:ext>
            </a:extLst>
          </p:cNvPr>
          <p:cNvSpPr/>
          <p:nvPr userDrawn="1"/>
        </p:nvSpPr>
        <p:spPr>
          <a:xfrm>
            <a:off x="8092868" y="2708699"/>
            <a:ext cx="830997" cy="830997"/>
          </a:xfrm>
          <a:prstGeom prst="ellipse">
            <a:avLst/>
          </a:prstGeom>
          <a:solidFill>
            <a:srgbClr val="FBBA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9" name="Oval 35">
            <a:extLst>
              <a:ext uri="{FF2B5EF4-FFF2-40B4-BE49-F238E27FC236}">
                <a16:creationId xmlns:a16="http://schemas.microsoft.com/office/drawing/2014/main" id="{5DF3131C-EEA1-5446-B567-C9DA0A2A1AFF}"/>
              </a:ext>
            </a:extLst>
          </p:cNvPr>
          <p:cNvSpPr/>
          <p:nvPr userDrawn="1"/>
        </p:nvSpPr>
        <p:spPr>
          <a:xfrm>
            <a:off x="9442811" y="2708699"/>
            <a:ext cx="830997" cy="830997"/>
          </a:xfrm>
          <a:prstGeom prst="ellipse">
            <a:avLst/>
          </a:prstGeom>
          <a:solidFill>
            <a:srgbClr val="7DA0D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0" name="Oval 36">
            <a:extLst>
              <a:ext uri="{FF2B5EF4-FFF2-40B4-BE49-F238E27FC236}">
                <a16:creationId xmlns:a16="http://schemas.microsoft.com/office/drawing/2014/main" id="{6D03B317-B61D-2945-8C0A-A6EBD87ACD07}"/>
              </a:ext>
            </a:extLst>
          </p:cNvPr>
          <p:cNvSpPr/>
          <p:nvPr userDrawn="1"/>
        </p:nvSpPr>
        <p:spPr>
          <a:xfrm>
            <a:off x="10792754" y="2708699"/>
            <a:ext cx="830997" cy="830997"/>
          </a:xfrm>
          <a:prstGeom prst="ellipse">
            <a:avLst/>
          </a:prstGeom>
          <a:solidFill>
            <a:srgbClr val="47A0A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1" name="Oval 37">
            <a:extLst>
              <a:ext uri="{FF2B5EF4-FFF2-40B4-BE49-F238E27FC236}">
                <a16:creationId xmlns:a16="http://schemas.microsoft.com/office/drawing/2014/main" id="{9C0266F1-C0B7-624A-A873-5F2C8801E766}"/>
              </a:ext>
            </a:extLst>
          </p:cNvPr>
          <p:cNvSpPr/>
          <p:nvPr userDrawn="1"/>
        </p:nvSpPr>
        <p:spPr>
          <a:xfrm>
            <a:off x="5392982" y="3969609"/>
            <a:ext cx="830997" cy="830997"/>
          </a:xfrm>
          <a:prstGeom prst="ellipse">
            <a:avLst/>
          </a:prstGeom>
          <a:solidFill>
            <a:srgbClr val="EB8C3C"/>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2" name="Oval 38">
            <a:extLst>
              <a:ext uri="{FF2B5EF4-FFF2-40B4-BE49-F238E27FC236}">
                <a16:creationId xmlns:a16="http://schemas.microsoft.com/office/drawing/2014/main" id="{30C0C10E-388C-9843-8270-19D471BD3756}"/>
              </a:ext>
            </a:extLst>
          </p:cNvPr>
          <p:cNvSpPr/>
          <p:nvPr userDrawn="1"/>
        </p:nvSpPr>
        <p:spPr>
          <a:xfrm>
            <a:off x="6742925" y="3969609"/>
            <a:ext cx="830997" cy="830997"/>
          </a:xfrm>
          <a:prstGeom prst="ellipse">
            <a:avLst/>
          </a:prstGeom>
          <a:solidFill>
            <a:srgbClr val="96628C"/>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3" name="Oval 39">
            <a:extLst>
              <a:ext uri="{FF2B5EF4-FFF2-40B4-BE49-F238E27FC236}">
                <a16:creationId xmlns:a16="http://schemas.microsoft.com/office/drawing/2014/main" id="{87047EA3-79D2-8644-A568-E64AA1D7D370}"/>
              </a:ext>
            </a:extLst>
          </p:cNvPr>
          <p:cNvSpPr/>
          <p:nvPr userDrawn="1"/>
        </p:nvSpPr>
        <p:spPr>
          <a:xfrm>
            <a:off x="8092868" y="3969609"/>
            <a:ext cx="830997" cy="830997"/>
          </a:xfrm>
          <a:prstGeom prst="ellipse">
            <a:avLst/>
          </a:prstGeom>
          <a:solidFill>
            <a:srgbClr val="CD5A5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4" name="Oval 40">
            <a:extLst>
              <a:ext uri="{FF2B5EF4-FFF2-40B4-BE49-F238E27FC236}">
                <a16:creationId xmlns:a16="http://schemas.microsoft.com/office/drawing/2014/main" id="{7F5D1C6B-4E6B-0346-A5DC-C511DB14EFD6}"/>
              </a:ext>
            </a:extLst>
          </p:cNvPr>
          <p:cNvSpPr/>
          <p:nvPr userDrawn="1"/>
        </p:nvSpPr>
        <p:spPr>
          <a:xfrm>
            <a:off x="9442811" y="3969609"/>
            <a:ext cx="830997" cy="830997"/>
          </a:xfrm>
          <a:prstGeom prst="ellipse">
            <a:avLst/>
          </a:prstGeom>
          <a:solidFill>
            <a:srgbClr val="FFD74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5" name="Oval 41">
            <a:extLst>
              <a:ext uri="{FF2B5EF4-FFF2-40B4-BE49-F238E27FC236}">
                <a16:creationId xmlns:a16="http://schemas.microsoft.com/office/drawing/2014/main" id="{EB421DBA-35DE-2C4F-A89E-27F0998EF4E8}"/>
              </a:ext>
            </a:extLst>
          </p:cNvPr>
          <p:cNvSpPr/>
          <p:nvPr userDrawn="1"/>
        </p:nvSpPr>
        <p:spPr>
          <a:xfrm>
            <a:off x="10792754" y="3969609"/>
            <a:ext cx="830997" cy="830997"/>
          </a:xfrm>
          <a:prstGeom prst="ellipse">
            <a:avLst/>
          </a:prstGeom>
          <a:solidFill>
            <a:srgbClr val="CDDDF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6" name="Oval 42">
            <a:extLst>
              <a:ext uri="{FF2B5EF4-FFF2-40B4-BE49-F238E27FC236}">
                <a16:creationId xmlns:a16="http://schemas.microsoft.com/office/drawing/2014/main" id="{081BD842-A9A1-5B44-81ED-A97BA390032B}"/>
              </a:ext>
            </a:extLst>
          </p:cNvPr>
          <p:cNvSpPr/>
          <p:nvPr userDrawn="1"/>
        </p:nvSpPr>
        <p:spPr>
          <a:xfrm>
            <a:off x="5392982" y="5249769"/>
            <a:ext cx="830997" cy="830997"/>
          </a:xfrm>
          <a:prstGeom prst="ellipse">
            <a:avLst/>
          </a:prstGeom>
          <a:solidFill>
            <a:srgbClr val="D7EBB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7" name="Oval 43">
            <a:extLst>
              <a:ext uri="{FF2B5EF4-FFF2-40B4-BE49-F238E27FC236}">
                <a16:creationId xmlns:a16="http://schemas.microsoft.com/office/drawing/2014/main" id="{036EE7D2-A33A-434C-B272-C82E2CDD4D4D}"/>
              </a:ext>
            </a:extLst>
          </p:cNvPr>
          <p:cNvSpPr/>
          <p:nvPr userDrawn="1"/>
        </p:nvSpPr>
        <p:spPr>
          <a:xfrm>
            <a:off x="6742925" y="5249769"/>
            <a:ext cx="830997" cy="830997"/>
          </a:xfrm>
          <a:prstGeom prst="ellipse">
            <a:avLst/>
          </a:prstGeom>
          <a:solidFill>
            <a:srgbClr val="FFDC9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8" name="Oval 44">
            <a:extLst>
              <a:ext uri="{FF2B5EF4-FFF2-40B4-BE49-F238E27FC236}">
                <a16:creationId xmlns:a16="http://schemas.microsoft.com/office/drawing/2014/main" id="{7DD65DA4-F076-C242-813E-8C17DCABCCFB}"/>
              </a:ext>
            </a:extLst>
          </p:cNvPr>
          <p:cNvSpPr/>
          <p:nvPr userDrawn="1"/>
        </p:nvSpPr>
        <p:spPr>
          <a:xfrm>
            <a:off x="8092868" y="5249769"/>
            <a:ext cx="830997" cy="830997"/>
          </a:xfrm>
          <a:prstGeom prst="ellipse">
            <a:avLst/>
          </a:prstGeom>
          <a:solidFill>
            <a:srgbClr val="D7C3F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9" name="Oval 45">
            <a:extLst>
              <a:ext uri="{FF2B5EF4-FFF2-40B4-BE49-F238E27FC236}">
                <a16:creationId xmlns:a16="http://schemas.microsoft.com/office/drawing/2014/main" id="{8A44D99D-BF66-2848-B460-F59D8ECF5690}"/>
              </a:ext>
            </a:extLst>
          </p:cNvPr>
          <p:cNvSpPr/>
          <p:nvPr userDrawn="1"/>
        </p:nvSpPr>
        <p:spPr>
          <a:xfrm>
            <a:off x="9442811" y="5249769"/>
            <a:ext cx="830997" cy="830997"/>
          </a:xfrm>
          <a:prstGeom prst="ellipse">
            <a:avLst/>
          </a:prstGeom>
          <a:solidFill>
            <a:srgbClr val="F6C3C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0" name="Oval 46">
            <a:extLst>
              <a:ext uri="{FF2B5EF4-FFF2-40B4-BE49-F238E27FC236}">
                <a16:creationId xmlns:a16="http://schemas.microsoft.com/office/drawing/2014/main" id="{9B130CEB-3D74-B647-BA6B-32F7D70FD354}"/>
              </a:ext>
            </a:extLst>
          </p:cNvPr>
          <p:cNvSpPr/>
          <p:nvPr userDrawn="1"/>
        </p:nvSpPr>
        <p:spPr>
          <a:xfrm>
            <a:off x="10792754" y="5249769"/>
            <a:ext cx="830997" cy="830997"/>
          </a:xfrm>
          <a:prstGeom prst="ellipse">
            <a:avLst/>
          </a:prstGeom>
          <a:solidFill>
            <a:srgbClr val="FFF07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3867054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чистый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4" descr="Icon&#10;&#10;Description automatically generated">
            <a:extLst>
              <a:ext uri="{FF2B5EF4-FFF2-40B4-BE49-F238E27FC236}">
                <a16:creationId xmlns:a16="http://schemas.microsoft.com/office/drawing/2014/main" id="{A7FA04E4-3213-8F41-B068-4DC281441422}"/>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9" name="Straight Connector 19">
            <a:extLst>
              <a:ext uri="{FF2B5EF4-FFF2-40B4-BE49-F238E27FC236}">
                <a16:creationId xmlns:a16="http://schemas.microsoft.com/office/drawing/2014/main" id="{938052A0-3DF0-DC47-B7E0-C20EF981C230}"/>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1">
            <a:extLst>
              <a:ext uri="{FF2B5EF4-FFF2-40B4-BE49-F238E27FC236}">
                <a16:creationId xmlns:a16="http://schemas.microsoft.com/office/drawing/2014/main" id="{8C6147F0-3CA1-264C-B2B2-F88597196943}"/>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1" name="Straight Connector 25">
            <a:extLst>
              <a:ext uri="{FF2B5EF4-FFF2-40B4-BE49-F238E27FC236}">
                <a16:creationId xmlns:a16="http://schemas.microsoft.com/office/drawing/2014/main" id="{62CDF50E-4D58-AF4A-ABFD-140AF88B3681}"/>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62171D1-2A5B-7A4A-9760-17CCE51B9802}"/>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pPr/>
              <a:t>‹#›</a:t>
            </a:fld>
            <a:endParaRPr lang="ru-RU" sz="2000" dirty="0">
              <a:solidFill>
                <a:srgbClr val="102D69"/>
              </a:solidFill>
              <a:latin typeface="HSE Sans" panose="02000000000000000000" pitchFamily="2" charset="0"/>
            </a:endParaRPr>
          </a:p>
        </p:txBody>
      </p:sp>
      <p:cxnSp>
        <p:nvCxnSpPr>
          <p:cNvPr id="13" name="Straight Connector 59">
            <a:extLst>
              <a:ext uri="{FF2B5EF4-FFF2-40B4-BE49-F238E27FC236}">
                <a16:creationId xmlns:a16="http://schemas.microsoft.com/office/drawing/2014/main" id="{3C71A0C3-CD3E-0748-98E5-6B2507CAB296}"/>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4" name="Текст 37">
            <a:extLst>
              <a:ext uri="{FF2B5EF4-FFF2-40B4-BE49-F238E27FC236}">
                <a16:creationId xmlns:a16="http://schemas.microsoft.com/office/drawing/2014/main" id="{9856D01B-EC9A-6047-B7FB-D47084AB3F50}"/>
              </a:ext>
            </a:extLst>
          </p:cNvPr>
          <p:cNvSpPr>
            <a:spLocks noGrp="1"/>
          </p:cNvSpPr>
          <p:nvPr>
            <p:ph type="body" sz="quarter" idx="13" hasCustomPrompt="1"/>
          </p:nvPr>
        </p:nvSpPr>
        <p:spPr>
          <a:xfrm>
            <a:off x="1143689" y="540904"/>
            <a:ext cx="1901825" cy="415925"/>
          </a:xfr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ru-RU" sz="1000" dirty="0">
                <a:latin typeface="HSE Sans" panose="02000000000000000000" pitchFamily="2" charset="0"/>
              </a:rPr>
              <a:t>Название подразделения</a:t>
            </a:r>
            <a:br>
              <a:rPr lang="ru-RU" sz="1000" dirty="0">
                <a:latin typeface="HSE Sans" panose="02000000000000000000" pitchFamily="2" charset="0"/>
              </a:rPr>
            </a:br>
            <a:r>
              <a:rPr lang="ru-RU" sz="1000" dirty="0">
                <a:latin typeface="HSE Sans" panose="02000000000000000000" pitchFamily="2" charset="0"/>
              </a:rPr>
              <a:t>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5" name="Текст 39">
            <a:extLst>
              <a:ext uri="{FF2B5EF4-FFF2-40B4-BE49-F238E27FC236}">
                <a16:creationId xmlns:a16="http://schemas.microsoft.com/office/drawing/2014/main" id="{83E23342-AC91-354A-9A28-A14FF7BADCD2}"/>
              </a:ext>
            </a:extLst>
          </p:cNvPr>
          <p:cNvSpPr>
            <a:spLocks noGrp="1"/>
          </p:cNvSpPr>
          <p:nvPr>
            <p:ph type="body" sz="quarter" idx="14" hasCustomPrompt="1"/>
          </p:nvPr>
        </p:nvSpPr>
        <p:spPr>
          <a:xfrm>
            <a:off x="3459163"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презентации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7" name="Текст 39">
            <a:extLst>
              <a:ext uri="{FF2B5EF4-FFF2-40B4-BE49-F238E27FC236}">
                <a16:creationId xmlns:a16="http://schemas.microsoft.com/office/drawing/2014/main" id="{BB1CCE68-8F57-1A41-BC43-633D2EFC801E}"/>
              </a:ext>
            </a:extLst>
          </p:cNvPr>
          <p:cNvSpPr>
            <a:spLocks noGrp="1"/>
          </p:cNvSpPr>
          <p:nvPr>
            <p:ph type="body" sz="quarter" idx="15" hasCustomPrompt="1"/>
          </p:nvPr>
        </p:nvSpPr>
        <p:spPr>
          <a:xfrm>
            <a:off x="6259892"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раздела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Tree>
    <p:extLst>
      <p:ext uri="{BB962C8B-B14F-4D97-AF65-F5344CB8AC3E}">
        <p14:creationId xmlns:p14="http://schemas.microsoft.com/office/powerpoint/2010/main" val="319520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чисты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064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Текст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4" descr="Icon&#10;&#10;Description automatically generated">
            <a:extLst>
              <a:ext uri="{FF2B5EF4-FFF2-40B4-BE49-F238E27FC236}">
                <a16:creationId xmlns:a16="http://schemas.microsoft.com/office/drawing/2014/main" id="{4A1436AC-5F96-2A4F-BFC7-B3442083EBE4}"/>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11" name="Straight Connector 19">
            <a:extLst>
              <a:ext uri="{FF2B5EF4-FFF2-40B4-BE49-F238E27FC236}">
                <a16:creationId xmlns:a16="http://schemas.microsoft.com/office/drawing/2014/main" id="{067DD2ED-246D-7D41-B51F-FED98BF873FD}"/>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2" name="Straight Connector 21">
            <a:extLst>
              <a:ext uri="{FF2B5EF4-FFF2-40B4-BE49-F238E27FC236}">
                <a16:creationId xmlns:a16="http://schemas.microsoft.com/office/drawing/2014/main" id="{68E8C250-D449-A743-8975-B5BFB04D9744}"/>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3" name="Straight Connector 25">
            <a:extLst>
              <a:ext uri="{FF2B5EF4-FFF2-40B4-BE49-F238E27FC236}">
                <a16:creationId xmlns:a16="http://schemas.microsoft.com/office/drawing/2014/main" id="{DD1C71CA-B883-AF42-959D-BCA5690AAA4B}"/>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4D3A12E-0E10-C441-81D2-C3C1EB6A0537}"/>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pPr/>
              <a:t>‹#›</a:t>
            </a:fld>
            <a:endParaRPr lang="ru-RU" sz="2000" dirty="0">
              <a:solidFill>
                <a:srgbClr val="102D69"/>
              </a:solidFill>
              <a:latin typeface="HSE Sans" panose="02000000000000000000" pitchFamily="2" charset="0"/>
            </a:endParaRPr>
          </a:p>
        </p:txBody>
      </p:sp>
      <p:cxnSp>
        <p:nvCxnSpPr>
          <p:cNvPr id="19" name="Straight Connector 59">
            <a:extLst>
              <a:ext uri="{FF2B5EF4-FFF2-40B4-BE49-F238E27FC236}">
                <a16:creationId xmlns:a16="http://schemas.microsoft.com/office/drawing/2014/main" id="{3447008E-4F3B-FC4E-B96D-3927FAE1ED17}"/>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24" name="Рисунок 23">
            <a:extLst>
              <a:ext uri="{FF2B5EF4-FFF2-40B4-BE49-F238E27FC236}">
                <a16:creationId xmlns:a16="http://schemas.microsoft.com/office/drawing/2014/main" id="{61115A7A-23E5-E442-9551-F72F1CDA57B9}"/>
              </a:ext>
            </a:extLst>
          </p:cNvPr>
          <p:cNvSpPr>
            <a:spLocks noGrp="1"/>
          </p:cNvSpPr>
          <p:nvPr>
            <p:ph type="pic" sz="quarter" idx="10" hasCustomPrompt="1"/>
          </p:nvPr>
        </p:nvSpPr>
        <p:spPr>
          <a:xfrm>
            <a:off x="6684653" y="1447790"/>
            <a:ext cx="4325167" cy="4325107"/>
          </a:xfrm>
          <a:solidFill>
            <a:srgbClr val="D9D9D9"/>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lumMod val="10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sz="2800" dirty="0">
                <a:solidFill>
                  <a:schemeClr val="tx1"/>
                </a:solidFill>
                <a:latin typeface="HSE Sans" panose="02000000000000000000" pitchFamily="2" charset="0"/>
              </a:rPr>
              <a:t>Чтобы слайд не выглядел пустым, сюда можно поставить иллюстрацию или фотографию</a:t>
            </a:r>
            <a:endParaRPr lang="x-none" sz="2800">
              <a:solidFill>
                <a:schemeClr val="tx1"/>
              </a:solidFill>
              <a:latin typeface="HSE Sans" panose="02000000000000000000" pitchFamily="2" charset="0"/>
            </a:endParaRPr>
          </a:p>
        </p:txBody>
      </p:sp>
      <p:sp>
        <p:nvSpPr>
          <p:cNvPr id="32" name="Заголовок 31">
            <a:extLst>
              <a:ext uri="{FF2B5EF4-FFF2-40B4-BE49-F238E27FC236}">
                <a16:creationId xmlns:a16="http://schemas.microsoft.com/office/drawing/2014/main" id="{9ED7AA97-D972-DF4F-B662-A65F2A544CC5}"/>
              </a:ext>
            </a:extLst>
          </p:cNvPr>
          <p:cNvSpPr>
            <a:spLocks noGrp="1"/>
          </p:cNvSpPr>
          <p:nvPr>
            <p:ph type="title" hasCustomPrompt="1"/>
          </p:nvPr>
        </p:nvSpPr>
        <p:spPr>
          <a:xfrm>
            <a:off x="585898" y="1447790"/>
            <a:ext cx="5245560" cy="777025"/>
          </a:xfrm>
        </p:spPr>
        <p:txBody>
          <a:bodyPr lIns="0" tIns="0" rIns="0" bIns="0" anchor="t">
            <a:normAutofit/>
          </a:bodyPr>
          <a:lstStyle>
            <a:lvl1pPr>
              <a:lnSpc>
                <a:spcPct val="100000"/>
              </a:lnSpc>
              <a:defRPr sz="2400" b="0" i="0">
                <a:latin typeface="HSE Sans" panose="02000000000000000000" pitchFamily="2" charset="0"/>
              </a:defRPr>
            </a:lvl1pPr>
          </a:lstStyle>
          <a:p>
            <a:r>
              <a:rPr lang="ru-RU" sz="2400" dirty="0">
                <a:solidFill>
                  <a:srgbClr val="102D69"/>
                </a:solidFill>
                <a:latin typeface="HSE Sans" panose="02000000000000000000" pitchFamily="2" charset="0"/>
              </a:rPr>
              <a:t>Заголовок может быть набран</a:t>
            </a:r>
            <a:br>
              <a:rPr lang="ru-RU" sz="2400" dirty="0">
                <a:solidFill>
                  <a:srgbClr val="102D69"/>
                </a:solidFill>
                <a:latin typeface="HSE Sans" panose="02000000000000000000" pitchFamily="2" charset="0"/>
              </a:rPr>
            </a:br>
            <a:r>
              <a:rPr lang="ru-RU" sz="2400" dirty="0">
                <a:solidFill>
                  <a:srgbClr val="102D69"/>
                </a:solidFill>
                <a:latin typeface="HSE Sans" panose="02000000000000000000" pitchFamily="2" charset="0"/>
              </a:rPr>
              <a:t>в две или три строки</a:t>
            </a:r>
            <a:r>
              <a:rPr lang="en-GB" sz="2400" dirty="0">
                <a:solidFill>
                  <a:srgbClr val="102D69"/>
                </a:solidFill>
                <a:latin typeface="HSE Sans" panose="02000000000000000000" pitchFamily="2" charset="0"/>
              </a:rPr>
              <a:t> (24 </a:t>
            </a:r>
            <a:r>
              <a:rPr lang="en-GB" sz="2400" dirty="0" err="1">
                <a:solidFill>
                  <a:srgbClr val="102D69"/>
                </a:solidFill>
                <a:latin typeface="HSE Sans" panose="02000000000000000000" pitchFamily="2" charset="0"/>
              </a:rPr>
              <a:t>pt</a:t>
            </a:r>
            <a:r>
              <a:rPr lang="en-GB" sz="2400" dirty="0">
                <a:solidFill>
                  <a:srgbClr val="102D69"/>
                </a:solidFill>
                <a:latin typeface="HSE Sans" panose="02000000000000000000" pitchFamily="2" charset="0"/>
              </a:rPr>
              <a:t>)</a:t>
            </a:r>
            <a:endParaRPr lang="ru-RU" sz="2400" dirty="0">
              <a:solidFill>
                <a:srgbClr val="102D69"/>
              </a:solidFill>
              <a:latin typeface="HSE Sans" panose="02000000000000000000" pitchFamily="2" charset="0"/>
            </a:endParaRPr>
          </a:p>
        </p:txBody>
      </p:sp>
      <p:sp>
        <p:nvSpPr>
          <p:cNvPr id="36" name="Текст 35">
            <a:extLst>
              <a:ext uri="{FF2B5EF4-FFF2-40B4-BE49-F238E27FC236}">
                <a16:creationId xmlns:a16="http://schemas.microsoft.com/office/drawing/2014/main" id="{69E35E54-2B19-7441-876F-1C6A84F4F156}"/>
              </a:ext>
            </a:extLst>
          </p:cNvPr>
          <p:cNvSpPr>
            <a:spLocks noGrp="1"/>
          </p:cNvSpPr>
          <p:nvPr>
            <p:ph type="body" sz="quarter" idx="12" hasCustomPrompt="1"/>
          </p:nvPr>
        </p:nvSpPr>
        <p:spPr>
          <a:xfrm>
            <a:off x="585897" y="2379663"/>
            <a:ext cx="5245561" cy="3393234"/>
          </a:xfr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pPr lvl="0"/>
            <a:r>
              <a:rPr lang="ru-RU" dirty="0"/>
              <a:t>Небольшие куски текста (13</a:t>
            </a:r>
            <a:r>
              <a:rPr lang="en-US" dirty="0" err="1"/>
              <a:t>pt</a:t>
            </a:r>
            <a:r>
              <a:rPr lang="en-US" dirty="0"/>
              <a:t>) </a:t>
            </a:r>
            <a:r>
              <a:rPr lang="ru-RU" dirty="0"/>
              <a:t>можно набирать в одну колонку, но не делайте колонку на всю ширину экрана. Текст, набранный длинной строкой очень трудно читать, подумайте о тех, кто будет читать вашу презентацию. Старайтесь чтобы в строке было в среднем семь — девять слов. Большее количество слов в строке способствует хорошему сну, но не чтению. Если у вас есть свободное пространство и вы считаете, что текст одинок и ему нужна компания, то поставьте рядом небольшое изображение, которое иллюстрирует ваш текст или дополняет его.</a:t>
            </a:r>
          </a:p>
        </p:txBody>
      </p:sp>
      <p:sp>
        <p:nvSpPr>
          <p:cNvPr id="38" name="Текст 37">
            <a:extLst>
              <a:ext uri="{FF2B5EF4-FFF2-40B4-BE49-F238E27FC236}">
                <a16:creationId xmlns:a16="http://schemas.microsoft.com/office/drawing/2014/main" id="{7FB4A275-856E-364D-8AA4-2071AADC6AAA}"/>
              </a:ext>
            </a:extLst>
          </p:cNvPr>
          <p:cNvSpPr>
            <a:spLocks noGrp="1"/>
          </p:cNvSpPr>
          <p:nvPr>
            <p:ph type="body" sz="quarter" idx="13" hasCustomPrompt="1"/>
          </p:nvPr>
        </p:nvSpPr>
        <p:spPr>
          <a:xfrm>
            <a:off x="1143689" y="540904"/>
            <a:ext cx="1901825" cy="415925"/>
          </a:xfr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ru-RU" sz="1000" dirty="0">
                <a:latin typeface="HSE Sans" panose="02000000000000000000" pitchFamily="2" charset="0"/>
              </a:rPr>
              <a:t>Название подразделения</a:t>
            </a:r>
            <a:br>
              <a:rPr lang="ru-RU" sz="1000" dirty="0">
                <a:latin typeface="HSE Sans" panose="02000000000000000000" pitchFamily="2" charset="0"/>
              </a:rPr>
            </a:br>
            <a:r>
              <a:rPr lang="ru-RU" sz="1000" dirty="0">
                <a:latin typeface="HSE Sans" panose="02000000000000000000" pitchFamily="2" charset="0"/>
              </a:rPr>
              <a:t>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40" name="Текст 39">
            <a:extLst>
              <a:ext uri="{FF2B5EF4-FFF2-40B4-BE49-F238E27FC236}">
                <a16:creationId xmlns:a16="http://schemas.microsoft.com/office/drawing/2014/main" id="{58FBA0EA-8BE0-A643-B258-4E5C34467172}"/>
              </a:ext>
            </a:extLst>
          </p:cNvPr>
          <p:cNvSpPr>
            <a:spLocks noGrp="1"/>
          </p:cNvSpPr>
          <p:nvPr>
            <p:ph type="body" sz="quarter" idx="14" hasCustomPrompt="1"/>
          </p:nvPr>
        </p:nvSpPr>
        <p:spPr>
          <a:xfrm>
            <a:off x="3459163"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презентации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41" name="Текст 39">
            <a:extLst>
              <a:ext uri="{FF2B5EF4-FFF2-40B4-BE49-F238E27FC236}">
                <a16:creationId xmlns:a16="http://schemas.microsoft.com/office/drawing/2014/main" id="{0BEC062F-1BEB-DE4C-B7EE-C552C9D45F13}"/>
              </a:ext>
            </a:extLst>
          </p:cNvPr>
          <p:cNvSpPr>
            <a:spLocks noGrp="1"/>
          </p:cNvSpPr>
          <p:nvPr>
            <p:ph type="body" sz="quarter" idx="15" hasCustomPrompt="1"/>
          </p:nvPr>
        </p:nvSpPr>
        <p:spPr>
          <a:xfrm>
            <a:off x="6259892"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раздела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Tree>
    <p:extLst>
      <p:ext uri="{BB962C8B-B14F-4D97-AF65-F5344CB8AC3E}">
        <p14:creationId xmlns:p14="http://schemas.microsoft.com/office/powerpoint/2010/main" val="1341287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Текст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4" descr="Icon&#10;&#10;Description automatically generated">
            <a:extLst>
              <a:ext uri="{FF2B5EF4-FFF2-40B4-BE49-F238E27FC236}">
                <a16:creationId xmlns:a16="http://schemas.microsoft.com/office/drawing/2014/main" id="{FDC66DB8-29BC-5940-A721-40F10021456A}"/>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8" name="Straight Connector 19">
            <a:extLst>
              <a:ext uri="{FF2B5EF4-FFF2-40B4-BE49-F238E27FC236}">
                <a16:creationId xmlns:a16="http://schemas.microsoft.com/office/drawing/2014/main" id="{DE27C859-478F-3648-8A9D-2C85DBDCAC09}"/>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1">
            <a:extLst>
              <a:ext uri="{FF2B5EF4-FFF2-40B4-BE49-F238E27FC236}">
                <a16:creationId xmlns:a16="http://schemas.microsoft.com/office/drawing/2014/main" id="{58EA1144-CFD8-1D47-B430-7014F576043B}"/>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5">
            <a:extLst>
              <a:ext uri="{FF2B5EF4-FFF2-40B4-BE49-F238E27FC236}">
                <a16:creationId xmlns:a16="http://schemas.microsoft.com/office/drawing/2014/main" id="{96EDC73C-5A3C-014E-8E52-04CAFCA9B20B}"/>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5E88681-53A8-3B45-B80A-372EDFB53883}"/>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pPr/>
              <a:t>‹#›</a:t>
            </a:fld>
            <a:endParaRPr lang="ru-RU" sz="2000" dirty="0">
              <a:solidFill>
                <a:srgbClr val="102D69"/>
              </a:solidFill>
              <a:latin typeface="HSE Sans" panose="02000000000000000000" pitchFamily="2" charset="0"/>
            </a:endParaRPr>
          </a:p>
        </p:txBody>
      </p:sp>
      <p:cxnSp>
        <p:nvCxnSpPr>
          <p:cNvPr id="12" name="Straight Connector 59">
            <a:extLst>
              <a:ext uri="{FF2B5EF4-FFF2-40B4-BE49-F238E27FC236}">
                <a16:creationId xmlns:a16="http://schemas.microsoft.com/office/drawing/2014/main" id="{EDA7D8BF-DF37-704F-B77F-7E40752ACE25}"/>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3" name="Текст 37">
            <a:extLst>
              <a:ext uri="{FF2B5EF4-FFF2-40B4-BE49-F238E27FC236}">
                <a16:creationId xmlns:a16="http://schemas.microsoft.com/office/drawing/2014/main" id="{5026DBD8-54A3-1446-9D3B-BA2B38460F1E}"/>
              </a:ext>
            </a:extLst>
          </p:cNvPr>
          <p:cNvSpPr>
            <a:spLocks noGrp="1"/>
          </p:cNvSpPr>
          <p:nvPr>
            <p:ph type="body" sz="quarter" idx="13" hasCustomPrompt="1"/>
          </p:nvPr>
        </p:nvSpPr>
        <p:spPr>
          <a:xfrm>
            <a:off x="1143689" y="540904"/>
            <a:ext cx="1901825" cy="415925"/>
          </a:xfr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ru-RU" sz="1000" dirty="0">
                <a:latin typeface="HSE Sans" panose="02000000000000000000" pitchFamily="2" charset="0"/>
              </a:rPr>
              <a:t>Название подразделения</a:t>
            </a:r>
            <a:br>
              <a:rPr lang="ru-RU" sz="1000" dirty="0">
                <a:latin typeface="HSE Sans" panose="02000000000000000000" pitchFamily="2" charset="0"/>
              </a:rPr>
            </a:br>
            <a:r>
              <a:rPr lang="ru-RU" sz="1000" dirty="0">
                <a:latin typeface="HSE Sans" panose="02000000000000000000" pitchFamily="2" charset="0"/>
              </a:rPr>
              <a:t>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4" name="Текст 39">
            <a:extLst>
              <a:ext uri="{FF2B5EF4-FFF2-40B4-BE49-F238E27FC236}">
                <a16:creationId xmlns:a16="http://schemas.microsoft.com/office/drawing/2014/main" id="{E8AA3569-5054-7D47-AB14-BCFB0440D0A6}"/>
              </a:ext>
            </a:extLst>
          </p:cNvPr>
          <p:cNvSpPr>
            <a:spLocks noGrp="1"/>
          </p:cNvSpPr>
          <p:nvPr>
            <p:ph type="body" sz="quarter" idx="14" hasCustomPrompt="1"/>
          </p:nvPr>
        </p:nvSpPr>
        <p:spPr>
          <a:xfrm>
            <a:off x="3459163"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презентации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6" name="Заголовок 31">
            <a:extLst>
              <a:ext uri="{FF2B5EF4-FFF2-40B4-BE49-F238E27FC236}">
                <a16:creationId xmlns:a16="http://schemas.microsoft.com/office/drawing/2014/main" id="{76942483-EB13-0A4B-8060-DB65024C294E}"/>
              </a:ext>
            </a:extLst>
          </p:cNvPr>
          <p:cNvSpPr>
            <a:spLocks noGrp="1"/>
          </p:cNvSpPr>
          <p:nvPr>
            <p:ph type="title" hasCustomPrompt="1"/>
          </p:nvPr>
        </p:nvSpPr>
        <p:spPr>
          <a:xfrm>
            <a:off x="585897" y="1447790"/>
            <a:ext cx="11057955" cy="777025"/>
          </a:xfrm>
        </p:spPr>
        <p:txBody>
          <a:bodyPr lIns="0" tIns="0" rIns="0" bIns="0" anchor="t">
            <a:normAutofit/>
          </a:bodyPr>
          <a:lstStyle>
            <a:lvl1pPr>
              <a:lnSpc>
                <a:spcPct val="100000"/>
              </a:lnSpc>
              <a:defRPr sz="2400" b="0" i="0">
                <a:latin typeface="HSE Sans" panose="02000000000000000000" pitchFamily="2" charset="0"/>
              </a:defRPr>
            </a:lvl1pPr>
          </a:lstStyle>
          <a:p>
            <a:r>
              <a:rPr lang="ru-RU" sz="2400" dirty="0">
                <a:solidFill>
                  <a:srgbClr val="102D69"/>
                </a:solidFill>
                <a:latin typeface="HSE Sans" panose="02000000000000000000" pitchFamily="2" charset="0"/>
              </a:rPr>
              <a:t>Заголовок может быть набран в две или три строки</a:t>
            </a:r>
            <a:r>
              <a:rPr lang="en-GB" sz="2400" dirty="0">
                <a:solidFill>
                  <a:srgbClr val="102D69"/>
                </a:solidFill>
                <a:latin typeface="HSE Sans" panose="02000000000000000000" pitchFamily="2" charset="0"/>
              </a:rPr>
              <a:t> (24 </a:t>
            </a:r>
            <a:r>
              <a:rPr lang="en-GB" sz="2400" dirty="0" err="1">
                <a:solidFill>
                  <a:srgbClr val="102D69"/>
                </a:solidFill>
                <a:latin typeface="HSE Sans" panose="02000000000000000000" pitchFamily="2" charset="0"/>
              </a:rPr>
              <a:t>pt</a:t>
            </a:r>
            <a:r>
              <a:rPr lang="en-GB" sz="2400" dirty="0">
                <a:solidFill>
                  <a:srgbClr val="102D69"/>
                </a:solidFill>
                <a:latin typeface="HSE Sans" panose="02000000000000000000" pitchFamily="2" charset="0"/>
              </a:rPr>
              <a:t>)</a:t>
            </a:r>
            <a:endParaRPr lang="ru-RU" sz="2400" dirty="0">
              <a:solidFill>
                <a:srgbClr val="102D69"/>
              </a:solidFill>
              <a:latin typeface="HSE Sans" panose="02000000000000000000" pitchFamily="2" charset="0"/>
            </a:endParaRPr>
          </a:p>
        </p:txBody>
      </p:sp>
      <p:sp>
        <p:nvSpPr>
          <p:cNvPr id="17" name="Текст 35">
            <a:extLst>
              <a:ext uri="{FF2B5EF4-FFF2-40B4-BE49-F238E27FC236}">
                <a16:creationId xmlns:a16="http://schemas.microsoft.com/office/drawing/2014/main" id="{66FAD63B-F743-0F47-BBE3-D7731766705A}"/>
              </a:ext>
            </a:extLst>
          </p:cNvPr>
          <p:cNvSpPr>
            <a:spLocks noGrp="1"/>
          </p:cNvSpPr>
          <p:nvPr>
            <p:ph type="body" sz="quarter" idx="12" hasCustomPrompt="1"/>
          </p:nvPr>
        </p:nvSpPr>
        <p:spPr>
          <a:xfrm>
            <a:off x="585897" y="2379663"/>
            <a:ext cx="11057971" cy="3745092"/>
          </a:xfrm>
        </p:spPr>
        <p:txBody>
          <a:bodyPr lIns="0" tIns="0" rIns="0" numCol="3" spcCol="252000">
            <a:noAutofit/>
          </a:bodyPr>
          <a:lst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ru-RU" sz="1300" dirty="0">
                <a:latin typeface="HSE Sans" panose="02000000000000000000" pitchFamily="2" charset="0"/>
              </a:rPr>
              <a:t>Если текста много, то рекомендуем набирать его в несколько колонок, две или три. Текст, набранный длинной строкой очень трудно читать, подумайте о тех, кто будет читать вашу презентацию. Старайтесь чтобы в строке было в среднем семь — девять слов. Большее количество слов в строке способствует хорошему сну, но не чтению. Если текста много, то рекомендуем набирать его в несколько колонок, две или три. Текст, набранный длинной строкой очень трудно читать, подумайте о тех, кто будет читать вашу презентацию. Старайтесь чтобы в строке было в среднем семь — девять слов. Большее количество слов в строке способствует хорошему сну, но не чтению. Если текста много, то рекомендуем набирать его в несколько колонок, две или три. Текст, набранный длинной строкой очень трудно читать, подумайте о тех, кто будет читать вашу презентацию. Старайтесь чтобы в строке было в среднем семь — девять слов. Большее количество слов в строке способствует хорошему сну, но не чтению. Если текста много, то рекомендуем набирать его в несколько колонок, две или три. Текст, набранный длинной строкой очень трудно читать, подумайте о тех, кто будет читать вашу презентацию. Старайтесь чтобы в строке было в среднем семь — девять слов. Большее количество слов в строке способствует хорошему сну, но не чтению. Если текста много, то рекомендуем набирать его в несколько колонок, две или три. Текст, набранный длинной строкой очень трудно читать, подумайте о тех, кто будет читать вашу презентацию. Старайтесь чтобы в строке было в среднем семь — девять слов. Большее количество слов в строке способствует хорошему сну, но не чтению. Если текста много, то рекомендуем набирать его в несколько колонок, две или три. Текст, набранный длинной строкой очень трудно читать, подумайте о тех, кто будет читать вашу презентацию. Старайтесь чтобы в строке было в среднем семь — девять слов. Большее количество слов в строке способствует хорошему сну, но не чтению. Если текста много, то рекомендуем набирать его в несколько колонок, две или три. Текст, набранный длинной строкой очень трудно читать, подумайте о тех, кто будет читать вашу презентацию. Старайтесь чтобы в строке было в среднем семь — девять слов. Большее количество слов в строке способствует хорошему сну, но не чтению.</a:t>
            </a:r>
          </a:p>
        </p:txBody>
      </p:sp>
      <p:sp>
        <p:nvSpPr>
          <p:cNvPr id="18" name="Текст 39">
            <a:extLst>
              <a:ext uri="{FF2B5EF4-FFF2-40B4-BE49-F238E27FC236}">
                <a16:creationId xmlns:a16="http://schemas.microsoft.com/office/drawing/2014/main" id="{8A048480-30C9-044E-8C2E-0F67398FEE12}"/>
              </a:ext>
            </a:extLst>
          </p:cNvPr>
          <p:cNvSpPr>
            <a:spLocks noGrp="1"/>
          </p:cNvSpPr>
          <p:nvPr>
            <p:ph type="body" sz="quarter" idx="15" hasCustomPrompt="1"/>
          </p:nvPr>
        </p:nvSpPr>
        <p:spPr>
          <a:xfrm>
            <a:off x="6259892"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раздела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Tree>
    <p:extLst>
      <p:ext uri="{BB962C8B-B14F-4D97-AF65-F5344CB8AC3E}">
        <p14:creationId xmlns:p14="http://schemas.microsoft.com/office/powerpoint/2010/main" val="3527183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Текст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4" descr="Icon&#10;&#10;Description automatically generated">
            <a:extLst>
              <a:ext uri="{FF2B5EF4-FFF2-40B4-BE49-F238E27FC236}">
                <a16:creationId xmlns:a16="http://schemas.microsoft.com/office/drawing/2014/main" id="{0E78CA68-7A0C-CF41-9AC6-A547FB9EC3B0}"/>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8" name="Straight Connector 19">
            <a:extLst>
              <a:ext uri="{FF2B5EF4-FFF2-40B4-BE49-F238E27FC236}">
                <a16:creationId xmlns:a16="http://schemas.microsoft.com/office/drawing/2014/main" id="{45DC512A-A23B-B24D-A1F6-6793976867CF}"/>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1">
            <a:extLst>
              <a:ext uri="{FF2B5EF4-FFF2-40B4-BE49-F238E27FC236}">
                <a16:creationId xmlns:a16="http://schemas.microsoft.com/office/drawing/2014/main" id="{21F91649-DF0F-5F45-A43B-2CED9ACDD049}"/>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5">
            <a:extLst>
              <a:ext uri="{FF2B5EF4-FFF2-40B4-BE49-F238E27FC236}">
                <a16:creationId xmlns:a16="http://schemas.microsoft.com/office/drawing/2014/main" id="{3137B760-1A50-1845-B7F2-1EF31C71C72B}"/>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5ECCF8F-5855-7943-B503-5573887A534D}"/>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pPr/>
              <a:t>‹#›</a:t>
            </a:fld>
            <a:endParaRPr lang="ru-RU" sz="2000" dirty="0">
              <a:solidFill>
                <a:srgbClr val="102D69"/>
              </a:solidFill>
              <a:latin typeface="HSE Sans" panose="02000000000000000000" pitchFamily="2" charset="0"/>
            </a:endParaRPr>
          </a:p>
        </p:txBody>
      </p:sp>
      <p:cxnSp>
        <p:nvCxnSpPr>
          <p:cNvPr id="12" name="Straight Connector 59">
            <a:extLst>
              <a:ext uri="{FF2B5EF4-FFF2-40B4-BE49-F238E27FC236}">
                <a16:creationId xmlns:a16="http://schemas.microsoft.com/office/drawing/2014/main" id="{FB81B23D-CDD8-E64C-9887-3540F7EE1C4B}"/>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3" name="Текст 37">
            <a:extLst>
              <a:ext uri="{FF2B5EF4-FFF2-40B4-BE49-F238E27FC236}">
                <a16:creationId xmlns:a16="http://schemas.microsoft.com/office/drawing/2014/main" id="{C2D710AE-3CBE-5940-A7EB-F96132E6592D}"/>
              </a:ext>
            </a:extLst>
          </p:cNvPr>
          <p:cNvSpPr>
            <a:spLocks noGrp="1"/>
          </p:cNvSpPr>
          <p:nvPr>
            <p:ph type="body" sz="quarter" idx="13" hasCustomPrompt="1"/>
          </p:nvPr>
        </p:nvSpPr>
        <p:spPr>
          <a:xfrm>
            <a:off x="1143689" y="540904"/>
            <a:ext cx="1901825" cy="415925"/>
          </a:xfr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ru-RU" sz="1000" dirty="0">
                <a:latin typeface="HSE Sans" panose="02000000000000000000" pitchFamily="2" charset="0"/>
              </a:rPr>
              <a:t>Название подразделения</a:t>
            </a:r>
            <a:br>
              <a:rPr lang="ru-RU" sz="1000" dirty="0">
                <a:latin typeface="HSE Sans" panose="02000000000000000000" pitchFamily="2" charset="0"/>
              </a:rPr>
            </a:br>
            <a:r>
              <a:rPr lang="ru-RU" sz="1000" dirty="0">
                <a:latin typeface="HSE Sans" panose="02000000000000000000" pitchFamily="2" charset="0"/>
              </a:rPr>
              <a:t>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4" name="Текст 39">
            <a:extLst>
              <a:ext uri="{FF2B5EF4-FFF2-40B4-BE49-F238E27FC236}">
                <a16:creationId xmlns:a16="http://schemas.microsoft.com/office/drawing/2014/main" id="{FCC5A33D-0A3C-F140-B745-367744A5F308}"/>
              </a:ext>
            </a:extLst>
          </p:cNvPr>
          <p:cNvSpPr>
            <a:spLocks noGrp="1"/>
          </p:cNvSpPr>
          <p:nvPr>
            <p:ph type="body" sz="quarter" idx="14" hasCustomPrompt="1"/>
          </p:nvPr>
        </p:nvSpPr>
        <p:spPr>
          <a:xfrm>
            <a:off x="3459163"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презентации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7" name="Текст 35">
            <a:extLst>
              <a:ext uri="{FF2B5EF4-FFF2-40B4-BE49-F238E27FC236}">
                <a16:creationId xmlns:a16="http://schemas.microsoft.com/office/drawing/2014/main" id="{5163BE0A-A745-414A-AF21-D968BD69D2DA}"/>
              </a:ext>
            </a:extLst>
          </p:cNvPr>
          <p:cNvSpPr>
            <a:spLocks noGrp="1"/>
          </p:cNvSpPr>
          <p:nvPr>
            <p:ph type="body" sz="quarter" idx="12" hasCustomPrompt="1"/>
          </p:nvPr>
        </p:nvSpPr>
        <p:spPr>
          <a:xfrm>
            <a:off x="585898" y="2379663"/>
            <a:ext cx="4322531" cy="2399371"/>
          </a:xfr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pPr lvl="0"/>
            <a:r>
              <a:rPr lang="ru-RU" dirty="0"/>
              <a:t>Небольшие куски текста (13</a:t>
            </a:r>
            <a:r>
              <a:rPr lang="en-US" dirty="0" err="1"/>
              <a:t>pt</a:t>
            </a:r>
            <a:r>
              <a:rPr lang="en-US" dirty="0"/>
              <a:t>) </a:t>
            </a:r>
            <a:r>
              <a:rPr lang="ru-RU" dirty="0"/>
              <a:t>можно набирать в одну колонку, но не делайте колонку на всю ширину экрана. Текст, набранный длинной строкой очень трудно читать, подумайте о тех, кто будет читать вашу презентацию. Старайтесь чтобы в строке было в среднем семь — девять слов. Большее количество слов в строке способствует хорошему сну, но не чтению. Если у вас есть свободное пространство и вы считаете, что текст одинок и ему нужна компания, то поставьте рядом небольшое изображение, которое иллюстрирует ваш текст или дополняет его.</a:t>
            </a:r>
          </a:p>
        </p:txBody>
      </p:sp>
      <p:sp>
        <p:nvSpPr>
          <p:cNvPr id="20" name="Текст 35">
            <a:extLst>
              <a:ext uri="{FF2B5EF4-FFF2-40B4-BE49-F238E27FC236}">
                <a16:creationId xmlns:a16="http://schemas.microsoft.com/office/drawing/2014/main" id="{B3D47CF6-5FC1-2346-8894-A7CC39063DE3}"/>
              </a:ext>
            </a:extLst>
          </p:cNvPr>
          <p:cNvSpPr>
            <a:spLocks noGrp="1"/>
          </p:cNvSpPr>
          <p:nvPr>
            <p:ph type="body" sz="quarter" idx="16" hasCustomPrompt="1"/>
          </p:nvPr>
        </p:nvSpPr>
        <p:spPr>
          <a:xfrm>
            <a:off x="585897" y="5183249"/>
            <a:ext cx="3934345" cy="553998"/>
          </a:xfr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0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ru-RU" sz="1000" dirty="0">
                <a:latin typeface="HSE Sans" panose="02000000000000000000" pitchFamily="2" charset="0"/>
              </a:rPr>
              <a:t>Примечания, или любая другая пояснительная или дополнительная информация набираются шрифтом размером 10 </a:t>
            </a:r>
            <a:r>
              <a:rPr lang="en-GB" sz="1000" dirty="0" err="1">
                <a:latin typeface="HSE Sans" panose="02000000000000000000" pitchFamily="2" charset="0"/>
              </a:rPr>
              <a:t>pt</a:t>
            </a:r>
            <a:endParaRPr lang="ru-RU" sz="1000" dirty="0">
              <a:latin typeface="HSE Sans" panose="02000000000000000000" pitchFamily="2" charset="0"/>
            </a:endParaRPr>
          </a:p>
        </p:txBody>
      </p:sp>
      <p:sp>
        <p:nvSpPr>
          <p:cNvPr id="23" name="Текст 22">
            <a:extLst>
              <a:ext uri="{FF2B5EF4-FFF2-40B4-BE49-F238E27FC236}">
                <a16:creationId xmlns:a16="http://schemas.microsoft.com/office/drawing/2014/main" id="{CD14B8F3-89C2-9F45-809E-D1EAF85AC566}"/>
              </a:ext>
            </a:extLst>
          </p:cNvPr>
          <p:cNvSpPr>
            <a:spLocks noGrp="1"/>
          </p:cNvSpPr>
          <p:nvPr>
            <p:ph type="body" sz="quarter" idx="18" hasCustomPrompt="1"/>
          </p:nvPr>
        </p:nvSpPr>
        <p:spPr>
          <a:xfrm>
            <a:off x="6259892" y="2379663"/>
            <a:ext cx="5383968" cy="3451794"/>
          </a:xfr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0" i="0">
                <a:solidFill>
                  <a:srgbClr val="0E2D69"/>
                </a:solidFill>
                <a:latin typeface="HSE Sans" panose="020000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sz="3200" dirty="0">
                <a:solidFill>
                  <a:srgbClr val="102D69"/>
                </a:solidFill>
                <a:latin typeface="HSE Sans" panose="02000000000000000000" pitchFamily="2" charset="0"/>
              </a:rPr>
              <a:t>Небольшую фразу, с важной информацией, можно выделить, набрав ее более крупным кеглем, чем обычный  текст. Делать это часто не рекомендуется.</a:t>
            </a:r>
          </a:p>
          <a:p>
            <a:pPr lvl="0"/>
            <a:endParaRPr lang="ru-RU" dirty="0"/>
          </a:p>
        </p:txBody>
      </p:sp>
      <p:sp>
        <p:nvSpPr>
          <p:cNvPr id="24" name="Текст 39">
            <a:extLst>
              <a:ext uri="{FF2B5EF4-FFF2-40B4-BE49-F238E27FC236}">
                <a16:creationId xmlns:a16="http://schemas.microsoft.com/office/drawing/2014/main" id="{3BE4279A-8109-B244-B721-18F10C696B17}"/>
              </a:ext>
            </a:extLst>
          </p:cNvPr>
          <p:cNvSpPr>
            <a:spLocks noGrp="1"/>
          </p:cNvSpPr>
          <p:nvPr>
            <p:ph type="body" sz="quarter" idx="15" hasCustomPrompt="1"/>
          </p:nvPr>
        </p:nvSpPr>
        <p:spPr>
          <a:xfrm>
            <a:off x="6259892"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раздела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25" name="Заголовок 31">
            <a:extLst>
              <a:ext uri="{FF2B5EF4-FFF2-40B4-BE49-F238E27FC236}">
                <a16:creationId xmlns:a16="http://schemas.microsoft.com/office/drawing/2014/main" id="{B32DC3D4-97A5-3E4F-A29B-422D5E3129B7}"/>
              </a:ext>
            </a:extLst>
          </p:cNvPr>
          <p:cNvSpPr>
            <a:spLocks noGrp="1"/>
          </p:cNvSpPr>
          <p:nvPr>
            <p:ph type="title" hasCustomPrompt="1"/>
          </p:nvPr>
        </p:nvSpPr>
        <p:spPr>
          <a:xfrm>
            <a:off x="585897" y="1447790"/>
            <a:ext cx="11057955" cy="777025"/>
          </a:xfrm>
        </p:spPr>
        <p:txBody>
          <a:bodyPr lIns="0" tIns="0" rIns="0" bIns="0" anchor="t">
            <a:normAutofit/>
          </a:bodyPr>
          <a:lstStyle>
            <a:lvl1pPr>
              <a:lnSpc>
                <a:spcPct val="100000"/>
              </a:lnSpc>
              <a:defRPr sz="2400" b="0" i="0">
                <a:latin typeface="HSE Sans" panose="02000000000000000000" pitchFamily="2" charset="0"/>
              </a:defRPr>
            </a:lvl1pPr>
          </a:lstStyle>
          <a:p>
            <a:r>
              <a:rPr lang="ru-RU" sz="2400" dirty="0">
                <a:solidFill>
                  <a:srgbClr val="102D69"/>
                </a:solidFill>
                <a:latin typeface="HSE Sans" panose="02000000000000000000" pitchFamily="2" charset="0"/>
              </a:rPr>
              <a:t>Заголовок может быть набран в две или три строки</a:t>
            </a:r>
            <a:r>
              <a:rPr lang="en-GB" sz="2400" dirty="0">
                <a:solidFill>
                  <a:srgbClr val="102D69"/>
                </a:solidFill>
                <a:latin typeface="HSE Sans" panose="02000000000000000000" pitchFamily="2" charset="0"/>
              </a:rPr>
              <a:t> (24 </a:t>
            </a:r>
            <a:r>
              <a:rPr lang="en-GB" sz="2400" dirty="0" err="1">
                <a:solidFill>
                  <a:srgbClr val="102D69"/>
                </a:solidFill>
                <a:latin typeface="HSE Sans" panose="02000000000000000000" pitchFamily="2" charset="0"/>
              </a:rPr>
              <a:t>pt</a:t>
            </a:r>
            <a:r>
              <a:rPr lang="en-GB" sz="2400" dirty="0">
                <a:solidFill>
                  <a:srgbClr val="102D69"/>
                </a:solidFill>
                <a:latin typeface="HSE Sans" panose="02000000000000000000" pitchFamily="2" charset="0"/>
              </a:rPr>
              <a:t>)</a:t>
            </a:r>
            <a:endParaRPr lang="ru-RU" sz="2400" dirty="0">
              <a:solidFill>
                <a:srgbClr val="102D69"/>
              </a:solidFill>
              <a:latin typeface="HSE Sans" panose="02000000000000000000" pitchFamily="2" charset="0"/>
            </a:endParaRPr>
          </a:p>
        </p:txBody>
      </p:sp>
    </p:spTree>
    <p:extLst>
      <p:ext uri="{BB962C8B-B14F-4D97-AF65-F5344CB8AC3E}">
        <p14:creationId xmlns:p14="http://schemas.microsoft.com/office/powerpoint/2010/main" val="663795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График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4" descr="Icon&#10;&#10;Description automatically generated">
            <a:extLst>
              <a:ext uri="{FF2B5EF4-FFF2-40B4-BE49-F238E27FC236}">
                <a16:creationId xmlns:a16="http://schemas.microsoft.com/office/drawing/2014/main" id="{9E89D752-CAC6-0943-9A3D-4C52DBF50CE2}"/>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8" name="Straight Connector 19">
            <a:extLst>
              <a:ext uri="{FF2B5EF4-FFF2-40B4-BE49-F238E27FC236}">
                <a16:creationId xmlns:a16="http://schemas.microsoft.com/office/drawing/2014/main" id="{64D89E64-93BB-044D-B3D4-8F2679C5CA4C}"/>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1">
            <a:extLst>
              <a:ext uri="{FF2B5EF4-FFF2-40B4-BE49-F238E27FC236}">
                <a16:creationId xmlns:a16="http://schemas.microsoft.com/office/drawing/2014/main" id="{D0C3B169-866D-C645-AF76-00F8C2A97E9B}"/>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5">
            <a:extLst>
              <a:ext uri="{FF2B5EF4-FFF2-40B4-BE49-F238E27FC236}">
                <a16:creationId xmlns:a16="http://schemas.microsoft.com/office/drawing/2014/main" id="{FDDF48AB-D8AE-0E42-A544-8EA5B8744778}"/>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6DF89EC-1E7C-3B40-85F4-6D19A7D29AC7}"/>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pPr/>
              <a:t>‹#›</a:t>
            </a:fld>
            <a:endParaRPr lang="ru-RU" sz="2000" dirty="0">
              <a:solidFill>
                <a:srgbClr val="102D69"/>
              </a:solidFill>
              <a:latin typeface="HSE Sans" panose="02000000000000000000" pitchFamily="2" charset="0"/>
            </a:endParaRPr>
          </a:p>
        </p:txBody>
      </p:sp>
      <p:cxnSp>
        <p:nvCxnSpPr>
          <p:cNvPr id="12" name="Straight Connector 59">
            <a:extLst>
              <a:ext uri="{FF2B5EF4-FFF2-40B4-BE49-F238E27FC236}">
                <a16:creationId xmlns:a16="http://schemas.microsoft.com/office/drawing/2014/main" id="{019D6862-BD52-734D-9E19-38C147CA2D29}"/>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3" name="Текст 37">
            <a:extLst>
              <a:ext uri="{FF2B5EF4-FFF2-40B4-BE49-F238E27FC236}">
                <a16:creationId xmlns:a16="http://schemas.microsoft.com/office/drawing/2014/main" id="{A9BD5ADD-B3F2-C342-82F7-83683F040D2F}"/>
              </a:ext>
            </a:extLst>
          </p:cNvPr>
          <p:cNvSpPr>
            <a:spLocks noGrp="1"/>
          </p:cNvSpPr>
          <p:nvPr>
            <p:ph type="body" sz="quarter" idx="13" hasCustomPrompt="1"/>
          </p:nvPr>
        </p:nvSpPr>
        <p:spPr>
          <a:xfrm>
            <a:off x="1143689" y="540904"/>
            <a:ext cx="1901825" cy="415925"/>
          </a:xfr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ru-RU" sz="1000" dirty="0">
                <a:latin typeface="HSE Sans" panose="02000000000000000000" pitchFamily="2" charset="0"/>
              </a:rPr>
              <a:t>Название подразделения</a:t>
            </a:r>
            <a:br>
              <a:rPr lang="ru-RU" sz="1000" dirty="0">
                <a:latin typeface="HSE Sans" panose="02000000000000000000" pitchFamily="2" charset="0"/>
              </a:rPr>
            </a:br>
            <a:r>
              <a:rPr lang="ru-RU" sz="1000" dirty="0">
                <a:latin typeface="HSE Sans" panose="02000000000000000000" pitchFamily="2" charset="0"/>
              </a:rPr>
              <a:t>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4" name="Текст 39">
            <a:extLst>
              <a:ext uri="{FF2B5EF4-FFF2-40B4-BE49-F238E27FC236}">
                <a16:creationId xmlns:a16="http://schemas.microsoft.com/office/drawing/2014/main" id="{4F15CBC0-FC8B-744E-95A7-C9863CDC31BD}"/>
              </a:ext>
            </a:extLst>
          </p:cNvPr>
          <p:cNvSpPr>
            <a:spLocks noGrp="1"/>
          </p:cNvSpPr>
          <p:nvPr>
            <p:ph type="body" sz="quarter" idx="14" hasCustomPrompt="1"/>
          </p:nvPr>
        </p:nvSpPr>
        <p:spPr>
          <a:xfrm>
            <a:off x="3459163"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презентации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6" name="Текст 39">
            <a:extLst>
              <a:ext uri="{FF2B5EF4-FFF2-40B4-BE49-F238E27FC236}">
                <a16:creationId xmlns:a16="http://schemas.microsoft.com/office/drawing/2014/main" id="{BC3B54AA-A0BD-E646-B3B7-C0E724D26D23}"/>
              </a:ext>
            </a:extLst>
          </p:cNvPr>
          <p:cNvSpPr>
            <a:spLocks noGrp="1"/>
          </p:cNvSpPr>
          <p:nvPr>
            <p:ph type="body" sz="quarter" idx="15" hasCustomPrompt="1"/>
          </p:nvPr>
        </p:nvSpPr>
        <p:spPr>
          <a:xfrm>
            <a:off x="6259892"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раздела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7" name="Заголовок 31">
            <a:extLst>
              <a:ext uri="{FF2B5EF4-FFF2-40B4-BE49-F238E27FC236}">
                <a16:creationId xmlns:a16="http://schemas.microsoft.com/office/drawing/2014/main" id="{B3F16318-C9C3-B948-A508-4BC53D0B7716}"/>
              </a:ext>
            </a:extLst>
          </p:cNvPr>
          <p:cNvSpPr>
            <a:spLocks noGrp="1"/>
          </p:cNvSpPr>
          <p:nvPr>
            <p:ph type="title" hasCustomPrompt="1"/>
          </p:nvPr>
        </p:nvSpPr>
        <p:spPr>
          <a:xfrm>
            <a:off x="585899" y="1447790"/>
            <a:ext cx="4322530" cy="777025"/>
          </a:xfrm>
        </p:spPr>
        <p:txBody>
          <a:bodyPr lIns="0" tIns="0" rIns="0" bIns="0" anchor="t">
            <a:normAutofit/>
          </a:bodyPr>
          <a:lstStyle>
            <a:lvl1pPr>
              <a:lnSpc>
                <a:spcPct val="100000"/>
              </a:lnSpc>
              <a:defRPr sz="2400" b="0" i="0">
                <a:latin typeface="HSE Sans" panose="02000000000000000000" pitchFamily="2" charset="0"/>
              </a:defRPr>
            </a:lvl1pPr>
          </a:lstStyle>
          <a:p>
            <a:r>
              <a:rPr lang="ru-RU" sz="2400" dirty="0">
                <a:solidFill>
                  <a:srgbClr val="102D69"/>
                </a:solidFill>
                <a:latin typeface="HSE Sans" panose="02000000000000000000" pitchFamily="2" charset="0"/>
              </a:rPr>
              <a:t>Заголовок может быть набран </a:t>
            </a:r>
            <a:br>
              <a:rPr lang="ru-RU" sz="2400" dirty="0">
                <a:solidFill>
                  <a:srgbClr val="102D69"/>
                </a:solidFill>
                <a:latin typeface="HSE Sans" panose="02000000000000000000" pitchFamily="2" charset="0"/>
              </a:rPr>
            </a:br>
            <a:r>
              <a:rPr lang="ru-RU" sz="2400" dirty="0">
                <a:solidFill>
                  <a:srgbClr val="102D69"/>
                </a:solidFill>
                <a:latin typeface="HSE Sans" panose="02000000000000000000" pitchFamily="2" charset="0"/>
              </a:rPr>
              <a:t>в две или три строки</a:t>
            </a:r>
            <a:r>
              <a:rPr lang="en-GB" sz="2400" dirty="0">
                <a:solidFill>
                  <a:srgbClr val="102D69"/>
                </a:solidFill>
                <a:latin typeface="HSE Sans" panose="02000000000000000000" pitchFamily="2" charset="0"/>
              </a:rPr>
              <a:t> (24 </a:t>
            </a:r>
            <a:r>
              <a:rPr lang="en-GB" sz="2400" dirty="0" err="1">
                <a:solidFill>
                  <a:srgbClr val="102D69"/>
                </a:solidFill>
                <a:latin typeface="HSE Sans" panose="02000000000000000000" pitchFamily="2" charset="0"/>
              </a:rPr>
              <a:t>pt</a:t>
            </a:r>
            <a:r>
              <a:rPr lang="en-GB" sz="2400" dirty="0">
                <a:solidFill>
                  <a:srgbClr val="102D69"/>
                </a:solidFill>
                <a:latin typeface="HSE Sans" panose="02000000000000000000" pitchFamily="2" charset="0"/>
              </a:rPr>
              <a:t>)</a:t>
            </a:r>
            <a:endParaRPr lang="ru-RU" sz="2400" dirty="0">
              <a:solidFill>
                <a:srgbClr val="102D69"/>
              </a:solidFill>
              <a:latin typeface="HSE Sans" panose="02000000000000000000" pitchFamily="2" charset="0"/>
            </a:endParaRPr>
          </a:p>
        </p:txBody>
      </p:sp>
      <p:sp>
        <p:nvSpPr>
          <p:cNvPr id="18" name="Текст 35">
            <a:extLst>
              <a:ext uri="{FF2B5EF4-FFF2-40B4-BE49-F238E27FC236}">
                <a16:creationId xmlns:a16="http://schemas.microsoft.com/office/drawing/2014/main" id="{23B3E5FB-BBCE-4149-AD9A-8CAB06CC9FCF}"/>
              </a:ext>
            </a:extLst>
          </p:cNvPr>
          <p:cNvSpPr>
            <a:spLocks noGrp="1"/>
          </p:cNvSpPr>
          <p:nvPr>
            <p:ph type="body" sz="quarter" idx="12" hasCustomPrompt="1"/>
          </p:nvPr>
        </p:nvSpPr>
        <p:spPr>
          <a:xfrm>
            <a:off x="585898" y="2379663"/>
            <a:ext cx="4322531" cy="2399371"/>
          </a:xfr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GB" sz="1300" dirty="0">
                <a:latin typeface="HSE Sans" panose="02000000000000000000" pitchFamily="2" charset="0"/>
              </a:rPr>
              <a:t>Lorem ipsum </a:t>
            </a:r>
            <a:r>
              <a:rPr lang="en-GB" sz="1300" dirty="0" err="1">
                <a:latin typeface="HSE Sans" panose="02000000000000000000" pitchFamily="2" charset="0"/>
              </a:rPr>
              <a:t>dolor</a:t>
            </a:r>
            <a:r>
              <a:rPr lang="en-GB" sz="1300" dirty="0">
                <a:latin typeface="HSE Sans" panose="02000000000000000000" pitchFamily="2" charset="0"/>
              </a:rPr>
              <a:t> sit </a:t>
            </a:r>
            <a:r>
              <a:rPr lang="en-GB" sz="1300" dirty="0" err="1">
                <a:latin typeface="HSE Sans" panose="02000000000000000000" pitchFamily="2" charset="0"/>
              </a:rPr>
              <a:t>amet</a:t>
            </a:r>
            <a:r>
              <a:rPr lang="en-GB" sz="1300" dirty="0">
                <a:latin typeface="HSE Sans" panose="02000000000000000000" pitchFamily="2" charset="0"/>
              </a:rPr>
              <a:t>, </a:t>
            </a:r>
            <a:r>
              <a:rPr lang="en-GB" sz="1300" dirty="0" err="1">
                <a:latin typeface="HSE Sans" panose="02000000000000000000" pitchFamily="2" charset="0"/>
              </a:rPr>
              <a:t>consectetur</a:t>
            </a:r>
            <a:r>
              <a:rPr lang="en-GB" sz="1300" dirty="0">
                <a:latin typeface="HSE Sans" panose="02000000000000000000" pitchFamily="2" charset="0"/>
              </a:rPr>
              <a:t> </a:t>
            </a:r>
            <a:r>
              <a:rPr lang="en-GB" sz="1300" dirty="0" err="1">
                <a:latin typeface="HSE Sans" panose="02000000000000000000" pitchFamily="2" charset="0"/>
              </a:rPr>
              <a:t>adipiscing</a:t>
            </a:r>
            <a:r>
              <a:rPr lang="en-GB" sz="1300" dirty="0">
                <a:latin typeface="HSE Sans" panose="02000000000000000000" pitchFamily="2" charset="0"/>
              </a:rPr>
              <a:t> </a:t>
            </a:r>
            <a:r>
              <a:rPr lang="en-GB" sz="1300" dirty="0" err="1">
                <a:latin typeface="HSE Sans" panose="02000000000000000000" pitchFamily="2" charset="0"/>
              </a:rPr>
              <a:t>elit</a:t>
            </a:r>
            <a:r>
              <a:rPr lang="en-GB" sz="1300" dirty="0">
                <a:latin typeface="HSE Sans" panose="02000000000000000000" pitchFamily="2" charset="0"/>
              </a:rPr>
              <a:t>, </a:t>
            </a:r>
            <a:r>
              <a:rPr lang="en-GB" sz="1300" dirty="0" err="1">
                <a:latin typeface="HSE Sans" panose="02000000000000000000" pitchFamily="2" charset="0"/>
              </a:rPr>
              <a:t>sed</a:t>
            </a:r>
            <a:r>
              <a:rPr lang="en-GB" sz="1300" dirty="0">
                <a:latin typeface="HSE Sans" panose="02000000000000000000" pitchFamily="2" charset="0"/>
              </a:rPr>
              <a:t> do </a:t>
            </a:r>
            <a:r>
              <a:rPr lang="en-GB" sz="1300" dirty="0" err="1">
                <a:latin typeface="HSE Sans" panose="02000000000000000000" pitchFamily="2" charset="0"/>
              </a:rPr>
              <a:t>eiusmod</a:t>
            </a:r>
            <a:r>
              <a:rPr lang="en-GB" sz="1300" dirty="0">
                <a:latin typeface="HSE Sans" panose="02000000000000000000" pitchFamily="2" charset="0"/>
              </a:rPr>
              <a:t> </a:t>
            </a:r>
            <a:r>
              <a:rPr lang="en-GB" sz="1300" dirty="0" err="1">
                <a:latin typeface="HSE Sans" panose="02000000000000000000" pitchFamily="2" charset="0"/>
              </a:rPr>
              <a:t>tempor</a:t>
            </a:r>
            <a:r>
              <a:rPr lang="en-GB" sz="1300" dirty="0">
                <a:latin typeface="HSE Sans" panose="02000000000000000000" pitchFamily="2" charset="0"/>
              </a:rPr>
              <a:t> </a:t>
            </a:r>
            <a:r>
              <a:rPr lang="en-GB" sz="1300" dirty="0" err="1">
                <a:latin typeface="HSE Sans" panose="02000000000000000000" pitchFamily="2" charset="0"/>
              </a:rPr>
              <a:t>incididunt</a:t>
            </a:r>
            <a:r>
              <a:rPr lang="en-GB" sz="1300" dirty="0">
                <a:latin typeface="HSE Sans" panose="02000000000000000000" pitchFamily="2" charset="0"/>
              </a:rPr>
              <a:t>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labore</a:t>
            </a:r>
            <a:r>
              <a:rPr lang="en-GB" sz="1300" dirty="0">
                <a:latin typeface="HSE Sans" panose="02000000000000000000" pitchFamily="2" charset="0"/>
              </a:rPr>
              <a:t> et dolore magna </a:t>
            </a:r>
            <a:r>
              <a:rPr lang="en-GB" sz="1300" dirty="0" err="1">
                <a:latin typeface="HSE Sans" panose="02000000000000000000" pitchFamily="2" charset="0"/>
              </a:rPr>
              <a:t>aliqua</a:t>
            </a:r>
            <a:r>
              <a:rPr lang="en-GB" sz="1300" dirty="0">
                <a:latin typeface="HSE Sans" panose="02000000000000000000" pitchFamily="2" charset="0"/>
              </a:rPr>
              <a:t>. Ut </a:t>
            </a:r>
            <a:r>
              <a:rPr lang="en-GB" sz="1300" dirty="0" err="1">
                <a:latin typeface="HSE Sans" panose="02000000000000000000" pitchFamily="2" charset="0"/>
              </a:rPr>
              <a:t>enim</a:t>
            </a:r>
            <a:r>
              <a:rPr lang="en-GB" sz="1300" dirty="0">
                <a:latin typeface="HSE Sans" panose="02000000000000000000" pitchFamily="2" charset="0"/>
              </a:rPr>
              <a:t> ad minim </a:t>
            </a:r>
            <a:r>
              <a:rPr lang="en-GB" sz="1300" dirty="0" err="1">
                <a:latin typeface="HSE Sans" panose="02000000000000000000" pitchFamily="2" charset="0"/>
              </a:rPr>
              <a:t>veniam</a:t>
            </a:r>
            <a:r>
              <a:rPr lang="en-GB" sz="1300" dirty="0">
                <a:latin typeface="HSE Sans" panose="02000000000000000000" pitchFamily="2" charset="0"/>
              </a:rPr>
              <a:t>, </a:t>
            </a:r>
            <a:r>
              <a:rPr lang="en-GB" sz="1300" dirty="0" err="1">
                <a:latin typeface="HSE Sans" panose="02000000000000000000" pitchFamily="2" charset="0"/>
              </a:rPr>
              <a:t>quis</a:t>
            </a:r>
            <a:r>
              <a:rPr lang="en-GB" sz="1300" dirty="0">
                <a:latin typeface="HSE Sans" panose="02000000000000000000" pitchFamily="2" charset="0"/>
              </a:rPr>
              <a:t> </a:t>
            </a:r>
            <a:r>
              <a:rPr lang="en-GB" sz="1300" dirty="0" err="1">
                <a:latin typeface="HSE Sans" panose="02000000000000000000" pitchFamily="2" charset="0"/>
              </a:rPr>
              <a:t>nostrud</a:t>
            </a:r>
            <a:r>
              <a:rPr lang="en-GB" sz="1300" dirty="0">
                <a:latin typeface="HSE Sans" panose="02000000000000000000" pitchFamily="2" charset="0"/>
              </a:rPr>
              <a:t> exercitation </a:t>
            </a:r>
            <a:r>
              <a:rPr lang="en-GB" sz="1300" dirty="0" err="1">
                <a:latin typeface="HSE Sans" panose="02000000000000000000" pitchFamily="2" charset="0"/>
              </a:rPr>
              <a:t>ullamco</a:t>
            </a:r>
            <a:r>
              <a:rPr lang="en-GB" sz="1300" dirty="0">
                <a:latin typeface="HSE Sans" panose="02000000000000000000" pitchFamily="2" charset="0"/>
              </a:rPr>
              <a:t> </a:t>
            </a:r>
            <a:r>
              <a:rPr lang="en-GB" sz="1300" dirty="0" err="1">
                <a:latin typeface="HSE Sans" panose="02000000000000000000" pitchFamily="2" charset="0"/>
              </a:rPr>
              <a:t>laboris</a:t>
            </a:r>
            <a:r>
              <a:rPr lang="en-GB" sz="1300" dirty="0">
                <a:latin typeface="HSE Sans" panose="02000000000000000000" pitchFamily="2" charset="0"/>
              </a:rPr>
              <a:t> nisi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aliquip</a:t>
            </a:r>
            <a:r>
              <a:rPr lang="en-GB" sz="1300" dirty="0">
                <a:latin typeface="HSE Sans" panose="02000000000000000000" pitchFamily="2" charset="0"/>
              </a:rPr>
              <a:t> ex </a:t>
            </a:r>
            <a:r>
              <a:rPr lang="en-GB" sz="1300" dirty="0" err="1">
                <a:latin typeface="HSE Sans" panose="02000000000000000000" pitchFamily="2" charset="0"/>
              </a:rPr>
              <a:t>ea</a:t>
            </a:r>
            <a:r>
              <a:rPr lang="en-GB" sz="1300" dirty="0">
                <a:latin typeface="HSE Sans" panose="02000000000000000000" pitchFamily="2" charset="0"/>
              </a:rPr>
              <a:t> </a:t>
            </a:r>
            <a:r>
              <a:rPr lang="en-GB" sz="1300" dirty="0" err="1">
                <a:latin typeface="HSE Sans" panose="02000000000000000000" pitchFamily="2" charset="0"/>
              </a:rPr>
              <a:t>commodo</a:t>
            </a:r>
            <a:r>
              <a:rPr lang="en-GB" sz="1300" dirty="0">
                <a:latin typeface="HSE Sans" panose="02000000000000000000" pitchFamily="2" charset="0"/>
              </a:rPr>
              <a:t> </a:t>
            </a:r>
            <a:r>
              <a:rPr lang="en-GB" sz="1300" dirty="0" err="1">
                <a:latin typeface="HSE Sans" panose="02000000000000000000" pitchFamily="2" charset="0"/>
              </a:rPr>
              <a:t>consequat</a:t>
            </a:r>
            <a:r>
              <a:rPr lang="en-GB" sz="1300" dirty="0">
                <a:latin typeface="HSE Sans" panose="02000000000000000000" pitchFamily="2" charset="0"/>
              </a:rPr>
              <a:t>. Duis </a:t>
            </a:r>
            <a:r>
              <a:rPr lang="en-GB" sz="1300" dirty="0" err="1">
                <a:latin typeface="HSE Sans" panose="02000000000000000000" pitchFamily="2" charset="0"/>
              </a:rPr>
              <a:t>aute</a:t>
            </a:r>
            <a:r>
              <a:rPr lang="en-GB" sz="1300" dirty="0">
                <a:latin typeface="HSE Sans" panose="02000000000000000000" pitchFamily="2" charset="0"/>
              </a:rPr>
              <a:t> </a:t>
            </a:r>
            <a:r>
              <a:rPr lang="en-GB" sz="1300" dirty="0" err="1">
                <a:latin typeface="HSE Sans" panose="02000000000000000000" pitchFamily="2" charset="0"/>
              </a:rPr>
              <a:t>irure</a:t>
            </a:r>
            <a:r>
              <a:rPr lang="en-GB" sz="1300" dirty="0">
                <a:latin typeface="HSE Sans" panose="02000000000000000000" pitchFamily="2" charset="0"/>
              </a:rPr>
              <a:t> </a:t>
            </a:r>
            <a:r>
              <a:rPr lang="en-GB" sz="1300" dirty="0" err="1">
                <a:latin typeface="HSE Sans" panose="02000000000000000000" pitchFamily="2" charset="0"/>
              </a:rPr>
              <a:t>dolor</a:t>
            </a:r>
            <a:r>
              <a:rPr lang="en-GB" sz="1300" dirty="0">
                <a:latin typeface="HSE Sans" panose="02000000000000000000" pitchFamily="2" charset="0"/>
              </a:rPr>
              <a:t> in </a:t>
            </a:r>
            <a:r>
              <a:rPr lang="en-GB" sz="1300" dirty="0" err="1">
                <a:latin typeface="HSE Sans" panose="02000000000000000000" pitchFamily="2" charset="0"/>
              </a:rPr>
              <a:t>reprehenderit</a:t>
            </a:r>
            <a:r>
              <a:rPr lang="en-GB" sz="1300" dirty="0">
                <a:latin typeface="HSE Sans" panose="02000000000000000000" pitchFamily="2" charset="0"/>
              </a:rPr>
              <a:t> in </a:t>
            </a:r>
            <a:r>
              <a:rPr lang="en-GB" sz="1300" dirty="0" err="1">
                <a:latin typeface="HSE Sans" panose="02000000000000000000" pitchFamily="2" charset="0"/>
              </a:rPr>
              <a:t>voluptate</a:t>
            </a:r>
            <a:r>
              <a:rPr lang="en-GB" sz="1300" dirty="0">
                <a:latin typeface="HSE Sans" panose="02000000000000000000" pitchFamily="2" charset="0"/>
              </a:rPr>
              <a:t> </a:t>
            </a:r>
            <a:r>
              <a:rPr lang="en-GB" sz="1300" dirty="0" err="1">
                <a:latin typeface="HSE Sans" panose="02000000000000000000" pitchFamily="2" charset="0"/>
              </a:rPr>
              <a:t>velit</a:t>
            </a:r>
            <a:r>
              <a:rPr lang="en-GB" sz="1300" dirty="0">
                <a:latin typeface="HSE Sans" panose="02000000000000000000" pitchFamily="2" charset="0"/>
              </a:rPr>
              <a:t> </a:t>
            </a:r>
            <a:r>
              <a:rPr lang="en-GB" sz="1300" dirty="0" err="1">
                <a:latin typeface="HSE Sans" panose="02000000000000000000" pitchFamily="2" charset="0"/>
              </a:rPr>
              <a:t>esse</a:t>
            </a:r>
            <a:r>
              <a:rPr lang="en-GB" sz="1300" dirty="0">
                <a:latin typeface="HSE Sans" panose="02000000000000000000" pitchFamily="2" charset="0"/>
              </a:rPr>
              <a:t> </a:t>
            </a:r>
            <a:r>
              <a:rPr lang="en-GB" sz="1300" dirty="0" err="1">
                <a:latin typeface="HSE Sans" panose="02000000000000000000" pitchFamily="2" charset="0"/>
              </a:rPr>
              <a:t>cillum</a:t>
            </a:r>
            <a:r>
              <a:rPr lang="en-GB" sz="1300" dirty="0">
                <a:latin typeface="HSE Sans" panose="02000000000000000000" pitchFamily="2" charset="0"/>
              </a:rPr>
              <a:t> dolore </a:t>
            </a:r>
            <a:r>
              <a:rPr lang="en-GB" sz="1300" dirty="0" err="1">
                <a:latin typeface="HSE Sans" panose="02000000000000000000" pitchFamily="2" charset="0"/>
              </a:rPr>
              <a:t>eu</a:t>
            </a:r>
            <a:r>
              <a:rPr lang="en-GB" sz="1300" dirty="0">
                <a:latin typeface="HSE Sans" panose="02000000000000000000" pitchFamily="2" charset="0"/>
              </a:rPr>
              <a:t> </a:t>
            </a:r>
            <a:r>
              <a:rPr lang="en-GB" sz="1300" dirty="0" err="1">
                <a:latin typeface="HSE Sans" panose="02000000000000000000" pitchFamily="2" charset="0"/>
              </a:rPr>
              <a:t>fugiat</a:t>
            </a:r>
            <a:r>
              <a:rPr lang="en-GB" sz="1300" dirty="0">
                <a:latin typeface="HSE Sans" panose="02000000000000000000" pitchFamily="2" charset="0"/>
              </a:rPr>
              <a:t> </a:t>
            </a:r>
            <a:r>
              <a:rPr lang="en-GB" sz="1300" dirty="0" err="1">
                <a:latin typeface="HSE Sans" panose="02000000000000000000" pitchFamily="2" charset="0"/>
              </a:rPr>
              <a:t>nulla</a:t>
            </a:r>
            <a:r>
              <a:rPr lang="en-GB" sz="1300" dirty="0">
                <a:latin typeface="HSE Sans" panose="02000000000000000000" pitchFamily="2" charset="0"/>
              </a:rPr>
              <a:t> </a:t>
            </a:r>
            <a:r>
              <a:rPr lang="en-GB" sz="1300" dirty="0" err="1">
                <a:latin typeface="HSE Sans" panose="02000000000000000000" pitchFamily="2" charset="0"/>
              </a:rPr>
              <a:t>pariatur</a:t>
            </a:r>
            <a:r>
              <a:rPr lang="en-GB" sz="1300" dirty="0">
                <a:latin typeface="HSE Sans" panose="02000000000000000000" pitchFamily="2" charset="0"/>
              </a:rPr>
              <a:t>. </a:t>
            </a:r>
            <a:r>
              <a:rPr lang="en-GB" sz="1300" dirty="0" err="1">
                <a:latin typeface="HSE Sans" panose="02000000000000000000" pitchFamily="2" charset="0"/>
              </a:rPr>
              <a:t>Excepteur</a:t>
            </a:r>
            <a:r>
              <a:rPr lang="en-GB" sz="1300" dirty="0">
                <a:latin typeface="HSE Sans" panose="02000000000000000000" pitchFamily="2" charset="0"/>
              </a:rPr>
              <a:t> </a:t>
            </a:r>
            <a:r>
              <a:rPr lang="en-GB" sz="1300" dirty="0" err="1">
                <a:latin typeface="HSE Sans" panose="02000000000000000000" pitchFamily="2" charset="0"/>
              </a:rPr>
              <a:t>sint</a:t>
            </a:r>
            <a:r>
              <a:rPr lang="en-GB" sz="1300" dirty="0">
                <a:latin typeface="HSE Sans" panose="02000000000000000000" pitchFamily="2" charset="0"/>
              </a:rPr>
              <a:t> </a:t>
            </a:r>
            <a:r>
              <a:rPr lang="en-GB" sz="1300" dirty="0" err="1">
                <a:latin typeface="HSE Sans" panose="02000000000000000000" pitchFamily="2" charset="0"/>
              </a:rPr>
              <a:t>occaecat</a:t>
            </a:r>
            <a:r>
              <a:rPr lang="en-GB" sz="1300" dirty="0">
                <a:latin typeface="HSE Sans" panose="02000000000000000000" pitchFamily="2" charset="0"/>
              </a:rPr>
              <a:t> </a:t>
            </a:r>
            <a:r>
              <a:rPr lang="en-GB" sz="1300" dirty="0" err="1">
                <a:latin typeface="HSE Sans" panose="02000000000000000000" pitchFamily="2" charset="0"/>
              </a:rPr>
              <a:t>cupidatat</a:t>
            </a:r>
            <a:r>
              <a:rPr lang="en-GB" sz="1300" dirty="0">
                <a:latin typeface="HSE Sans" panose="02000000000000000000" pitchFamily="2" charset="0"/>
              </a:rPr>
              <a:t> non </a:t>
            </a:r>
            <a:r>
              <a:rPr lang="en-GB" sz="1300" dirty="0" err="1">
                <a:latin typeface="HSE Sans" panose="02000000000000000000" pitchFamily="2" charset="0"/>
              </a:rPr>
              <a:t>proident</a:t>
            </a:r>
            <a:r>
              <a:rPr lang="en-GB" sz="1300" dirty="0">
                <a:latin typeface="HSE Sans" panose="02000000000000000000" pitchFamily="2" charset="0"/>
              </a:rPr>
              <a:t>, sunt in culpa qui </a:t>
            </a:r>
            <a:r>
              <a:rPr lang="en-GB" sz="1300" dirty="0" err="1">
                <a:latin typeface="HSE Sans" panose="02000000000000000000" pitchFamily="2" charset="0"/>
              </a:rPr>
              <a:t>officia</a:t>
            </a:r>
            <a:r>
              <a:rPr lang="en-GB" sz="1300" dirty="0">
                <a:latin typeface="HSE Sans" panose="02000000000000000000" pitchFamily="2" charset="0"/>
              </a:rPr>
              <a:t> </a:t>
            </a:r>
            <a:r>
              <a:rPr lang="en-GB" sz="1300" dirty="0" err="1">
                <a:latin typeface="HSE Sans" panose="02000000000000000000" pitchFamily="2" charset="0"/>
              </a:rPr>
              <a:t>deserunt</a:t>
            </a:r>
            <a:r>
              <a:rPr lang="en-GB" sz="1300" dirty="0">
                <a:latin typeface="HSE Sans" panose="02000000000000000000" pitchFamily="2" charset="0"/>
              </a:rPr>
              <a:t> </a:t>
            </a:r>
            <a:r>
              <a:rPr lang="en-GB" sz="1300" dirty="0" err="1">
                <a:latin typeface="HSE Sans" panose="02000000000000000000" pitchFamily="2" charset="0"/>
              </a:rPr>
              <a:t>mollit</a:t>
            </a:r>
            <a:r>
              <a:rPr lang="en-GB" sz="1300" dirty="0">
                <a:latin typeface="HSE Sans" panose="02000000000000000000" pitchFamily="2" charset="0"/>
              </a:rPr>
              <a:t> </a:t>
            </a:r>
            <a:r>
              <a:rPr lang="en-GB" sz="1300" dirty="0" err="1">
                <a:latin typeface="HSE Sans" panose="02000000000000000000" pitchFamily="2" charset="0"/>
              </a:rPr>
              <a:t>anim</a:t>
            </a:r>
            <a:r>
              <a:rPr lang="en-GB" sz="1300" dirty="0">
                <a:latin typeface="HSE Sans" panose="02000000000000000000" pitchFamily="2" charset="0"/>
              </a:rPr>
              <a:t> id </a:t>
            </a:r>
            <a:r>
              <a:rPr lang="en-GB" sz="1300" dirty="0" err="1">
                <a:latin typeface="HSE Sans" panose="02000000000000000000" pitchFamily="2" charset="0"/>
              </a:rPr>
              <a:t>est</a:t>
            </a:r>
            <a:r>
              <a:rPr lang="en-GB" sz="1300" dirty="0">
                <a:latin typeface="HSE Sans" panose="02000000000000000000" pitchFamily="2" charset="0"/>
              </a:rPr>
              <a:t> </a:t>
            </a:r>
            <a:r>
              <a:rPr lang="en-GB" sz="1300" dirty="0" err="1">
                <a:latin typeface="HSE Sans" panose="02000000000000000000" pitchFamily="2" charset="0"/>
              </a:rPr>
              <a:t>laborum</a:t>
            </a:r>
            <a:r>
              <a:rPr lang="en-GB" sz="1300" dirty="0">
                <a:latin typeface="HSE Sans" panose="02000000000000000000" pitchFamily="2" charset="0"/>
              </a:rPr>
              <a:t>.</a:t>
            </a:r>
            <a:endParaRPr lang="ru-RU" sz="1300" dirty="0">
              <a:latin typeface="HSE Sans" panose="02000000000000000000" pitchFamily="2" charset="0"/>
            </a:endParaRPr>
          </a:p>
        </p:txBody>
      </p:sp>
      <p:sp>
        <p:nvSpPr>
          <p:cNvPr id="19" name="Текст 35">
            <a:extLst>
              <a:ext uri="{FF2B5EF4-FFF2-40B4-BE49-F238E27FC236}">
                <a16:creationId xmlns:a16="http://schemas.microsoft.com/office/drawing/2014/main" id="{658542D3-7E45-6E46-8039-27C4C43DD617}"/>
              </a:ext>
            </a:extLst>
          </p:cNvPr>
          <p:cNvSpPr>
            <a:spLocks noGrp="1"/>
          </p:cNvSpPr>
          <p:nvPr>
            <p:ph type="body" sz="quarter" idx="16" hasCustomPrompt="1"/>
          </p:nvPr>
        </p:nvSpPr>
        <p:spPr>
          <a:xfrm>
            <a:off x="585897" y="5183249"/>
            <a:ext cx="3934345" cy="553998"/>
          </a:xfr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0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ru-RU" sz="1000" dirty="0">
                <a:latin typeface="HSE Sans" panose="02000000000000000000" pitchFamily="2" charset="0"/>
              </a:rPr>
              <a:t>Примечания, или любая другая пояснительная или дополнительная информация набираются шрифтом размером 10 </a:t>
            </a:r>
            <a:r>
              <a:rPr lang="en-GB" sz="1000" dirty="0" err="1">
                <a:latin typeface="HSE Sans" panose="02000000000000000000" pitchFamily="2" charset="0"/>
              </a:rPr>
              <a:t>pt</a:t>
            </a:r>
            <a:endParaRPr lang="ru-RU" sz="1000" dirty="0">
              <a:latin typeface="HSE Sans" panose="02000000000000000000" pitchFamily="2" charset="0"/>
            </a:endParaRPr>
          </a:p>
        </p:txBody>
      </p:sp>
      <p:sp>
        <p:nvSpPr>
          <p:cNvPr id="21" name="Диаграмма 7">
            <a:extLst>
              <a:ext uri="{FF2B5EF4-FFF2-40B4-BE49-F238E27FC236}">
                <a16:creationId xmlns:a16="http://schemas.microsoft.com/office/drawing/2014/main" id="{57965DCA-4776-7546-97FD-A69317A34CF2}"/>
              </a:ext>
            </a:extLst>
          </p:cNvPr>
          <p:cNvSpPr>
            <a:spLocks noGrp="1"/>
          </p:cNvSpPr>
          <p:nvPr>
            <p:ph type="chart" sz="quarter" idx="10"/>
          </p:nvPr>
        </p:nvSpPr>
        <p:spPr>
          <a:xfrm>
            <a:off x="5272097" y="1447790"/>
            <a:ext cx="6371768" cy="4289457"/>
          </a:xfrm>
        </p:spPr>
        <p:txBody>
          <a:bodyPr/>
          <a:lstStyle/>
          <a:p>
            <a:endParaRPr lang="ru-RU"/>
          </a:p>
        </p:txBody>
      </p:sp>
    </p:spTree>
    <p:extLst>
      <p:ext uri="{BB962C8B-B14F-4D97-AF65-F5344CB8AC3E}">
        <p14:creationId xmlns:p14="http://schemas.microsoft.com/office/powerpoint/2010/main" val="2507113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График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4" descr="Icon&#10;&#10;Description automatically generated">
            <a:extLst>
              <a:ext uri="{FF2B5EF4-FFF2-40B4-BE49-F238E27FC236}">
                <a16:creationId xmlns:a16="http://schemas.microsoft.com/office/drawing/2014/main" id="{11D7C3EB-CCEB-E142-9753-8B2D75A0A80D}"/>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9" name="Straight Connector 19">
            <a:extLst>
              <a:ext uri="{FF2B5EF4-FFF2-40B4-BE49-F238E27FC236}">
                <a16:creationId xmlns:a16="http://schemas.microsoft.com/office/drawing/2014/main" id="{527C9F89-51CC-D243-9351-73AB081DB944}"/>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1">
            <a:extLst>
              <a:ext uri="{FF2B5EF4-FFF2-40B4-BE49-F238E27FC236}">
                <a16:creationId xmlns:a16="http://schemas.microsoft.com/office/drawing/2014/main" id="{F09EE119-6C80-E846-95F9-BB3907664128}"/>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1" name="Straight Connector 25">
            <a:extLst>
              <a:ext uri="{FF2B5EF4-FFF2-40B4-BE49-F238E27FC236}">
                <a16:creationId xmlns:a16="http://schemas.microsoft.com/office/drawing/2014/main" id="{6C0A681B-44BF-6A46-98D8-483EF13B9114}"/>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65A5D7C-EB12-9D4D-A99A-4B26C81B7387}"/>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pPr/>
              <a:t>‹#›</a:t>
            </a:fld>
            <a:endParaRPr lang="ru-RU" sz="2000" dirty="0">
              <a:solidFill>
                <a:srgbClr val="102D69"/>
              </a:solidFill>
              <a:latin typeface="HSE Sans" panose="02000000000000000000" pitchFamily="2" charset="0"/>
            </a:endParaRPr>
          </a:p>
        </p:txBody>
      </p:sp>
      <p:cxnSp>
        <p:nvCxnSpPr>
          <p:cNvPr id="13" name="Straight Connector 59">
            <a:extLst>
              <a:ext uri="{FF2B5EF4-FFF2-40B4-BE49-F238E27FC236}">
                <a16:creationId xmlns:a16="http://schemas.microsoft.com/office/drawing/2014/main" id="{D4C3D74D-BE91-9547-ADCA-ACCE93C18789}"/>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4" name="Текст 37">
            <a:extLst>
              <a:ext uri="{FF2B5EF4-FFF2-40B4-BE49-F238E27FC236}">
                <a16:creationId xmlns:a16="http://schemas.microsoft.com/office/drawing/2014/main" id="{3E0AB43B-5E98-6042-A282-C61E0C5A37B9}"/>
              </a:ext>
            </a:extLst>
          </p:cNvPr>
          <p:cNvSpPr>
            <a:spLocks noGrp="1"/>
          </p:cNvSpPr>
          <p:nvPr>
            <p:ph type="body" sz="quarter" idx="13" hasCustomPrompt="1"/>
          </p:nvPr>
        </p:nvSpPr>
        <p:spPr>
          <a:xfrm>
            <a:off x="1143689" y="540904"/>
            <a:ext cx="1901825" cy="415925"/>
          </a:xfr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ru-RU" sz="1000" dirty="0">
                <a:latin typeface="HSE Sans" panose="02000000000000000000" pitchFamily="2" charset="0"/>
              </a:rPr>
              <a:t>Название подразделения</a:t>
            </a:r>
            <a:br>
              <a:rPr lang="ru-RU" sz="1000" dirty="0">
                <a:latin typeface="HSE Sans" panose="02000000000000000000" pitchFamily="2" charset="0"/>
              </a:rPr>
            </a:br>
            <a:r>
              <a:rPr lang="ru-RU" sz="1000" dirty="0">
                <a:latin typeface="HSE Sans" panose="02000000000000000000" pitchFamily="2" charset="0"/>
              </a:rPr>
              <a:t>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5" name="Текст 39">
            <a:extLst>
              <a:ext uri="{FF2B5EF4-FFF2-40B4-BE49-F238E27FC236}">
                <a16:creationId xmlns:a16="http://schemas.microsoft.com/office/drawing/2014/main" id="{7388A8DF-D130-5445-A3F8-F96E1202BA19}"/>
              </a:ext>
            </a:extLst>
          </p:cNvPr>
          <p:cNvSpPr>
            <a:spLocks noGrp="1"/>
          </p:cNvSpPr>
          <p:nvPr>
            <p:ph type="body" sz="quarter" idx="14" hasCustomPrompt="1"/>
          </p:nvPr>
        </p:nvSpPr>
        <p:spPr>
          <a:xfrm>
            <a:off x="3459163"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презентации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7" name="Текст 39">
            <a:extLst>
              <a:ext uri="{FF2B5EF4-FFF2-40B4-BE49-F238E27FC236}">
                <a16:creationId xmlns:a16="http://schemas.microsoft.com/office/drawing/2014/main" id="{02CBC466-1703-7541-94E4-AC76F4E6D938}"/>
              </a:ext>
            </a:extLst>
          </p:cNvPr>
          <p:cNvSpPr>
            <a:spLocks noGrp="1"/>
          </p:cNvSpPr>
          <p:nvPr>
            <p:ph type="body" sz="quarter" idx="15" hasCustomPrompt="1"/>
          </p:nvPr>
        </p:nvSpPr>
        <p:spPr>
          <a:xfrm>
            <a:off x="6259892"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раздела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20" name="Текст 35">
            <a:extLst>
              <a:ext uri="{FF2B5EF4-FFF2-40B4-BE49-F238E27FC236}">
                <a16:creationId xmlns:a16="http://schemas.microsoft.com/office/drawing/2014/main" id="{5812BF3C-1D24-3640-84D2-BFFCA525AE5F}"/>
              </a:ext>
            </a:extLst>
          </p:cNvPr>
          <p:cNvSpPr>
            <a:spLocks noGrp="1"/>
          </p:cNvSpPr>
          <p:nvPr>
            <p:ph type="body" sz="quarter" idx="16" hasCustomPrompt="1"/>
          </p:nvPr>
        </p:nvSpPr>
        <p:spPr>
          <a:xfrm>
            <a:off x="585897" y="5183249"/>
            <a:ext cx="3934345" cy="553998"/>
          </a:xfr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0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ru-RU" sz="1000" dirty="0">
                <a:latin typeface="HSE Sans" panose="02000000000000000000" pitchFamily="2" charset="0"/>
              </a:rPr>
              <a:t>Примечания, или любая другая пояснительная или дополнительная информация набираются шрифтом размером 10 </a:t>
            </a:r>
            <a:r>
              <a:rPr lang="en-GB" sz="1000" dirty="0" err="1">
                <a:latin typeface="HSE Sans" panose="02000000000000000000" pitchFamily="2" charset="0"/>
              </a:rPr>
              <a:t>pt</a:t>
            </a:r>
            <a:endParaRPr lang="ru-RU" sz="1000" dirty="0">
              <a:latin typeface="HSE Sans" panose="02000000000000000000" pitchFamily="2" charset="0"/>
            </a:endParaRPr>
          </a:p>
        </p:txBody>
      </p:sp>
      <p:sp>
        <p:nvSpPr>
          <p:cNvPr id="21" name="Диаграмма 7">
            <a:extLst>
              <a:ext uri="{FF2B5EF4-FFF2-40B4-BE49-F238E27FC236}">
                <a16:creationId xmlns:a16="http://schemas.microsoft.com/office/drawing/2014/main" id="{BCBBDD44-9DC9-F74E-979F-120A7BBD4EE1}"/>
              </a:ext>
            </a:extLst>
          </p:cNvPr>
          <p:cNvSpPr>
            <a:spLocks noGrp="1"/>
          </p:cNvSpPr>
          <p:nvPr>
            <p:ph type="chart" sz="quarter" idx="10"/>
          </p:nvPr>
        </p:nvSpPr>
        <p:spPr>
          <a:xfrm>
            <a:off x="5272097" y="1447790"/>
            <a:ext cx="6371768" cy="4289457"/>
          </a:xfrm>
        </p:spPr>
        <p:txBody>
          <a:bodyPr/>
          <a:lstStyle/>
          <a:p>
            <a:endParaRPr lang="ru-RU"/>
          </a:p>
        </p:txBody>
      </p:sp>
      <p:sp>
        <p:nvSpPr>
          <p:cNvPr id="23" name="Текст 22">
            <a:extLst>
              <a:ext uri="{FF2B5EF4-FFF2-40B4-BE49-F238E27FC236}">
                <a16:creationId xmlns:a16="http://schemas.microsoft.com/office/drawing/2014/main" id="{7C68DF7B-E804-E44B-83DF-5DC36AF76F43}"/>
              </a:ext>
            </a:extLst>
          </p:cNvPr>
          <p:cNvSpPr>
            <a:spLocks noGrp="1"/>
          </p:cNvSpPr>
          <p:nvPr>
            <p:ph type="body" sz="quarter" idx="17" hasCustomPrompt="1"/>
          </p:nvPr>
        </p:nvSpPr>
        <p:spPr>
          <a:xfrm>
            <a:off x="585788" y="1447064"/>
            <a:ext cx="4322762" cy="703205"/>
          </a:xfrm>
        </p:spPr>
        <p:txBody>
          <a:bodyPr>
            <a:noAutofit/>
          </a:bodyPr>
          <a:lstStyle>
            <a:lvl1pPr marL="0" indent="0">
              <a:buNone/>
              <a:defRPr sz="1600" b="0" i="0">
                <a:solidFill>
                  <a:srgbClr val="0E2D69"/>
                </a:solidFill>
                <a:latin typeface="HSE Sans" panose="02000000000000000000" pitchFamily="2" charset="0"/>
              </a:defRPr>
            </a:lvl1pPr>
            <a:lvl2pPr>
              <a:defRPr sz="1600" b="0" i="0">
                <a:solidFill>
                  <a:srgbClr val="0E2D69"/>
                </a:solidFill>
                <a:latin typeface="HSE Sans" panose="02000000000000000000" pitchFamily="2" charset="0"/>
              </a:defRPr>
            </a:lvl2pPr>
            <a:lvl3pPr>
              <a:defRPr sz="1600" b="0" i="0">
                <a:solidFill>
                  <a:srgbClr val="0E2D69"/>
                </a:solidFill>
                <a:latin typeface="HSE Sans" panose="02000000000000000000" pitchFamily="2" charset="0"/>
              </a:defRPr>
            </a:lvl3pPr>
            <a:lvl4pPr>
              <a:defRPr sz="1600" b="0" i="0">
                <a:solidFill>
                  <a:srgbClr val="0E2D69"/>
                </a:solidFill>
                <a:latin typeface="HSE Sans" panose="02000000000000000000" pitchFamily="2" charset="0"/>
              </a:defRPr>
            </a:lvl4pPr>
            <a:lvl5pPr>
              <a:defRPr sz="1600" b="0" i="0">
                <a:solidFill>
                  <a:srgbClr val="0E2D69"/>
                </a:solidFill>
                <a:latin typeface="HSE Sans" panose="02000000000000000000" pitchFamily="2" charset="0"/>
              </a:defRPr>
            </a:lvl5pPr>
          </a:lstStyle>
          <a:p>
            <a:r>
              <a:rPr lang="ru-RU" sz="1600" dirty="0">
                <a:solidFill>
                  <a:srgbClr val="102D69"/>
                </a:solidFill>
                <a:latin typeface="HSE Sans" panose="02000000000000000000" pitchFamily="2" charset="0"/>
              </a:rPr>
              <a:t>Название графика. Обратите внимание, что название графика набирается меньшим кеглем, чем заголовок</a:t>
            </a:r>
            <a:r>
              <a:rPr lang="en-GB" sz="1600" dirty="0">
                <a:solidFill>
                  <a:srgbClr val="102D69"/>
                </a:solidFill>
                <a:latin typeface="HSE Sans" panose="02000000000000000000" pitchFamily="2" charset="0"/>
              </a:rPr>
              <a:t> (16pt)</a:t>
            </a:r>
            <a:endParaRPr lang="ru-RU" sz="1600" dirty="0">
              <a:solidFill>
                <a:srgbClr val="102D69"/>
              </a:solidFill>
              <a:latin typeface="HSE Sans" panose="02000000000000000000" pitchFamily="2" charset="0"/>
            </a:endParaRPr>
          </a:p>
        </p:txBody>
      </p:sp>
      <p:sp>
        <p:nvSpPr>
          <p:cNvPr id="28" name="Текст 35">
            <a:extLst>
              <a:ext uri="{FF2B5EF4-FFF2-40B4-BE49-F238E27FC236}">
                <a16:creationId xmlns:a16="http://schemas.microsoft.com/office/drawing/2014/main" id="{89E931D8-2901-A54D-86EA-096E47B81880}"/>
              </a:ext>
            </a:extLst>
          </p:cNvPr>
          <p:cNvSpPr>
            <a:spLocks noGrp="1"/>
          </p:cNvSpPr>
          <p:nvPr>
            <p:ph type="body" sz="quarter" idx="12" hasCustomPrompt="1"/>
          </p:nvPr>
        </p:nvSpPr>
        <p:spPr>
          <a:xfrm>
            <a:off x="585898" y="2379663"/>
            <a:ext cx="4322531" cy="2399371"/>
          </a:xfr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GB" sz="1300" dirty="0">
                <a:latin typeface="HSE Sans" panose="02000000000000000000" pitchFamily="2" charset="0"/>
              </a:rPr>
              <a:t>Lorem ipsum </a:t>
            </a:r>
            <a:r>
              <a:rPr lang="en-GB" sz="1300" dirty="0" err="1">
                <a:latin typeface="HSE Sans" panose="02000000000000000000" pitchFamily="2" charset="0"/>
              </a:rPr>
              <a:t>dolor</a:t>
            </a:r>
            <a:r>
              <a:rPr lang="en-GB" sz="1300" dirty="0">
                <a:latin typeface="HSE Sans" panose="02000000000000000000" pitchFamily="2" charset="0"/>
              </a:rPr>
              <a:t> sit </a:t>
            </a:r>
            <a:r>
              <a:rPr lang="en-GB" sz="1300" dirty="0" err="1">
                <a:latin typeface="HSE Sans" panose="02000000000000000000" pitchFamily="2" charset="0"/>
              </a:rPr>
              <a:t>amet</a:t>
            </a:r>
            <a:r>
              <a:rPr lang="en-GB" sz="1300" dirty="0">
                <a:latin typeface="HSE Sans" panose="02000000000000000000" pitchFamily="2" charset="0"/>
              </a:rPr>
              <a:t>, </a:t>
            </a:r>
            <a:r>
              <a:rPr lang="en-GB" sz="1300" dirty="0" err="1">
                <a:latin typeface="HSE Sans" panose="02000000000000000000" pitchFamily="2" charset="0"/>
              </a:rPr>
              <a:t>consectetur</a:t>
            </a:r>
            <a:r>
              <a:rPr lang="en-GB" sz="1300" dirty="0">
                <a:latin typeface="HSE Sans" panose="02000000000000000000" pitchFamily="2" charset="0"/>
              </a:rPr>
              <a:t> </a:t>
            </a:r>
            <a:r>
              <a:rPr lang="en-GB" sz="1300" dirty="0" err="1">
                <a:latin typeface="HSE Sans" panose="02000000000000000000" pitchFamily="2" charset="0"/>
              </a:rPr>
              <a:t>adipiscing</a:t>
            </a:r>
            <a:r>
              <a:rPr lang="en-GB" sz="1300" dirty="0">
                <a:latin typeface="HSE Sans" panose="02000000000000000000" pitchFamily="2" charset="0"/>
              </a:rPr>
              <a:t> </a:t>
            </a:r>
            <a:r>
              <a:rPr lang="en-GB" sz="1300" dirty="0" err="1">
                <a:latin typeface="HSE Sans" panose="02000000000000000000" pitchFamily="2" charset="0"/>
              </a:rPr>
              <a:t>elit</a:t>
            </a:r>
            <a:r>
              <a:rPr lang="en-GB" sz="1300" dirty="0">
                <a:latin typeface="HSE Sans" panose="02000000000000000000" pitchFamily="2" charset="0"/>
              </a:rPr>
              <a:t>, </a:t>
            </a:r>
            <a:r>
              <a:rPr lang="en-GB" sz="1300" dirty="0" err="1">
                <a:latin typeface="HSE Sans" panose="02000000000000000000" pitchFamily="2" charset="0"/>
              </a:rPr>
              <a:t>sed</a:t>
            </a:r>
            <a:r>
              <a:rPr lang="en-GB" sz="1300" dirty="0">
                <a:latin typeface="HSE Sans" panose="02000000000000000000" pitchFamily="2" charset="0"/>
              </a:rPr>
              <a:t> do </a:t>
            </a:r>
            <a:r>
              <a:rPr lang="en-GB" sz="1300" dirty="0" err="1">
                <a:latin typeface="HSE Sans" panose="02000000000000000000" pitchFamily="2" charset="0"/>
              </a:rPr>
              <a:t>eiusmod</a:t>
            </a:r>
            <a:r>
              <a:rPr lang="en-GB" sz="1300" dirty="0">
                <a:latin typeface="HSE Sans" panose="02000000000000000000" pitchFamily="2" charset="0"/>
              </a:rPr>
              <a:t> </a:t>
            </a:r>
            <a:r>
              <a:rPr lang="en-GB" sz="1300" dirty="0" err="1">
                <a:latin typeface="HSE Sans" panose="02000000000000000000" pitchFamily="2" charset="0"/>
              </a:rPr>
              <a:t>tempor</a:t>
            </a:r>
            <a:r>
              <a:rPr lang="en-GB" sz="1300" dirty="0">
                <a:latin typeface="HSE Sans" panose="02000000000000000000" pitchFamily="2" charset="0"/>
              </a:rPr>
              <a:t> </a:t>
            </a:r>
            <a:r>
              <a:rPr lang="en-GB" sz="1300" dirty="0" err="1">
                <a:latin typeface="HSE Sans" panose="02000000000000000000" pitchFamily="2" charset="0"/>
              </a:rPr>
              <a:t>incididunt</a:t>
            </a:r>
            <a:r>
              <a:rPr lang="en-GB" sz="1300" dirty="0">
                <a:latin typeface="HSE Sans" panose="02000000000000000000" pitchFamily="2" charset="0"/>
              </a:rPr>
              <a:t>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labore</a:t>
            </a:r>
            <a:r>
              <a:rPr lang="en-GB" sz="1300" dirty="0">
                <a:latin typeface="HSE Sans" panose="02000000000000000000" pitchFamily="2" charset="0"/>
              </a:rPr>
              <a:t> et dolore magna </a:t>
            </a:r>
            <a:r>
              <a:rPr lang="en-GB" sz="1300" dirty="0" err="1">
                <a:latin typeface="HSE Sans" panose="02000000000000000000" pitchFamily="2" charset="0"/>
              </a:rPr>
              <a:t>aliqua</a:t>
            </a:r>
            <a:r>
              <a:rPr lang="en-GB" sz="1300" dirty="0">
                <a:latin typeface="HSE Sans" panose="02000000000000000000" pitchFamily="2" charset="0"/>
              </a:rPr>
              <a:t>. Ut </a:t>
            </a:r>
            <a:r>
              <a:rPr lang="en-GB" sz="1300" dirty="0" err="1">
                <a:latin typeface="HSE Sans" panose="02000000000000000000" pitchFamily="2" charset="0"/>
              </a:rPr>
              <a:t>enim</a:t>
            </a:r>
            <a:r>
              <a:rPr lang="en-GB" sz="1300" dirty="0">
                <a:latin typeface="HSE Sans" panose="02000000000000000000" pitchFamily="2" charset="0"/>
              </a:rPr>
              <a:t> ad minim </a:t>
            </a:r>
            <a:r>
              <a:rPr lang="en-GB" sz="1300" dirty="0" err="1">
                <a:latin typeface="HSE Sans" panose="02000000000000000000" pitchFamily="2" charset="0"/>
              </a:rPr>
              <a:t>veniam</a:t>
            </a:r>
            <a:r>
              <a:rPr lang="en-GB" sz="1300" dirty="0">
                <a:latin typeface="HSE Sans" panose="02000000000000000000" pitchFamily="2" charset="0"/>
              </a:rPr>
              <a:t>, </a:t>
            </a:r>
            <a:r>
              <a:rPr lang="en-GB" sz="1300" dirty="0" err="1">
                <a:latin typeface="HSE Sans" panose="02000000000000000000" pitchFamily="2" charset="0"/>
              </a:rPr>
              <a:t>quis</a:t>
            </a:r>
            <a:r>
              <a:rPr lang="en-GB" sz="1300" dirty="0">
                <a:latin typeface="HSE Sans" panose="02000000000000000000" pitchFamily="2" charset="0"/>
              </a:rPr>
              <a:t> </a:t>
            </a:r>
            <a:r>
              <a:rPr lang="en-GB" sz="1300" dirty="0" err="1">
                <a:latin typeface="HSE Sans" panose="02000000000000000000" pitchFamily="2" charset="0"/>
              </a:rPr>
              <a:t>nostrud</a:t>
            </a:r>
            <a:r>
              <a:rPr lang="en-GB" sz="1300" dirty="0">
                <a:latin typeface="HSE Sans" panose="02000000000000000000" pitchFamily="2" charset="0"/>
              </a:rPr>
              <a:t> exercitation </a:t>
            </a:r>
            <a:r>
              <a:rPr lang="en-GB" sz="1300" dirty="0" err="1">
                <a:latin typeface="HSE Sans" panose="02000000000000000000" pitchFamily="2" charset="0"/>
              </a:rPr>
              <a:t>ullamco</a:t>
            </a:r>
            <a:r>
              <a:rPr lang="en-GB" sz="1300" dirty="0">
                <a:latin typeface="HSE Sans" panose="02000000000000000000" pitchFamily="2" charset="0"/>
              </a:rPr>
              <a:t> </a:t>
            </a:r>
            <a:r>
              <a:rPr lang="en-GB" sz="1300" dirty="0" err="1">
                <a:latin typeface="HSE Sans" panose="02000000000000000000" pitchFamily="2" charset="0"/>
              </a:rPr>
              <a:t>laboris</a:t>
            </a:r>
            <a:r>
              <a:rPr lang="en-GB" sz="1300" dirty="0">
                <a:latin typeface="HSE Sans" panose="02000000000000000000" pitchFamily="2" charset="0"/>
              </a:rPr>
              <a:t> nisi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aliquip</a:t>
            </a:r>
            <a:r>
              <a:rPr lang="en-GB" sz="1300" dirty="0">
                <a:latin typeface="HSE Sans" panose="02000000000000000000" pitchFamily="2" charset="0"/>
              </a:rPr>
              <a:t> ex </a:t>
            </a:r>
            <a:r>
              <a:rPr lang="en-GB" sz="1300" dirty="0" err="1">
                <a:latin typeface="HSE Sans" panose="02000000000000000000" pitchFamily="2" charset="0"/>
              </a:rPr>
              <a:t>ea</a:t>
            </a:r>
            <a:r>
              <a:rPr lang="en-GB" sz="1300" dirty="0">
                <a:latin typeface="HSE Sans" panose="02000000000000000000" pitchFamily="2" charset="0"/>
              </a:rPr>
              <a:t> </a:t>
            </a:r>
            <a:r>
              <a:rPr lang="en-GB" sz="1300" dirty="0" err="1">
                <a:latin typeface="HSE Sans" panose="02000000000000000000" pitchFamily="2" charset="0"/>
              </a:rPr>
              <a:t>commodo</a:t>
            </a:r>
            <a:r>
              <a:rPr lang="en-GB" sz="1300" dirty="0">
                <a:latin typeface="HSE Sans" panose="02000000000000000000" pitchFamily="2" charset="0"/>
              </a:rPr>
              <a:t> </a:t>
            </a:r>
            <a:r>
              <a:rPr lang="en-GB" sz="1300" dirty="0" err="1">
                <a:latin typeface="HSE Sans" panose="02000000000000000000" pitchFamily="2" charset="0"/>
              </a:rPr>
              <a:t>consequat</a:t>
            </a:r>
            <a:r>
              <a:rPr lang="en-GB" sz="1300" dirty="0">
                <a:latin typeface="HSE Sans" panose="02000000000000000000" pitchFamily="2" charset="0"/>
              </a:rPr>
              <a:t>. Duis </a:t>
            </a:r>
            <a:r>
              <a:rPr lang="en-GB" sz="1300" dirty="0" err="1">
                <a:latin typeface="HSE Sans" panose="02000000000000000000" pitchFamily="2" charset="0"/>
              </a:rPr>
              <a:t>aute</a:t>
            </a:r>
            <a:r>
              <a:rPr lang="en-GB" sz="1300" dirty="0">
                <a:latin typeface="HSE Sans" panose="02000000000000000000" pitchFamily="2" charset="0"/>
              </a:rPr>
              <a:t> </a:t>
            </a:r>
            <a:r>
              <a:rPr lang="en-GB" sz="1300" dirty="0" err="1">
                <a:latin typeface="HSE Sans" panose="02000000000000000000" pitchFamily="2" charset="0"/>
              </a:rPr>
              <a:t>irure</a:t>
            </a:r>
            <a:r>
              <a:rPr lang="en-GB" sz="1300" dirty="0">
                <a:latin typeface="HSE Sans" panose="02000000000000000000" pitchFamily="2" charset="0"/>
              </a:rPr>
              <a:t> </a:t>
            </a:r>
            <a:r>
              <a:rPr lang="en-GB" sz="1300" dirty="0" err="1">
                <a:latin typeface="HSE Sans" panose="02000000000000000000" pitchFamily="2" charset="0"/>
              </a:rPr>
              <a:t>dolor</a:t>
            </a:r>
            <a:r>
              <a:rPr lang="en-GB" sz="1300" dirty="0">
                <a:latin typeface="HSE Sans" panose="02000000000000000000" pitchFamily="2" charset="0"/>
              </a:rPr>
              <a:t> in </a:t>
            </a:r>
            <a:r>
              <a:rPr lang="en-GB" sz="1300" dirty="0" err="1">
                <a:latin typeface="HSE Sans" panose="02000000000000000000" pitchFamily="2" charset="0"/>
              </a:rPr>
              <a:t>reprehenderit</a:t>
            </a:r>
            <a:r>
              <a:rPr lang="en-GB" sz="1300" dirty="0">
                <a:latin typeface="HSE Sans" panose="02000000000000000000" pitchFamily="2" charset="0"/>
              </a:rPr>
              <a:t> in </a:t>
            </a:r>
            <a:r>
              <a:rPr lang="en-GB" sz="1300" dirty="0" err="1">
                <a:latin typeface="HSE Sans" panose="02000000000000000000" pitchFamily="2" charset="0"/>
              </a:rPr>
              <a:t>voluptate</a:t>
            </a:r>
            <a:r>
              <a:rPr lang="en-GB" sz="1300" dirty="0">
                <a:latin typeface="HSE Sans" panose="02000000000000000000" pitchFamily="2" charset="0"/>
              </a:rPr>
              <a:t> </a:t>
            </a:r>
            <a:r>
              <a:rPr lang="en-GB" sz="1300" dirty="0" err="1">
                <a:latin typeface="HSE Sans" panose="02000000000000000000" pitchFamily="2" charset="0"/>
              </a:rPr>
              <a:t>velit</a:t>
            </a:r>
            <a:r>
              <a:rPr lang="en-GB" sz="1300" dirty="0">
                <a:latin typeface="HSE Sans" panose="02000000000000000000" pitchFamily="2" charset="0"/>
              </a:rPr>
              <a:t> </a:t>
            </a:r>
            <a:r>
              <a:rPr lang="en-GB" sz="1300" dirty="0" err="1">
                <a:latin typeface="HSE Sans" panose="02000000000000000000" pitchFamily="2" charset="0"/>
              </a:rPr>
              <a:t>esse</a:t>
            </a:r>
            <a:r>
              <a:rPr lang="en-GB" sz="1300" dirty="0">
                <a:latin typeface="HSE Sans" panose="02000000000000000000" pitchFamily="2" charset="0"/>
              </a:rPr>
              <a:t> </a:t>
            </a:r>
            <a:r>
              <a:rPr lang="en-GB" sz="1300" dirty="0" err="1">
                <a:latin typeface="HSE Sans" panose="02000000000000000000" pitchFamily="2" charset="0"/>
              </a:rPr>
              <a:t>cillum</a:t>
            </a:r>
            <a:r>
              <a:rPr lang="en-GB" sz="1300" dirty="0">
                <a:latin typeface="HSE Sans" panose="02000000000000000000" pitchFamily="2" charset="0"/>
              </a:rPr>
              <a:t> dolore </a:t>
            </a:r>
            <a:r>
              <a:rPr lang="en-GB" sz="1300" dirty="0" err="1">
                <a:latin typeface="HSE Sans" panose="02000000000000000000" pitchFamily="2" charset="0"/>
              </a:rPr>
              <a:t>eu</a:t>
            </a:r>
            <a:r>
              <a:rPr lang="en-GB" sz="1300" dirty="0">
                <a:latin typeface="HSE Sans" panose="02000000000000000000" pitchFamily="2" charset="0"/>
              </a:rPr>
              <a:t> </a:t>
            </a:r>
            <a:r>
              <a:rPr lang="en-GB" sz="1300" dirty="0" err="1">
                <a:latin typeface="HSE Sans" panose="02000000000000000000" pitchFamily="2" charset="0"/>
              </a:rPr>
              <a:t>fugiat</a:t>
            </a:r>
            <a:r>
              <a:rPr lang="en-GB" sz="1300" dirty="0">
                <a:latin typeface="HSE Sans" panose="02000000000000000000" pitchFamily="2" charset="0"/>
              </a:rPr>
              <a:t> </a:t>
            </a:r>
            <a:r>
              <a:rPr lang="en-GB" sz="1300" dirty="0" err="1">
                <a:latin typeface="HSE Sans" panose="02000000000000000000" pitchFamily="2" charset="0"/>
              </a:rPr>
              <a:t>nulla</a:t>
            </a:r>
            <a:r>
              <a:rPr lang="en-GB" sz="1300" dirty="0">
                <a:latin typeface="HSE Sans" panose="02000000000000000000" pitchFamily="2" charset="0"/>
              </a:rPr>
              <a:t> </a:t>
            </a:r>
            <a:r>
              <a:rPr lang="en-GB" sz="1300" dirty="0" err="1">
                <a:latin typeface="HSE Sans" panose="02000000000000000000" pitchFamily="2" charset="0"/>
              </a:rPr>
              <a:t>pariatur</a:t>
            </a:r>
            <a:r>
              <a:rPr lang="en-GB" sz="1300" dirty="0">
                <a:latin typeface="HSE Sans" panose="02000000000000000000" pitchFamily="2" charset="0"/>
              </a:rPr>
              <a:t>. </a:t>
            </a:r>
            <a:r>
              <a:rPr lang="en-GB" sz="1300" dirty="0" err="1">
                <a:latin typeface="HSE Sans" panose="02000000000000000000" pitchFamily="2" charset="0"/>
              </a:rPr>
              <a:t>Excepteur</a:t>
            </a:r>
            <a:r>
              <a:rPr lang="en-GB" sz="1300" dirty="0">
                <a:latin typeface="HSE Sans" panose="02000000000000000000" pitchFamily="2" charset="0"/>
              </a:rPr>
              <a:t> </a:t>
            </a:r>
            <a:r>
              <a:rPr lang="en-GB" sz="1300" dirty="0" err="1">
                <a:latin typeface="HSE Sans" panose="02000000000000000000" pitchFamily="2" charset="0"/>
              </a:rPr>
              <a:t>sint</a:t>
            </a:r>
            <a:r>
              <a:rPr lang="en-GB" sz="1300" dirty="0">
                <a:latin typeface="HSE Sans" panose="02000000000000000000" pitchFamily="2" charset="0"/>
              </a:rPr>
              <a:t> </a:t>
            </a:r>
            <a:r>
              <a:rPr lang="en-GB" sz="1300" dirty="0" err="1">
                <a:latin typeface="HSE Sans" panose="02000000000000000000" pitchFamily="2" charset="0"/>
              </a:rPr>
              <a:t>occaecat</a:t>
            </a:r>
            <a:r>
              <a:rPr lang="en-GB" sz="1300" dirty="0">
                <a:latin typeface="HSE Sans" panose="02000000000000000000" pitchFamily="2" charset="0"/>
              </a:rPr>
              <a:t> </a:t>
            </a:r>
            <a:r>
              <a:rPr lang="en-GB" sz="1300" dirty="0" err="1">
                <a:latin typeface="HSE Sans" panose="02000000000000000000" pitchFamily="2" charset="0"/>
              </a:rPr>
              <a:t>cupidatat</a:t>
            </a:r>
            <a:r>
              <a:rPr lang="en-GB" sz="1300" dirty="0">
                <a:latin typeface="HSE Sans" panose="02000000000000000000" pitchFamily="2" charset="0"/>
              </a:rPr>
              <a:t> non </a:t>
            </a:r>
            <a:r>
              <a:rPr lang="en-GB" sz="1300" dirty="0" err="1">
                <a:latin typeface="HSE Sans" panose="02000000000000000000" pitchFamily="2" charset="0"/>
              </a:rPr>
              <a:t>proident</a:t>
            </a:r>
            <a:r>
              <a:rPr lang="en-GB" sz="1300" dirty="0">
                <a:latin typeface="HSE Sans" panose="02000000000000000000" pitchFamily="2" charset="0"/>
              </a:rPr>
              <a:t>, sunt in culpa qui </a:t>
            </a:r>
            <a:r>
              <a:rPr lang="en-GB" sz="1300" dirty="0" err="1">
                <a:latin typeface="HSE Sans" panose="02000000000000000000" pitchFamily="2" charset="0"/>
              </a:rPr>
              <a:t>officia</a:t>
            </a:r>
            <a:r>
              <a:rPr lang="en-GB" sz="1300" dirty="0">
                <a:latin typeface="HSE Sans" panose="02000000000000000000" pitchFamily="2" charset="0"/>
              </a:rPr>
              <a:t> </a:t>
            </a:r>
            <a:r>
              <a:rPr lang="en-GB" sz="1300" dirty="0" err="1">
                <a:latin typeface="HSE Sans" panose="02000000000000000000" pitchFamily="2" charset="0"/>
              </a:rPr>
              <a:t>deserunt</a:t>
            </a:r>
            <a:r>
              <a:rPr lang="en-GB" sz="1300" dirty="0">
                <a:latin typeface="HSE Sans" panose="02000000000000000000" pitchFamily="2" charset="0"/>
              </a:rPr>
              <a:t> </a:t>
            </a:r>
            <a:r>
              <a:rPr lang="en-GB" sz="1300" dirty="0" err="1">
                <a:latin typeface="HSE Sans" panose="02000000000000000000" pitchFamily="2" charset="0"/>
              </a:rPr>
              <a:t>mollit</a:t>
            </a:r>
            <a:r>
              <a:rPr lang="en-GB" sz="1300" dirty="0">
                <a:latin typeface="HSE Sans" panose="02000000000000000000" pitchFamily="2" charset="0"/>
              </a:rPr>
              <a:t> </a:t>
            </a:r>
            <a:r>
              <a:rPr lang="en-GB" sz="1300" dirty="0" err="1">
                <a:latin typeface="HSE Sans" panose="02000000000000000000" pitchFamily="2" charset="0"/>
              </a:rPr>
              <a:t>anim</a:t>
            </a:r>
            <a:r>
              <a:rPr lang="en-GB" sz="1300" dirty="0">
                <a:latin typeface="HSE Sans" panose="02000000000000000000" pitchFamily="2" charset="0"/>
              </a:rPr>
              <a:t> id </a:t>
            </a:r>
            <a:r>
              <a:rPr lang="en-GB" sz="1300" dirty="0" err="1">
                <a:latin typeface="HSE Sans" panose="02000000000000000000" pitchFamily="2" charset="0"/>
              </a:rPr>
              <a:t>est</a:t>
            </a:r>
            <a:r>
              <a:rPr lang="en-GB" sz="1300" dirty="0">
                <a:latin typeface="HSE Sans" panose="02000000000000000000" pitchFamily="2" charset="0"/>
              </a:rPr>
              <a:t> </a:t>
            </a:r>
            <a:r>
              <a:rPr lang="en-GB" sz="1300" dirty="0" err="1">
                <a:latin typeface="HSE Sans" panose="02000000000000000000" pitchFamily="2" charset="0"/>
              </a:rPr>
              <a:t>laborum</a:t>
            </a:r>
            <a:r>
              <a:rPr lang="en-GB" sz="1300" dirty="0">
                <a:latin typeface="HSE Sans" panose="02000000000000000000" pitchFamily="2" charset="0"/>
              </a:rPr>
              <a:t>.</a:t>
            </a:r>
            <a:endParaRPr lang="ru-RU" sz="1300" dirty="0">
              <a:latin typeface="HSE Sans" panose="02000000000000000000" pitchFamily="2" charset="0"/>
            </a:endParaRPr>
          </a:p>
        </p:txBody>
      </p:sp>
    </p:spTree>
    <p:extLst>
      <p:ext uri="{BB962C8B-B14F-4D97-AF65-F5344CB8AC3E}">
        <p14:creationId xmlns:p14="http://schemas.microsoft.com/office/powerpoint/2010/main" val="764889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Цифры">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4" descr="Icon&#10;&#10;Description automatically generated">
            <a:extLst>
              <a:ext uri="{FF2B5EF4-FFF2-40B4-BE49-F238E27FC236}">
                <a16:creationId xmlns:a16="http://schemas.microsoft.com/office/drawing/2014/main" id="{E9A64721-E55E-8749-B29E-51DD8955936F}"/>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7" name="Straight Connector 19">
            <a:extLst>
              <a:ext uri="{FF2B5EF4-FFF2-40B4-BE49-F238E27FC236}">
                <a16:creationId xmlns:a16="http://schemas.microsoft.com/office/drawing/2014/main" id="{B0C162B7-B84F-874A-960E-31F512518C6E}"/>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8" name="Straight Connector 21">
            <a:extLst>
              <a:ext uri="{FF2B5EF4-FFF2-40B4-BE49-F238E27FC236}">
                <a16:creationId xmlns:a16="http://schemas.microsoft.com/office/drawing/2014/main" id="{1CB321BB-9FE3-294F-85D8-AA7DC75CA4AF}"/>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9" name="Straight Connector 25">
            <a:extLst>
              <a:ext uri="{FF2B5EF4-FFF2-40B4-BE49-F238E27FC236}">
                <a16:creationId xmlns:a16="http://schemas.microsoft.com/office/drawing/2014/main" id="{0A610A45-8712-8A45-AFB3-931CF468EC32}"/>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0460EF6-ECAD-8941-8132-1B3E005D6067}"/>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pPr/>
              <a:t>‹#›</a:t>
            </a:fld>
            <a:endParaRPr lang="ru-RU" sz="2000" dirty="0">
              <a:solidFill>
                <a:srgbClr val="102D69"/>
              </a:solidFill>
              <a:latin typeface="HSE Sans" panose="02000000000000000000" pitchFamily="2" charset="0"/>
            </a:endParaRPr>
          </a:p>
        </p:txBody>
      </p:sp>
      <p:cxnSp>
        <p:nvCxnSpPr>
          <p:cNvPr id="11" name="Straight Connector 59">
            <a:extLst>
              <a:ext uri="{FF2B5EF4-FFF2-40B4-BE49-F238E27FC236}">
                <a16:creationId xmlns:a16="http://schemas.microsoft.com/office/drawing/2014/main" id="{41AE56A2-5FAA-FD44-AE1A-338E1E304184}"/>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2" name="Текст 37">
            <a:extLst>
              <a:ext uri="{FF2B5EF4-FFF2-40B4-BE49-F238E27FC236}">
                <a16:creationId xmlns:a16="http://schemas.microsoft.com/office/drawing/2014/main" id="{D9986185-6D5E-FD48-A5CA-AF2D5B58A3E7}"/>
              </a:ext>
            </a:extLst>
          </p:cNvPr>
          <p:cNvSpPr>
            <a:spLocks noGrp="1"/>
          </p:cNvSpPr>
          <p:nvPr>
            <p:ph type="body" sz="quarter" idx="13" hasCustomPrompt="1"/>
          </p:nvPr>
        </p:nvSpPr>
        <p:spPr>
          <a:xfrm>
            <a:off x="1143689" y="540904"/>
            <a:ext cx="1901825" cy="415925"/>
          </a:xfr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ru-RU" sz="1000" dirty="0">
                <a:latin typeface="HSE Sans" panose="02000000000000000000" pitchFamily="2" charset="0"/>
              </a:rPr>
              <a:t>Название подразделения</a:t>
            </a:r>
            <a:br>
              <a:rPr lang="ru-RU" sz="1000" dirty="0">
                <a:latin typeface="HSE Sans" panose="02000000000000000000" pitchFamily="2" charset="0"/>
              </a:rPr>
            </a:br>
            <a:r>
              <a:rPr lang="ru-RU" sz="1000" dirty="0">
                <a:latin typeface="HSE Sans" panose="02000000000000000000" pitchFamily="2" charset="0"/>
              </a:rPr>
              <a:t>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3" name="Текст 39">
            <a:extLst>
              <a:ext uri="{FF2B5EF4-FFF2-40B4-BE49-F238E27FC236}">
                <a16:creationId xmlns:a16="http://schemas.microsoft.com/office/drawing/2014/main" id="{5DBFD327-E3A8-944A-AABF-7D813AD0F13C}"/>
              </a:ext>
            </a:extLst>
          </p:cNvPr>
          <p:cNvSpPr>
            <a:spLocks noGrp="1"/>
          </p:cNvSpPr>
          <p:nvPr>
            <p:ph type="body" sz="quarter" idx="14" hasCustomPrompt="1"/>
          </p:nvPr>
        </p:nvSpPr>
        <p:spPr>
          <a:xfrm>
            <a:off x="3459163"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презентации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5" name="Текст 39">
            <a:extLst>
              <a:ext uri="{FF2B5EF4-FFF2-40B4-BE49-F238E27FC236}">
                <a16:creationId xmlns:a16="http://schemas.microsoft.com/office/drawing/2014/main" id="{D206FCE0-05C3-2C45-A7D6-1FC287C017BE}"/>
              </a:ext>
            </a:extLst>
          </p:cNvPr>
          <p:cNvSpPr>
            <a:spLocks noGrp="1"/>
          </p:cNvSpPr>
          <p:nvPr>
            <p:ph type="body" sz="quarter" idx="15" hasCustomPrompt="1"/>
          </p:nvPr>
        </p:nvSpPr>
        <p:spPr>
          <a:xfrm>
            <a:off x="6259892"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раздела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7" name="Заголовок 31">
            <a:extLst>
              <a:ext uri="{FF2B5EF4-FFF2-40B4-BE49-F238E27FC236}">
                <a16:creationId xmlns:a16="http://schemas.microsoft.com/office/drawing/2014/main" id="{3B28B62E-5EE9-834C-9BB6-BD66079B8164}"/>
              </a:ext>
            </a:extLst>
          </p:cNvPr>
          <p:cNvSpPr>
            <a:spLocks noGrp="1"/>
          </p:cNvSpPr>
          <p:nvPr>
            <p:ph type="title" hasCustomPrompt="1"/>
          </p:nvPr>
        </p:nvSpPr>
        <p:spPr>
          <a:xfrm>
            <a:off x="585897" y="1447790"/>
            <a:ext cx="11057955" cy="777025"/>
          </a:xfrm>
        </p:spPr>
        <p:txBody>
          <a:bodyPr lIns="0" tIns="0" rIns="0" bIns="0" anchor="t">
            <a:normAutofit/>
          </a:bodyPr>
          <a:lstStyle>
            <a:lvl1pPr>
              <a:lnSpc>
                <a:spcPct val="100000"/>
              </a:lnSpc>
              <a:defRPr sz="2400" b="0" i="0">
                <a:latin typeface="HSE Sans" panose="02000000000000000000" pitchFamily="2" charset="0"/>
              </a:defRPr>
            </a:lvl1pPr>
          </a:lstStyle>
          <a:p>
            <a:r>
              <a:rPr lang="ru-RU" sz="2400" dirty="0">
                <a:solidFill>
                  <a:srgbClr val="102D69"/>
                </a:solidFill>
                <a:latin typeface="HSE Sans" panose="02000000000000000000" pitchFamily="2" charset="0"/>
              </a:rPr>
              <a:t>Заголовок может быть набран в две или три строки</a:t>
            </a:r>
            <a:r>
              <a:rPr lang="en-GB" sz="2400" dirty="0">
                <a:solidFill>
                  <a:srgbClr val="102D69"/>
                </a:solidFill>
                <a:latin typeface="HSE Sans" panose="02000000000000000000" pitchFamily="2" charset="0"/>
              </a:rPr>
              <a:t> (24 </a:t>
            </a:r>
            <a:r>
              <a:rPr lang="en-GB" sz="2400" dirty="0" err="1">
                <a:solidFill>
                  <a:srgbClr val="102D69"/>
                </a:solidFill>
                <a:latin typeface="HSE Sans" panose="02000000000000000000" pitchFamily="2" charset="0"/>
              </a:rPr>
              <a:t>pt</a:t>
            </a:r>
            <a:r>
              <a:rPr lang="en-GB" sz="2400" dirty="0">
                <a:solidFill>
                  <a:srgbClr val="102D69"/>
                </a:solidFill>
                <a:latin typeface="HSE Sans" panose="02000000000000000000" pitchFamily="2" charset="0"/>
              </a:rPr>
              <a:t>)</a:t>
            </a:r>
            <a:endParaRPr lang="ru-RU" sz="2400" dirty="0">
              <a:solidFill>
                <a:srgbClr val="102D69"/>
              </a:solidFill>
              <a:latin typeface="HSE Sans" panose="02000000000000000000" pitchFamily="2" charset="0"/>
            </a:endParaRPr>
          </a:p>
        </p:txBody>
      </p:sp>
      <p:sp>
        <p:nvSpPr>
          <p:cNvPr id="24" name="Текст 35">
            <a:extLst>
              <a:ext uri="{FF2B5EF4-FFF2-40B4-BE49-F238E27FC236}">
                <a16:creationId xmlns:a16="http://schemas.microsoft.com/office/drawing/2014/main" id="{621215DE-C1FD-2B4C-B236-AF679CF906BE}"/>
              </a:ext>
            </a:extLst>
          </p:cNvPr>
          <p:cNvSpPr>
            <a:spLocks noGrp="1"/>
          </p:cNvSpPr>
          <p:nvPr>
            <p:ph type="body" sz="quarter" idx="12" hasCustomPrompt="1"/>
          </p:nvPr>
        </p:nvSpPr>
        <p:spPr>
          <a:xfrm>
            <a:off x="575076" y="4103994"/>
            <a:ext cx="2758143" cy="1569661"/>
          </a:xfr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ru-RU" sz="1300" dirty="0">
                <a:latin typeface="HSE Sans" panose="02000000000000000000" pitchFamily="2" charset="0"/>
              </a:rPr>
              <a:t>Если у вас мало данных, то не переживайте. Сделайте несколько крупных цифр и аккуратные подписи к ним, это позволит подать информацию красиво и аккуратно.</a:t>
            </a:r>
          </a:p>
        </p:txBody>
      </p:sp>
      <p:sp>
        <p:nvSpPr>
          <p:cNvPr id="25" name="Текст 35">
            <a:extLst>
              <a:ext uri="{FF2B5EF4-FFF2-40B4-BE49-F238E27FC236}">
                <a16:creationId xmlns:a16="http://schemas.microsoft.com/office/drawing/2014/main" id="{8BC2F90D-0CE0-574C-A7C1-EAA3E6F1AB56}"/>
              </a:ext>
            </a:extLst>
          </p:cNvPr>
          <p:cNvSpPr>
            <a:spLocks noGrp="1"/>
          </p:cNvSpPr>
          <p:nvPr>
            <p:ph type="body" sz="quarter" idx="16" hasCustomPrompt="1"/>
          </p:nvPr>
        </p:nvSpPr>
        <p:spPr>
          <a:xfrm>
            <a:off x="4047007" y="4103994"/>
            <a:ext cx="2757612" cy="1569661"/>
          </a:xfr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ru-RU" sz="1300" dirty="0">
                <a:latin typeface="HSE Sans" panose="02000000000000000000" pitchFamily="2" charset="0"/>
              </a:rPr>
              <a:t>Если у вас мало данных, то не переживайте. Сделайте несколько крупных цифр и аккуратные подписи к ним, это позволит подать информацию красиво и аккуратно.</a:t>
            </a:r>
          </a:p>
        </p:txBody>
      </p:sp>
      <p:sp>
        <p:nvSpPr>
          <p:cNvPr id="26" name="Текст 35">
            <a:extLst>
              <a:ext uri="{FF2B5EF4-FFF2-40B4-BE49-F238E27FC236}">
                <a16:creationId xmlns:a16="http://schemas.microsoft.com/office/drawing/2014/main" id="{239E188B-2696-8A48-9F8A-36223EEF61E9}"/>
              </a:ext>
            </a:extLst>
          </p:cNvPr>
          <p:cNvSpPr>
            <a:spLocks noGrp="1"/>
          </p:cNvSpPr>
          <p:nvPr>
            <p:ph type="body" sz="quarter" idx="17" hasCustomPrompt="1"/>
          </p:nvPr>
        </p:nvSpPr>
        <p:spPr>
          <a:xfrm>
            <a:off x="7518938" y="4103994"/>
            <a:ext cx="2757612" cy="1569661"/>
          </a:xfr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ru-RU" sz="1300" dirty="0">
                <a:latin typeface="HSE Sans" panose="02000000000000000000" pitchFamily="2" charset="0"/>
              </a:rPr>
              <a:t>Если у вас мало данных, то не переживайте. Сделайте несколько крупных цифр и аккуратные подписи к ним, это позволит подать информацию красиво и аккуратно.</a:t>
            </a:r>
          </a:p>
        </p:txBody>
      </p:sp>
      <p:sp>
        <p:nvSpPr>
          <p:cNvPr id="28" name="Текст 27">
            <a:extLst>
              <a:ext uri="{FF2B5EF4-FFF2-40B4-BE49-F238E27FC236}">
                <a16:creationId xmlns:a16="http://schemas.microsoft.com/office/drawing/2014/main" id="{379BF4C6-F899-294C-B88E-8363AFBEEC2A}"/>
              </a:ext>
            </a:extLst>
          </p:cNvPr>
          <p:cNvSpPr>
            <a:spLocks noGrp="1"/>
          </p:cNvSpPr>
          <p:nvPr>
            <p:ph type="body" sz="quarter" idx="18" hasCustomPrompt="1"/>
          </p:nvPr>
        </p:nvSpPr>
        <p:spPr>
          <a:xfrm>
            <a:off x="575076" y="2710235"/>
            <a:ext cx="2758143" cy="1164116"/>
          </a:xfrm>
        </p:spPr>
        <p:txBody>
          <a:bodyPr lIns="0" tIns="0" rIns="0" bIns="0">
            <a:noAutofit/>
          </a:bodyPr>
          <a:lstStyle>
            <a:lvl1pPr marL="0" indent="0">
              <a:buNone/>
              <a:defRPr sz="9600">
                <a:latin typeface="HSE Sans" panose="02000000000000000000" pitchFamily="2" charset="0"/>
              </a:defRPr>
            </a:lvl1pPr>
            <a:lvl2pPr>
              <a:defRPr sz="9600">
                <a:latin typeface="HSE Sans" panose="02000000000000000000" pitchFamily="2" charset="0"/>
              </a:defRPr>
            </a:lvl2pPr>
            <a:lvl3pPr>
              <a:defRPr sz="9600">
                <a:latin typeface="HSE Sans" panose="02000000000000000000" pitchFamily="2" charset="0"/>
              </a:defRPr>
            </a:lvl3pPr>
            <a:lvl4pPr>
              <a:defRPr sz="9600">
                <a:latin typeface="HSE Sans" panose="02000000000000000000" pitchFamily="2" charset="0"/>
              </a:defRPr>
            </a:lvl4pPr>
            <a:lvl5pPr>
              <a:defRPr sz="9600">
                <a:latin typeface="HSE Sans" panose="02000000000000000000" pitchFamily="2" charset="0"/>
              </a:defRPr>
            </a:lvl5pPr>
          </a:lstStyle>
          <a:p>
            <a:pPr lvl="0"/>
            <a:r>
              <a:rPr lang="ru-RU" sz="9600" dirty="0">
                <a:solidFill>
                  <a:srgbClr val="102D69"/>
                </a:solidFill>
                <a:latin typeface="HSE Sans" panose="02000000000000000000" pitchFamily="2" charset="0"/>
              </a:rPr>
              <a:t>152</a:t>
            </a:r>
            <a:endParaRPr lang="ru-RU" dirty="0"/>
          </a:p>
        </p:txBody>
      </p:sp>
      <p:sp>
        <p:nvSpPr>
          <p:cNvPr id="29" name="Текст 27">
            <a:extLst>
              <a:ext uri="{FF2B5EF4-FFF2-40B4-BE49-F238E27FC236}">
                <a16:creationId xmlns:a16="http://schemas.microsoft.com/office/drawing/2014/main" id="{DE7F352B-F6D9-B545-A835-443A55956E74}"/>
              </a:ext>
            </a:extLst>
          </p:cNvPr>
          <p:cNvSpPr>
            <a:spLocks noGrp="1"/>
          </p:cNvSpPr>
          <p:nvPr>
            <p:ph type="body" sz="quarter" idx="19" hasCustomPrompt="1"/>
          </p:nvPr>
        </p:nvSpPr>
        <p:spPr>
          <a:xfrm>
            <a:off x="4047007" y="2710235"/>
            <a:ext cx="2758143" cy="1164116"/>
          </a:xfrm>
        </p:spPr>
        <p:txBody>
          <a:bodyPr lIns="0" tIns="0" rIns="0" bIns="0">
            <a:noAutofit/>
          </a:bodyPr>
          <a:lstStyle>
            <a:lvl1pPr marL="0" indent="0">
              <a:buNone/>
              <a:defRPr sz="9600">
                <a:latin typeface="HSE Sans" panose="02000000000000000000" pitchFamily="2" charset="0"/>
              </a:defRPr>
            </a:lvl1pPr>
            <a:lvl2pPr>
              <a:defRPr sz="9600">
                <a:latin typeface="HSE Sans" panose="02000000000000000000" pitchFamily="2" charset="0"/>
              </a:defRPr>
            </a:lvl2pPr>
            <a:lvl3pPr>
              <a:defRPr sz="9600">
                <a:latin typeface="HSE Sans" panose="02000000000000000000" pitchFamily="2" charset="0"/>
              </a:defRPr>
            </a:lvl3pPr>
            <a:lvl4pPr>
              <a:defRPr sz="9600">
                <a:latin typeface="HSE Sans" panose="02000000000000000000" pitchFamily="2" charset="0"/>
              </a:defRPr>
            </a:lvl4pPr>
            <a:lvl5pPr>
              <a:defRPr sz="9600">
                <a:latin typeface="HSE Sans" panose="02000000000000000000" pitchFamily="2" charset="0"/>
              </a:defRPr>
            </a:lvl5pPr>
          </a:lstStyle>
          <a:p>
            <a:pPr lvl="0"/>
            <a:r>
              <a:rPr lang="ru-RU" sz="9600" dirty="0">
                <a:solidFill>
                  <a:srgbClr val="102D69"/>
                </a:solidFill>
                <a:latin typeface="HSE Sans" panose="02000000000000000000" pitchFamily="2" charset="0"/>
              </a:rPr>
              <a:t>95</a:t>
            </a:r>
            <a:endParaRPr lang="ru-RU" dirty="0"/>
          </a:p>
        </p:txBody>
      </p:sp>
      <p:sp>
        <p:nvSpPr>
          <p:cNvPr id="30" name="Текст 27">
            <a:extLst>
              <a:ext uri="{FF2B5EF4-FFF2-40B4-BE49-F238E27FC236}">
                <a16:creationId xmlns:a16="http://schemas.microsoft.com/office/drawing/2014/main" id="{D1D5AF9F-C1B0-7842-8789-1DB8963D981B}"/>
              </a:ext>
            </a:extLst>
          </p:cNvPr>
          <p:cNvSpPr>
            <a:spLocks noGrp="1"/>
          </p:cNvSpPr>
          <p:nvPr>
            <p:ph type="body" sz="quarter" idx="20" hasCustomPrompt="1"/>
          </p:nvPr>
        </p:nvSpPr>
        <p:spPr>
          <a:xfrm>
            <a:off x="7518938" y="2710235"/>
            <a:ext cx="2758143" cy="1164116"/>
          </a:xfrm>
        </p:spPr>
        <p:txBody>
          <a:bodyPr lIns="0" tIns="0" rIns="0" bIns="0">
            <a:noAutofit/>
          </a:bodyPr>
          <a:lstStyle>
            <a:lvl1pPr marL="0" indent="0">
              <a:buNone/>
              <a:defRPr sz="9600">
                <a:latin typeface="HSE Sans" panose="02000000000000000000" pitchFamily="2" charset="0"/>
              </a:defRPr>
            </a:lvl1pPr>
            <a:lvl2pPr>
              <a:defRPr sz="9600">
                <a:latin typeface="HSE Sans" panose="02000000000000000000" pitchFamily="2" charset="0"/>
              </a:defRPr>
            </a:lvl2pPr>
            <a:lvl3pPr>
              <a:defRPr sz="9600">
                <a:latin typeface="HSE Sans" panose="02000000000000000000" pitchFamily="2" charset="0"/>
              </a:defRPr>
            </a:lvl3pPr>
            <a:lvl4pPr>
              <a:defRPr sz="9600">
                <a:latin typeface="HSE Sans" panose="02000000000000000000" pitchFamily="2" charset="0"/>
              </a:defRPr>
            </a:lvl4pPr>
            <a:lvl5pPr>
              <a:defRPr sz="9600">
                <a:latin typeface="HSE Sans" panose="02000000000000000000" pitchFamily="2" charset="0"/>
              </a:defRPr>
            </a:lvl5pPr>
          </a:lstStyle>
          <a:p>
            <a:pPr lvl="0"/>
            <a:r>
              <a:rPr lang="ru-RU" sz="9600" dirty="0">
                <a:solidFill>
                  <a:srgbClr val="102D69"/>
                </a:solidFill>
                <a:latin typeface="HSE Sans" panose="02000000000000000000" pitchFamily="2" charset="0"/>
              </a:rPr>
              <a:t>284</a:t>
            </a:r>
            <a:endParaRPr lang="ru-RU" dirty="0"/>
          </a:p>
        </p:txBody>
      </p:sp>
    </p:spTree>
    <p:extLst>
      <p:ext uri="{BB962C8B-B14F-4D97-AF65-F5344CB8AC3E}">
        <p14:creationId xmlns:p14="http://schemas.microsoft.com/office/powerpoint/2010/main" val="2057052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Таблица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C5425806-16DD-844E-927C-26E7143A9ED8}"/>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6" name="Straight Connector 19">
            <a:extLst>
              <a:ext uri="{FF2B5EF4-FFF2-40B4-BE49-F238E27FC236}">
                <a16:creationId xmlns:a16="http://schemas.microsoft.com/office/drawing/2014/main" id="{479746FF-3282-DF46-9D7C-D80431604A55}"/>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7" name="Straight Connector 21">
            <a:extLst>
              <a:ext uri="{FF2B5EF4-FFF2-40B4-BE49-F238E27FC236}">
                <a16:creationId xmlns:a16="http://schemas.microsoft.com/office/drawing/2014/main" id="{51B44297-B0E7-D74D-B291-D39A0D468B42}"/>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8" name="Straight Connector 25">
            <a:extLst>
              <a:ext uri="{FF2B5EF4-FFF2-40B4-BE49-F238E27FC236}">
                <a16:creationId xmlns:a16="http://schemas.microsoft.com/office/drawing/2014/main" id="{0EA4A057-F0CB-E04F-B472-4A1ABFB64C66}"/>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64502F5-56EE-354B-A3B1-E79F8B005172}"/>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pPr/>
              <a:t>‹#›</a:t>
            </a:fld>
            <a:endParaRPr lang="ru-RU" sz="2000" dirty="0">
              <a:solidFill>
                <a:srgbClr val="102D69"/>
              </a:solidFill>
              <a:latin typeface="HSE Sans" panose="02000000000000000000" pitchFamily="2" charset="0"/>
            </a:endParaRPr>
          </a:p>
        </p:txBody>
      </p:sp>
      <p:cxnSp>
        <p:nvCxnSpPr>
          <p:cNvPr id="10" name="Straight Connector 59">
            <a:extLst>
              <a:ext uri="{FF2B5EF4-FFF2-40B4-BE49-F238E27FC236}">
                <a16:creationId xmlns:a16="http://schemas.microsoft.com/office/drawing/2014/main" id="{A80E0956-5C10-CC40-A426-CBD2E0C4158E}"/>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1" name="Текст 37">
            <a:extLst>
              <a:ext uri="{FF2B5EF4-FFF2-40B4-BE49-F238E27FC236}">
                <a16:creationId xmlns:a16="http://schemas.microsoft.com/office/drawing/2014/main" id="{6EC59AAD-5962-8D49-BF4D-7DA5D573073E}"/>
              </a:ext>
            </a:extLst>
          </p:cNvPr>
          <p:cNvSpPr>
            <a:spLocks noGrp="1"/>
          </p:cNvSpPr>
          <p:nvPr>
            <p:ph type="body" sz="quarter" idx="13" hasCustomPrompt="1"/>
          </p:nvPr>
        </p:nvSpPr>
        <p:spPr>
          <a:xfrm>
            <a:off x="1143689" y="540904"/>
            <a:ext cx="1901825" cy="415925"/>
          </a:xfr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ru-RU" sz="1000" dirty="0">
                <a:latin typeface="HSE Sans" panose="02000000000000000000" pitchFamily="2" charset="0"/>
              </a:rPr>
              <a:t>Название подразделения</a:t>
            </a:r>
            <a:br>
              <a:rPr lang="ru-RU" sz="1000" dirty="0">
                <a:latin typeface="HSE Sans" panose="02000000000000000000" pitchFamily="2" charset="0"/>
              </a:rPr>
            </a:br>
            <a:r>
              <a:rPr lang="ru-RU" sz="1000" dirty="0">
                <a:latin typeface="HSE Sans" panose="02000000000000000000" pitchFamily="2" charset="0"/>
              </a:rPr>
              <a:t>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2" name="Текст 39">
            <a:extLst>
              <a:ext uri="{FF2B5EF4-FFF2-40B4-BE49-F238E27FC236}">
                <a16:creationId xmlns:a16="http://schemas.microsoft.com/office/drawing/2014/main" id="{49041ACC-EEF4-D34B-A7DE-87B1AF2ED383}"/>
              </a:ext>
            </a:extLst>
          </p:cNvPr>
          <p:cNvSpPr>
            <a:spLocks noGrp="1"/>
          </p:cNvSpPr>
          <p:nvPr>
            <p:ph type="body" sz="quarter" idx="14" hasCustomPrompt="1"/>
          </p:nvPr>
        </p:nvSpPr>
        <p:spPr>
          <a:xfrm>
            <a:off x="3459163"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презентации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4" name="Текст 39">
            <a:extLst>
              <a:ext uri="{FF2B5EF4-FFF2-40B4-BE49-F238E27FC236}">
                <a16:creationId xmlns:a16="http://schemas.microsoft.com/office/drawing/2014/main" id="{BF93B2CC-81A4-0943-AF6C-C86576792995}"/>
              </a:ext>
            </a:extLst>
          </p:cNvPr>
          <p:cNvSpPr>
            <a:spLocks noGrp="1"/>
          </p:cNvSpPr>
          <p:nvPr>
            <p:ph type="body" sz="quarter" idx="15" hasCustomPrompt="1"/>
          </p:nvPr>
        </p:nvSpPr>
        <p:spPr>
          <a:xfrm>
            <a:off x="6259892"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раздела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5" name="Текст 22">
            <a:extLst>
              <a:ext uri="{FF2B5EF4-FFF2-40B4-BE49-F238E27FC236}">
                <a16:creationId xmlns:a16="http://schemas.microsoft.com/office/drawing/2014/main" id="{51340CB4-0355-3640-A212-F684523CDCCF}"/>
              </a:ext>
            </a:extLst>
          </p:cNvPr>
          <p:cNvSpPr>
            <a:spLocks noGrp="1"/>
          </p:cNvSpPr>
          <p:nvPr>
            <p:ph type="body" sz="quarter" idx="17" hasCustomPrompt="1"/>
          </p:nvPr>
        </p:nvSpPr>
        <p:spPr>
          <a:xfrm>
            <a:off x="585787" y="1447065"/>
            <a:ext cx="11058065" cy="307778"/>
          </a:xfrm>
        </p:spPr>
        <p:txBody>
          <a:bodyPr lIns="0" tIns="0" rIns="0" bIns="0">
            <a:noAutofit/>
          </a:bodyPr>
          <a:lstStyle>
            <a:lvl1pPr marL="0" indent="0">
              <a:buNone/>
              <a:defRPr sz="1600" b="0" i="0">
                <a:solidFill>
                  <a:srgbClr val="0E2D69"/>
                </a:solidFill>
                <a:latin typeface="HSE Sans" panose="02000000000000000000" pitchFamily="2" charset="0"/>
              </a:defRPr>
            </a:lvl1pPr>
            <a:lvl2pPr>
              <a:defRPr sz="1600" b="0" i="0">
                <a:solidFill>
                  <a:srgbClr val="0E2D69"/>
                </a:solidFill>
                <a:latin typeface="HSE Sans" panose="02000000000000000000" pitchFamily="2" charset="0"/>
              </a:defRPr>
            </a:lvl2pPr>
            <a:lvl3pPr>
              <a:defRPr sz="1600" b="0" i="0">
                <a:solidFill>
                  <a:srgbClr val="0E2D69"/>
                </a:solidFill>
                <a:latin typeface="HSE Sans" panose="02000000000000000000" pitchFamily="2" charset="0"/>
              </a:defRPr>
            </a:lvl3pPr>
            <a:lvl4pPr>
              <a:defRPr sz="1600" b="0" i="0">
                <a:solidFill>
                  <a:srgbClr val="0E2D69"/>
                </a:solidFill>
                <a:latin typeface="HSE Sans" panose="02000000000000000000" pitchFamily="2" charset="0"/>
              </a:defRPr>
            </a:lvl4pPr>
            <a:lvl5pPr>
              <a:defRPr sz="1600" b="0" i="0">
                <a:solidFill>
                  <a:srgbClr val="0E2D69"/>
                </a:solidFill>
                <a:latin typeface="HSE Sans" panose="02000000000000000000" pitchFamily="2" charset="0"/>
              </a:defRPr>
            </a:lvl5pPr>
          </a:lstStyle>
          <a:p>
            <a:r>
              <a:rPr lang="ru-RU" sz="1600" dirty="0">
                <a:solidFill>
                  <a:srgbClr val="102D69"/>
                </a:solidFill>
                <a:latin typeface="HSE Sans" panose="02000000000000000000" pitchFamily="2" charset="0"/>
              </a:rPr>
              <a:t>Название таблицы. Обратите внимание, что название графика набирается меньшим кеглем, чем заголовок (16</a:t>
            </a:r>
            <a:r>
              <a:rPr lang="en-GB" sz="1600" dirty="0" err="1">
                <a:solidFill>
                  <a:srgbClr val="102D69"/>
                </a:solidFill>
                <a:latin typeface="HSE Sans" panose="02000000000000000000" pitchFamily="2" charset="0"/>
              </a:rPr>
              <a:t>pt</a:t>
            </a:r>
            <a:r>
              <a:rPr lang="en-GB" sz="1600" dirty="0">
                <a:solidFill>
                  <a:srgbClr val="102D69"/>
                </a:solidFill>
                <a:latin typeface="HSE Sans" panose="02000000000000000000" pitchFamily="2" charset="0"/>
              </a:rPr>
              <a:t>)</a:t>
            </a:r>
            <a:endParaRPr lang="ru-RU" sz="1600" dirty="0">
              <a:solidFill>
                <a:srgbClr val="102D69"/>
              </a:solidFill>
              <a:latin typeface="HSE Sans" panose="02000000000000000000" pitchFamily="2" charset="0"/>
            </a:endParaRPr>
          </a:p>
        </p:txBody>
      </p:sp>
      <p:sp>
        <p:nvSpPr>
          <p:cNvPr id="17" name="Текст 16">
            <a:extLst>
              <a:ext uri="{FF2B5EF4-FFF2-40B4-BE49-F238E27FC236}">
                <a16:creationId xmlns:a16="http://schemas.microsoft.com/office/drawing/2014/main" id="{8C6F2EA4-CEDC-324C-9C06-8713118041EB}"/>
              </a:ext>
            </a:extLst>
          </p:cNvPr>
          <p:cNvSpPr>
            <a:spLocks noGrp="1"/>
          </p:cNvSpPr>
          <p:nvPr>
            <p:ph type="body" sz="quarter" idx="18" hasCustomPrompt="1"/>
          </p:nvPr>
        </p:nvSpPr>
        <p:spPr>
          <a:xfrm>
            <a:off x="585788" y="5739189"/>
            <a:ext cx="6824303" cy="703205"/>
          </a:xfrm>
        </p:spPr>
        <p:txBody>
          <a:bodyPr lIns="0" tIns="0" rIns="0" bIns="0">
            <a:normAutofit/>
          </a:bodyPr>
          <a:lstStyle>
            <a:lvl1pPr marL="0" marR="0" indent="0" algn="l" defTabSz="914400" rtl="0" eaLnBrk="1" fontAlgn="auto" latinLnBrk="0" hangingPunct="1">
              <a:lnSpc>
                <a:spcPct val="100000"/>
              </a:lnSpc>
              <a:spcBef>
                <a:spcPts val="600"/>
              </a:spcBef>
              <a:spcAft>
                <a:spcPts val="0"/>
              </a:spcAft>
              <a:buClrTx/>
              <a:buSzTx/>
              <a:buFontTx/>
              <a:buNone/>
              <a:tabLst/>
              <a:defRPr sz="1300" b="0" i="0">
                <a:solidFill>
                  <a:srgbClr val="0E2D69"/>
                </a:solidFill>
                <a:latin typeface="HSE Sans" panose="02000000000000000000" pitchFamily="2" charset="0"/>
              </a:defRPr>
            </a:lvl1pPr>
            <a:lvl2pPr>
              <a:defRPr sz="1300" b="0" i="0">
                <a:solidFill>
                  <a:srgbClr val="0E2D69"/>
                </a:solidFill>
                <a:latin typeface="HSE Sans" panose="02000000000000000000" pitchFamily="2" charset="0"/>
              </a:defRPr>
            </a:lvl2pPr>
            <a:lvl3pPr>
              <a:defRPr sz="1300" b="0" i="0">
                <a:solidFill>
                  <a:srgbClr val="0E2D69"/>
                </a:solidFill>
                <a:latin typeface="HSE Sans" panose="02000000000000000000" pitchFamily="2" charset="0"/>
              </a:defRPr>
            </a:lvl3pPr>
            <a:lvl4pPr>
              <a:defRPr sz="1300" b="0" i="0">
                <a:solidFill>
                  <a:srgbClr val="0E2D69"/>
                </a:solidFill>
                <a:latin typeface="HSE Sans" panose="02000000000000000000" pitchFamily="2" charset="0"/>
              </a:defRPr>
            </a:lvl4pPr>
            <a:lvl5pPr>
              <a:defRPr sz="1300" b="0" i="0">
                <a:solidFill>
                  <a:srgbClr val="0E2D69"/>
                </a:solidFill>
                <a:latin typeface="HSE Sans" panose="02000000000000000000" pitchFamily="2" charset="0"/>
              </a:defRPr>
            </a:lvl5p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ru-RU" sz="1300" b="0" dirty="0">
                <a:ln>
                  <a:noFill/>
                </a:ln>
                <a:latin typeface="HSE Sans" panose="02000000000000000000" pitchFamily="2" charset="0"/>
              </a:rPr>
              <a:t>Мы рекомендуем очень аккуратно использовать жирное начертание, старайтесь выделять жирным самое важное. </a:t>
            </a:r>
            <a:r>
              <a:rPr lang="ru-RU" sz="1300" dirty="0">
                <a:latin typeface="HSE Sans" panose="02000000000000000000" pitchFamily="2" charset="0"/>
              </a:rPr>
              <a:t>Также старайтесь не использовать выделение жирным начертанием вместе с заливкой ячеек каким-либо цветом, достаточно и одного акцента.</a:t>
            </a:r>
            <a:endParaRPr lang="x-none" sz="1300" b="0">
              <a:ln>
                <a:noFill/>
              </a:ln>
              <a:latin typeface="HSE Sans" panose="02000000000000000000" pitchFamily="2" charset="0"/>
            </a:endParaRPr>
          </a:p>
        </p:txBody>
      </p:sp>
      <p:sp>
        <p:nvSpPr>
          <p:cNvPr id="19" name="Таблица 18">
            <a:extLst>
              <a:ext uri="{FF2B5EF4-FFF2-40B4-BE49-F238E27FC236}">
                <a16:creationId xmlns:a16="http://schemas.microsoft.com/office/drawing/2014/main" id="{7B291085-A9B9-D842-B1A7-96258FAF012C}"/>
              </a:ext>
            </a:extLst>
          </p:cNvPr>
          <p:cNvSpPr>
            <a:spLocks noGrp="1"/>
          </p:cNvSpPr>
          <p:nvPr>
            <p:ph type="tbl" sz="quarter" idx="19"/>
          </p:nvPr>
        </p:nvSpPr>
        <p:spPr>
          <a:xfrm>
            <a:off x="585787" y="1984076"/>
            <a:ext cx="11058527" cy="3519576"/>
          </a:xfrm>
        </p:spPr>
        <p:txBody>
          <a:bodyPr/>
          <a:lstStyle/>
          <a:p>
            <a:endParaRPr lang="ru-RU"/>
          </a:p>
        </p:txBody>
      </p:sp>
    </p:spTree>
    <p:extLst>
      <p:ext uri="{BB962C8B-B14F-4D97-AF65-F5344CB8AC3E}">
        <p14:creationId xmlns:p14="http://schemas.microsoft.com/office/powerpoint/2010/main" val="2440160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Таблица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4" descr="Icon&#10;&#10;Description automatically generated">
            <a:extLst>
              <a:ext uri="{FF2B5EF4-FFF2-40B4-BE49-F238E27FC236}">
                <a16:creationId xmlns:a16="http://schemas.microsoft.com/office/drawing/2014/main" id="{259ABC72-D738-1143-BF2A-D85AE9A4F73B}"/>
              </a:ext>
            </a:extLst>
          </p:cNvPr>
          <p:cNvPicPr>
            <a:picLocks noChangeAspect="1"/>
          </p:cNvPicPr>
          <p:nvPr userDrawn="1"/>
        </p:nvPicPr>
        <p:blipFill>
          <a:blip r:embed="rId3"/>
          <a:stretch>
            <a:fillRect/>
          </a:stretch>
        </p:blipFill>
        <p:spPr>
          <a:xfrm>
            <a:off x="517199" y="464363"/>
            <a:ext cx="448276" cy="448276"/>
          </a:xfrm>
          <a:prstGeom prst="rect">
            <a:avLst/>
          </a:prstGeom>
        </p:spPr>
      </p:pic>
      <p:cxnSp>
        <p:nvCxnSpPr>
          <p:cNvPr id="9" name="Straight Connector 19">
            <a:extLst>
              <a:ext uri="{FF2B5EF4-FFF2-40B4-BE49-F238E27FC236}">
                <a16:creationId xmlns:a16="http://schemas.microsoft.com/office/drawing/2014/main" id="{237A1E42-2FC3-8841-8C41-992C5BC2368D}"/>
              </a:ext>
            </a:extLst>
          </p:cNvPr>
          <p:cNvCxnSpPr>
            <a:cxnSpLocks/>
          </p:cNvCxnSpPr>
          <p:nvPr userDrawn="1"/>
        </p:nvCxnSpPr>
        <p:spPr>
          <a:xfrm>
            <a:off x="329868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0" name="Straight Connector 21">
            <a:extLst>
              <a:ext uri="{FF2B5EF4-FFF2-40B4-BE49-F238E27FC236}">
                <a16:creationId xmlns:a16="http://schemas.microsoft.com/office/drawing/2014/main" id="{47503EA0-3883-E24D-9EB8-7B6175182929}"/>
              </a:ext>
            </a:extLst>
          </p:cNvPr>
          <p:cNvCxnSpPr>
            <a:cxnSpLocks/>
          </p:cNvCxnSpPr>
          <p:nvPr userDrawn="1"/>
        </p:nvCxnSpPr>
        <p:spPr>
          <a:xfrm>
            <a:off x="6099416"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cxnSp>
        <p:nvCxnSpPr>
          <p:cNvPr id="11" name="Straight Connector 25">
            <a:extLst>
              <a:ext uri="{FF2B5EF4-FFF2-40B4-BE49-F238E27FC236}">
                <a16:creationId xmlns:a16="http://schemas.microsoft.com/office/drawing/2014/main" id="{E0144DF2-9891-324D-B34E-AFA025FBCBF9}"/>
              </a:ext>
            </a:extLst>
          </p:cNvPr>
          <p:cNvCxnSpPr>
            <a:cxnSpLocks/>
          </p:cNvCxnSpPr>
          <p:nvPr userDrawn="1"/>
        </p:nvCxnSpPr>
        <p:spPr>
          <a:xfrm>
            <a:off x="10277081"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33F65D6-1072-F140-B6A5-758D7B595A92}"/>
              </a:ext>
            </a:extLst>
          </p:cNvPr>
          <p:cNvSpPr txBox="1"/>
          <p:nvPr userDrawn="1"/>
        </p:nvSpPr>
        <p:spPr>
          <a:xfrm>
            <a:off x="10410201" y="532278"/>
            <a:ext cx="671977" cy="307777"/>
          </a:xfrm>
          <a:prstGeom prst="rect">
            <a:avLst/>
          </a:prstGeom>
          <a:noFill/>
        </p:spPr>
        <p:txBody>
          <a:bodyPr wrap="square" lIns="0" tIns="0" rIns="0" bIns="0" rtlCol="0">
            <a:spAutoFit/>
          </a:bodyPr>
          <a:lstStyle/>
          <a:p>
            <a:fld id="{32AF94B5-93D7-5247-B727-C7089232F508}" type="slidenum">
              <a:rPr lang="ru-RU" sz="2000" smtClean="0">
                <a:solidFill>
                  <a:srgbClr val="102D69"/>
                </a:solidFill>
                <a:latin typeface="HSE Sans" panose="02000000000000000000" pitchFamily="2" charset="0"/>
              </a:rPr>
              <a:pPr/>
              <a:t>‹#›</a:t>
            </a:fld>
            <a:endParaRPr lang="ru-RU" sz="2000" dirty="0">
              <a:solidFill>
                <a:srgbClr val="102D69"/>
              </a:solidFill>
              <a:latin typeface="HSE Sans" panose="02000000000000000000" pitchFamily="2" charset="0"/>
            </a:endParaRPr>
          </a:p>
        </p:txBody>
      </p:sp>
      <p:cxnSp>
        <p:nvCxnSpPr>
          <p:cNvPr id="13" name="Straight Connector 59">
            <a:extLst>
              <a:ext uri="{FF2B5EF4-FFF2-40B4-BE49-F238E27FC236}">
                <a16:creationId xmlns:a16="http://schemas.microsoft.com/office/drawing/2014/main" id="{5F1F09D4-22FA-7B4B-9488-F8FDDCC2D447}"/>
              </a:ext>
            </a:extLst>
          </p:cNvPr>
          <p:cNvCxnSpPr>
            <a:cxnSpLocks/>
          </p:cNvCxnSpPr>
          <p:nvPr userDrawn="1"/>
        </p:nvCxnSpPr>
        <p:spPr>
          <a:xfrm>
            <a:off x="11643868" y="464363"/>
            <a:ext cx="0" cy="586260"/>
          </a:xfrm>
          <a:prstGeom prst="line">
            <a:avLst/>
          </a:prstGeom>
          <a:ln w="12700">
            <a:solidFill>
              <a:srgbClr val="102D69"/>
            </a:solidFill>
          </a:ln>
        </p:spPr>
        <p:style>
          <a:lnRef idx="1">
            <a:schemeClr val="accent1"/>
          </a:lnRef>
          <a:fillRef idx="0">
            <a:schemeClr val="accent1"/>
          </a:fillRef>
          <a:effectRef idx="0">
            <a:schemeClr val="accent1"/>
          </a:effectRef>
          <a:fontRef idx="minor">
            <a:schemeClr val="tx1"/>
          </a:fontRef>
        </p:style>
      </p:cxnSp>
      <p:sp>
        <p:nvSpPr>
          <p:cNvPr id="14" name="Текст 37">
            <a:extLst>
              <a:ext uri="{FF2B5EF4-FFF2-40B4-BE49-F238E27FC236}">
                <a16:creationId xmlns:a16="http://schemas.microsoft.com/office/drawing/2014/main" id="{44D0326E-FD7A-3541-A998-62A1C30E2738}"/>
              </a:ext>
            </a:extLst>
          </p:cNvPr>
          <p:cNvSpPr>
            <a:spLocks noGrp="1"/>
          </p:cNvSpPr>
          <p:nvPr>
            <p:ph type="body" sz="quarter" idx="13" hasCustomPrompt="1"/>
          </p:nvPr>
        </p:nvSpPr>
        <p:spPr>
          <a:xfrm>
            <a:off x="1143689" y="540904"/>
            <a:ext cx="1901825" cy="415925"/>
          </a:xfr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a:latin typeface="HSE Sans" panose="02000000000000000000" pitchFamily="2" charset="0"/>
              </a:defRPr>
            </a:lvl1pPr>
            <a:lvl2pPr marL="457200" indent="0">
              <a:lnSpc>
                <a:spcPct val="100000"/>
              </a:lnSpc>
              <a:buNone/>
              <a:defRPr sz="1000" b="0" i="0">
                <a:latin typeface="HSE Sans" panose="02000000000000000000" pitchFamily="2" charset="0"/>
              </a:defRPr>
            </a:lvl2pPr>
            <a:lvl3pPr marL="914400" indent="0">
              <a:lnSpc>
                <a:spcPct val="100000"/>
              </a:lnSpc>
              <a:buNone/>
              <a:defRPr sz="1000" b="0" i="0">
                <a:latin typeface="HSE Sans" panose="02000000000000000000" pitchFamily="2" charset="0"/>
              </a:defRPr>
            </a:lvl3pPr>
            <a:lvl4pPr marL="1371600" indent="0">
              <a:lnSpc>
                <a:spcPct val="100000"/>
              </a:lnSpc>
              <a:buNone/>
              <a:defRPr sz="1000" b="0" i="0">
                <a:latin typeface="HSE Sans" panose="02000000000000000000" pitchFamily="2" charset="0"/>
              </a:defRPr>
            </a:lvl4pPr>
            <a:lvl5pPr marL="1828800" indent="0">
              <a:lnSpc>
                <a:spcPct val="100000"/>
              </a:lnSpc>
              <a:buNone/>
              <a:defRPr sz="1000" b="0" i="0">
                <a:latin typeface="HSE Sans" panose="02000000000000000000" pitchFamily="2"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ru-RU" sz="1000" dirty="0">
                <a:latin typeface="HSE Sans" panose="02000000000000000000" pitchFamily="2" charset="0"/>
              </a:rPr>
              <a:t>Название подразделения</a:t>
            </a:r>
            <a:br>
              <a:rPr lang="ru-RU" sz="1000" dirty="0">
                <a:latin typeface="HSE Sans" panose="02000000000000000000" pitchFamily="2" charset="0"/>
              </a:rPr>
            </a:br>
            <a:r>
              <a:rPr lang="ru-RU" sz="1000" dirty="0">
                <a:latin typeface="HSE Sans" panose="02000000000000000000" pitchFamily="2" charset="0"/>
              </a:rPr>
              <a:t>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5" name="Текст 39">
            <a:extLst>
              <a:ext uri="{FF2B5EF4-FFF2-40B4-BE49-F238E27FC236}">
                <a16:creationId xmlns:a16="http://schemas.microsoft.com/office/drawing/2014/main" id="{279CCCA0-F959-5245-8321-106D3C5E837D}"/>
              </a:ext>
            </a:extLst>
          </p:cNvPr>
          <p:cNvSpPr>
            <a:spLocks noGrp="1"/>
          </p:cNvSpPr>
          <p:nvPr>
            <p:ph type="body" sz="quarter" idx="14" hasCustomPrompt="1"/>
          </p:nvPr>
        </p:nvSpPr>
        <p:spPr>
          <a:xfrm>
            <a:off x="3459163"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презентации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7" name="Текст 39">
            <a:extLst>
              <a:ext uri="{FF2B5EF4-FFF2-40B4-BE49-F238E27FC236}">
                <a16:creationId xmlns:a16="http://schemas.microsoft.com/office/drawing/2014/main" id="{8B839C6B-8494-8841-9714-4C8F710F8400}"/>
              </a:ext>
            </a:extLst>
          </p:cNvPr>
          <p:cNvSpPr>
            <a:spLocks noGrp="1"/>
          </p:cNvSpPr>
          <p:nvPr>
            <p:ph type="body" sz="quarter" idx="15" hasCustomPrompt="1"/>
          </p:nvPr>
        </p:nvSpPr>
        <p:spPr>
          <a:xfrm>
            <a:off x="6259892" y="548720"/>
            <a:ext cx="2070100" cy="408109"/>
          </a:xfrm>
        </p:spPr>
        <p:txBody>
          <a:bodyPr lIns="0" tIns="0" rIns="0" bIns="0">
            <a:noAutofit/>
          </a:bodyPr>
          <a:lstStyle>
            <a:lvl1pPr marL="0" indent="0">
              <a:lnSpc>
                <a:spcPct val="100000"/>
              </a:lnSpc>
              <a:spcBef>
                <a:spcPts val="0"/>
              </a:spcBef>
              <a:buNone/>
              <a:defRPr sz="1000" b="0" i="0">
                <a:solidFill>
                  <a:srgbClr val="0E2D69"/>
                </a:solidFill>
                <a:latin typeface="HSE Sans" panose="02000000000000000000" pitchFamily="2" charset="0"/>
              </a:defRPr>
            </a:lvl1pPr>
            <a:lvl2pPr marL="457200" indent="0">
              <a:buNone/>
              <a:defRPr sz="1000" b="0" i="0">
                <a:solidFill>
                  <a:srgbClr val="0E2D69"/>
                </a:solidFill>
                <a:latin typeface="HSE Sans" panose="02000000000000000000" pitchFamily="2" charset="0"/>
              </a:defRPr>
            </a:lvl2pPr>
            <a:lvl3pPr marL="914400" indent="0">
              <a:buNone/>
              <a:defRPr sz="1000" b="0" i="0">
                <a:solidFill>
                  <a:srgbClr val="0E2D69"/>
                </a:solidFill>
                <a:latin typeface="HSE Sans" panose="02000000000000000000" pitchFamily="2" charset="0"/>
              </a:defRPr>
            </a:lvl3pPr>
            <a:lvl4pPr marL="1371600" indent="0">
              <a:buNone/>
              <a:defRPr sz="1000" b="0" i="0">
                <a:solidFill>
                  <a:srgbClr val="0E2D69"/>
                </a:solidFill>
                <a:latin typeface="HSE Sans" panose="02000000000000000000" pitchFamily="2" charset="0"/>
              </a:defRPr>
            </a:lvl4pPr>
            <a:lvl5pPr marL="1828800" indent="0">
              <a:buNone/>
              <a:defRPr sz="1000" b="0" i="0">
                <a:solidFill>
                  <a:srgbClr val="0E2D69"/>
                </a:solidFill>
                <a:latin typeface="HSE Sans" panose="02000000000000000000" pitchFamily="2" charset="0"/>
              </a:defRPr>
            </a:lvl5pPr>
          </a:lstStyle>
          <a:p>
            <a:r>
              <a:rPr lang="ru-RU" sz="1000" dirty="0">
                <a:latin typeface="HSE Sans" panose="02000000000000000000" pitchFamily="2" charset="0"/>
              </a:rPr>
              <a:t>Название раздела может быть набрано в две или три строки</a:t>
            </a:r>
            <a:r>
              <a:rPr lang="en-GB" sz="1000" dirty="0">
                <a:latin typeface="HSE Sans" panose="02000000000000000000" pitchFamily="2" charset="0"/>
              </a:rPr>
              <a:t> (10pt)</a:t>
            </a:r>
            <a:endParaRPr lang="ru-RU" sz="1000" dirty="0">
              <a:latin typeface="HSE Sans" panose="02000000000000000000" pitchFamily="2" charset="0"/>
            </a:endParaRPr>
          </a:p>
        </p:txBody>
      </p:sp>
      <p:sp>
        <p:nvSpPr>
          <p:cNvPr id="18" name="Текст 22">
            <a:extLst>
              <a:ext uri="{FF2B5EF4-FFF2-40B4-BE49-F238E27FC236}">
                <a16:creationId xmlns:a16="http://schemas.microsoft.com/office/drawing/2014/main" id="{4D940599-2B77-CE47-91E6-CDB51ADE1840}"/>
              </a:ext>
            </a:extLst>
          </p:cNvPr>
          <p:cNvSpPr>
            <a:spLocks noGrp="1"/>
          </p:cNvSpPr>
          <p:nvPr>
            <p:ph type="body" sz="quarter" idx="17" hasCustomPrompt="1"/>
          </p:nvPr>
        </p:nvSpPr>
        <p:spPr>
          <a:xfrm>
            <a:off x="585787" y="1447064"/>
            <a:ext cx="7617877" cy="537011"/>
          </a:xfrm>
        </p:spPr>
        <p:txBody>
          <a:bodyPr lIns="0" tIns="0" rIns="0" bIns="0">
            <a:noAutofit/>
          </a:bodyPr>
          <a:lstStyle>
            <a:lvl1pPr marL="0" indent="0">
              <a:buNone/>
              <a:defRPr sz="1600" b="0" i="0">
                <a:solidFill>
                  <a:srgbClr val="0E2D69"/>
                </a:solidFill>
                <a:latin typeface="HSE Sans" panose="02000000000000000000" pitchFamily="2" charset="0"/>
              </a:defRPr>
            </a:lvl1pPr>
            <a:lvl2pPr>
              <a:defRPr sz="1600" b="0" i="0">
                <a:solidFill>
                  <a:srgbClr val="0E2D69"/>
                </a:solidFill>
                <a:latin typeface="HSE Sans" panose="02000000000000000000" pitchFamily="2" charset="0"/>
              </a:defRPr>
            </a:lvl2pPr>
            <a:lvl3pPr>
              <a:defRPr sz="1600" b="0" i="0">
                <a:solidFill>
                  <a:srgbClr val="0E2D69"/>
                </a:solidFill>
                <a:latin typeface="HSE Sans" panose="02000000000000000000" pitchFamily="2" charset="0"/>
              </a:defRPr>
            </a:lvl3pPr>
            <a:lvl4pPr>
              <a:defRPr sz="1600" b="0" i="0">
                <a:solidFill>
                  <a:srgbClr val="0E2D69"/>
                </a:solidFill>
                <a:latin typeface="HSE Sans" panose="02000000000000000000" pitchFamily="2" charset="0"/>
              </a:defRPr>
            </a:lvl4pPr>
            <a:lvl5pPr>
              <a:defRPr sz="1600" b="0" i="0">
                <a:solidFill>
                  <a:srgbClr val="0E2D69"/>
                </a:solidFill>
                <a:latin typeface="HSE Sans" panose="02000000000000000000" pitchFamily="2" charset="0"/>
              </a:defRPr>
            </a:lvl5pPr>
          </a:lstStyle>
          <a:p>
            <a:r>
              <a:rPr lang="ru-RU" sz="1600" dirty="0">
                <a:solidFill>
                  <a:srgbClr val="102D69"/>
                </a:solidFill>
                <a:latin typeface="HSE Sans" panose="02000000000000000000" pitchFamily="2" charset="0"/>
              </a:rPr>
              <a:t>Название таблицы. Обратите внимание, что название графика набирается меньшим кеглем, чем заголовок (16</a:t>
            </a:r>
            <a:r>
              <a:rPr lang="en-GB" sz="1600" dirty="0" err="1">
                <a:solidFill>
                  <a:srgbClr val="102D69"/>
                </a:solidFill>
                <a:latin typeface="HSE Sans" panose="02000000000000000000" pitchFamily="2" charset="0"/>
              </a:rPr>
              <a:t>pt</a:t>
            </a:r>
            <a:r>
              <a:rPr lang="en-GB" sz="1600" dirty="0">
                <a:solidFill>
                  <a:srgbClr val="102D69"/>
                </a:solidFill>
                <a:latin typeface="HSE Sans" panose="02000000000000000000" pitchFamily="2" charset="0"/>
              </a:rPr>
              <a:t>)</a:t>
            </a:r>
            <a:endParaRPr lang="ru-RU" sz="1600" dirty="0">
              <a:solidFill>
                <a:srgbClr val="102D69"/>
              </a:solidFill>
              <a:latin typeface="HSE Sans" panose="02000000000000000000" pitchFamily="2" charset="0"/>
            </a:endParaRPr>
          </a:p>
        </p:txBody>
      </p:sp>
      <p:sp>
        <p:nvSpPr>
          <p:cNvPr id="19" name="Текст 16">
            <a:extLst>
              <a:ext uri="{FF2B5EF4-FFF2-40B4-BE49-F238E27FC236}">
                <a16:creationId xmlns:a16="http://schemas.microsoft.com/office/drawing/2014/main" id="{A7333712-9DED-4F4B-B209-2F13075EDB3F}"/>
              </a:ext>
            </a:extLst>
          </p:cNvPr>
          <p:cNvSpPr>
            <a:spLocks noGrp="1"/>
          </p:cNvSpPr>
          <p:nvPr>
            <p:ph type="body" sz="quarter" idx="18" hasCustomPrompt="1"/>
          </p:nvPr>
        </p:nvSpPr>
        <p:spPr>
          <a:xfrm>
            <a:off x="585788" y="5739189"/>
            <a:ext cx="6824303" cy="703205"/>
          </a:xfrm>
        </p:spPr>
        <p:txBody>
          <a:bodyPr lIns="0" tIns="0" rIns="0" bIns="0">
            <a:normAutofit/>
          </a:bodyPr>
          <a:lstStyle>
            <a:lvl1pPr marL="0" marR="0" indent="0" algn="l" defTabSz="914400" rtl="0" eaLnBrk="1" fontAlgn="auto" latinLnBrk="0" hangingPunct="1">
              <a:lnSpc>
                <a:spcPct val="100000"/>
              </a:lnSpc>
              <a:spcBef>
                <a:spcPts val="600"/>
              </a:spcBef>
              <a:spcAft>
                <a:spcPts val="0"/>
              </a:spcAft>
              <a:buClrTx/>
              <a:buSzTx/>
              <a:buFontTx/>
              <a:buNone/>
              <a:tabLst/>
              <a:defRPr sz="1300" b="0" i="0">
                <a:solidFill>
                  <a:srgbClr val="0E2D69"/>
                </a:solidFill>
                <a:latin typeface="HSE Sans" panose="02000000000000000000" pitchFamily="2" charset="0"/>
              </a:defRPr>
            </a:lvl1pPr>
            <a:lvl2pPr>
              <a:defRPr sz="1300" b="0" i="0">
                <a:solidFill>
                  <a:srgbClr val="0E2D69"/>
                </a:solidFill>
                <a:latin typeface="HSE Sans" panose="02000000000000000000" pitchFamily="2" charset="0"/>
              </a:defRPr>
            </a:lvl2pPr>
            <a:lvl3pPr>
              <a:defRPr sz="1300" b="0" i="0">
                <a:solidFill>
                  <a:srgbClr val="0E2D69"/>
                </a:solidFill>
                <a:latin typeface="HSE Sans" panose="02000000000000000000" pitchFamily="2" charset="0"/>
              </a:defRPr>
            </a:lvl3pPr>
            <a:lvl4pPr>
              <a:defRPr sz="1300" b="0" i="0">
                <a:solidFill>
                  <a:srgbClr val="0E2D69"/>
                </a:solidFill>
                <a:latin typeface="HSE Sans" panose="02000000000000000000" pitchFamily="2" charset="0"/>
              </a:defRPr>
            </a:lvl4pPr>
            <a:lvl5pPr>
              <a:defRPr sz="1300" b="0" i="0">
                <a:solidFill>
                  <a:srgbClr val="0E2D69"/>
                </a:solidFill>
                <a:latin typeface="HSE Sans" panose="02000000000000000000" pitchFamily="2" charset="0"/>
              </a:defRPr>
            </a:lvl5p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ru-RU" sz="1300" b="0" dirty="0">
                <a:ln>
                  <a:noFill/>
                </a:ln>
                <a:latin typeface="HSE Sans" panose="02000000000000000000" pitchFamily="2" charset="0"/>
              </a:rPr>
              <a:t>Мы рекомендуем очень аккуратно использовать жирное начертание, старайтесь выделять жирным самое важное. </a:t>
            </a:r>
            <a:r>
              <a:rPr lang="ru-RU" sz="1300" dirty="0">
                <a:latin typeface="HSE Sans" panose="02000000000000000000" pitchFamily="2" charset="0"/>
              </a:rPr>
              <a:t>Также старайтесь не использовать выделение жирным начертанием вместе с заливкой ячеек каким-либо цветом, достаточно и одного акцента.</a:t>
            </a:r>
            <a:endParaRPr lang="x-none" sz="1300" b="0">
              <a:ln>
                <a:noFill/>
              </a:ln>
              <a:latin typeface="HSE Sans" panose="02000000000000000000" pitchFamily="2" charset="0"/>
            </a:endParaRPr>
          </a:p>
        </p:txBody>
      </p:sp>
      <p:sp>
        <p:nvSpPr>
          <p:cNvPr id="20" name="Таблица 18">
            <a:extLst>
              <a:ext uri="{FF2B5EF4-FFF2-40B4-BE49-F238E27FC236}">
                <a16:creationId xmlns:a16="http://schemas.microsoft.com/office/drawing/2014/main" id="{DD467C42-8209-B740-8419-DBB6A6F7D5EE}"/>
              </a:ext>
            </a:extLst>
          </p:cNvPr>
          <p:cNvSpPr>
            <a:spLocks noGrp="1"/>
          </p:cNvSpPr>
          <p:nvPr>
            <p:ph type="tbl" sz="quarter" idx="19"/>
          </p:nvPr>
        </p:nvSpPr>
        <p:spPr>
          <a:xfrm>
            <a:off x="585787" y="2208362"/>
            <a:ext cx="7617895" cy="3295290"/>
          </a:xfrm>
        </p:spPr>
        <p:txBody>
          <a:bodyPr/>
          <a:lstStyle/>
          <a:p>
            <a:endParaRPr lang="ru-RU"/>
          </a:p>
        </p:txBody>
      </p:sp>
      <p:sp>
        <p:nvSpPr>
          <p:cNvPr id="21" name="Текст 35">
            <a:extLst>
              <a:ext uri="{FF2B5EF4-FFF2-40B4-BE49-F238E27FC236}">
                <a16:creationId xmlns:a16="http://schemas.microsoft.com/office/drawing/2014/main" id="{B4309850-76EA-224C-A9E2-B6BBDBF99DE2}"/>
              </a:ext>
            </a:extLst>
          </p:cNvPr>
          <p:cNvSpPr>
            <a:spLocks noGrp="1"/>
          </p:cNvSpPr>
          <p:nvPr>
            <p:ph type="body" sz="quarter" idx="12" hasCustomPrompt="1"/>
          </p:nvPr>
        </p:nvSpPr>
        <p:spPr>
          <a:xfrm>
            <a:off x="8686807" y="2208363"/>
            <a:ext cx="2930666" cy="2570672"/>
          </a:xfrm>
        </p:spPr>
        <p:txBody>
          <a:bodyPr lIns="0" tIns="0" rIns="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b="0" i="0">
                <a:solidFill>
                  <a:srgbClr val="0E2D69"/>
                </a:solidFill>
                <a:latin typeface="HSE Sans" panose="02000000000000000000" pitchFamily="2" charset="0"/>
              </a:defRPr>
            </a:lvl1pPr>
            <a:lvl2pPr marL="4572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2pPr>
            <a:lvl3pPr marL="9144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3pPr>
            <a:lvl4pPr marL="13716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4pPr>
            <a:lvl5pPr marL="1828800" indent="0" algn="l">
              <a:lnSpc>
                <a:spcPct val="100000"/>
              </a:lnSpc>
              <a:spcBef>
                <a:spcPts val="1000"/>
              </a:spcBef>
              <a:buFont typeface="Arial" panose="020B0604020202020204" pitchFamily="34" charset="0"/>
              <a:buNone/>
              <a:defRPr sz="1300" b="0" i="0">
                <a:solidFill>
                  <a:srgbClr val="0E2D69"/>
                </a:solidFill>
                <a:latin typeface="HSE Sans" panose="02000000000000000000" pitchFamily="2" charset="0"/>
              </a:defRPr>
            </a:lvl5pPr>
          </a:lstStyle>
          <a:p>
            <a:r>
              <a:rPr lang="en-GB" sz="1300" dirty="0">
                <a:latin typeface="HSE Sans" panose="02000000000000000000" pitchFamily="2" charset="0"/>
              </a:rPr>
              <a:t>Lorem ipsum </a:t>
            </a:r>
            <a:r>
              <a:rPr lang="en-GB" sz="1300" dirty="0" err="1">
                <a:latin typeface="HSE Sans" panose="02000000000000000000" pitchFamily="2" charset="0"/>
              </a:rPr>
              <a:t>dolor</a:t>
            </a:r>
            <a:r>
              <a:rPr lang="en-GB" sz="1300" dirty="0">
                <a:latin typeface="HSE Sans" panose="02000000000000000000" pitchFamily="2" charset="0"/>
              </a:rPr>
              <a:t> sit </a:t>
            </a:r>
            <a:r>
              <a:rPr lang="en-GB" sz="1300" dirty="0" err="1">
                <a:latin typeface="HSE Sans" panose="02000000000000000000" pitchFamily="2" charset="0"/>
              </a:rPr>
              <a:t>amet</a:t>
            </a:r>
            <a:r>
              <a:rPr lang="en-GB" sz="1300" dirty="0">
                <a:latin typeface="HSE Sans" panose="02000000000000000000" pitchFamily="2" charset="0"/>
              </a:rPr>
              <a:t>, </a:t>
            </a:r>
            <a:r>
              <a:rPr lang="en-GB" sz="1300" dirty="0" err="1">
                <a:latin typeface="HSE Sans" panose="02000000000000000000" pitchFamily="2" charset="0"/>
              </a:rPr>
              <a:t>consectetur</a:t>
            </a:r>
            <a:r>
              <a:rPr lang="en-GB" sz="1300" dirty="0">
                <a:latin typeface="HSE Sans" panose="02000000000000000000" pitchFamily="2" charset="0"/>
              </a:rPr>
              <a:t> </a:t>
            </a:r>
            <a:r>
              <a:rPr lang="en-GB" sz="1300" dirty="0" err="1">
                <a:latin typeface="HSE Sans" panose="02000000000000000000" pitchFamily="2" charset="0"/>
              </a:rPr>
              <a:t>adipiscing</a:t>
            </a:r>
            <a:r>
              <a:rPr lang="en-GB" sz="1300" dirty="0">
                <a:latin typeface="HSE Sans" panose="02000000000000000000" pitchFamily="2" charset="0"/>
              </a:rPr>
              <a:t> </a:t>
            </a:r>
            <a:r>
              <a:rPr lang="en-GB" sz="1300" dirty="0" err="1">
                <a:latin typeface="HSE Sans" panose="02000000000000000000" pitchFamily="2" charset="0"/>
              </a:rPr>
              <a:t>elit</a:t>
            </a:r>
            <a:r>
              <a:rPr lang="en-GB" sz="1300" dirty="0">
                <a:latin typeface="HSE Sans" panose="02000000000000000000" pitchFamily="2" charset="0"/>
              </a:rPr>
              <a:t>, </a:t>
            </a:r>
            <a:r>
              <a:rPr lang="en-GB" sz="1300" dirty="0" err="1">
                <a:latin typeface="HSE Sans" panose="02000000000000000000" pitchFamily="2" charset="0"/>
              </a:rPr>
              <a:t>sed</a:t>
            </a:r>
            <a:r>
              <a:rPr lang="en-GB" sz="1300" dirty="0">
                <a:latin typeface="HSE Sans" panose="02000000000000000000" pitchFamily="2" charset="0"/>
              </a:rPr>
              <a:t> do </a:t>
            </a:r>
            <a:r>
              <a:rPr lang="en-GB" sz="1300" dirty="0" err="1">
                <a:latin typeface="HSE Sans" panose="02000000000000000000" pitchFamily="2" charset="0"/>
              </a:rPr>
              <a:t>eiusmod</a:t>
            </a:r>
            <a:r>
              <a:rPr lang="en-GB" sz="1300" dirty="0">
                <a:latin typeface="HSE Sans" panose="02000000000000000000" pitchFamily="2" charset="0"/>
              </a:rPr>
              <a:t> </a:t>
            </a:r>
            <a:r>
              <a:rPr lang="en-GB" sz="1300" dirty="0" err="1">
                <a:latin typeface="HSE Sans" panose="02000000000000000000" pitchFamily="2" charset="0"/>
              </a:rPr>
              <a:t>tempor</a:t>
            </a:r>
            <a:r>
              <a:rPr lang="en-GB" sz="1300" dirty="0">
                <a:latin typeface="HSE Sans" panose="02000000000000000000" pitchFamily="2" charset="0"/>
              </a:rPr>
              <a:t> </a:t>
            </a:r>
            <a:r>
              <a:rPr lang="en-GB" sz="1300" dirty="0" err="1">
                <a:latin typeface="HSE Sans" panose="02000000000000000000" pitchFamily="2" charset="0"/>
              </a:rPr>
              <a:t>incididunt</a:t>
            </a:r>
            <a:r>
              <a:rPr lang="en-GB" sz="1300" dirty="0">
                <a:latin typeface="HSE Sans" panose="02000000000000000000" pitchFamily="2" charset="0"/>
              </a:rPr>
              <a:t>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labore</a:t>
            </a:r>
            <a:r>
              <a:rPr lang="en-GB" sz="1300" dirty="0">
                <a:latin typeface="HSE Sans" panose="02000000000000000000" pitchFamily="2" charset="0"/>
              </a:rPr>
              <a:t> et dolore magna </a:t>
            </a:r>
            <a:r>
              <a:rPr lang="en-GB" sz="1300" dirty="0" err="1">
                <a:latin typeface="HSE Sans" panose="02000000000000000000" pitchFamily="2" charset="0"/>
              </a:rPr>
              <a:t>aliqua</a:t>
            </a:r>
            <a:r>
              <a:rPr lang="en-GB" sz="1300" dirty="0">
                <a:latin typeface="HSE Sans" panose="02000000000000000000" pitchFamily="2" charset="0"/>
              </a:rPr>
              <a:t>. Ut </a:t>
            </a:r>
            <a:r>
              <a:rPr lang="en-GB" sz="1300" dirty="0" err="1">
                <a:latin typeface="HSE Sans" panose="02000000000000000000" pitchFamily="2" charset="0"/>
              </a:rPr>
              <a:t>enim</a:t>
            </a:r>
            <a:r>
              <a:rPr lang="en-GB" sz="1300" dirty="0">
                <a:latin typeface="HSE Sans" panose="02000000000000000000" pitchFamily="2" charset="0"/>
              </a:rPr>
              <a:t> ad minim </a:t>
            </a:r>
            <a:r>
              <a:rPr lang="en-GB" sz="1300" dirty="0" err="1">
                <a:latin typeface="HSE Sans" panose="02000000000000000000" pitchFamily="2" charset="0"/>
              </a:rPr>
              <a:t>veniam</a:t>
            </a:r>
            <a:r>
              <a:rPr lang="en-GB" sz="1300" dirty="0">
                <a:latin typeface="HSE Sans" panose="02000000000000000000" pitchFamily="2" charset="0"/>
              </a:rPr>
              <a:t>, </a:t>
            </a:r>
            <a:r>
              <a:rPr lang="en-GB" sz="1300" dirty="0" err="1">
                <a:latin typeface="HSE Sans" panose="02000000000000000000" pitchFamily="2" charset="0"/>
              </a:rPr>
              <a:t>quis</a:t>
            </a:r>
            <a:r>
              <a:rPr lang="en-GB" sz="1300" dirty="0">
                <a:latin typeface="HSE Sans" panose="02000000000000000000" pitchFamily="2" charset="0"/>
              </a:rPr>
              <a:t> </a:t>
            </a:r>
            <a:r>
              <a:rPr lang="en-GB" sz="1300" dirty="0" err="1">
                <a:latin typeface="HSE Sans" panose="02000000000000000000" pitchFamily="2" charset="0"/>
              </a:rPr>
              <a:t>nostrud</a:t>
            </a:r>
            <a:r>
              <a:rPr lang="en-GB" sz="1300" dirty="0">
                <a:latin typeface="HSE Sans" panose="02000000000000000000" pitchFamily="2" charset="0"/>
              </a:rPr>
              <a:t> exercitation </a:t>
            </a:r>
            <a:r>
              <a:rPr lang="en-GB" sz="1300" dirty="0" err="1">
                <a:latin typeface="HSE Sans" panose="02000000000000000000" pitchFamily="2" charset="0"/>
              </a:rPr>
              <a:t>ullamco</a:t>
            </a:r>
            <a:r>
              <a:rPr lang="en-GB" sz="1300" dirty="0">
                <a:latin typeface="HSE Sans" panose="02000000000000000000" pitchFamily="2" charset="0"/>
              </a:rPr>
              <a:t> </a:t>
            </a:r>
            <a:r>
              <a:rPr lang="en-GB" sz="1300" dirty="0" err="1">
                <a:latin typeface="HSE Sans" panose="02000000000000000000" pitchFamily="2" charset="0"/>
              </a:rPr>
              <a:t>laboris</a:t>
            </a:r>
            <a:r>
              <a:rPr lang="en-GB" sz="1300" dirty="0">
                <a:latin typeface="HSE Sans" panose="02000000000000000000" pitchFamily="2" charset="0"/>
              </a:rPr>
              <a:t> nisi </a:t>
            </a:r>
            <a:r>
              <a:rPr lang="en-GB" sz="1300" dirty="0" err="1">
                <a:latin typeface="HSE Sans" panose="02000000000000000000" pitchFamily="2" charset="0"/>
              </a:rPr>
              <a:t>ut</a:t>
            </a:r>
            <a:r>
              <a:rPr lang="en-GB" sz="1300" dirty="0">
                <a:latin typeface="HSE Sans" panose="02000000000000000000" pitchFamily="2" charset="0"/>
              </a:rPr>
              <a:t> </a:t>
            </a:r>
            <a:r>
              <a:rPr lang="en-GB" sz="1300" dirty="0" err="1">
                <a:latin typeface="HSE Sans" panose="02000000000000000000" pitchFamily="2" charset="0"/>
              </a:rPr>
              <a:t>aliquip</a:t>
            </a:r>
            <a:r>
              <a:rPr lang="en-GB" sz="1300" dirty="0">
                <a:latin typeface="HSE Sans" panose="02000000000000000000" pitchFamily="2" charset="0"/>
              </a:rPr>
              <a:t> ex </a:t>
            </a:r>
            <a:r>
              <a:rPr lang="en-GB" sz="1300" dirty="0" err="1">
                <a:latin typeface="HSE Sans" panose="02000000000000000000" pitchFamily="2" charset="0"/>
              </a:rPr>
              <a:t>ea</a:t>
            </a:r>
            <a:r>
              <a:rPr lang="en-GB" sz="1300" dirty="0">
                <a:latin typeface="HSE Sans" panose="02000000000000000000" pitchFamily="2" charset="0"/>
              </a:rPr>
              <a:t> </a:t>
            </a:r>
            <a:r>
              <a:rPr lang="en-GB" sz="1300" dirty="0" err="1">
                <a:latin typeface="HSE Sans" panose="02000000000000000000" pitchFamily="2" charset="0"/>
              </a:rPr>
              <a:t>commodo</a:t>
            </a:r>
            <a:r>
              <a:rPr lang="en-GB" sz="1300" dirty="0">
                <a:latin typeface="HSE Sans" panose="02000000000000000000" pitchFamily="2" charset="0"/>
              </a:rPr>
              <a:t> </a:t>
            </a:r>
            <a:r>
              <a:rPr lang="en-GB" sz="1300" dirty="0" err="1">
                <a:latin typeface="HSE Sans" panose="02000000000000000000" pitchFamily="2" charset="0"/>
              </a:rPr>
              <a:t>consequat</a:t>
            </a:r>
            <a:r>
              <a:rPr lang="en-GB" sz="1300" dirty="0">
                <a:latin typeface="HSE Sans" panose="02000000000000000000" pitchFamily="2" charset="0"/>
              </a:rPr>
              <a:t>. Duis </a:t>
            </a:r>
            <a:r>
              <a:rPr lang="en-GB" sz="1300" dirty="0" err="1">
                <a:latin typeface="HSE Sans" panose="02000000000000000000" pitchFamily="2" charset="0"/>
              </a:rPr>
              <a:t>aute</a:t>
            </a:r>
            <a:r>
              <a:rPr lang="en-GB" sz="1300" dirty="0">
                <a:latin typeface="HSE Sans" panose="02000000000000000000" pitchFamily="2" charset="0"/>
              </a:rPr>
              <a:t> </a:t>
            </a:r>
            <a:r>
              <a:rPr lang="en-GB" sz="1300" dirty="0" err="1">
                <a:latin typeface="HSE Sans" panose="02000000000000000000" pitchFamily="2" charset="0"/>
              </a:rPr>
              <a:t>irure</a:t>
            </a:r>
            <a:r>
              <a:rPr lang="en-GB" sz="1300" dirty="0">
                <a:latin typeface="HSE Sans" panose="02000000000000000000" pitchFamily="2" charset="0"/>
              </a:rPr>
              <a:t> </a:t>
            </a:r>
            <a:r>
              <a:rPr lang="en-GB" sz="1300" dirty="0" err="1">
                <a:latin typeface="HSE Sans" panose="02000000000000000000" pitchFamily="2" charset="0"/>
              </a:rPr>
              <a:t>dolor</a:t>
            </a:r>
            <a:r>
              <a:rPr lang="en-GB" sz="1300" dirty="0">
                <a:latin typeface="HSE Sans" panose="02000000000000000000" pitchFamily="2" charset="0"/>
              </a:rPr>
              <a:t> in </a:t>
            </a:r>
            <a:r>
              <a:rPr lang="en-GB" sz="1300" dirty="0" err="1">
                <a:latin typeface="HSE Sans" panose="02000000000000000000" pitchFamily="2" charset="0"/>
              </a:rPr>
              <a:t>reprehenderit</a:t>
            </a:r>
            <a:r>
              <a:rPr lang="en-GB" sz="1300" dirty="0">
                <a:latin typeface="HSE Sans" panose="02000000000000000000" pitchFamily="2" charset="0"/>
              </a:rPr>
              <a:t> in </a:t>
            </a:r>
            <a:r>
              <a:rPr lang="en-GB" sz="1300" dirty="0" err="1">
                <a:latin typeface="HSE Sans" panose="02000000000000000000" pitchFamily="2" charset="0"/>
              </a:rPr>
              <a:t>voluptate</a:t>
            </a:r>
            <a:r>
              <a:rPr lang="en-GB" sz="1300" dirty="0">
                <a:latin typeface="HSE Sans" panose="02000000000000000000" pitchFamily="2" charset="0"/>
              </a:rPr>
              <a:t> </a:t>
            </a:r>
            <a:r>
              <a:rPr lang="en-GB" sz="1300" dirty="0" err="1">
                <a:latin typeface="HSE Sans" panose="02000000000000000000" pitchFamily="2" charset="0"/>
              </a:rPr>
              <a:t>velit</a:t>
            </a:r>
            <a:r>
              <a:rPr lang="en-GB" sz="1300" dirty="0">
                <a:latin typeface="HSE Sans" panose="02000000000000000000" pitchFamily="2" charset="0"/>
              </a:rPr>
              <a:t> </a:t>
            </a:r>
            <a:r>
              <a:rPr lang="en-GB" sz="1300" dirty="0" err="1">
                <a:latin typeface="HSE Sans" panose="02000000000000000000" pitchFamily="2" charset="0"/>
              </a:rPr>
              <a:t>esse</a:t>
            </a:r>
            <a:r>
              <a:rPr lang="en-GB" sz="1300" dirty="0">
                <a:latin typeface="HSE Sans" panose="02000000000000000000" pitchFamily="2" charset="0"/>
              </a:rPr>
              <a:t> </a:t>
            </a:r>
            <a:r>
              <a:rPr lang="en-GB" sz="1300" dirty="0" err="1">
                <a:latin typeface="HSE Sans" panose="02000000000000000000" pitchFamily="2" charset="0"/>
              </a:rPr>
              <a:t>cillum</a:t>
            </a:r>
            <a:r>
              <a:rPr lang="en-GB" sz="1300" dirty="0">
                <a:latin typeface="HSE Sans" panose="02000000000000000000" pitchFamily="2" charset="0"/>
              </a:rPr>
              <a:t> dolore </a:t>
            </a:r>
            <a:r>
              <a:rPr lang="en-GB" sz="1300" dirty="0" err="1">
                <a:latin typeface="HSE Sans" panose="02000000000000000000" pitchFamily="2" charset="0"/>
              </a:rPr>
              <a:t>eu</a:t>
            </a:r>
            <a:r>
              <a:rPr lang="en-GB" sz="1300" dirty="0">
                <a:latin typeface="HSE Sans" panose="02000000000000000000" pitchFamily="2" charset="0"/>
              </a:rPr>
              <a:t> </a:t>
            </a:r>
            <a:r>
              <a:rPr lang="en-GB" sz="1300" dirty="0" err="1">
                <a:latin typeface="HSE Sans" panose="02000000000000000000" pitchFamily="2" charset="0"/>
              </a:rPr>
              <a:t>fugiat</a:t>
            </a:r>
            <a:r>
              <a:rPr lang="en-GB" sz="1300" dirty="0">
                <a:latin typeface="HSE Sans" panose="02000000000000000000" pitchFamily="2" charset="0"/>
              </a:rPr>
              <a:t> </a:t>
            </a:r>
            <a:r>
              <a:rPr lang="en-GB" sz="1300" dirty="0" err="1">
                <a:latin typeface="HSE Sans" panose="02000000000000000000" pitchFamily="2" charset="0"/>
              </a:rPr>
              <a:t>nulla</a:t>
            </a:r>
            <a:r>
              <a:rPr lang="en-GB" sz="1300" dirty="0">
                <a:latin typeface="HSE Sans" panose="02000000000000000000" pitchFamily="2" charset="0"/>
              </a:rPr>
              <a:t> </a:t>
            </a:r>
            <a:r>
              <a:rPr lang="en-GB" sz="1300" dirty="0" err="1">
                <a:latin typeface="HSE Sans" panose="02000000000000000000" pitchFamily="2" charset="0"/>
              </a:rPr>
              <a:t>pariatur</a:t>
            </a:r>
            <a:r>
              <a:rPr lang="en-GB" sz="1300" dirty="0">
                <a:latin typeface="HSE Sans" panose="02000000000000000000" pitchFamily="2" charset="0"/>
              </a:rPr>
              <a:t>. </a:t>
            </a:r>
            <a:r>
              <a:rPr lang="en-GB" sz="1300" dirty="0" err="1">
                <a:latin typeface="HSE Sans" panose="02000000000000000000" pitchFamily="2" charset="0"/>
              </a:rPr>
              <a:t>Excepteur</a:t>
            </a:r>
            <a:r>
              <a:rPr lang="en-GB" sz="1300" dirty="0">
                <a:latin typeface="HSE Sans" panose="02000000000000000000" pitchFamily="2" charset="0"/>
              </a:rPr>
              <a:t> </a:t>
            </a:r>
            <a:r>
              <a:rPr lang="en-GB" sz="1300" dirty="0" err="1">
                <a:latin typeface="HSE Sans" panose="02000000000000000000" pitchFamily="2" charset="0"/>
              </a:rPr>
              <a:t>sint</a:t>
            </a:r>
            <a:r>
              <a:rPr lang="en-GB" sz="1300" dirty="0">
                <a:latin typeface="HSE Sans" panose="02000000000000000000" pitchFamily="2" charset="0"/>
              </a:rPr>
              <a:t> </a:t>
            </a:r>
            <a:r>
              <a:rPr lang="en-GB" sz="1300" dirty="0" err="1">
                <a:latin typeface="HSE Sans" panose="02000000000000000000" pitchFamily="2" charset="0"/>
              </a:rPr>
              <a:t>occaecat</a:t>
            </a:r>
            <a:r>
              <a:rPr lang="en-GB" sz="1300" dirty="0">
                <a:latin typeface="HSE Sans" panose="02000000000000000000" pitchFamily="2" charset="0"/>
              </a:rPr>
              <a:t> </a:t>
            </a:r>
            <a:r>
              <a:rPr lang="en-GB" sz="1300" dirty="0" err="1">
                <a:latin typeface="HSE Sans" panose="02000000000000000000" pitchFamily="2" charset="0"/>
              </a:rPr>
              <a:t>cupidatat</a:t>
            </a:r>
            <a:r>
              <a:rPr lang="en-GB" sz="1300" dirty="0">
                <a:latin typeface="HSE Sans" panose="02000000000000000000" pitchFamily="2" charset="0"/>
              </a:rPr>
              <a:t> non </a:t>
            </a:r>
            <a:r>
              <a:rPr lang="en-GB" sz="1300" dirty="0" err="1">
                <a:latin typeface="HSE Sans" panose="02000000000000000000" pitchFamily="2" charset="0"/>
              </a:rPr>
              <a:t>proident</a:t>
            </a:r>
            <a:r>
              <a:rPr lang="en-GB" sz="1300" dirty="0">
                <a:latin typeface="HSE Sans" panose="02000000000000000000" pitchFamily="2" charset="0"/>
              </a:rPr>
              <a:t>, sunt in culpa qui </a:t>
            </a:r>
            <a:r>
              <a:rPr lang="en-GB" sz="1300" dirty="0" err="1">
                <a:latin typeface="HSE Sans" panose="02000000000000000000" pitchFamily="2" charset="0"/>
              </a:rPr>
              <a:t>officia</a:t>
            </a:r>
            <a:r>
              <a:rPr lang="en-GB" sz="1300" dirty="0">
                <a:latin typeface="HSE Sans" panose="02000000000000000000" pitchFamily="2" charset="0"/>
              </a:rPr>
              <a:t> </a:t>
            </a:r>
            <a:r>
              <a:rPr lang="en-GB" sz="1300" dirty="0" err="1">
                <a:latin typeface="HSE Sans" panose="02000000000000000000" pitchFamily="2" charset="0"/>
              </a:rPr>
              <a:t>deserunt</a:t>
            </a:r>
            <a:r>
              <a:rPr lang="en-GB" sz="1300" dirty="0">
                <a:latin typeface="HSE Sans" panose="02000000000000000000" pitchFamily="2" charset="0"/>
              </a:rPr>
              <a:t> </a:t>
            </a:r>
            <a:r>
              <a:rPr lang="en-GB" sz="1300" dirty="0" err="1">
                <a:latin typeface="HSE Sans" panose="02000000000000000000" pitchFamily="2" charset="0"/>
              </a:rPr>
              <a:t>mollit</a:t>
            </a:r>
            <a:r>
              <a:rPr lang="en-GB" sz="1300" dirty="0">
                <a:latin typeface="HSE Sans" panose="02000000000000000000" pitchFamily="2" charset="0"/>
              </a:rPr>
              <a:t> </a:t>
            </a:r>
            <a:r>
              <a:rPr lang="en-GB" sz="1300" dirty="0" err="1">
                <a:latin typeface="HSE Sans" panose="02000000000000000000" pitchFamily="2" charset="0"/>
              </a:rPr>
              <a:t>anim</a:t>
            </a:r>
            <a:r>
              <a:rPr lang="en-GB" sz="1300" dirty="0">
                <a:latin typeface="HSE Sans" panose="02000000000000000000" pitchFamily="2" charset="0"/>
              </a:rPr>
              <a:t> id </a:t>
            </a:r>
            <a:r>
              <a:rPr lang="en-GB" sz="1300" dirty="0" err="1">
                <a:latin typeface="HSE Sans" panose="02000000000000000000" pitchFamily="2" charset="0"/>
              </a:rPr>
              <a:t>est</a:t>
            </a:r>
            <a:r>
              <a:rPr lang="en-GB" sz="1300" dirty="0">
                <a:latin typeface="HSE Sans" panose="02000000000000000000" pitchFamily="2" charset="0"/>
              </a:rPr>
              <a:t> </a:t>
            </a:r>
            <a:r>
              <a:rPr lang="en-GB" sz="1300" dirty="0" err="1">
                <a:latin typeface="HSE Sans" panose="02000000000000000000" pitchFamily="2" charset="0"/>
              </a:rPr>
              <a:t>laborum</a:t>
            </a:r>
            <a:r>
              <a:rPr lang="en-GB" sz="1300" dirty="0">
                <a:latin typeface="HSE Sans" panose="02000000000000000000" pitchFamily="2" charset="0"/>
              </a:rPr>
              <a:t>.</a:t>
            </a:r>
            <a:endParaRPr lang="ru-RU" sz="1300" dirty="0">
              <a:latin typeface="HSE Sans" panose="02000000000000000000" pitchFamily="2" charset="0"/>
            </a:endParaRPr>
          </a:p>
        </p:txBody>
      </p:sp>
    </p:spTree>
    <p:extLst>
      <p:ext uri="{BB962C8B-B14F-4D97-AF65-F5344CB8AC3E}">
        <p14:creationId xmlns:p14="http://schemas.microsoft.com/office/powerpoint/2010/main" val="323677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3F8FDE-7383-E947-8568-FF6B7A7765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6F8E6541-45CA-8B42-98B4-D42737B850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0E70645B-C5D9-8544-BBF2-E4A13F8E40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63DFB-8595-A44B-9F09-A50FA310E559}" type="datetimeFigureOut">
              <a:rPr lang="x-none" smtClean="0"/>
              <a:pPr/>
              <a:t>28.08.2022</a:t>
            </a:fld>
            <a:endParaRPr lang="x-none"/>
          </a:p>
        </p:txBody>
      </p:sp>
      <p:sp>
        <p:nvSpPr>
          <p:cNvPr id="5" name="Footer Placeholder 4">
            <a:extLst>
              <a:ext uri="{FF2B5EF4-FFF2-40B4-BE49-F238E27FC236}">
                <a16:creationId xmlns:a16="http://schemas.microsoft.com/office/drawing/2014/main" id="{71F52289-7F57-544F-95EE-F8B2E10627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A11C5F56-F795-5643-ABE3-DDED218698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20F133-126C-5944-A0E4-6A9616EDC0DA}" type="slidenum">
              <a:rPr lang="x-none" smtClean="0"/>
              <a:pPr/>
              <a:t>‹#›</a:t>
            </a:fld>
            <a:endParaRPr lang="x-none"/>
          </a:p>
        </p:txBody>
      </p:sp>
    </p:spTree>
    <p:extLst>
      <p:ext uri="{BB962C8B-B14F-4D97-AF65-F5344CB8AC3E}">
        <p14:creationId xmlns:p14="http://schemas.microsoft.com/office/powerpoint/2010/main" val="57850601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4" r:id="rId7"/>
    <p:sldLayoutId id="2147483655" r:id="rId8"/>
    <p:sldLayoutId id="2147483656" r:id="rId9"/>
    <p:sldLayoutId id="2147483658" r:id="rId10"/>
    <p:sldLayoutId id="2147483657"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D95C0D-D7DC-EF40-9E45-F5F0A4817CD2}"/>
              </a:ext>
            </a:extLst>
          </p:cNvPr>
          <p:cNvSpPr>
            <a:spLocks noGrp="1"/>
          </p:cNvSpPr>
          <p:nvPr>
            <p:ph type="title"/>
          </p:nvPr>
        </p:nvSpPr>
        <p:spPr>
          <a:xfrm>
            <a:off x="1027967" y="2404670"/>
            <a:ext cx="9976491" cy="1978323"/>
          </a:xfrm>
        </p:spPr>
        <p:txBody>
          <a:bodyPr/>
          <a:lstStyle/>
          <a:p>
            <a:pPr algn="ctr"/>
            <a:r>
              <a:rPr lang="ru-RU" dirty="0"/>
              <a:t>Магистерская программа «Мировая экономика»</a:t>
            </a:r>
          </a:p>
        </p:txBody>
      </p:sp>
      <p:sp>
        <p:nvSpPr>
          <p:cNvPr id="3" name="Текст 2">
            <a:extLst>
              <a:ext uri="{FF2B5EF4-FFF2-40B4-BE49-F238E27FC236}">
                <a16:creationId xmlns:a16="http://schemas.microsoft.com/office/drawing/2014/main" id="{2B85EA7E-BEC4-B745-B2A8-D4E4AFC614FC}"/>
              </a:ext>
            </a:extLst>
          </p:cNvPr>
          <p:cNvSpPr>
            <a:spLocks noGrp="1"/>
          </p:cNvSpPr>
          <p:nvPr>
            <p:ph type="body" sz="quarter" idx="10"/>
          </p:nvPr>
        </p:nvSpPr>
        <p:spPr/>
        <p:txBody>
          <a:bodyPr/>
          <a:lstStyle/>
          <a:p>
            <a:r>
              <a:rPr lang="ru-RU" dirty="0"/>
              <a:t>Факультет мировой экономики и мировой политики</a:t>
            </a:r>
          </a:p>
        </p:txBody>
      </p:sp>
      <p:sp>
        <p:nvSpPr>
          <p:cNvPr id="4" name="Текст 3">
            <a:extLst>
              <a:ext uri="{FF2B5EF4-FFF2-40B4-BE49-F238E27FC236}">
                <a16:creationId xmlns:a16="http://schemas.microsoft.com/office/drawing/2014/main" id="{DB8D49EC-434A-5443-AC3F-85F01995E632}"/>
              </a:ext>
            </a:extLst>
          </p:cNvPr>
          <p:cNvSpPr>
            <a:spLocks noGrp="1"/>
          </p:cNvSpPr>
          <p:nvPr>
            <p:ph type="body" sz="quarter" idx="11"/>
          </p:nvPr>
        </p:nvSpPr>
        <p:spPr/>
        <p:txBody>
          <a:bodyPr/>
          <a:lstStyle/>
          <a:p>
            <a:r>
              <a:rPr lang="ru-RU" dirty="0"/>
              <a:t>Департамент мировой экономики</a:t>
            </a:r>
          </a:p>
        </p:txBody>
      </p:sp>
      <p:sp>
        <p:nvSpPr>
          <p:cNvPr id="5" name="Текст 4">
            <a:extLst>
              <a:ext uri="{FF2B5EF4-FFF2-40B4-BE49-F238E27FC236}">
                <a16:creationId xmlns:a16="http://schemas.microsoft.com/office/drawing/2014/main" id="{C6FAE0FA-3CAF-BA4B-8F9F-5FEF3C2F3CC6}"/>
              </a:ext>
            </a:extLst>
          </p:cNvPr>
          <p:cNvSpPr>
            <a:spLocks noGrp="1"/>
          </p:cNvSpPr>
          <p:nvPr>
            <p:ph type="body" idx="12"/>
          </p:nvPr>
        </p:nvSpPr>
        <p:spPr/>
        <p:txBody>
          <a:bodyPr/>
          <a:lstStyle/>
          <a:p>
            <a:r>
              <a:rPr lang="ru-RU" dirty="0"/>
              <a:t>Москва</a:t>
            </a:r>
          </a:p>
          <a:p>
            <a:r>
              <a:rPr lang="ru-RU" dirty="0"/>
              <a:t>2022</a:t>
            </a:r>
          </a:p>
        </p:txBody>
      </p:sp>
      <p:sp>
        <p:nvSpPr>
          <p:cNvPr id="6" name="Текст 5">
            <a:extLst>
              <a:ext uri="{FF2B5EF4-FFF2-40B4-BE49-F238E27FC236}">
                <a16:creationId xmlns:a16="http://schemas.microsoft.com/office/drawing/2014/main" id="{44AFB2BF-A7AB-5648-ADCD-2A7F1BD35815}"/>
              </a:ext>
            </a:extLst>
          </p:cNvPr>
          <p:cNvSpPr>
            <a:spLocks noGrp="1"/>
          </p:cNvSpPr>
          <p:nvPr>
            <p:ph type="body" sz="quarter" idx="13"/>
          </p:nvPr>
        </p:nvSpPr>
        <p:spPr>
          <a:xfrm>
            <a:off x="1027967" y="4824914"/>
            <a:ext cx="9976491" cy="652860"/>
          </a:xfrm>
        </p:spPr>
        <p:txBody>
          <a:bodyPr>
            <a:normAutofit/>
          </a:bodyPr>
          <a:lstStyle/>
          <a:p>
            <a:pPr algn="ctr"/>
            <a:r>
              <a:rPr lang="ru-RU" sz="2000" dirty="0"/>
              <a:t>Нет Экономики, кроме Мировой Экономики!</a:t>
            </a:r>
          </a:p>
        </p:txBody>
      </p:sp>
    </p:spTree>
    <p:extLst>
      <p:ext uri="{BB962C8B-B14F-4D97-AF65-F5344CB8AC3E}">
        <p14:creationId xmlns:p14="http://schemas.microsoft.com/office/powerpoint/2010/main" val="982325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p:txBody>
          <a:bodyPr/>
          <a:lstStyle/>
          <a:p>
            <a:r>
              <a:rPr lang="ru-RU" dirty="0"/>
              <a:t>Специализации</a:t>
            </a:r>
          </a:p>
        </p:txBody>
      </p:sp>
      <p:sp>
        <p:nvSpPr>
          <p:cNvPr id="8" name="Текст 4">
            <a:extLst>
              <a:ext uri="{FF2B5EF4-FFF2-40B4-BE49-F238E27FC236}">
                <a16:creationId xmlns:a16="http://schemas.microsoft.com/office/drawing/2014/main" id="{0835C092-8BFE-C44B-A4AF-1C183F63FF8E}"/>
              </a:ext>
            </a:extLst>
          </p:cNvPr>
          <p:cNvSpPr>
            <a:spLocks noGrp="1"/>
          </p:cNvSpPr>
          <p:nvPr>
            <p:ph type="body" sz="quarter" idx="13"/>
          </p:nvPr>
        </p:nvSpPr>
        <p:spPr>
          <a:xfrm>
            <a:off x="1143689" y="540904"/>
            <a:ext cx="1901825" cy="415925"/>
          </a:xfrm>
        </p:spPr>
        <p:txBody>
          <a:bodyPr/>
          <a:lstStyle/>
          <a:p>
            <a:r>
              <a:rPr lang="ru-RU" dirty="0"/>
              <a:t>Департамент мировой экономики</a:t>
            </a:r>
          </a:p>
        </p:txBody>
      </p:sp>
      <p:sp>
        <p:nvSpPr>
          <p:cNvPr id="9" name="Текст 5">
            <a:extLst>
              <a:ext uri="{FF2B5EF4-FFF2-40B4-BE49-F238E27FC236}">
                <a16:creationId xmlns:a16="http://schemas.microsoft.com/office/drawing/2014/main" id="{79FA13C2-3D56-7142-A38A-1F9AA778A85B}"/>
              </a:ext>
            </a:extLst>
          </p:cNvPr>
          <p:cNvSpPr>
            <a:spLocks noGrp="1"/>
          </p:cNvSpPr>
          <p:nvPr>
            <p:ph type="body" sz="quarter" idx="14"/>
          </p:nvPr>
        </p:nvSpPr>
        <p:spPr>
          <a:xfrm>
            <a:off x="3459163" y="548720"/>
            <a:ext cx="2070100" cy="408109"/>
          </a:xfrm>
        </p:spPr>
        <p:txBody>
          <a:bodyPr/>
          <a:lstStyle/>
          <a:p>
            <a:r>
              <a:rPr lang="ru-RU" dirty="0"/>
              <a:t>Магистерская программа «Мировая экономика»</a:t>
            </a:r>
          </a:p>
        </p:txBody>
      </p:sp>
      <p:sp>
        <p:nvSpPr>
          <p:cNvPr id="10" name="Текст 6">
            <a:extLst>
              <a:ext uri="{FF2B5EF4-FFF2-40B4-BE49-F238E27FC236}">
                <a16:creationId xmlns:a16="http://schemas.microsoft.com/office/drawing/2014/main" id="{377FAD8A-5009-0346-98A4-EA8C10B4E91A}"/>
              </a:ext>
            </a:extLst>
          </p:cNvPr>
          <p:cNvSpPr>
            <a:spLocks noGrp="1"/>
          </p:cNvSpPr>
          <p:nvPr>
            <p:ph type="body" sz="quarter" idx="15"/>
          </p:nvPr>
        </p:nvSpPr>
        <p:spPr>
          <a:xfrm>
            <a:off x="6259892" y="548720"/>
            <a:ext cx="2070100" cy="408109"/>
          </a:xfrm>
        </p:spPr>
        <p:txBody>
          <a:bodyPr/>
          <a:lstStyle/>
          <a:p>
            <a:r>
              <a:rPr lang="ru-RU" dirty="0"/>
              <a:t>Специализации</a:t>
            </a:r>
          </a:p>
        </p:txBody>
      </p:sp>
      <p:graphicFrame>
        <p:nvGraphicFramePr>
          <p:cNvPr id="14" name="Таблица 14">
            <a:extLst>
              <a:ext uri="{FF2B5EF4-FFF2-40B4-BE49-F238E27FC236}">
                <a16:creationId xmlns:a16="http://schemas.microsoft.com/office/drawing/2014/main" id="{B2B5A4E8-800D-1B4C-999B-F7F6E9605820}"/>
              </a:ext>
            </a:extLst>
          </p:cNvPr>
          <p:cNvGraphicFramePr>
            <a:graphicFrameLocks noGrp="1"/>
          </p:cNvGraphicFramePr>
          <p:nvPr>
            <p:extLst>
              <p:ext uri="{D42A27DB-BD31-4B8C-83A1-F6EECF244321}">
                <p14:modId xmlns:p14="http://schemas.microsoft.com/office/powerpoint/2010/main" val="827559148"/>
              </p:ext>
            </p:extLst>
          </p:nvPr>
        </p:nvGraphicFramePr>
        <p:xfrm>
          <a:off x="585897" y="1888958"/>
          <a:ext cx="10637273" cy="3997610"/>
        </p:xfrm>
        <a:graphic>
          <a:graphicData uri="http://schemas.openxmlformats.org/drawingml/2006/table">
            <a:tbl>
              <a:tblPr firstRow="1" bandRow="1">
                <a:tableStyleId>{5C22544A-7EE6-4342-B048-85BDC9FD1C3A}</a:tableStyleId>
              </a:tblPr>
              <a:tblGrid>
                <a:gridCol w="4457591">
                  <a:extLst>
                    <a:ext uri="{9D8B030D-6E8A-4147-A177-3AD203B41FA5}">
                      <a16:colId xmlns:a16="http://schemas.microsoft.com/office/drawing/2014/main" val="121790735"/>
                    </a:ext>
                  </a:extLst>
                </a:gridCol>
                <a:gridCol w="6179682">
                  <a:extLst>
                    <a:ext uri="{9D8B030D-6E8A-4147-A177-3AD203B41FA5}">
                      <a16:colId xmlns:a16="http://schemas.microsoft.com/office/drawing/2014/main" val="249594287"/>
                    </a:ext>
                  </a:extLst>
                </a:gridCol>
              </a:tblGrid>
              <a:tr h="923591">
                <a:tc>
                  <a:txBody>
                    <a:bodyPr/>
                    <a:lstStyle/>
                    <a:p>
                      <a:r>
                        <a:rPr lang="ru-RU" b="0" i="1" dirty="0">
                          <a:solidFill>
                            <a:schemeClr val="tx1">
                              <a:lumMod val="75000"/>
                            </a:schemeClr>
                          </a:solidFill>
                        </a:rPr>
                        <a:t>Название</a:t>
                      </a:r>
                    </a:p>
                  </a:txBody>
                  <a:tcPr>
                    <a:noFill/>
                  </a:tcPr>
                </a:tc>
                <a:tc>
                  <a:txBody>
                    <a:bodyPr/>
                    <a:lstStyle/>
                    <a:p>
                      <a:r>
                        <a:rPr lang="ru-RU" b="0" i="1" dirty="0">
                          <a:solidFill>
                            <a:schemeClr val="tx1">
                              <a:lumMod val="75000"/>
                            </a:schemeClr>
                          </a:solidFill>
                        </a:rPr>
                        <a:t>Наставник</a:t>
                      </a:r>
                    </a:p>
                  </a:txBody>
                  <a:tcPr>
                    <a:noFill/>
                  </a:tcPr>
                </a:tc>
                <a:extLst>
                  <a:ext uri="{0D108BD9-81ED-4DB2-BD59-A6C34878D82A}">
                    <a16:rowId xmlns:a16="http://schemas.microsoft.com/office/drawing/2014/main" val="1883914270"/>
                  </a:ext>
                </a:extLst>
              </a:tr>
              <a:tr h="1075214">
                <a:tc>
                  <a:txBody>
                    <a:bodyPr/>
                    <a:lstStyle/>
                    <a:p>
                      <a:r>
                        <a:rPr lang="ru-RU" sz="2000" b="1" dirty="0"/>
                        <a:t>Международные финансы</a:t>
                      </a:r>
                    </a:p>
                  </a:txBody>
                  <a:tcPr>
                    <a:noFill/>
                  </a:tcPr>
                </a:tc>
                <a:tc>
                  <a:txBody>
                    <a:bodyPr/>
                    <a:lstStyle/>
                    <a:p>
                      <a:r>
                        <a:rPr lang="ru-RU" sz="2000" dirty="0"/>
                        <a:t>Григорьев Л.М., к.э.н., ординарный профессор НИУ ВШЭ,</a:t>
                      </a:r>
                      <a:r>
                        <a:rPr lang="ru-RU" sz="2000" baseline="0" dirty="0"/>
                        <a:t> научный руководитель департамента мировой </a:t>
                      </a:r>
                    </a:p>
                    <a:p>
                      <a:r>
                        <a:rPr lang="ru-RU" sz="2000" baseline="0" dirty="0"/>
                        <a:t>экономики</a:t>
                      </a:r>
                      <a:endParaRPr lang="ru-RU" sz="2000" dirty="0"/>
                    </a:p>
                  </a:txBody>
                  <a:tcPr>
                    <a:noFill/>
                  </a:tcPr>
                </a:tc>
                <a:extLst>
                  <a:ext uri="{0D108BD9-81ED-4DB2-BD59-A6C34878D82A}">
                    <a16:rowId xmlns:a16="http://schemas.microsoft.com/office/drawing/2014/main" val="3070687841"/>
                  </a:ext>
                </a:extLst>
              </a:tr>
              <a:tr h="1075214">
                <a:tc>
                  <a:txBody>
                    <a:bodyPr/>
                    <a:lstStyle/>
                    <a:p>
                      <a:r>
                        <a:rPr lang="ru-RU" sz="2000" b="1" dirty="0"/>
                        <a:t>Цифровая экономика и технологические </a:t>
                      </a:r>
                      <a:r>
                        <a:rPr lang="ru-RU" sz="2000" b="1" dirty="0" err="1"/>
                        <a:t>мегатренды</a:t>
                      </a:r>
                      <a:endParaRPr lang="ru-RU" sz="2000" b="1" dirty="0"/>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000" dirty="0"/>
                        <a:t>Клочко О.А., к.э.н., заместитель </a:t>
                      </a:r>
                      <a:r>
                        <a:rPr lang="ru-RU" sz="2000" kern="1200" dirty="0">
                          <a:solidFill>
                            <a:schemeClr val="dk1"/>
                          </a:solidFill>
                          <a:effectLst/>
                          <a:latin typeface="+mn-lt"/>
                          <a:ea typeface="+mn-ea"/>
                          <a:cs typeface="+mn-cs"/>
                        </a:rPr>
                        <a:t>руководителя департамента мировой экономики, </a:t>
                      </a:r>
                      <a:r>
                        <a:rPr lang="ru-RU" sz="2000" dirty="0"/>
                        <a:t>доцент департамента мировой экономики НИУ ВШЭ.</a:t>
                      </a:r>
                    </a:p>
                  </a:txBody>
                  <a:tcPr>
                    <a:noFill/>
                  </a:tcPr>
                </a:tc>
                <a:extLst>
                  <a:ext uri="{0D108BD9-81ED-4DB2-BD59-A6C34878D82A}">
                    <a16:rowId xmlns:a16="http://schemas.microsoft.com/office/drawing/2014/main" val="147281087"/>
                  </a:ext>
                </a:extLst>
              </a:tr>
              <a:tr h="923591">
                <a:tc>
                  <a:txBody>
                    <a:bodyPr/>
                    <a:lstStyle/>
                    <a:p>
                      <a:r>
                        <a:rPr lang="ru-RU" sz="2000" b="1" dirty="0"/>
                        <a:t>Мировой </a:t>
                      </a:r>
                      <a:r>
                        <a:rPr lang="ru-RU" sz="2000" b="1" dirty="0" err="1"/>
                        <a:t>энергосырьевой</a:t>
                      </a:r>
                      <a:r>
                        <a:rPr lang="ru-RU" sz="2000" b="1" dirty="0"/>
                        <a:t> сектор</a:t>
                      </a:r>
                    </a:p>
                  </a:txBody>
                  <a:tcPr>
                    <a:noFill/>
                  </a:tcPr>
                </a:tc>
                <a:tc>
                  <a:txBody>
                    <a:bodyPr/>
                    <a:lstStyle/>
                    <a:p>
                      <a:r>
                        <a:rPr lang="ru-RU" sz="2000" dirty="0"/>
                        <a:t>Крюков В.А., д.э.н., профессор НИУ ВШЭ, академик РАН.</a:t>
                      </a:r>
                    </a:p>
                  </a:txBody>
                  <a:tcPr>
                    <a:noFill/>
                  </a:tcPr>
                </a:tc>
                <a:extLst>
                  <a:ext uri="{0D108BD9-81ED-4DB2-BD59-A6C34878D82A}">
                    <a16:rowId xmlns:a16="http://schemas.microsoft.com/office/drawing/2014/main" val="2384571685"/>
                  </a:ext>
                </a:extLst>
              </a:tr>
            </a:tbl>
          </a:graphicData>
        </a:graphic>
      </p:graphicFrame>
    </p:spTree>
    <p:extLst>
      <p:ext uri="{BB962C8B-B14F-4D97-AF65-F5344CB8AC3E}">
        <p14:creationId xmlns:p14="http://schemas.microsoft.com/office/powerpoint/2010/main" val="1904776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a:xfrm>
            <a:off x="585897" y="1447790"/>
            <a:ext cx="5945531" cy="777025"/>
          </a:xfrm>
        </p:spPr>
        <p:txBody>
          <a:bodyPr>
            <a:normAutofit/>
          </a:bodyPr>
          <a:lstStyle/>
          <a:p>
            <a:r>
              <a:rPr lang="ru-RU" dirty="0"/>
              <a:t>Международные финансы</a:t>
            </a:r>
          </a:p>
        </p:txBody>
      </p:sp>
      <p:sp>
        <p:nvSpPr>
          <p:cNvPr id="4" name="Текст 3">
            <a:extLst>
              <a:ext uri="{FF2B5EF4-FFF2-40B4-BE49-F238E27FC236}">
                <a16:creationId xmlns:a16="http://schemas.microsoft.com/office/drawing/2014/main" id="{53356540-7218-FF4B-B6BC-5BD291A372E2}"/>
              </a:ext>
            </a:extLst>
          </p:cNvPr>
          <p:cNvSpPr>
            <a:spLocks noGrp="1"/>
          </p:cNvSpPr>
          <p:nvPr>
            <p:ph type="body" sz="quarter" idx="12"/>
          </p:nvPr>
        </p:nvSpPr>
        <p:spPr>
          <a:xfrm>
            <a:off x="500743" y="2035630"/>
            <a:ext cx="5759149" cy="4517570"/>
          </a:xfrm>
        </p:spPr>
        <p:txBody>
          <a:bodyPr>
            <a:noAutofit/>
          </a:bodyPr>
          <a:lstStyle/>
          <a:p>
            <a:pPr>
              <a:spcBef>
                <a:spcPts val="400"/>
              </a:spcBef>
            </a:pPr>
            <a:r>
              <a:rPr lang="ru-RU" sz="1800" dirty="0"/>
              <a:t>Руководитель специализации: Григорьев Леонид Маркович </a:t>
            </a:r>
          </a:p>
          <a:p>
            <a:r>
              <a:rPr lang="ru-RU" sz="1800" i="1" dirty="0"/>
              <a:t>Особенности:</a:t>
            </a:r>
          </a:p>
          <a:p>
            <a:r>
              <a:rPr lang="ru-RU" sz="1800" dirty="0"/>
              <a:t>Прикладные методы обработки данных и решения задач в мировой экономике:</a:t>
            </a:r>
          </a:p>
          <a:p>
            <a:pPr marL="762300" indent="-571500">
              <a:buFont typeface="Arial" panose="020B0604020202020204" pitchFamily="34" charset="0"/>
              <a:buChar char="•"/>
            </a:pPr>
            <a:r>
              <a:rPr lang="ru-RU" sz="1800" dirty="0"/>
              <a:t>Анализ трендов и делового цикла</a:t>
            </a:r>
          </a:p>
          <a:p>
            <a:pPr marL="762300" indent="-571500">
              <a:buFont typeface="Arial" panose="020B0604020202020204" pitchFamily="34" charset="0"/>
              <a:buChar char="•"/>
            </a:pPr>
            <a:r>
              <a:rPr lang="ru-RU" sz="1800" dirty="0"/>
              <a:t>Анализ финансовых рынков</a:t>
            </a:r>
          </a:p>
          <a:p>
            <a:pPr marL="762300" indent="-571500">
              <a:buFont typeface="Arial" panose="020B0604020202020204" pitchFamily="34" charset="0"/>
              <a:buChar char="•"/>
            </a:pPr>
            <a:r>
              <a:rPr lang="ru-RU" sz="1800" dirty="0"/>
              <a:t>Макроэкономические проблемы мира</a:t>
            </a:r>
          </a:p>
          <a:p>
            <a:pPr marL="762300" indent="-571500">
              <a:buFont typeface="Arial" panose="020B0604020202020204" pitchFamily="34" charset="0"/>
              <a:buChar char="•"/>
            </a:pPr>
            <a:r>
              <a:rPr lang="ru-RU" sz="1800" dirty="0"/>
              <a:t>Принятие решений  в крупной корпорации</a:t>
            </a:r>
          </a:p>
          <a:p>
            <a:pPr marL="762300" indent="-571500">
              <a:buFont typeface="Arial" panose="020B0604020202020204" pitchFamily="34" charset="0"/>
              <a:buChar char="•"/>
            </a:pPr>
            <a:r>
              <a:rPr lang="ru-RU" sz="1800" dirty="0"/>
              <a:t>Углубленный эконометрический анализ</a:t>
            </a:r>
          </a:p>
          <a:p>
            <a:pPr marL="762300" indent="-571500">
              <a:buFont typeface="Arial" panose="020B0604020202020204" pitchFamily="34" charset="0"/>
              <a:buChar char="•"/>
            </a:pPr>
            <a:r>
              <a:rPr lang="ru-RU" sz="1800" dirty="0">
                <a:sym typeface="Arial Narrow"/>
              </a:rPr>
              <a:t>Большое количество приглашенных специалистов (в </a:t>
            </a:r>
            <a:r>
              <a:rPr lang="ru-RU" sz="1800" dirty="0" err="1">
                <a:sym typeface="Arial Narrow"/>
              </a:rPr>
              <a:t>т.ч</a:t>
            </a:r>
            <a:r>
              <a:rPr lang="ru-RU" sz="1800" dirty="0">
                <a:sym typeface="Arial Narrow"/>
              </a:rPr>
              <a:t>. зарубежных)</a:t>
            </a:r>
          </a:p>
          <a:p>
            <a:endParaRPr lang="ru-RU" sz="1800" dirty="0"/>
          </a:p>
        </p:txBody>
      </p:sp>
      <p:sp>
        <p:nvSpPr>
          <p:cNvPr id="5" name="Текст 4">
            <a:extLst>
              <a:ext uri="{FF2B5EF4-FFF2-40B4-BE49-F238E27FC236}">
                <a16:creationId xmlns:a16="http://schemas.microsoft.com/office/drawing/2014/main" id="{3EB29DC1-D5D4-FB41-9E2D-AA4750D0CC8B}"/>
              </a:ext>
            </a:extLst>
          </p:cNvPr>
          <p:cNvSpPr>
            <a:spLocks noGrp="1"/>
          </p:cNvSpPr>
          <p:nvPr>
            <p:ph type="body" sz="quarter" idx="13"/>
          </p:nvPr>
        </p:nvSpPr>
        <p:spPr/>
        <p:txBody>
          <a:bodyPr/>
          <a:lstStyle/>
          <a:p>
            <a:r>
              <a:rPr lang="ru-RU" dirty="0"/>
              <a:t>Департамент мировой экономики</a:t>
            </a:r>
          </a:p>
        </p:txBody>
      </p:sp>
      <p:sp>
        <p:nvSpPr>
          <p:cNvPr id="6" name="Текст 5">
            <a:extLst>
              <a:ext uri="{FF2B5EF4-FFF2-40B4-BE49-F238E27FC236}">
                <a16:creationId xmlns:a16="http://schemas.microsoft.com/office/drawing/2014/main" id="{B5B6DD1A-BEFA-D842-9B7A-78D7BD1A5259}"/>
              </a:ext>
            </a:extLst>
          </p:cNvPr>
          <p:cNvSpPr>
            <a:spLocks noGrp="1"/>
          </p:cNvSpPr>
          <p:nvPr>
            <p:ph type="body" sz="quarter" idx="14"/>
          </p:nvPr>
        </p:nvSpPr>
        <p:spPr/>
        <p:txBody>
          <a:bodyPr/>
          <a:lstStyle/>
          <a:p>
            <a:r>
              <a:rPr lang="ru-RU" dirty="0"/>
              <a:t>Магистерская программа «Мировая экономика»</a:t>
            </a:r>
          </a:p>
        </p:txBody>
      </p:sp>
      <p:sp>
        <p:nvSpPr>
          <p:cNvPr id="7" name="Текст 6">
            <a:extLst>
              <a:ext uri="{FF2B5EF4-FFF2-40B4-BE49-F238E27FC236}">
                <a16:creationId xmlns:a16="http://schemas.microsoft.com/office/drawing/2014/main" id="{88968744-3B75-9B47-92FD-77E1E725F232}"/>
              </a:ext>
            </a:extLst>
          </p:cNvPr>
          <p:cNvSpPr>
            <a:spLocks noGrp="1"/>
          </p:cNvSpPr>
          <p:nvPr>
            <p:ph type="body" sz="quarter" idx="15"/>
          </p:nvPr>
        </p:nvSpPr>
        <p:spPr/>
        <p:txBody>
          <a:bodyPr/>
          <a:lstStyle/>
          <a:p>
            <a:r>
              <a:rPr lang="ru-RU" dirty="0"/>
              <a:t>Международные финансы</a:t>
            </a:r>
          </a:p>
        </p:txBody>
      </p:sp>
      <p:pic>
        <p:nvPicPr>
          <p:cNvPr id="11" name="Рисунок 10" descr="Изображение выглядит как человек, мужчина, внутренний, стол&#10;&#10;Автоматически созданное описание">
            <a:extLst>
              <a:ext uri="{FF2B5EF4-FFF2-40B4-BE49-F238E27FC236}">
                <a16:creationId xmlns:a16="http://schemas.microsoft.com/office/drawing/2014/main" id="{4BBCC4C6-7CBF-D546-B403-718038776E4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67" r="16667"/>
          <a:stretch>
            <a:fillRect/>
          </a:stretch>
        </p:blipFill>
        <p:spPr>
          <a:prstGeom prst="rect">
            <a:avLst/>
          </a:prstGeom>
        </p:spPr>
      </p:pic>
    </p:spTree>
    <p:extLst>
      <p:ext uri="{BB962C8B-B14F-4D97-AF65-F5344CB8AC3E}">
        <p14:creationId xmlns:p14="http://schemas.microsoft.com/office/powerpoint/2010/main" val="3507836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p:txBody>
          <a:bodyPr/>
          <a:lstStyle/>
          <a:p>
            <a:r>
              <a:rPr lang="ru-RU" dirty="0"/>
              <a:t>Дисциплины специализации</a:t>
            </a:r>
          </a:p>
        </p:txBody>
      </p:sp>
      <p:sp>
        <p:nvSpPr>
          <p:cNvPr id="8" name="Текст 4">
            <a:extLst>
              <a:ext uri="{FF2B5EF4-FFF2-40B4-BE49-F238E27FC236}">
                <a16:creationId xmlns:a16="http://schemas.microsoft.com/office/drawing/2014/main" id="{0835C092-8BFE-C44B-A4AF-1C183F63FF8E}"/>
              </a:ext>
            </a:extLst>
          </p:cNvPr>
          <p:cNvSpPr>
            <a:spLocks noGrp="1"/>
          </p:cNvSpPr>
          <p:nvPr>
            <p:ph type="body" sz="quarter" idx="13"/>
          </p:nvPr>
        </p:nvSpPr>
        <p:spPr>
          <a:xfrm>
            <a:off x="1143689" y="540904"/>
            <a:ext cx="1901825" cy="415925"/>
          </a:xfrm>
        </p:spPr>
        <p:txBody>
          <a:bodyPr/>
          <a:lstStyle/>
          <a:p>
            <a:r>
              <a:rPr lang="ru-RU" dirty="0"/>
              <a:t>Департамент мировой экономики</a:t>
            </a:r>
          </a:p>
        </p:txBody>
      </p:sp>
      <p:sp>
        <p:nvSpPr>
          <p:cNvPr id="9" name="Текст 5">
            <a:extLst>
              <a:ext uri="{FF2B5EF4-FFF2-40B4-BE49-F238E27FC236}">
                <a16:creationId xmlns:a16="http://schemas.microsoft.com/office/drawing/2014/main" id="{79FA13C2-3D56-7142-A38A-1F9AA778A85B}"/>
              </a:ext>
            </a:extLst>
          </p:cNvPr>
          <p:cNvSpPr>
            <a:spLocks noGrp="1"/>
          </p:cNvSpPr>
          <p:nvPr>
            <p:ph type="body" sz="quarter" idx="14"/>
          </p:nvPr>
        </p:nvSpPr>
        <p:spPr>
          <a:xfrm>
            <a:off x="3459163" y="548720"/>
            <a:ext cx="2070100" cy="408109"/>
          </a:xfrm>
        </p:spPr>
        <p:txBody>
          <a:bodyPr/>
          <a:lstStyle/>
          <a:p>
            <a:r>
              <a:rPr lang="ru-RU" dirty="0"/>
              <a:t>Магистерская программа «Мировая экономика»</a:t>
            </a:r>
          </a:p>
        </p:txBody>
      </p:sp>
      <p:sp>
        <p:nvSpPr>
          <p:cNvPr id="10" name="Текст 6">
            <a:extLst>
              <a:ext uri="{FF2B5EF4-FFF2-40B4-BE49-F238E27FC236}">
                <a16:creationId xmlns:a16="http://schemas.microsoft.com/office/drawing/2014/main" id="{377FAD8A-5009-0346-98A4-EA8C10B4E91A}"/>
              </a:ext>
            </a:extLst>
          </p:cNvPr>
          <p:cNvSpPr>
            <a:spLocks noGrp="1"/>
          </p:cNvSpPr>
          <p:nvPr>
            <p:ph type="body" sz="quarter" idx="15"/>
          </p:nvPr>
        </p:nvSpPr>
        <p:spPr>
          <a:xfrm>
            <a:off x="6259892" y="548720"/>
            <a:ext cx="2070100" cy="408109"/>
          </a:xfrm>
        </p:spPr>
        <p:txBody>
          <a:bodyPr/>
          <a:lstStyle/>
          <a:p>
            <a:r>
              <a:rPr lang="ru-RU" dirty="0"/>
              <a:t>Международные финансы</a:t>
            </a:r>
          </a:p>
        </p:txBody>
      </p:sp>
      <p:sp>
        <p:nvSpPr>
          <p:cNvPr id="16"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AA7EEA4A-6FBB-4F40-8F65-9375A915F55F}"/>
              </a:ext>
            </a:extLst>
          </p:cNvPr>
          <p:cNvSpPr txBox="1"/>
          <p:nvPr/>
        </p:nvSpPr>
        <p:spPr>
          <a:xfrm>
            <a:off x="585897" y="2267004"/>
            <a:ext cx="11044128" cy="2323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lnSpc>
                <a:spcPct val="150000"/>
              </a:lnSpc>
              <a:defRPr sz="3600">
                <a:solidFill>
                  <a:srgbClr val="253957"/>
                </a:solidFill>
                <a:latin typeface="Arial" panose="020B0604020202020204" pitchFamily="34" charset="0"/>
                <a:ea typeface="+mn-ea"/>
                <a:cs typeface="Arial" panose="020B0604020202020204" pitchFamily="34" charset="0"/>
              </a:defRPr>
            </a:lvl1pPr>
          </a:lstStyle>
          <a:p>
            <a:r>
              <a:rPr lang="ru-RU" sz="2000" b="1" dirty="0">
                <a:latin typeface="HSE Sans" panose="02000000000000000000" pitchFamily="2" charset="0"/>
                <a:sym typeface="Arial Narrow"/>
              </a:rPr>
              <a:t>1 курс:</a:t>
            </a:r>
          </a:p>
          <a:p>
            <a:pPr marL="342900" indent="-342900">
              <a:buFont typeface="Wingdings" pitchFamily="2" charset="2"/>
              <a:buChar char="Ø"/>
            </a:pPr>
            <a:r>
              <a:rPr lang="ru-RU" sz="2000" dirty="0">
                <a:latin typeface="HSE Sans" panose="02000000000000000000" pitchFamily="2" charset="0"/>
                <a:sym typeface="Arial Narrow"/>
              </a:rPr>
              <a:t>Крупная корпорация: инвестиционные решения и финансовые рынки</a:t>
            </a:r>
          </a:p>
          <a:p>
            <a:pPr marL="342900" indent="-342900">
              <a:buFont typeface="Wingdings" pitchFamily="2" charset="2"/>
              <a:buChar char="Ø"/>
            </a:pPr>
            <a:r>
              <a:rPr lang="ru-RU" sz="2000" dirty="0">
                <a:latin typeface="HSE Sans" panose="02000000000000000000" pitchFamily="2" charset="0"/>
                <a:sym typeface="Arial Narrow"/>
              </a:rPr>
              <a:t>Корпоративные финансы и инвестиционные проекты</a:t>
            </a:r>
            <a:endParaRPr lang="en-US" sz="2000" dirty="0">
              <a:latin typeface="HSE Sans" panose="02000000000000000000" pitchFamily="2" charset="0"/>
              <a:sym typeface="Arial Narrow"/>
            </a:endParaRPr>
          </a:p>
          <a:p>
            <a:pPr marL="342900" indent="-342900">
              <a:buFont typeface="Wingdings" pitchFamily="2" charset="2"/>
              <a:buChar char="Ø"/>
            </a:pPr>
            <a:r>
              <a:rPr lang="ru-RU" sz="2000" dirty="0">
                <a:latin typeface="HSE Sans" panose="02000000000000000000" pitchFamily="2" charset="0"/>
                <a:sym typeface="Arial Narrow"/>
              </a:rPr>
              <a:t>НИС «Современный инструментарий анализа глобальных экономических процессов»</a:t>
            </a:r>
          </a:p>
          <a:p>
            <a:r>
              <a:rPr lang="ru-RU" sz="2000" b="1" dirty="0">
                <a:latin typeface="HSE Sans" panose="02000000000000000000" pitchFamily="2" charset="0"/>
                <a:sym typeface="Arial Narrow"/>
              </a:rPr>
              <a:t>2 курс:</a:t>
            </a:r>
          </a:p>
          <a:p>
            <a:pPr marL="342900" indent="-342900">
              <a:buFont typeface="Wingdings" pitchFamily="2" charset="2"/>
              <a:buChar char="Ø"/>
            </a:pPr>
            <a:r>
              <a:rPr lang="en" sz="2000" dirty="0">
                <a:latin typeface="HSE Sans" panose="02000000000000000000" pitchFamily="2" charset="0"/>
                <a:sym typeface="Arial Narrow"/>
              </a:rPr>
              <a:t>Financial Markets Regulation and Supervision</a:t>
            </a:r>
            <a:endParaRPr lang="ru-RU" sz="2000" dirty="0">
              <a:latin typeface="HSE Sans" panose="02000000000000000000" pitchFamily="2" charset="0"/>
              <a:sym typeface="Arial Narrow"/>
            </a:endParaRPr>
          </a:p>
          <a:p>
            <a:pPr marL="342900" indent="-342900">
              <a:buFont typeface="Wingdings" pitchFamily="2" charset="2"/>
              <a:buChar char="Ø"/>
            </a:pPr>
            <a:r>
              <a:rPr lang="ru-RU" sz="2000" dirty="0">
                <a:latin typeface="HSE Sans" panose="02000000000000000000" pitchFamily="2" charset="0"/>
                <a:sym typeface="Arial Narrow"/>
              </a:rPr>
              <a:t>Машинное обучение в финансах</a:t>
            </a:r>
          </a:p>
          <a:p>
            <a:pPr marL="342900" indent="-342900">
              <a:buFont typeface="Wingdings" pitchFamily="2" charset="2"/>
              <a:buChar char="Ø"/>
            </a:pPr>
            <a:r>
              <a:rPr lang="ru-RU" sz="2000" dirty="0">
                <a:latin typeface="HSE Sans" panose="02000000000000000000" pitchFamily="2" charset="0"/>
                <a:sym typeface="Arial Narrow"/>
              </a:rPr>
              <a:t>Прикладная макроэкономика</a:t>
            </a:r>
          </a:p>
          <a:p>
            <a:pPr marL="342900" indent="-342900">
              <a:buFont typeface="Wingdings" pitchFamily="2" charset="2"/>
              <a:buChar char="Ø"/>
            </a:pPr>
            <a:r>
              <a:rPr lang="ru-RU" sz="2000" dirty="0">
                <a:latin typeface="HSE Sans" panose="02000000000000000000" pitchFamily="2" charset="0"/>
                <a:sym typeface="Arial Narrow"/>
              </a:rPr>
              <a:t>НИС «Современный инструментарий анализа глобальных экономических процессов»</a:t>
            </a:r>
          </a:p>
          <a:p>
            <a:pPr marL="342900" indent="-342900">
              <a:buFont typeface="Wingdings" pitchFamily="2" charset="2"/>
              <a:buChar char="Ø"/>
            </a:pPr>
            <a:endParaRPr lang="ru-RU" sz="2000" dirty="0">
              <a:latin typeface="HSE Sans" panose="02000000000000000000" pitchFamily="2" charset="0"/>
              <a:sym typeface="Arial Narrow"/>
            </a:endParaRPr>
          </a:p>
        </p:txBody>
      </p:sp>
    </p:spTree>
    <p:extLst>
      <p:ext uri="{BB962C8B-B14F-4D97-AF65-F5344CB8AC3E}">
        <p14:creationId xmlns:p14="http://schemas.microsoft.com/office/powerpoint/2010/main" val="3679379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a:xfrm>
            <a:off x="585898" y="1268061"/>
            <a:ext cx="5245560" cy="581882"/>
          </a:xfrm>
        </p:spPr>
        <p:txBody>
          <a:bodyPr/>
          <a:lstStyle/>
          <a:p>
            <a:r>
              <a:rPr lang="ru-RU" dirty="0"/>
              <a:t>Преподаватели</a:t>
            </a:r>
          </a:p>
        </p:txBody>
      </p:sp>
      <p:sp>
        <p:nvSpPr>
          <p:cNvPr id="8" name="Текст 4">
            <a:extLst>
              <a:ext uri="{FF2B5EF4-FFF2-40B4-BE49-F238E27FC236}">
                <a16:creationId xmlns:a16="http://schemas.microsoft.com/office/drawing/2014/main" id="{0835C092-8BFE-C44B-A4AF-1C183F63FF8E}"/>
              </a:ext>
            </a:extLst>
          </p:cNvPr>
          <p:cNvSpPr>
            <a:spLocks noGrp="1"/>
          </p:cNvSpPr>
          <p:nvPr>
            <p:ph type="body" sz="quarter" idx="13"/>
          </p:nvPr>
        </p:nvSpPr>
        <p:spPr>
          <a:xfrm>
            <a:off x="1143689" y="540904"/>
            <a:ext cx="1901825" cy="415925"/>
          </a:xfrm>
        </p:spPr>
        <p:txBody>
          <a:bodyPr/>
          <a:lstStyle/>
          <a:p>
            <a:r>
              <a:rPr lang="ru-RU" dirty="0"/>
              <a:t>Департамент мировой экономики</a:t>
            </a:r>
          </a:p>
        </p:txBody>
      </p:sp>
      <p:sp>
        <p:nvSpPr>
          <p:cNvPr id="9" name="Текст 5">
            <a:extLst>
              <a:ext uri="{FF2B5EF4-FFF2-40B4-BE49-F238E27FC236}">
                <a16:creationId xmlns:a16="http://schemas.microsoft.com/office/drawing/2014/main" id="{79FA13C2-3D56-7142-A38A-1F9AA778A85B}"/>
              </a:ext>
            </a:extLst>
          </p:cNvPr>
          <p:cNvSpPr>
            <a:spLocks noGrp="1"/>
          </p:cNvSpPr>
          <p:nvPr>
            <p:ph type="body" sz="quarter" idx="14"/>
          </p:nvPr>
        </p:nvSpPr>
        <p:spPr>
          <a:xfrm>
            <a:off x="3459163" y="548720"/>
            <a:ext cx="2070100" cy="408109"/>
          </a:xfrm>
        </p:spPr>
        <p:txBody>
          <a:bodyPr/>
          <a:lstStyle/>
          <a:p>
            <a:r>
              <a:rPr lang="ru-RU" dirty="0"/>
              <a:t>Магистерская программа «Мировая экономика»</a:t>
            </a:r>
          </a:p>
        </p:txBody>
      </p:sp>
      <p:sp>
        <p:nvSpPr>
          <p:cNvPr id="10" name="Текст 6">
            <a:extLst>
              <a:ext uri="{FF2B5EF4-FFF2-40B4-BE49-F238E27FC236}">
                <a16:creationId xmlns:a16="http://schemas.microsoft.com/office/drawing/2014/main" id="{377FAD8A-5009-0346-98A4-EA8C10B4E91A}"/>
              </a:ext>
            </a:extLst>
          </p:cNvPr>
          <p:cNvSpPr>
            <a:spLocks noGrp="1"/>
          </p:cNvSpPr>
          <p:nvPr>
            <p:ph type="body" sz="quarter" idx="15"/>
          </p:nvPr>
        </p:nvSpPr>
        <p:spPr>
          <a:xfrm>
            <a:off x="6259892" y="548720"/>
            <a:ext cx="2070100" cy="408109"/>
          </a:xfrm>
        </p:spPr>
        <p:txBody>
          <a:bodyPr/>
          <a:lstStyle/>
          <a:p>
            <a:r>
              <a:rPr lang="ru-RU" dirty="0"/>
              <a:t>Международные финансы</a:t>
            </a:r>
          </a:p>
        </p:txBody>
      </p:sp>
      <p:sp>
        <p:nvSpPr>
          <p:cNvPr id="24" name="Прямоугольник 23">
            <a:extLst>
              <a:ext uri="{FF2B5EF4-FFF2-40B4-BE49-F238E27FC236}">
                <a16:creationId xmlns:a16="http://schemas.microsoft.com/office/drawing/2014/main" id="{47C2D1A3-75AB-7E42-89E7-FFAA493E600A}"/>
              </a:ext>
            </a:extLst>
          </p:cNvPr>
          <p:cNvSpPr/>
          <p:nvPr/>
        </p:nvSpPr>
        <p:spPr>
          <a:xfrm>
            <a:off x="2222258" y="1817707"/>
            <a:ext cx="3376772" cy="769441"/>
          </a:xfrm>
          <a:prstGeom prst="rect">
            <a:avLst/>
          </a:prstGeom>
        </p:spPr>
        <p:txBody>
          <a:bodyPr wrap="square">
            <a:spAutoFit/>
          </a:bodyPr>
          <a:lstStyle/>
          <a:p>
            <a:pPr algn="l">
              <a:spcAft>
                <a:spcPts val="1200"/>
              </a:spcAft>
              <a:defRPr sz="2800">
                <a:solidFill>
                  <a:srgbClr val="253957"/>
                </a:solidFill>
                <a:latin typeface="+mn-lt"/>
                <a:ea typeface="+mn-ea"/>
                <a:cs typeface="+mn-cs"/>
                <a:sym typeface="Arial Narrow"/>
              </a:defRPr>
            </a:pPr>
            <a:r>
              <a:rPr lang="ru-RU" sz="1600" b="1" dirty="0">
                <a:solidFill>
                  <a:srgbClr val="253957"/>
                </a:solidFill>
                <a:latin typeface="HSE Sans" panose="02000000000000000000" pitchFamily="2" charset="0"/>
                <a:cs typeface="Arial" panose="020B0604020202020204" pitchFamily="34" charset="0"/>
                <a:sym typeface="Arial Narrow"/>
              </a:rPr>
              <a:t>Сергей Иванович Шаталов, </a:t>
            </a:r>
            <a:r>
              <a:rPr lang="ru-RU" sz="1400" dirty="0">
                <a:solidFill>
                  <a:srgbClr val="253957"/>
                </a:solidFill>
                <a:latin typeface="HSE Sans" panose="02000000000000000000" pitchFamily="2" charset="0"/>
                <a:cs typeface="Arial" panose="020B0604020202020204" pitchFamily="34" charset="0"/>
                <a:sym typeface="Arial Narrow"/>
              </a:rPr>
              <a:t>приглашенный преподаватель, бывший зам. Председателя правления ЕАБР</a:t>
            </a:r>
          </a:p>
        </p:txBody>
      </p:sp>
      <p:sp>
        <p:nvSpPr>
          <p:cNvPr id="25" name="Прямоугольник 24">
            <a:extLst>
              <a:ext uri="{FF2B5EF4-FFF2-40B4-BE49-F238E27FC236}">
                <a16:creationId xmlns:a16="http://schemas.microsoft.com/office/drawing/2014/main" id="{874D6F3A-E5BB-2E4D-BD08-87751A6F9FC1}"/>
              </a:ext>
            </a:extLst>
          </p:cNvPr>
          <p:cNvSpPr/>
          <p:nvPr/>
        </p:nvSpPr>
        <p:spPr>
          <a:xfrm>
            <a:off x="520374" y="3481178"/>
            <a:ext cx="3148453" cy="769441"/>
          </a:xfrm>
          <a:prstGeom prst="rect">
            <a:avLst/>
          </a:prstGeom>
        </p:spPr>
        <p:txBody>
          <a:bodyPr wrap="square">
            <a:spAutoFit/>
          </a:bodyPr>
          <a:lstStyle/>
          <a:p>
            <a:pPr algn="r">
              <a:spcAft>
                <a:spcPts val="1200"/>
              </a:spcAft>
              <a:defRPr sz="2800">
                <a:solidFill>
                  <a:srgbClr val="253957"/>
                </a:solidFill>
                <a:latin typeface="+mn-lt"/>
                <a:ea typeface="+mn-ea"/>
                <a:cs typeface="+mn-cs"/>
                <a:sym typeface="Arial Narrow"/>
              </a:defRPr>
            </a:pPr>
            <a:r>
              <a:rPr lang="ru-RU" sz="1600" b="1" dirty="0">
                <a:solidFill>
                  <a:srgbClr val="253957"/>
                </a:solidFill>
                <a:latin typeface="HSE Sans" panose="02000000000000000000" pitchFamily="2" charset="0"/>
                <a:cs typeface="Arial" panose="020B0604020202020204" pitchFamily="34" charset="0"/>
                <a:sym typeface="Arial Narrow"/>
              </a:rPr>
              <a:t>Татьяна Абрамовна Дуброва,</a:t>
            </a:r>
            <a:r>
              <a:rPr lang="ru-RU" sz="1600" i="1" dirty="0">
                <a:solidFill>
                  <a:srgbClr val="253957"/>
                </a:solidFill>
                <a:latin typeface="HSE Sans" panose="02000000000000000000" pitchFamily="2" charset="0"/>
                <a:cs typeface="Arial" panose="020B0604020202020204" pitchFamily="34" charset="0"/>
                <a:sym typeface="Arial Narrow"/>
              </a:rPr>
              <a:t> </a:t>
            </a:r>
            <a:r>
              <a:rPr lang="ru-RU" sz="1400" dirty="0">
                <a:solidFill>
                  <a:srgbClr val="253957"/>
                </a:solidFill>
                <a:latin typeface="HSE Sans" panose="02000000000000000000" pitchFamily="2" charset="0"/>
                <a:cs typeface="Arial" panose="020B0604020202020204" pitchFamily="34" charset="0"/>
                <a:sym typeface="Arial Narrow"/>
              </a:rPr>
              <a:t>д.э.н., профессор департамента мировой экономики НИУ ВШЭ</a:t>
            </a:r>
          </a:p>
        </p:txBody>
      </p:sp>
      <p:pic>
        <p:nvPicPr>
          <p:cNvPr id="26" name="Рисунок 25">
            <a:extLst>
              <a:ext uri="{FF2B5EF4-FFF2-40B4-BE49-F238E27FC236}">
                <a16:creationId xmlns:a16="http://schemas.microsoft.com/office/drawing/2014/main" id="{3F225B7D-5D35-2249-AB76-5383661265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1213" y="3481178"/>
            <a:ext cx="1566000" cy="1566000"/>
          </a:xfrm>
          <a:prstGeom prst="rect">
            <a:avLst/>
          </a:prstGeom>
        </p:spPr>
      </p:pic>
      <p:pic>
        <p:nvPicPr>
          <p:cNvPr id="27" name="Picture 2" descr="data:image/jpeg;base64,/9j/4AAQSkZJRgABAQAAAQABAAD/2wCEAAkGBxISEhUSExIVFRUVFxUXFhUWFxUVFhYYGBUXFhUXFRUYHSggGBolGxUVITEhJSkrLi4uFx8zODMsNygtLisBCgoKDg0OGhAQGC0dHR0tLSstKystLS0rKy0tKy0tLSstLS0tLS0tLS0tLSsrKy0tLS0tLS0tLSstKy0tLS0tN//AABEIAOEA4QMBIgACEQEDEQH/xAAcAAABBQEBAQAAAAAAAAAAAAABAAIEBQYDBwj/xABDEAABAwIDBAgCBwcDAwUAAAABAAIRAyEEEjEFQVFhBhMicYGRobEywQdCUmJy0fAUIzM0krLhFSSCosLSFkNTg4T/xAAZAQADAQEBAAAAAAAAAAAAAAAAAQIDBAX/xAAmEQEBAAICAgEFAAIDAAAAAAAAAQIRAzESITIEEyJBUXGBIzNC/9oADAMBAAIRAxEAPwD2wFFBEFZqNRSKCDOCIQCMoIk5NlIFOEckggSnsHJSo2KxjaYlx8N5VDjdtvd8PZHqpyzkXhx5ZdNFWxLG/E4BQ37ZpjSSsz1k3KkMYsby29OnH6aftd/6y37JUintFh5KjiF0DVP3clX6fBomVAdDKcs22oW3Bg8vnxVnhdozZ3nuWuPLL258+DLH3PaxSQa6UVswJJJJAJJJBAAooIgKTFBFJMAkkkgGSggkpUKSSSYIJyanBIEiko2MxAptLyYATJ1fVA1VXjtuNYDFzu/ys5i9rmqZzGB5eCrauKJNljlya6dHHxb7WOIxLqhLnEk/rRKmVDZVEKXRjcsLbXXjNOzd1lJa9cmjguzW8kbaOrXAru19lwa1OTKwXOQa5R6tWE9hJEqaevSxw2Lc08RwVk3GA2VAxxTqhMakenmtcOSxzcnDL7jSNdKes7s7akPyPgHdrdaBhldGN24s8fGiUUkFSCSSQCDOCRQlFABJJJIOSSISQokUEQgEkkkkClY/pljgSKQOlz37gtdUdAJO4E+S8q2piS57nTMklLK6isJukasCFyD4PeozXp4dfVcld+M0tKe5S8KSDG5V2HdI5hT8IZGvmhcWYjie4J7BA0KGHYBE3J3b/FdHtmCDCDOo1N2a/NdXgjgmXi4Dv1wQaATYkcp+RQBaziEYkg8NEaLidb+iIIOszxRRaflXOo4rpJG9cqrkiRsdSkZgLj1C0Ow8UHsHJUrhaCu+wH5XZe9b8V9uTnxaZBFJdDjBCEUkjJJIIpgxJOSS0HMIpqUoWckmyjKKQpIJICDtyuGUKh+6QO82HuvLsaYMea9A6XVP3bWcXT5D/K83xj7rPk6a8fZMuujaXBR2BWGGMXXO7I74QlTMp1auXXsaJNlwq7WpgcUaFy00OBrZgDvuptHTzhY/C7cMwLBXlPHBwgEaJ6EyT21bAkbhfvMJC8Exab71yxdcdXI+75ZguX7azLY/WhLS9p+HZbvXV/BR6VcOIAN4k8hxUtkbyEaK5RHIHBci6FKqjy4rk5lpU2CWOPWXUrZ8NeCdPzhQWm5Kl4cyL3Gi14+2HN007dEUyhZo7gnrpcJJISkgHJIIoBJIIIDmUE0ohJoKcCmhFMHBJAKNtPHsoU3VXnstE953DzQWmZ6ZVTnaJtAjxJJ+XksJidW8/mrHa23XYntgt1tG4XsVTspxBcTcyOXgVllZW8wuN9pZdCbVxBA9lwq4jTsP4Ew0jv8Ai0XXJlHueayka3JV1sPWqOntHhZ35LpT2dUb8QPfDvyUmrtsMs2La71xodIsxyuY93CAB6LSRncnDMWGxniVMp7Scwdyu9l41rXQRlJ1Dmz3zxTOl1Gg1gqMEEfEBpcxIA07lf25ZtUz0uNjONWi37wVDjsS6lVqNF2zMcOKsejG2qTKdNmSrO89VUy87wo208teo4MkQSX9lzXGfhHaAtrccFlppcvStqbbN4JBRo7eruEDMSomJpCmZDADM3E+crQbIx8gTTaPwx7aqvFFp+y9pYkEZ5ynfB9VpmVZGq4YXaFEiMrZ5gWTg9u7f4jyKXjBMrDgu2Fp3JG6CojHh0iLtMECTuBEeBBTcHiyKhbrYfoIwmqXLfXptaDpa08QnrlhrNA5Lst3HYaiglKQ0dKUpqSY0MoJJJDTiiAkghoeEUAU5MjVk/pIf/tgz7Tx5AH8wtaVjfpGP7ul3u/7UsumnF8483oUS240kq2x7QMo3wolUwWiJkgealbUfNT08rLlx6rq5flHFlOQe4rtjMKSe0bHhZHBOgqwaJItLeG8d02PclKmxBo7NYBIA8VLZs1guAJ4gD3hTHua3eG/iBHqbIdcDrUbHJw/NVKckRKdEgy0Seaodo4h76raRHZN3nkCD7rQ7R2gym2GkE8Bc+ipNlUnVahc7Ux4AblUy0m4brY7Kp5qYAMGN25N2lLKtPK2cwLXHeIktJ4/WHipOz+wIS2rTLmy34mkOHMjUeIJCUbZ4/izO2ME2o64IO+9lDwfRPtZg9wHAf8AktkxtOs0Wh3PUf45p2Gw+QxmLeRuFXlYyuE17Ubtj1W/X0048rqfs8OHxXPcrPFho3qOyrqKYzPO76reb3bh6qbkWkVuED31HwQcwaDJGjG8DxJU7/SxSqGoDlgeAAGo5JUaWVmWZNyTxJMk+ZUvbFMGmDfQEj5J43co8fykWnRzaYxFMuBmDE8Vagqj6H4YNoSBGYyr1azpzcskzsgFJAlJUg4IlNCMpwiSSSQHNCEgkksQEkQUimQSsv8ASIz/AGwO8PH9rvyWoKoOnDZwpH3h7FLLpXH8o8uqv/et/wCJUnaPHn7pgpSWu+sLcl02gJn9Xvr5rmxnp1811lHHC1rq9oEQOPqslRrwZV1s/E3UWHjdr+jQJ1KNfChPwb5hc9o1ZEN8TwTxa6kUO1IccoPeVx2fiW0yBzuoe0A5hOt9LHVZAVsZTqgOcXX+EiBHK1lp4oyzk6e6YXEU3ZU/Hua6wN1gcDtF4IidJ/XNGltvGGoMlBmXcHOOY8bi0o0PP+tnTwbTYmD4EHuldRgO/wAC4exUChVdVbmjK4bvkp+y8bm7LrOFiClWtkpg2c0WdfgTJ85VhRY1ggAAcrD0T6oBCrMXXy2B8FlUakg1qt1YYu7IFyBHeqfCvzO8z3q6w0OJ4yPkFrjPTG5flv8Ai42RhurosbwCllFqS6I4rd201JEoJggigikCSRSTJxRQRASWITkAiE00IVX0loZ8O8cAHf0mT6SrVIhI5de3jOOYnZM7ffyWu290Me504dzYP1HkjLxggGRyVJX2S/CO6p5zdkODgIBk38isZhZXRyckyk0yGKYW+Pnqu2GqEESY+StMVgxmA1gk/P5ptPAx2nXn1J9gEriWOS5wVQlojQ+qsG05kNsBqR+uSoMTtENaMuth+QnnCuMRtdlMinItAsdTAzHuV4Y6Tny0ythZM8Nx1JPtE+pXKtsdgZndE3OnKbTuhRKe1pyzq5zi6eToA7o3Kdi9pBzHNntEndwBHyHgtNRl51n20Q54a3W5JHL9DzWh2VskuJiYy5tLjXd4FU9KoxueoSJdLRxiwk8JcJWt2BjWCm553AHkBcwPNLxivu5BszDEtP3L94n8ksZhoAqs+LeNJE+9/VS9jYphpOM3I3fhJgea7bQfT6uA4CxjwG/kY9lNw20w+osR6eMDmgqk2q4OPipjm5mZgdeG47/UFRMLTzEgiZHrp81l4ara8kynpK6O0pqOnQDUcdD5yr7CMHWCJuRPhooOxaWRxAbuA/xz3K32eztDvWmvUY43tcwmlOQWjnBBEoJmSSISQCRQhFBOKMoIhJZAp4TEQgrDgigkmQrN9NMJmptqb2mPA/5A81pAo20qWek9satKKI84ZS7UcdTyBED5+CkVsDm5DX8u8qC55bUDTYzB8DF/JTMZiiBAMTEeXyUaVtmts4UtPYkkmWjvkT5+ypv2PFEkG5IieRM23xZbjBYTO4F15gNG4CCS53NScVgg2Ws+IgX8QPM/NOie6wLsBV+1HyOlvIKwGGeTLnwYib6wRJjfcq8/06IH1juHGYPdqEcRsvtBtjO8X1U+1+p+lQzAtkfvhPMTPhKs8PQdlydcCDaSNdwn180Kuyg17Wa9mXX0kxr4hWGEwILXGPhLfz9Qj2vyx/ivpmpThrX9mZMWPOU2niutqjM7KxgjvF7c7klaCls7svMaEgcx+iFGqbCBh8Hnzj5wnLWeWMvSRsShJMXYZI4wQT4K3wOzxlJA3n2mP1xXLYuE6llhBkZZ4RfXxV3g6WW50mR5AJ62neo5fs8QNLz7BWeEwjWaanUnX/CisqB9XKBoNeFwrJVpFoFBOKYUESSQKSDJIJJBAFJJJII4KcuLSnyhrTwjKARQR6SYCnAppsFEoJIS856a4MU64ePrnN4jVUtfEtBa4u0GnfMe58lsPpIojqG1dCx4A0vOo9Pdea1KpN+F/KTCS9bjcbBOeoTuEXGsRB9la4RvWPcSRBJHgN/csH0b2vlJGbWSOdtD+ty2Wy8QQ13Cw7rxqnpG9J2HwYzmR9U8N4t6AKDWw/bO/UGOMAADkAT4q4wDgXOfwgegHtZMxOFhzXbiZPn/AJS1peN2paOHzPJ4ANPhBHzUrDUS1xGmZoHceMdyZh5bWeXWBaTHcJHzHirTCgOzPIvAb8p8wjR2R1oUm5haQZE98frwVm3BiwjSybToBrGjx8IlOq4uLjmfK3vCciLkhY+gGvnj8k6rWs1sXIzHzsoGI2g0vuTDQSecmB7+y64V+dwJ37uQFgmmbq3wdANE7zr7qUudM2TikNCSgUpQlBgCjKZKMoPR0ormCjmQNHpJsooGkSE5qTU9JoQT00JyCpIhMrVWsaXPcGtGrnEADvJWK299KGCw8inmruH2LM/rOvgCnIm1uUpXz7tv6YcdUJbSyUQdAxuZ39Tp9gqR21cXW7eIxNV5P1XPdlH/ABFvRPSdt19I3SPr8cMMx006DTMGQahjMfAGOV1nnVtQdRqOHJZzZNQftMuuMjp7iWgq3xVN2YgnLUptEgaVR+aLhuehjyauq6UX5XAt/XBbfo1tUObB328QZHqvNmY4SBoea0uw64bJnmpm56qspv3HqGArgMPHQzpY+9grHGVs1IRvgd1wD6ey8+pbbjKZvaee4q5ZtxhAaTaZ10vorZrBgzOB1AMAn3Ks8PAEneZ79FmGbRYPDd+afX6UMYLNzHcBaOaBtr8Ri8rROusLMbZ2vlBYwy6074sB8ln8R0ndUc6NwuSZ8OQlcmuLIe/617m559yqTfRWydp+DrPLu26ZJi3cVO2ltg0Ax9gQ5oJidQTHk0rnRa2m3rH2cAHUgZl++44Qsp07xRbTosJ7T6oquE6Bw7LY5Zz5rTHgut1leab1HrfR7blLFszMMOb8TN458xzVuvBtk7SqUKjalN2Vw8iN4I3hew9H9v0sWyWkB4HapnUHfHEc1jY2mW1uQgU2UJUrkIoIpspVYopkpwKBo9JNlJBIwcnF4AkmAN5sPNeW4/6QqkxS/qcG+jR+azW1OkOIr/xKrnD7Ojf6RZGM2VzketbS6Z4OjM1c5G6n2v8Aq09VldpfSqYIo4f/AJVHT/0t/NebveTquLytJgxvLb0l9IekmJxTprVXOG5ujB3NFgsli65JyhTNoV5OVup4JYbCBtzd3FVpMtvZmz8GGnMbu9lPe8wmNCKlaOMT1VVjj8JOV34XCCtXh6YrtFFxDXDtiqd4IlonuWM242GtP3h7FTdh40loovtBBa4/ZG7u07lrgyz63FzVwYqucakNewQ0kWeRYA8DzUfCdZTBDjldo1pFj47lfNe3FtDX2qt7NJgEB8faKbXpms4Ua0CqzstNg1sbnnetLhKjHkuKnFU5gHZg6JymQe8cRzV3RxDgBlHeTdZvpDtJgDqL/wB9VYQBUDobTjUDe7usqfD7crss024G65ssdX1XZjvKe49Cw+0HPsYiYhurjwhdK9Z3W9UWkOJi404CON1kOje2wXik5jWvqvAFaTLZsGjcB+a39PLROSkP2h5sK0GWnflHzK6OHimXuuX6jkuF1I7fsrMHmbiGh1V47IGjZ0cY1/XepuFwIpRUxnaD70miJ5E8BpZBuHZhCHVyMQ+oJbqRTJ0JPH8rJVqLmBxxEvqGHUae8ybFw+q2+i6ccJjHFlnllfbo6u6WVavaqNqBtKn906Ej7IjxXmPSjaBqV2gmYflnjBJJHL5ALTdNtsFjqmHDs1aqWGpVBs1gF2U+FrSsA8ZqzI3Gfl+u5Vfha048fbWh0QpuFxLmODmOLXDQgkEeIUI7l1BXBp0baNnTbGUv/dzD77Q711Vjg/pSLTFag0jixxaf6XT7rGugiFRbUYRY67jxU3FpjnXt2D6fYSrEZgT9uG+uis/9daRIYf6gvnDZeOgwSthsrbT6dgbcDceSw5MM78a2x5JO3rf+u/cEfi/whU28dzB4k/JYvC7epu+IFvdcKzw+Jpv+F4PKb+S8/PLnx7jpxuFX3/qA/YHmUlU9T3pLL7/KvxxeQAoplR0JUeK97TyrTyq/aGIy2FydAu+MxAaJUTCUSTndqfQcAmUc8LhsvaPxH0XZ67uCYGqauUxrEqYuu4amUxLklbQekNElgj6pk+3z9E7ZFAVaVvjYLu+7y4lWuPwufDu7JJL2gcOYKqdhudh6xa5supuu06HdB9F0ceO4xuXpd0Q4BtUWg2A+JlrO45Z8rqbtPajf2dxeIrMaXZv/AJNzQfMFScTS6rLXbDuuBBbrknUEceCpNvhrcNXZckCmKTvul7S5p7rqsvxicLusjRdO+6kMYq+g66tabbSuN6mHuOZaL2XrXQra4bhaXVDNUrAsquIktc0lpA57/FeTVHwOa3X0UbX/AHeJwwZNV5a+k7e2RlcGjiYC24ctZa/Vc31uM8G6bhxh+spEdbiPiYNQw8TxMQoe0sWaZ+LrK1amGVKn2PutO4jeVLfVNANydvEO7FU6loOgHMgqh6TYhuDpOoiHvqiesF+rncOa7r/a8ie7pi9omKjmmC5nZLvWFxZhC3tOsS9nZj6uV5B81K2Ls2abq1TN1bXRI+s7hJ4QjWd/DIMte9xE/EMrWtvyuUuW/wDFp0YfJZsNgnymsTlw6ajKi46hnbG/cpAK51Sg9sM55ZV4LR4KvZVnSjBaVm9zu/cUzZWKkBQ17jV0q3Nd21SqvDVVNYUJ6TP2t/2neZSUXxSS8cf4rzqiYS98bhqplV4CZhKWRt9TcqNiqkmFpGau2rLhY6GUNk7TnsPsdx3Hl3qTUG5NGzmvubRwsfNLJU6T8qA1TqdgkxikCQudAdpdnrnhRdBy+lrRp5mtZ1mXM421+yBKocfTOGxju1nAME6y1wga748lq+jFPNXYOrD8oLzPKf8ACo+k9MONWtlyG5AvBk2F9F1T1Jr9MJfy0uMNW6gmkcrxVA7cyADo5h46KsxdGof9u1odkcXZtxbBLjfcTl8lYdA9tUmzSrNDpBNIuiLi9Mk6Cf1oouKoVRWLc4bFPKLxDQJvxNz5q+T9ljNMNjKGVzbi7Wm26bqdhmki59FX42M8TMBoJ55RKscC+RE7t64cu3rfTz00Wyejb3YZ+IyB0uDGEwctxJHMzHcpGyG18Di6NQAfvWuY0i9zERzmFP6L02u2a7961pFcgtOouCDrvAXXpBgWubhW0a01RDmxPZMgt0PELq45PCPN+ozy+7ZWnxeKOEiqMr6ldp6wET1c8+MrGdJR1DO0Q91UEtEyWczwK9I2JtijTwT314zve/OwDM7MIDg5u4WkHSCF4xtnEdbiHEEkF0Ce/TwW+Nud05vCT21jqlWnsyhSaWxVfMWJl07tZVTtvCilVp0wwsLGumd9xeFMZlL8IwSwBwJcb/X1ACPTkRjY6zrBlsbyJgkXWfJfVi8PlHGjUXUlRqOi7NfxXO1GUxye5MISDlVpNc0tdcEQQsa6gaFU0zpq08QttlVVt7BZ6eYfEztN+Y8fklYvHJ02XdsrocQWlQdhYiRrqu20LFA/ad+1Dikqb9o5JICzq6Ktq/EUkk00xuqm0Ph80kkqol0bokkkdNqpmE1SSQJ01nRz+L/+d3sVWdLf5J342+yKS658GF7Y3DfC3w/uV7j/AOYd+vqBJJXy/Cf4H/piXanvPurTAfJJJede3r8HS66Pfw6vez3ctl0d/mqf4G/2lJJdnF8I8z6v/trk3+Zr/jPuFiWfx/8A7T/ekkuvj6c86ael/HoeH965dNP54/hHySSXLyfv/asPkbS0SckksGzqEwpJIAOUban8Gp+EopJUTtQ9HfhHgrLa25JJTF3tXJJJIJ//2Q==">
            <a:extLst>
              <a:ext uri="{FF2B5EF4-FFF2-40B4-BE49-F238E27FC236}">
                <a16:creationId xmlns:a16="http://schemas.microsoft.com/office/drawing/2014/main" id="{E124539E-B89E-5B4D-AB65-877C0B6D9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374" y="5101876"/>
            <a:ext cx="1566000" cy="1566000"/>
          </a:xfrm>
          <a:prstGeom prst="rect">
            <a:avLst/>
          </a:prstGeom>
          <a:noFill/>
          <a:extLst>
            <a:ext uri="{909E8E84-426E-40DD-AFC4-6F175D3DCCD1}">
              <a14:hiddenFill xmlns:a14="http://schemas.microsoft.com/office/drawing/2010/main">
                <a:solidFill>
                  <a:srgbClr val="FFFFFF"/>
                </a:solidFill>
              </a14:hiddenFill>
            </a:ext>
          </a:extLst>
        </p:spPr>
      </p:pic>
      <p:sp>
        <p:nvSpPr>
          <p:cNvPr id="28" name="Прямоугольник 27">
            <a:extLst>
              <a:ext uri="{FF2B5EF4-FFF2-40B4-BE49-F238E27FC236}">
                <a16:creationId xmlns:a16="http://schemas.microsoft.com/office/drawing/2014/main" id="{76D472CC-7DDA-6B4B-891B-4677F5EB17FB}"/>
              </a:ext>
            </a:extLst>
          </p:cNvPr>
          <p:cNvSpPr/>
          <p:nvPr/>
        </p:nvSpPr>
        <p:spPr>
          <a:xfrm>
            <a:off x="2152492" y="5094822"/>
            <a:ext cx="3376772" cy="1631216"/>
          </a:xfrm>
          <a:prstGeom prst="rect">
            <a:avLst/>
          </a:prstGeom>
        </p:spPr>
        <p:txBody>
          <a:bodyPr wrap="square">
            <a:spAutoFit/>
          </a:bodyPr>
          <a:lstStyle/>
          <a:p>
            <a:pPr algn="l">
              <a:spcAft>
                <a:spcPts val="1200"/>
              </a:spcAft>
              <a:defRPr sz="2800">
                <a:solidFill>
                  <a:srgbClr val="253957"/>
                </a:solidFill>
                <a:latin typeface="+mn-lt"/>
                <a:ea typeface="+mn-ea"/>
                <a:cs typeface="+mn-cs"/>
                <a:sym typeface="Arial Narrow"/>
              </a:defRPr>
            </a:pPr>
            <a:r>
              <a:rPr lang="ru-RU" sz="1600" b="1" dirty="0" err="1">
                <a:solidFill>
                  <a:srgbClr val="253957"/>
                </a:solidFill>
                <a:latin typeface="HSE Sans" panose="02000000000000000000" pitchFamily="2" charset="0"/>
                <a:cs typeface="Arial" panose="020B0604020202020204" pitchFamily="34" charset="0"/>
                <a:sym typeface="Arial Narrow"/>
              </a:rPr>
              <a:t>Марэк</a:t>
            </a:r>
            <a:r>
              <a:rPr lang="ru-RU" sz="1600" b="1" dirty="0">
                <a:solidFill>
                  <a:srgbClr val="253957"/>
                </a:solidFill>
                <a:latin typeface="HSE Sans" panose="02000000000000000000" pitchFamily="2" charset="0"/>
                <a:cs typeface="Arial" panose="020B0604020202020204" pitchFamily="34" charset="0"/>
                <a:sym typeface="Arial Narrow"/>
              </a:rPr>
              <a:t> </a:t>
            </a:r>
            <a:r>
              <a:rPr lang="ru-RU" sz="1600" b="1" dirty="0" err="1">
                <a:solidFill>
                  <a:srgbClr val="253957"/>
                </a:solidFill>
                <a:latin typeface="HSE Sans" panose="02000000000000000000" pitchFamily="2" charset="0"/>
                <a:cs typeface="Arial" panose="020B0604020202020204" pitchFamily="34" charset="0"/>
                <a:sym typeface="Arial Narrow"/>
              </a:rPr>
              <a:t>Домбровски</a:t>
            </a:r>
            <a:r>
              <a:rPr lang="ru-RU" sz="1600" b="1" dirty="0">
                <a:solidFill>
                  <a:srgbClr val="253957"/>
                </a:solidFill>
                <a:latin typeface="HSE Sans" panose="02000000000000000000" pitchFamily="2" charset="0"/>
                <a:cs typeface="Arial" panose="020B0604020202020204" pitchFamily="34" charset="0"/>
                <a:sym typeface="Arial Narrow"/>
              </a:rPr>
              <a:t>, </a:t>
            </a:r>
            <a:r>
              <a:rPr lang="ru-RU" sz="1400" dirty="0">
                <a:solidFill>
                  <a:srgbClr val="253957"/>
                </a:solidFill>
                <a:latin typeface="HSE Sans" panose="02000000000000000000" pitchFamily="2" charset="0"/>
                <a:cs typeface="Arial" panose="020B0604020202020204" pitchFamily="34" charset="0"/>
                <a:sym typeface="Arial Narrow"/>
              </a:rPr>
              <a:t>профессор департамента прикладной экономики НИУ ВШЭ, научный сотрудник Центра </a:t>
            </a:r>
            <a:r>
              <a:rPr lang="ru-RU" sz="1400" dirty="0" err="1">
                <a:solidFill>
                  <a:srgbClr val="253957"/>
                </a:solidFill>
                <a:latin typeface="HSE Sans" panose="02000000000000000000" pitchFamily="2" charset="0"/>
                <a:cs typeface="Arial" panose="020B0604020202020204" pitchFamily="34" charset="0"/>
                <a:sym typeface="Arial Narrow"/>
              </a:rPr>
              <a:t>Bruegel</a:t>
            </a:r>
            <a:r>
              <a:rPr lang="ru-RU" sz="1400" dirty="0">
                <a:solidFill>
                  <a:srgbClr val="253957"/>
                </a:solidFill>
                <a:latin typeface="HSE Sans" panose="02000000000000000000" pitchFamily="2" charset="0"/>
                <a:cs typeface="Arial" panose="020B0604020202020204" pitchFamily="34" charset="0"/>
                <a:sym typeface="Arial Narrow"/>
              </a:rPr>
              <a:t> в Брюсселе, бывший председатель Правления Центра социально-экономических исследований в Варшаве</a:t>
            </a:r>
          </a:p>
        </p:txBody>
      </p:sp>
      <p:pic>
        <p:nvPicPr>
          <p:cNvPr id="29" name="Рисунок 28">
            <a:extLst>
              <a:ext uri="{FF2B5EF4-FFF2-40B4-BE49-F238E27FC236}">
                <a16:creationId xmlns:a16="http://schemas.microsoft.com/office/drawing/2014/main" id="{BC689F1D-7A6A-FA4D-B3EF-1FDCBA6C8E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0102" y="1810230"/>
            <a:ext cx="1566000" cy="1566000"/>
          </a:xfrm>
          <a:prstGeom prst="rect">
            <a:avLst/>
          </a:prstGeom>
        </p:spPr>
      </p:pic>
      <p:sp>
        <p:nvSpPr>
          <p:cNvPr id="30" name="Прямоугольник 29">
            <a:extLst>
              <a:ext uri="{FF2B5EF4-FFF2-40B4-BE49-F238E27FC236}">
                <a16:creationId xmlns:a16="http://schemas.microsoft.com/office/drawing/2014/main" id="{87A46EBF-F210-144F-A250-A20015FDDD2C}"/>
              </a:ext>
            </a:extLst>
          </p:cNvPr>
          <p:cNvSpPr/>
          <p:nvPr/>
        </p:nvSpPr>
        <p:spPr>
          <a:xfrm>
            <a:off x="6755765" y="1849942"/>
            <a:ext cx="3148453" cy="984885"/>
          </a:xfrm>
          <a:prstGeom prst="rect">
            <a:avLst/>
          </a:prstGeom>
        </p:spPr>
        <p:txBody>
          <a:bodyPr wrap="square">
            <a:spAutoFit/>
          </a:bodyPr>
          <a:lstStyle/>
          <a:p>
            <a:pPr algn="r">
              <a:spcAft>
                <a:spcPts val="1200"/>
              </a:spcAft>
              <a:defRPr sz="2800">
                <a:solidFill>
                  <a:srgbClr val="253957"/>
                </a:solidFill>
                <a:latin typeface="+mn-lt"/>
                <a:ea typeface="+mn-ea"/>
                <a:cs typeface="+mn-cs"/>
                <a:sym typeface="Arial Narrow"/>
              </a:defRPr>
            </a:pPr>
            <a:r>
              <a:rPr lang="ru-RU" sz="1600" b="1" dirty="0">
                <a:solidFill>
                  <a:srgbClr val="253957"/>
                </a:solidFill>
                <a:latin typeface="HSE Sans" panose="02000000000000000000" pitchFamily="2" charset="0"/>
                <a:cs typeface="Arial" panose="020B0604020202020204" pitchFamily="34" charset="0"/>
                <a:sym typeface="Arial Narrow"/>
              </a:rPr>
              <a:t>Алексей Павлович Киреев, </a:t>
            </a:r>
            <a:br>
              <a:rPr lang="ru-RU" sz="1400" b="1" dirty="0">
                <a:solidFill>
                  <a:srgbClr val="253957"/>
                </a:solidFill>
                <a:latin typeface="HSE Sans" panose="02000000000000000000" pitchFamily="2" charset="0"/>
                <a:cs typeface="Arial" panose="020B0604020202020204" pitchFamily="34" charset="0"/>
                <a:sym typeface="Arial Narrow"/>
              </a:rPr>
            </a:br>
            <a:r>
              <a:rPr lang="ru-RU" sz="1400" dirty="0">
                <a:solidFill>
                  <a:srgbClr val="253957"/>
                </a:solidFill>
                <a:latin typeface="HSE Sans" panose="02000000000000000000" pitchFamily="2" charset="0"/>
                <a:cs typeface="Arial" panose="020B0604020202020204" pitchFamily="34" charset="0"/>
                <a:sym typeface="Arial Narrow"/>
              </a:rPr>
              <a:t>д.э.н., приглашенный профессор, ведущий экономист МВФ в Вашингтоне</a:t>
            </a:r>
          </a:p>
        </p:txBody>
      </p:sp>
      <p:sp>
        <p:nvSpPr>
          <p:cNvPr id="32" name="Прямоугольник 31">
            <a:extLst>
              <a:ext uri="{FF2B5EF4-FFF2-40B4-BE49-F238E27FC236}">
                <a16:creationId xmlns:a16="http://schemas.microsoft.com/office/drawing/2014/main" id="{4DE8FFFB-2ACA-3F47-85C3-C0A8732EF5F2}"/>
              </a:ext>
            </a:extLst>
          </p:cNvPr>
          <p:cNvSpPr/>
          <p:nvPr/>
        </p:nvSpPr>
        <p:spPr>
          <a:xfrm>
            <a:off x="7765811" y="3525514"/>
            <a:ext cx="3905815" cy="769441"/>
          </a:xfrm>
          <a:prstGeom prst="rect">
            <a:avLst/>
          </a:prstGeom>
        </p:spPr>
        <p:txBody>
          <a:bodyPr wrap="square">
            <a:spAutoFit/>
          </a:bodyPr>
          <a:lstStyle/>
          <a:p>
            <a:pPr algn="l">
              <a:spcAft>
                <a:spcPts val="1200"/>
              </a:spcAft>
              <a:defRPr sz="2800">
                <a:solidFill>
                  <a:srgbClr val="253957"/>
                </a:solidFill>
                <a:latin typeface="+mn-lt"/>
                <a:ea typeface="+mn-ea"/>
                <a:cs typeface="+mn-cs"/>
                <a:sym typeface="Arial Narrow"/>
              </a:defRPr>
            </a:pPr>
            <a:r>
              <a:rPr lang="ru-RU" sz="1600" b="1" dirty="0">
                <a:solidFill>
                  <a:srgbClr val="253957"/>
                </a:solidFill>
                <a:latin typeface="HSE Sans" panose="02000000000000000000" pitchFamily="2" charset="0"/>
                <a:cs typeface="Arial" panose="020B0604020202020204" pitchFamily="34" charset="0"/>
                <a:sym typeface="Arial Narrow"/>
              </a:rPr>
              <a:t>Генрих Иозович Пеникас</a:t>
            </a:r>
            <a:r>
              <a:rPr lang="ru-RU" sz="1400" b="1" dirty="0">
                <a:solidFill>
                  <a:srgbClr val="253957"/>
                </a:solidFill>
                <a:latin typeface="HSE Sans" panose="02000000000000000000" pitchFamily="2" charset="0"/>
                <a:cs typeface="Arial" panose="020B0604020202020204" pitchFamily="34" charset="0"/>
                <a:sym typeface="Arial Narrow"/>
              </a:rPr>
              <a:t>,</a:t>
            </a:r>
            <a:r>
              <a:rPr lang="ru-RU" sz="1400" dirty="0">
                <a:solidFill>
                  <a:srgbClr val="253957"/>
                </a:solidFill>
                <a:latin typeface="HSE Sans" panose="02000000000000000000" pitchFamily="2" charset="0"/>
                <a:cs typeface="Arial" panose="020B0604020202020204" pitchFamily="34" charset="0"/>
                <a:sym typeface="Arial Narrow"/>
              </a:rPr>
              <a:t> к.э.н., приглашенный преподаватель, департамент исследований и прогнозирования Банка России</a:t>
            </a:r>
          </a:p>
        </p:txBody>
      </p:sp>
      <p:pic>
        <p:nvPicPr>
          <p:cNvPr id="33" name="Рисунок 32">
            <a:extLst>
              <a:ext uri="{FF2B5EF4-FFF2-40B4-BE49-F238E27FC236}">
                <a16:creationId xmlns:a16="http://schemas.microsoft.com/office/drawing/2014/main" id="{0D72B950-9669-D14C-ADB5-91AD1719DAB5}"/>
              </a:ext>
            </a:extLst>
          </p:cNvPr>
          <p:cNvPicPr>
            <a:picLocks noChangeAspect="1"/>
          </p:cNvPicPr>
          <p:nvPr/>
        </p:nvPicPr>
        <p:blipFill rotWithShape="1">
          <a:blip r:embed="rId5">
            <a:extLst>
              <a:ext uri="{28A0092B-C50C-407E-A947-70E740481C1C}">
                <a14:useLocalDpi xmlns:a14="http://schemas.microsoft.com/office/drawing/2010/main" val="0"/>
              </a:ext>
            </a:extLst>
          </a:blip>
          <a:srcRect t="9735" b="-253"/>
          <a:stretch/>
        </p:blipFill>
        <p:spPr>
          <a:xfrm>
            <a:off x="10097702" y="5103553"/>
            <a:ext cx="1508400" cy="1564323"/>
          </a:xfrm>
          <a:prstGeom prst="rect">
            <a:avLst/>
          </a:prstGeom>
        </p:spPr>
      </p:pic>
      <p:sp>
        <p:nvSpPr>
          <p:cNvPr id="34" name="TextBox 33">
            <a:extLst>
              <a:ext uri="{FF2B5EF4-FFF2-40B4-BE49-F238E27FC236}">
                <a16:creationId xmlns:a16="http://schemas.microsoft.com/office/drawing/2014/main" id="{F3B93007-BF6E-F64C-8DF4-19C567844628}"/>
              </a:ext>
            </a:extLst>
          </p:cNvPr>
          <p:cNvSpPr txBox="1"/>
          <p:nvPr/>
        </p:nvSpPr>
        <p:spPr>
          <a:xfrm>
            <a:off x="6063767" y="5359176"/>
            <a:ext cx="3905815" cy="984885"/>
          </a:xfrm>
          <a:prstGeom prst="rect">
            <a:avLst/>
          </a:prstGeom>
          <a:noFill/>
        </p:spPr>
        <p:txBody>
          <a:bodyPr wrap="square">
            <a:spAutoFit/>
          </a:bodyPr>
          <a:lstStyle/>
          <a:p>
            <a:pPr algn="l">
              <a:spcAft>
                <a:spcPts val="1200"/>
              </a:spcAft>
              <a:defRPr sz="2800">
                <a:solidFill>
                  <a:srgbClr val="253957"/>
                </a:solidFill>
                <a:latin typeface="+mn-lt"/>
                <a:ea typeface="+mn-ea"/>
                <a:cs typeface="+mn-cs"/>
                <a:sym typeface="Arial Narrow"/>
              </a:defRPr>
            </a:pPr>
            <a:r>
              <a:rPr lang="ru-RU" sz="1600" b="1" dirty="0">
                <a:solidFill>
                  <a:srgbClr val="253957"/>
                </a:solidFill>
                <a:latin typeface="HSE Sans" panose="02000000000000000000" pitchFamily="2" charset="0"/>
                <a:cs typeface="Arial" panose="020B0604020202020204" pitchFamily="34" charset="0"/>
                <a:sym typeface="Arial Narrow"/>
              </a:rPr>
              <a:t>Михаил Владимирович </a:t>
            </a:r>
            <a:r>
              <a:rPr lang="ru-RU" sz="1600" b="1" dirty="0" err="1">
                <a:solidFill>
                  <a:srgbClr val="253957"/>
                </a:solidFill>
                <a:latin typeface="HSE Sans" panose="02000000000000000000" pitchFamily="2" charset="0"/>
                <a:cs typeface="Arial" panose="020B0604020202020204" pitchFamily="34" charset="0"/>
                <a:sym typeface="Arial Narrow"/>
              </a:rPr>
              <a:t>Камротов</a:t>
            </a:r>
            <a:r>
              <a:rPr lang="ru-RU" sz="1400" b="1" dirty="0">
                <a:solidFill>
                  <a:srgbClr val="253957"/>
                </a:solidFill>
                <a:latin typeface="HSE Sans" panose="02000000000000000000" pitchFamily="2" charset="0"/>
                <a:cs typeface="Arial" panose="020B0604020202020204" pitchFamily="34" charset="0"/>
                <a:sym typeface="Arial Narrow"/>
              </a:rPr>
              <a:t>,</a:t>
            </a:r>
            <a:r>
              <a:rPr lang="ru-RU" sz="1400" i="1" dirty="0">
                <a:solidFill>
                  <a:srgbClr val="253957"/>
                </a:solidFill>
                <a:latin typeface="HSE Sans" panose="02000000000000000000" pitchFamily="2" charset="0"/>
                <a:cs typeface="Arial" panose="020B0604020202020204" pitchFamily="34" charset="0"/>
                <a:sym typeface="Arial Narrow"/>
              </a:rPr>
              <a:t> </a:t>
            </a:r>
            <a:r>
              <a:rPr lang="ru-RU" sz="1400" dirty="0">
                <a:solidFill>
                  <a:srgbClr val="253957"/>
                </a:solidFill>
                <a:latin typeface="HSE Sans" panose="02000000000000000000" pitchFamily="2" charset="0"/>
                <a:cs typeface="Arial" panose="020B0604020202020204" pitchFamily="34" charset="0"/>
                <a:sym typeface="Arial Narrow"/>
              </a:rPr>
              <a:t>к.э.н., приглашенный преподаватель, специалист по математическим методам анализа финансовых рынков</a:t>
            </a:r>
          </a:p>
        </p:txBody>
      </p:sp>
      <p:pic>
        <p:nvPicPr>
          <p:cNvPr id="6" name="Рисунок 5">
            <a:extLst>
              <a:ext uri="{FF2B5EF4-FFF2-40B4-BE49-F238E27FC236}">
                <a16:creationId xmlns:a16="http://schemas.microsoft.com/office/drawing/2014/main" id="{6859FA41-792B-5113-17C5-731C8A82F7D8}"/>
              </a:ext>
            </a:extLst>
          </p:cNvPr>
          <p:cNvPicPr>
            <a:picLocks noChangeAspect="1"/>
          </p:cNvPicPr>
          <p:nvPr/>
        </p:nvPicPr>
        <p:blipFill rotWithShape="1">
          <a:blip r:embed="rId6"/>
          <a:srcRect t="4022" b="20188"/>
          <a:stretch/>
        </p:blipFill>
        <p:spPr>
          <a:xfrm>
            <a:off x="6259730" y="3475751"/>
            <a:ext cx="1379667" cy="1571427"/>
          </a:xfrm>
          <a:prstGeom prst="rect">
            <a:avLst/>
          </a:prstGeom>
        </p:spPr>
      </p:pic>
      <p:pic>
        <p:nvPicPr>
          <p:cNvPr id="4" name="Рисунок 3">
            <a:extLst>
              <a:ext uri="{FF2B5EF4-FFF2-40B4-BE49-F238E27FC236}">
                <a16:creationId xmlns:a16="http://schemas.microsoft.com/office/drawing/2014/main" id="{5EF12260-3B53-91DC-70FF-A68A25C3BDE2}"/>
              </a:ext>
            </a:extLst>
          </p:cNvPr>
          <p:cNvPicPr>
            <a:picLocks noChangeAspect="1"/>
          </p:cNvPicPr>
          <p:nvPr/>
        </p:nvPicPr>
        <p:blipFill rotWithShape="1">
          <a:blip r:embed="rId7"/>
          <a:srcRect b="6734"/>
          <a:stretch/>
        </p:blipFill>
        <p:spPr>
          <a:xfrm>
            <a:off x="342742" y="1750020"/>
            <a:ext cx="1743632" cy="1626210"/>
          </a:xfrm>
          <a:prstGeom prst="rect">
            <a:avLst/>
          </a:prstGeom>
        </p:spPr>
      </p:pic>
    </p:spTree>
    <p:extLst>
      <p:ext uri="{BB962C8B-B14F-4D97-AF65-F5344CB8AC3E}">
        <p14:creationId xmlns:p14="http://schemas.microsoft.com/office/powerpoint/2010/main" val="3842321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a:xfrm>
            <a:off x="500743" y="1447790"/>
            <a:ext cx="6030685" cy="777025"/>
          </a:xfrm>
        </p:spPr>
        <p:txBody>
          <a:bodyPr>
            <a:normAutofit/>
          </a:bodyPr>
          <a:lstStyle/>
          <a:p>
            <a:r>
              <a:rPr lang="ru-RU" dirty="0"/>
              <a:t>Цифровая экономика и технологические </a:t>
            </a:r>
            <a:r>
              <a:rPr lang="ru-RU" dirty="0" err="1"/>
              <a:t>мегатренды</a:t>
            </a:r>
            <a:endParaRPr lang="ru-RU" dirty="0"/>
          </a:p>
        </p:txBody>
      </p:sp>
      <p:sp>
        <p:nvSpPr>
          <p:cNvPr id="4" name="Текст 3">
            <a:extLst>
              <a:ext uri="{FF2B5EF4-FFF2-40B4-BE49-F238E27FC236}">
                <a16:creationId xmlns:a16="http://schemas.microsoft.com/office/drawing/2014/main" id="{53356540-7218-FF4B-B6BC-5BD291A372E2}"/>
              </a:ext>
            </a:extLst>
          </p:cNvPr>
          <p:cNvSpPr>
            <a:spLocks noGrp="1"/>
          </p:cNvSpPr>
          <p:nvPr>
            <p:ph type="body" sz="quarter" idx="12"/>
          </p:nvPr>
        </p:nvSpPr>
        <p:spPr>
          <a:xfrm>
            <a:off x="500743" y="2337406"/>
            <a:ext cx="5759149" cy="4215794"/>
          </a:xfrm>
        </p:spPr>
        <p:txBody>
          <a:bodyPr>
            <a:noAutofit/>
          </a:bodyPr>
          <a:lstStyle/>
          <a:p>
            <a:pPr>
              <a:spcBef>
                <a:spcPts val="400"/>
              </a:spcBef>
            </a:pPr>
            <a:r>
              <a:rPr lang="ru-RU" sz="1800" dirty="0"/>
              <a:t>Руководитель специализации: Клочко </a:t>
            </a:r>
            <a:r>
              <a:rPr lang="ru-RU" sz="1800"/>
              <a:t>Ольга Александровна</a:t>
            </a:r>
            <a:endParaRPr lang="ru-RU" sz="1800" dirty="0"/>
          </a:p>
          <a:p>
            <a:r>
              <a:rPr lang="ru-RU" sz="1800" i="1" dirty="0"/>
              <a:t>Особенности:</a:t>
            </a:r>
          </a:p>
          <a:p>
            <a:pPr marL="571500" indent="-571500">
              <a:buFont typeface="Wingdings" panose="05000000000000000000" pitchFamily="2" charset="2"/>
              <a:buChar char="Ø"/>
            </a:pPr>
            <a:r>
              <a:rPr lang="ru-RU" sz="1800" dirty="0"/>
              <a:t>Влияние современных технологий на деятельность корпораций, органов власти, международных организаций</a:t>
            </a:r>
          </a:p>
          <a:p>
            <a:pPr marL="571500" indent="-571500">
              <a:buFont typeface="Wingdings" panose="05000000000000000000" pitchFamily="2" charset="2"/>
              <a:buChar char="Ø"/>
            </a:pPr>
            <a:r>
              <a:rPr lang="ru-RU" sz="1800" dirty="0"/>
              <a:t>Научно-технологическое прогнозирование средне- и долгосрочного инновационного развития компании / отрасли / страны</a:t>
            </a:r>
          </a:p>
          <a:p>
            <a:pPr marL="571500" indent="-571500">
              <a:buFont typeface="Wingdings" panose="05000000000000000000" pitchFamily="2" charset="2"/>
              <a:buChar char="Ø"/>
            </a:pPr>
            <a:r>
              <a:rPr lang="ru-RU" sz="1800" dirty="0"/>
              <a:t>Привлечение ведущих российских специалистов в области цифровой экономики, включая практиков </a:t>
            </a:r>
          </a:p>
        </p:txBody>
      </p:sp>
      <p:sp>
        <p:nvSpPr>
          <p:cNvPr id="5" name="Текст 4">
            <a:extLst>
              <a:ext uri="{FF2B5EF4-FFF2-40B4-BE49-F238E27FC236}">
                <a16:creationId xmlns:a16="http://schemas.microsoft.com/office/drawing/2014/main" id="{3EB29DC1-D5D4-FB41-9E2D-AA4750D0CC8B}"/>
              </a:ext>
            </a:extLst>
          </p:cNvPr>
          <p:cNvSpPr>
            <a:spLocks noGrp="1"/>
          </p:cNvSpPr>
          <p:nvPr>
            <p:ph type="body" sz="quarter" idx="13"/>
          </p:nvPr>
        </p:nvSpPr>
        <p:spPr/>
        <p:txBody>
          <a:bodyPr/>
          <a:lstStyle/>
          <a:p>
            <a:r>
              <a:rPr lang="ru-RU" dirty="0"/>
              <a:t>Департамент мировой экономики</a:t>
            </a:r>
          </a:p>
        </p:txBody>
      </p:sp>
      <p:sp>
        <p:nvSpPr>
          <p:cNvPr id="6" name="Текст 5">
            <a:extLst>
              <a:ext uri="{FF2B5EF4-FFF2-40B4-BE49-F238E27FC236}">
                <a16:creationId xmlns:a16="http://schemas.microsoft.com/office/drawing/2014/main" id="{B5B6DD1A-BEFA-D842-9B7A-78D7BD1A5259}"/>
              </a:ext>
            </a:extLst>
          </p:cNvPr>
          <p:cNvSpPr>
            <a:spLocks noGrp="1"/>
          </p:cNvSpPr>
          <p:nvPr>
            <p:ph type="body" sz="quarter" idx="14"/>
          </p:nvPr>
        </p:nvSpPr>
        <p:spPr/>
        <p:txBody>
          <a:bodyPr/>
          <a:lstStyle/>
          <a:p>
            <a:r>
              <a:rPr lang="ru-RU" dirty="0"/>
              <a:t>Магистерская программа «Мировая экономика»</a:t>
            </a:r>
          </a:p>
        </p:txBody>
      </p:sp>
      <p:sp>
        <p:nvSpPr>
          <p:cNvPr id="7" name="Текст 6">
            <a:extLst>
              <a:ext uri="{FF2B5EF4-FFF2-40B4-BE49-F238E27FC236}">
                <a16:creationId xmlns:a16="http://schemas.microsoft.com/office/drawing/2014/main" id="{88968744-3B75-9B47-92FD-77E1E725F232}"/>
              </a:ext>
            </a:extLst>
          </p:cNvPr>
          <p:cNvSpPr>
            <a:spLocks noGrp="1"/>
          </p:cNvSpPr>
          <p:nvPr>
            <p:ph type="body" sz="quarter" idx="15"/>
          </p:nvPr>
        </p:nvSpPr>
        <p:spPr/>
        <p:txBody>
          <a:bodyPr/>
          <a:lstStyle/>
          <a:p>
            <a:r>
              <a:rPr lang="ru-RU" dirty="0"/>
              <a:t>Цифровая экономика и технологические </a:t>
            </a:r>
            <a:r>
              <a:rPr lang="ru-RU" dirty="0" err="1"/>
              <a:t>мегатренды</a:t>
            </a:r>
            <a:endParaRPr lang="ru-RU" dirty="0"/>
          </a:p>
        </p:txBody>
      </p:sp>
      <p:pic>
        <p:nvPicPr>
          <p:cNvPr id="10" name="Рисунок 9" descr="Изображение выглядит как человек, внутренний, одежда, женщина&#10;&#10;Автоматически созданное описание">
            <a:extLst>
              <a:ext uri="{FF2B5EF4-FFF2-40B4-BE49-F238E27FC236}">
                <a16:creationId xmlns:a16="http://schemas.microsoft.com/office/drawing/2014/main" id="{B8F4D1AF-D74C-EF4E-AD38-EA007B2DB78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a:prstGeom prst="rect">
            <a:avLst/>
          </a:prstGeom>
        </p:spPr>
      </p:pic>
    </p:spTree>
    <p:extLst>
      <p:ext uri="{BB962C8B-B14F-4D97-AF65-F5344CB8AC3E}">
        <p14:creationId xmlns:p14="http://schemas.microsoft.com/office/powerpoint/2010/main" val="235232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p:txBody>
          <a:bodyPr/>
          <a:lstStyle/>
          <a:p>
            <a:r>
              <a:rPr lang="ru-RU" dirty="0"/>
              <a:t>Дисциплины специализации</a:t>
            </a:r>
          </a:p>
        </p:txBody>
      </p:sp>
      <p:sp>
        <p:nvSpPr>
          <p:cNvPr id="8" name="Текст 4">
            <a:extLst>
              <a:ext uri="{FF2B5EF4-FFF2-40B4-BE49-F238E27FC236}">
                <a16:creationId xmlns:a16="http://schemas.microsoft.com/office/drawing/2014/main" id="{0835C092-8BFE-C44B-A4AF-1C183F63FF8E}"/>
              </a:ext>
            </a:extLst>
          </p:cNvPr>
          <p:cNvSpPr>
            <a:spLocks noGrp="1"/>
          </p:cNvSpPr>
          <p:nvPr>
            <p:ph type="body" sz="quarter" idx="13"/>
          </p:nvPr>
        </p:nvSpPr>
        <p:spPr>
          <a:xfrm>
            <a:off x="1143689" y="540904"/>
            <a:ext cx="1901825" cy="415925"/>
          </a:xfrm>
        </p:spPr>
        <p:txBody>
          <a:bodyPr/>
          <a:lstStyle/>
          <a:p>
            <a:r>
              <a:rPr lang="ru-RU" dirty="0"/>
              <a:t>Департамент мировой экономики</a:t>
            </a:r>
          </a:p>
        </p:txBody>
      </p:sp>
      <p:sp>
        <p:nvSpPr>
          <p:cNvPr id="9" name="Текст 5">
            <a:extLst>
              <a:ext uri="{FF2B5EF4-FFF2-40B4-BE49-F238E27FC236}">
                <a16:creationId xmlns:a16="http://schemas.microsoft.com/office/drawing/2014/main" id="{79FA13C2-3D56-7142-A38A-1F9AA778A85B}"/>
              </a:ext>
            </a:extLst>
          </p:cNvPr>
          <p:cNvSpPr>
            <a:spLocks noGrp="1"/>
          </p:cNvSpPr>
          <p:nvPr>
            <p:ph type="body" sz="quarter" idx="14"/>
          </p:nvPr>
        </p:nvSpPr>
        <p:spPr>
          <a:xfrm>
            <a:off x="3459163" y="548720"/>
            <a:ext cx="2070100" cy="408109"/>
          </a:xfrm>
        </p:spPr>
        <p:txBody>
          <a:bodyPr/>
          <a:lstStyle/>
          <a:p>
            <a:r>
              <a:rPr lang="ru-RU" dirty="0"/>
              <a:t>Магистерская программа «Мировая экономика»</a:t>
            </a:r>
          </a:p>
        </p:txBody>
      </p:sp>
      <p:sp>
        <p:nvSpPr>
          <p:cNvPr id="16"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AA7EEA4A-6FBB-4F40-8F65-9375A915F55F}"/>
              </a:ext>
            </a:extLst>
          </p:cNvPr>
          <p:cNvSpPr txBox="1"/>
          <p:nvPr/>
        </p:nvSpPr>
        <p:spPr>
          <a:xfrm>
            <a:off x="585898" y="1983346"/>
            <a:ext cx="11417211" cy="26076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lnSpc>
                <a:spcPct val="150000"/>
              </a:lnSpc>
              <a:defRPr sz="3600">
                <a:solidFill>
                  <a:srgbClr val="253957"/>
                </a:solidFill>
                <a:latin typeface="Arial" panose="020B0604020202020204" pitchFamily="34" charset="0"/>
                <a:ea typeface="+mn-ea"/>
                <a:cs typeface="Arial" panose="020B0604020202020204" pitchFamily="34" charset="0"/>
              </a:defRPr>
            </a:lvl1pPr>
          </a:lstStyle>
          <a:p>
            <a:r>
              <a:rPr lang="ru-RU" sz="2000" b="1" dirty="0">
                <a:latin typeface="HSE Sans" panose="02000000000000000000" pitchFamily="2" charset="0"/>
                <a:sym typeface="Arial Narrow"/>
              </a:rPr>
              <a:t>1 курс:</a:t>
            </a:r>
          </a:p>
          <a:p>
            <a:pPr marL="342900" indent="-342900">
              <a:buFont typeface="Wingdings" pitchFamily="2" charset="2"/>
              <a:buChar char="Ø"/>
            </a:pPr>
            <a:r>
              <a:rPr lang="ru-RU" sz="2000" dirty="0">
                <a:latin typeface="HSE Sans" panose="02000000000000000000" pitchFamily="2" charset="0"/>
                <a:sym typeface="Arial Narrow"/>
              </a:rPr>
              <a:t>Научно-технологическое прогнозирование в цифровой экономике</a:t>
            </a:r>
          </a:p>
          <a:p>
            <a:pPr marL="342900" indent="-342900">
              <a:buFont typeface="Wingdings" pitchFamily="2" charset="2"/>
              <a:buChar char="Ø"/>
            </a:pPr>
            <a:r>
              <a:rPr lang="ru-RU" sz="2000" dirty="0">
                <a:latin typeface="HSE Sans" panose="02000000000000000000" pitchFamily="2" charset="0"/>
                <a:sym typeface="Arial Narrow"/>
              </a:rPr>
              <a:t>Интеллектуальная собственность в цифровой экономике</a:t>
            </a:r>
            <a:endParaRPr lang="en-US" sz="2000" dirty="0">
              <a:latin typeface="HSE Sans" panose="02000000000000000000" pitchFamily="2" charset="0"/>
              <a:sym typeface="Arial Narrow"/>
            </a:endParaRPr>
          </a:p>
          <a:p>
            <a:pPr marL="342900" indent="-342900">
              <a:buFont typeface="Wingdings" pitchFamily="2" charset="2"/>
              <a:buChar char="Ø"/>
            </a:pPr>
            <a:r>
              <a:rPr lang="ru-RU" sz="2000" dirty="0">
                <a:latin typeface="HSE Sans" panose="02000000000000000000" pitchFamily="2" charset="0"/>
                <a:sym typeface="Arial Narrow"/>
              </a:rPr>
              <a:t>Научно-исследовательский семинар «Ключевые технологические тенденции мировой экономики»</a:t>
            </a:r>
          </a:p>
          <a:p>
            <a:r>
              <a:rPr lang="ru-RU" sz="2000" b="1" dirty="0">
                <a:latin typeface="HSE Sans" panose="02000000000000000000" pitchFamily="2" charset="0"/>
                <a:sym typeface="Arial Narrow"/>
              </a:rPr>
              <a:t>2 курс:</a:t>
            </a:r>
          </a:p>
          <a:p>
            <a:pPr marL="342900" indent="-342900">
              <a:buFont typeface="Wingdings" pitchFamily="2" charset="2"/>
              <a:buChar char="Ø"/>
            </a:pPr>
            <a:r>
              <a:rPr lang="ru-RU" sz="2000" dirty="0">
                <a:latin typeface="HSE Sans" panose="02000000000000000000" pitchFamily="2" charset="0"/>
                <a:sym typeface="Arial Narrow"/>
              </a:rPr>
              <a:t>Национальное регулирование предпринимательства в условиях цифровизации хозяйственной деятельности</a:t>
            </a:r>
          </a:p>
          <a:p>
            <a:pPr marL="342900" indent="-342900">
              <a:buFont typeface="Wingdings" pitchFamily="2" charset="2"/>
              <a:buChar char="Ø"/>
            </a:pPr>
            <a:r>
              <a:rPr lang="en" sz="2000" dirty="0">
                <a:latin typeface="HSE Sans" panose="02000000000000000000" pitchFamily="2" charset="0"/>
                <a:sym typeface="Arial Narrow"/>
              </a:rPr>
              <a:t>Digital transformation of corporations and corporate strategies</a:t>
            </a:r>
          </a:p>
          <a:p>
            <a:pPr marL="342900" indent="-342900">
              <a:buFont typeface="Wingdings" pitchFamily="2" charset="2"/>
              <a:buChar char="Ø"/>
            </a:pPr>
            <a:r>
              <a:rPr lang="ru-RU" sz="2000" dirty="0">
                <a:latin typeface="HSE Sans" panose="02000000000000000000" pitchFamily="2" charset="0"/>
                <a:sym typeface="Arial Narrow"/>
              </a:rPr>
              <a:t>Венчурная экосистема</a:t>
            </a:r>
          </a:p>
          <a:p>
            <a:pPr marL="342900" indent="-342900">
              <a:buFont typeface="Wingdings" pitchFamily="2" charset="2"/>
              <a:buChar char="Ø"/>
            </a:pPr>
            <a:r>
              <a:rPr lang="ru-RU" sz="2000" dirty="0">
                <a:latin typeface="HSE Sans" panose="02000000000000000000" pitchFamily="2" charset="0"/>
                <a:sym typeface="Arial Narrow"/>
              </a:rPr>
              <a:t>Научно-исследовательский семинар «Ключевые технологические тенденции мировой экономики»</a:t>
            </a:r>
          </a:p>
          <a:p>
            <a:pPr marL="342900" indent="-342900">
              <a:buFont typeface="Wingdings" pitchFamily="2" charset="2"/>
              <a:buChar char="Ø"/>
            </a:pPr>
            <a:endParaRPr lang="ru-RU" sz="2000" dirty="0">
              <a:latin typeface="HSE Sans" panose="02000000000000000000" pitchFamily="2" charset="0"/>
              <a:sym typeface="Arial Narrow"/>
            </a:endParaRPr>
          </a:p>
        </p:txBody>
      </p:sp>
      <p:sp>
        <p:nvSpPr>
          <p:cNvPr id="11" name="Текст 6">
            <a:extLst>
              <a:ext uri="{FF2B5EF4-FFF2-40B4-BE49-F238E27FC236}">
                <a16:creationId xmlns:a16="http://schemas.microsoft.com/office/drawing/2014/main" id="{A42B4C3D-490F-DB47-AA15-C0543EE26EDB}"/>
              </a:ext>
            </a:extLst>
          </p:cNvPr>
          <p:cNvSpPr>
            <a:spLocks noGrp="1"/>
          </p:cNvSpPr>
          <p:nvPr>
            <p:ph type="body" sz="quarter" idx="15"/>
          </p:nvPr>
        </p:nvSpPr>
        <p:spPr/>
        <p:txBody>
          <a:bodyPr/>
          <a:lstStyle/>
          <a:p>
            <a:r>
              <a:rPr lang="ru-RU" dirty="0"/>
              <a:t>Цифровая экономика и технологические </a:t>
            </a:r>
            <a:r>
              <a:rPr lang="ru-RU" dirty="0" err="1"/>
              <a:t>мегатренды</a:t>
            </a:r>
            <a:endParaRPr lang="ru-RU" dirty="0"/>
          </a:p>
        </p:txBody>
      </p:sp>
    </p:spTree>
    <p:extLst>
      <p:ext uri="{BB962C8B-B14F-4D97-AF65-F5344CB8AC3E}">
        <p14:creationId xmlns:p14="http://schemas.microsoft.com/office/powerpoint/2010/main" val="3772526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a:xfrm>
            <a:off x="585898" y="1268060"/>
            <a:ext cx="5245560" cy="777025"/>
          </a:xfrm>
        </p:spPr>
        <p:txBody>
          <a:bodyPr/>
          <a:lstStyle/>
          <a:p>
            <a:r>
              <a:rPr lang="ru-RU" dirty="0"/>
              <a:t>Преподаватели</a:t>
            </a:r>
          </a:p>
        </p:txBody>
      </p:sp>
      <p:sp>
        <p:nvSpPr>
          <p:cNvPr id="8" name="Текст 4">
            <a:extLst>
              <a:ext uri="{FF2B5EF4-FFF2-40B4-BE49-F238E27FC236}">
                <a16:creationId xmlns:a16="http://schemas.microsoft.com/office/drawing/2014/main" id="{0835C092-8BFE-C44B-A4AF-1C183F63FF8E}"/>
              </a:ext>
            </a:extLst>
          </p:cNvPr>
          <p:cNvSpPr>
            <a:spLocks noGrp="1"/>
          </p:cNvSpPr>
          <p:nvPr>
            <p:ph type="body" sz="quarter" idx="13"/>
          </p:nvPr>
        </p:nvSpPr>
        <p:spPr>
          <a:xfrm>
            <a:off x="1143689" y="540904"/>
            <a:ext cx="1901825" cy="415925"/>
          </a:xfrm>
        </p:spPr>
        <p:txBody>
          <a:bodyPr/>
          <a:lstStyle/>
          <a:p>
            <a:r>
              <a:rPr lang="ru-RU" dirty="0"/>
              <a:t>Департамент мировой экономики</a:t>
            </a:r>
          </a:p>
        </p:txBody>
      </p:sp>
      <p:sp>
        <p:nvSpPr>
          <p:cNvPr id="9" name="Текст 5">
            <a:extLst>
              <a:ext uri="{FF2B5EF4-FFF2-40B4-BE49-F238E27FC236}">
                <a16:creationId xmlns:a16="http://schemas.microsoft.com/office/drawing/2014/main" id="{79FA13C2-3D56-7142-A38A-1F9AA778A85B}"/>
              </a:ext>
            </a:extLst>
          </p:cNvPr>
          <p:cNvSpPr>
            <a:spLocks noGrp="1"/>
          </p:cNvSpPr>
          <p:nvPr>
            <p:ph type="body" sz="quarter" idx="14"/>
          </p:nvPr>
        </p:nvSpPr>
        <p:spPr>
          <a:xfrm>
            <a:off x="3459163" y="548720"/>
            <a:ext cx="2070100" cy="408109"/>
          </a:xfrm>
        </p:spPr>
        <p:txBody>
          <a:bodyPr/>
          <a:lstStyle/>
          <a:p>
            <a:r>
              <a:rPr lang="ru-RU" dirty="0"/>
              <a:t>Магистерская программа «Мировая экономика»</a:t>
            </a:r>
          </a:p>
        </p:txBody>
      </p:sp>
      <p:sp>
        <p:nvSpPr>
          <p:cNvPr id="24" name="Прямоугольник 23">
            <a:extLst>
              <a:ext uri="{FF2B5EF4-FFF2-40B4-BE49-F238E27FC236}">
                <a16:creationId xmlns:a16="http://schemas.microsoft.com/office/drawing/2014/main" id="{47C2D1A3-75AB-7E42-89E7-FFAA493E600A}"/>
              </a:ext>
            </a:extLst>
          </p:cNvPr>
          <p:cNvSpPr/>
          <p:nvPr/>
        </p:nvSpPr>
        <p:spPr>
          <a:xfrm>
            <a:off x="2380810" y="1986578"/>
            <a:ext cx="3148453" cy="1200329"/>
          </a:xfrm>
          <a:prstGeom prst="rect">
            <a:avLst/>
          </a:prstGeom>
        </p:spPr>
        <p:txBody>
          <a:bodyPr wrap="square">
            <a:spAutoFit/>
          </a:bodyPr>
          <a:lstStyle/>
          <a:p>
            <a:pPr>
              <a:spcAft>
                <a:spcPts val="1200"/>
              </a:spcAft>
              <a:defRPr sz="2800">
                <a:solidFill>
                  <a:srgbClr val="253957"/>
                </a:solidFill>
                <a:latin typeface="+mn-lt"/>
                <a:ea typeface="+mn-ea"/>
                <a:cs typeface="+mn-cs"/>
                <a:sym typeface="Arial Narrow"/>
              </a:defRPr>
            </a:pPr>
            <a:r>
              <a:rPr lang="ru-RU" sz="1600" b="1" dirty="0" err="1">
                <a:solidFill>
                  <a:srgbClr val="253957"/>
                </a:solidFill>
                <a:latin typeface="HSE Sans" panose="02000000000000000000" pitchFamily="2" charset="0"/>
                <a:cs typeface="Arial" panose="020B0604020202020204" pitchFamily="34" charset="0"/>
                <a:sym typeface="Arial Narrow"/>
              </a:rPr>
              <a:t>Лапидус</a:t>
            </a:r>
            <a:r>
              <a:rPr lang="ru-RU" sz="1600" b="1" dirty="0">
                <a:solidFill>
                  <a:srgbClr val="253957"/>
                </a:solidFill>
                <a:latin typeface="HSE Sans" panose="02000000000000000000" pitchFamily="2" charset="0"/>
                <a:cs typeface="Arial" panose="020B0604020202020204" pitchFamily="34" charset="0"/>
                <a:sym typeface="Arial Narrow"/>
              </a:rPr>
              <a:t> Лариса Владимировна, </a:t>
            </a:r>
            <a:br>
              <a:rPr lang="ru-RU" sz="1600" b="1" dirty="0">
                <a:solidFill>
                  <a:srgbClr val="253957"/>
                </a:solidFill>
                <a:latin typeface="HSE Sans" panose="02000000000000000000" pitchFamily="2" charset="0"/>
                <a:cs typeface="Arial" panose="020B0604020202020204" pitchFamily="34" charset="0"/>
                <a:sym typeface="Arial Narrow"/>
              </a:rPr>
            </a:br>
            <a:r>
              <a:rPr lang="ru-RU" sz="1400" dirty="0">
                <a:solidFill>
                  <a:srgbClr val="253957"/>
                </a:solidFill>
                <a:latin typeface="HSE Sans" panose="02000000000000000000" pitchFamily="2" charset="0"/>
                <a:cs typeface="Arial" panose="020B0604020202020204" pitchFamily="34" charset="0"/>
                <a:sym typeface="Arial Narrow"/>
              </a:rPr>
              <a:t>д.э.н., приглашенный профессор, профессор МГУ, автор учебников и монографий по цифровой экономике и цифровой трансформации бизнеса</a:t>
            </a:r>
          </a:p>
        </p:txBody>
      </p:sp>
      <p:sp>
        <p:nvSpPr>
          <p:cNvPr id="25" name="Прямоугольник 24">
            <a:extLst>
              <a:ext uri="{FF2B5EF4-FFF2-40B4-BE49-F238E27FC236}">
                <a16:creationId xmlns:a16="http://schemas.microsoft.com/office/drawing/2014/main" id="{874D6F3A-E5BB-2E4D-BD08-87751A6F9FC1}"/>
              </a:ext>
            </a:extLst>
          </p:cNvPr>
          <p:cNvSpPr/>
          <p:nvPr/>
        </p:nvSpPr>
        <p:spPr>
          <a:xfrm>
            <a:off x="516726" y="3681657"/>
            <a:ext cx="3324151" cy="1231106"/>
          </a:xfrm>
          <a:prstGeom prst="rect">
            <a:avLst/>
          </a:prstGeom>
        </p:spPr>
        <p:txBody>
          <a:bodyPr wrap="square">
            <a:spAutoFit/>
          </a:bodyPr>
          <a:lstStyle/>
          <a:p>
            <a:pPr algn="r">
              <a:defRPr sz="2800">
                <a:solidFill>
                  <a:srgbClr val="253957"/>
                </a:solidFill>
                <a:latin typeface="+mn-lt"/>
                <a:ea typeface="+mn-ea"/>
                <a:cs typeface="+mn-cs"/>
                <a:sym typeface="Arial Narrow"/>
              </a:defRPr>
            </a:pPr>
            <a:r>
              <a:rPr lang="ru-RU" sz="1600" b="1" dirty="0">
                <a:solidFill>
                  <a:srgbClr val="253957"/>
                </a:solidFill>
                <a:latin typeface="HSE Sans" panose="02000000000000000000" pitchFamily="2" charset="0"/>
                <a:cs typeface="Arial" panose="020B0604020202020204" pitchFamily="34" charset="0"/>
                <a:sym typeface="Arial Narrow"/>
              </a:rPr>
              <a:t>Александр Александрович Чулок, </a:t>
            </a:r>
            <a:endParaRPr lang="en-US" sz="1600" b="1" dirty="0">
              <a:solidFill>
                <a:srgbClr val="253957"/>
              </a:solidFill>
              <a:latin typeface="HSE Sans" panose="02000000000000000000" pitchFamily="2" charset="0"/>
              <a:cs typeface="Arial" panose="020B0604020202020204" pitchFamily="34" charset="0"/>
              <a:sym typeface="Arial Narrow"/>
            </a:endParaRPr>
          </a:p>
          <a:p>
            <a:pPr algn="r">
              <a:defRPr sz="2800">
                <a:solidFill>
                  <a:srgbClr val="253957"/>
                </a:solidFill>
                <a:latin typeface="+mn-lt"/>
                <a:ea typeface="+mn-ea"/>
                <a:cs typeface="+mn-cs"/>
                <a:sym typeface="Arial Narrow"/>
              </a:defRPr>
            </a:pPr>
            <a:r>
              <a:rPr lang="ru-RU" sz="1400" dirty="0">
                <a:solidFill>
                  <a:srgbClr val="253957"/>
                </a:solidFill>
                <a:latin typeface="HSE Sans" panose="02000000000000000000" pitchFamily="2" charset="0"/>
                <a:cs typeface="Arial" panose="020B0604020202020204" pitchFamily="34" charset="0"/>
                <a:sym typeface="Arial Narrow"/>
              </a:rPr>
              <a:t>к.э.н., директор Центра научно-технологического прогнозирования ИСИЭЗ НИУ ВШЭ</a:t>
            </a:r>
          </a:p>
        </p:txBody>
      </p:sp>
      <p:sp>
        <p:nvSpPr>
          <p:cNvPr id="28" name="Прямоугольник 27">
            <a:extLst>
              <a:ext uri="{FF2B5EF4-FFF2-40B4-BE49-F238E27FC236}">
                <a16:creationId xmlns:a16="http://schemas.microsoft.com/office/drawing/2014/main" id="{76D472CC-7DDA-6B4B-891B-4677F5EB17FB}"/>
              </a:ext>
            </a:extLst>
          </p:cNvPr>
          <p:cNvSpPr/>
          <p:nvPr/>
        </p:nvSpPr>
        <p:spPr>
          <a:xfrm>
            <a:off x="2152491" y="5270161"/>
            <a:ext cx="3376772" cy="769441"/>
          </a:xfrm>
          <a:prstGeom prst="rect">
            <a:avLst/>
          </a:prstGeom>
        </p:spPr>
        <p:txBody>
          <a:bodyPr wrap="square">
            <a:spAutoFit/>
          </a:bodyPr>
          <a:lstStyle/>
          <a:p>
            <a:pPr>
              <a:spcAft>
                <a:spcPts val="1200"/>
              </a:spcAft>
              <a:defRPr sz="2800">
                <a:solidFill>
                  <a:srgbClr val="253957"/>
                </a:solidFill>
                <a:latin typeface="+mn-lt"/>
                <a:ea typeface="+mn-ea"/>
                <a:cs typeface="+mn-cs"/>
                <a:sym typeface="Arial Narrow"/>
              </a:defRPr>
            </a:pPr>
            <a:r>
              <a:rPr lang="ru-RU" sz="1600" b="1" dirty="0">
                <a:solidFill>
                  <a:srgbClr val="253957"/>
                </a:solidFill>
                <a:latin typeface="HSE Sans" panose="02000000000000000000" pitchFamily="2" charset="0"/>
                <a:cs typeface="Arial" panose="020B0604020202020204" pitchFamily="34" charset="0"/>
                <a:sym typeface="Arial Narrow"/>
              </a:rPr>
              <a:t>Анна Сергеевна Курбатова,</a:t>
            </a:r>
            <a:br>
              <a:rPr lang="ru-RU" sz="1600" b="1" dirty="0">
                <a:solidFill>
                  <a:srgbClr val="253957"/>
                </a:solidFill>
                <a:latin typeface="HSE Sans" panose="02000000000000000000" pitchFamily="2" charset="0"/>
                <a:cs typeface="Arial" panose="020B0604020202020204" pitchFamily="34" charset="0"/>
                <a:sym typeface="Arial Narrow"/>
              </a:rPr>
            </a:br>
            <a:r>
              <a:rPr lang="ru-RU" sz="1400" dirty="0">
                <a:solidFill>
                  <a:srgbClr val="253957"/>
                </a:solidFill>
                <a:latin typeface="HSE Sans" panose="02000000000000000000" pitchFamily="2" charset="0"/>
                <a:cs typeface="Arial" panose="020B0604020202020204" pitchFamily="34" charset="0"/>
                <a:sym typeface="Arial Narrow"/>
              </a:rPr>
              <a:t>старший аналитик </a:t>
            </a:r>
            <a:r>
              <a:rPr lang="ru-RU" sz="1400" dirty="0" err="1">
                <a:solidFill>
                  <a:srgbClr val="253957"/>
                </a:solidFill>
                <a:latin typeface="HSE Sans" panose="02000000000000000000" pitchFamily="2" charset="0"/>
                <a:cs typeface="Arial" panose="020B0604020202020204" pitchFamily="34" charset="0"/>
                <a:sym typeface="Arial Narrow"/>
              </a:rPr>
              <a:t>Альфа-банка</a:t>
            </a:r>
            <a:r>
              <a:rPr lang="ru-RU" sz="1400" dirty="0">
                <a:solidFill>
                  <a:srgbClr val="253957"/>
                </a:solidFill>
                <a:latin typeface="HSE Sans" panose="02000000000000000000" pitchFamily="2" charset="0"/>
                <a:cs typeface="Arial" panose="020B0604020202020204" pitchFamily="34" charset="0"/>
                <a:sym typeface="Arial Narrow"/>
              </a:rPr>
              <a:t> (фокус на телекоммуникационном секторе)</a:t>
            </a:r>
          </a:p>
        </p:txBody>
      </p:sp>
      <p:sp>
        <p:nvSpPr>
          <p:cNvPr id="30" name="Прямоугольник 29">
            <a:extLst>
              <a:ext uri="{FF2B5EF4-FFF2-40B4-BE49-F238E27FC236}">
                <a16:creationId xmlns:a16="http://schemas.microsoft.com/office/drawing/2014/main" id="{87A46EBF-F210-144F-A250-A20015FDDD2C}"/>
              </a:ext>
            </a:extLst>
          </p:cNvPr>
          <p:cNvSpPr/>
          <p:nvPr/>
        </p:nvSpPr>
        <p:spPr>
          <a:xfrm>
            <a:off x="6873103" y="2029590"/>
            <a:ext cx="3148453" cy="1200329"/>
          </a:xfrm>
          <a:prstGeom prst="rect">
            <a:avLst/>
          </a:prstGeom>
        </p:spPr>
        <p:txBody>
          <a:bodyPr wrap="square">
            <a:spAutoFit/>
          </a:bodyPr>
          <a:lstStyle/>
          <a:p>
            <a:pPr algn="r">
              <a:spcAft>
                <a:spcPts val="1200"/>
              </a:spcAft>
              <a:defRPr sz="2800">
                <a:solidFill>
                  <a:srgbClr val="253957"/>
                </a:solidFill>
                <a:latin typeface="+mn-lt"/>
                <a:ea typeface="+mn-ea"/>
                <a:cs typeface="+mn-cs"/>
                <a:sym typeface="Arial Narrow"/>
              </a:defRPr>
            </a:pPr>
            <a:r>
              <a:rPr lang="ru-RU" sz="1600" b="1" dirty="0">
                <a:solidFill>
                  <a:srgbClr val="253957"/>
                </a:solidFill>
                <a:latin typeface="HSE Sans" panose="02000000000000000000" pitchFamily="2" charset="0"/>
                <a:cs typeface="Arial" panose="020B0604020202020204" pitchFamily="34" charset="0"/>
                <a:sym typeface="Arial Narrow"/>
              </a:rPr>
              <a:t>Анна Геннадиевна Курапова, </a:t>
            </a:r>
            <a:br>
              <a:rPr lang="ru-RU" sz="1600" b="1" dirty="0">
                <a:solidFill>
                  <a:srgbClr val="253957"/>
                </a:solidFill>
                <a:latin typeface="HSE Sans" panose="02000000000000000000" pitchFamily="2" charset="0"/>
                <a:cs typeface="Arial" panose="020B0604020202020204" pitchFamily="34" charset="0"/>
                <a:sym typeface="Arial Narrow"/>
              </a:rPr>
            </a:br>
            <a:r>
              <a:rPr lang="ru-RU" sz="1400" dirty="0" err="1">
                <a:solidFill>
                  <a:srgbClr val="253957"/>
                </a:solidFill>
                <a:latin typeface="HSE Sans" panose="02000000000000000000" pitchFamily="2" charset="0"/>
                <a:cs typeface="Arial" panose="020B0604020202020204" pitchFamily="34" charset="0"/>
                <a:sym typeface="Arial Narrow"/>
              </a:rPr>
              <a:t>к.ю.н</a:t>
            </a:r>
            <a:r>
              <a:rPr lang="ru-RU" sz="1400" dirty="0">
                <a:solidFill>
                  <a:srgbClr val="253957"/>
                </a:solidFill>
                <a:latin typeface="HSE Sans" panose="02000000000000000000" pitchFamily="2" charset="0"/>
                <a:cs typeface="Arial" panose="020B0604020202020204" pitchFamily="34" charset="0"/>
                <a:sym typeface="Arial Narrow"/>
              </a:rPr>
              <a:t>., руководитель отдела средств индивидуализации компании </a:t>
            </a:r>
            <a:r>
              <a:rPr lang="en" sz="1400" dirty="0" err="1">
                <a:solidFill>
                  <a:srgbClr val="253957"/>
                </a:solidFill>
                <a:latin typeface="HSE Sans" panose="02000000000000000000" pitchFamily="2" charset="0"/>
                <a:cs typeface="Arial" panose="020B0604020202020204" pitchFamily="34" charset="0"/>
                <a:sym typeface="Arial Narrow"/>
              </a:rPr>
              <a:t>Transtechnology</a:t>
            </a:r>
            <a:r>
              <a:rPr lang="en" sz="1400" dirty="0">
                <a:solidFill>
                  <a:srgbClr val="253957"/>
                </a:solidFill>
                <a:latin typeface="HSE Sans" panose="02000000000000000000" pitchFamily="2" charset="0"/>
                <a:cs typeface="Arial" panose="020B0604020202020204" pitchFamily="34" charset="0"/>
                <a:sym typeface="Arial Narrow"/>
              </a:rPr>
              <a:t>, </a:t>
            </a:r>
            <a:r>
              <a:rPr lang="ru-RU" sz="1400" dirty="0">
                <a:solidFill>
                  <a:srgbClr val="253957"/>
                </a:solidFill>
                <a:latin typeface="HSE Sans" panose="02000000000000000000" pitchFamily="2" charset="0"/>
                <a:cs typeface="Arial" panose="020B0604020202020204" pitchFamily="34" charset="0"/>
                <a:sym typeface="Arial Narrow"/>
              </a:rPr>
              <a:t>патентный поверенный РФ</a:t>
            </a:r>
          </a:p>
        </p:txBody>
      </p:sp>
      <p:sp>
        <p:nvSpPr>
          <p:cNvPr id="32" name="Прямоугольник 31">
            <a:extLst>
              <a:ext uri="{FF2B5EF4-FFF2-40B4-BE49-F238E27FC236}">
                <a16:creationId xmlns:a16="http://schemas.microsoft.com/office/drawing/2014/main" id="{4DE8FFFB-2ACA-3F47-85C3-C0A8732EF5F2}"/>
              </a:ext>
            </a:extLst>
          </p:cNvPr>
          <p:cNvSpPr/>
          <p:nvPr/>
        </p:nvSpPr>
        <p:spPr>
          <a:xfrm>
            <a:off x="7545740" y="3719557"/>
            <a:ext cx="4060362" cy="984885"/>
          </a:xfrm>
          <a:prstGeom prst="rect">
            <a:avLst/>
          </a:prstGeom>
        </p:spPr>
        <p:txBody>
          <a:bodyPr wrap="square">
            <a:spAutoFit/>
          </a:bodyPr>
          <a:lstStyle/>
          <a:p>
            <a:pPr>
              <a:defRPr sz="2800">
                <a:solidFill>
                  <a:srgbClr val="253957"/>
                </a:solidFill>
                <a:latin typeface="+mn-lt"/>
                <a:ea typeface="+mn-ea"/>
                <a:cs typeface="+mn-cs"/>
                <a:sym typeface="Arial Narrow"/>
              </a:defRPr>
            </a:pPr>
            <a:r>
              <a:rPr lang="ru-RU" sz="1600" b="1" dirty="0">
                <a:solidFill>
                  <a:srgbClr val="253957"/>
                </a:solidFill>
                <a:latin typeface="HSE Sans" panose="02000000000000000000" pitchFamily="2" charset="0"/>
                <a:cs typeface="Arial" panose="020B0604020202020204" pitchFamily="34" charset="0"/>
                <a:sym typeface="Arial Narrow"/>
              </a:rPr>
              <a:t>Николай Николаевич </a:t>
            </a:r>
            <a:r>
              <a:rPr lang="ru-RU" sz="1600" b="1" dirty="0" err="1">
                <a:solidFill>
                  <a:srgbClr val="253957"/>
                </a:solidFill>
                <a:latin typeface="HSE Sans" panose="02000000000000000000" pitchFamily="2" charset="0"/>
                <a:cs typeface="Arial" panose="020B0604020202020204" pitchFamily="34" charset="0"/>
                <a:sym typeface="Arial Narrow"/>
              </a:rPr>
              <a:t>Ермошкин</a:t>
            </a:r>
            <a:r>
              <a:rPr lang="ru-RU" sz="1400" dirty="0">
                <a:solidFill>
                  <a:srgbClr val="253957"/>
                </a:solidFill>
                <a:latin typeface="HSE Sans" panose="02000000000000000000" pitchFamily="2" charset="0"/>
                <a:cs typeface="Arial" panose="020B0604020202020204" pitchFamily="34" charset="0"/>
                <a:sym typeface="Arial Narrow"/>
              </a:rPr>
              <a:t>, </a:t>
            </a:r>
            <a:endParaRPr lang="en-US" sz="1400" dirty="0">
              <a:solidFill>
                <a:srgbClr val="253957"/>
              </a:solidFill>
              <a:latin typeface="HSE Sans" panose="02000000000000000000" pitchFamily="2" charset="0"/>
              <a:cs typeface="Arial" panose="020B0604020202020204" pitchFamily="34" charset="0"/>
              <a:sym typeface="Arial Narrow"/>
            </a:endParaRPr>
          </a:p>
          <a:p>
            <a:pPr>
              <a:defRPr sz="2800">
                <a:solidFill>
                  <a:srgbClr val="253957"/>
                </a:solidFill>
                <a:latin typeface="+mn-lt"/>
                <a:ea typeface="+mn-ea"/>
                <a:cs typeface="+mn-cs"/>
                <a:sym typeface="Arial Narrow"/>
              </a:defRPr>
            </a:pPr>
            <a:r>
              <a:rPr lang="ru-RU" sz="1400" dirty="0">
                <a:solidFill>
                  <a:srgbClr val="253957"/>
                </a:solidFill>
                <a:latin typeface="HSE Sans" panose="02000000000000000000" pitchFamily="2" charset="0"/>
                <a:cs typeface="Arial" panose="020B0604020202020204" pitchFamily="34" charset="0"/>
                <a:sym typeface="Arial Narrow"/>
              </a:rPr>
              <a:t>к.э.н., приглашенный профессор, независимый консультант, советник председателя НП «</a:t>
            </a:r>
            <a:r>
              <a:rPr lang="ru-RU" sz="1400" dirty="0" err="1">
                <a:solidFill>
                  <a:srgbClr val="253957"/>
                </a:solidFill>
                <a:latin typeface="HSE Sans" panose="02000000000000000000" pitchFamily="2" charset="0"/>
                <a:cs typeface="Arial" panose="020B0604020202020204" pitchFamily="34" charset="0"/>
                <a:sym typeface="Arial Narrow"/>
              </a:rPr>
              <a:t>Глонасс</a:t>
            </a:r>
            <a:r>
              <a:rPr lang="ru-RU" sz="1400" dirty="0">
                <a:solidFill>
                  <a:srgbClr val="253957"/>
                </a:solidFill>
                <a:latin typeface="HSE Sans" panose="02000000000000000000" pitchFamily="2" charset="0"/>
                <a:cs typeface="Arial" panose="020B0604020202020204" pitchFamily="34" charset="0"/>
                <a:sym typeface="Arial Narrow"/>
              </a:rPr>
              <a:t>»</a:t>
            </a:r>
          </a:p>
        </p:txBody>
      </p:sp>
      <p:sp>
        <p:nvSpPr>
          <p:cNvPr id="34" name="TextBox 33">
            <a:extLst>
              <a:ext uri="{FF2B5EF4-FFF2-40B4-BE49-F238E27FC236}">
                <a16:creationId xmlns:a16="http://schemas.microsoft.com/office/drawing/2014/main" id="{F3B93007-BF6E-F64C-8DF4-19C567844628}"/>
              </a:ext>
            </a:extLst>
          </p:cNvPr>
          <p:cNvSpPr txBox="1"/>
          <p:nvPr/>
        </p:nvSpPr>
        <p:spPr>
          <a:xfrm>
            <a:off x="6063767" y="5359176"/>
            <a:ext cx="3905815" cy="984885"/>
          </a:xfrm>
          <a:prstGeom prst="rect">
            <a:avLst/>
          </a:prstGeom>
          <a:noFill/>
        </p:spPr>
        <p:txBody>
          <a:bodyPr wrap="square">
            <a:spAutoFit/>
          </a:bodyPr>
          <a:lstStyle/>
          <a:p>
            <a:pPr>
              <a:spcAft>
                <a:spcPts val="1200"/>
              </a:spcAft>
              <a:defRPr sz="2800">
                <a:solidFill>
                  <a:srgbClr val="253957"/>
                </a:solidFill>
                <a:latin typeface="+mn-lt"/>
                <a:ea typeface="+mn-ea"/>
                <a:cs typeface="+mn-cs"/>
                <a:sym typeface="Arial Narrow"/>
              </a:defRPr>
            </a:pPr>
            <a:r>
              <a:rPr lang="ru-RU" sz="1600" b="1" dirty="0">
                <a:solidFill>
                  <a:srgbClr val="253957"/>
                </a:solidFill>
                <a:latin typeface="HSE Sans" panose="02000000000000000000" pitchFamily="2" charset="0"/>
                <a:cs typeface="Arial" panose="020B0604020202020204" pitchFamily="34" charset="0"/>
                <a:sym typeface="Arial Narrow"/>
              </a:rPr>
              <a:t>Ильина Ирина Николаевна,</a:t>
            </a:r>
            <a:br>
              <a:rPr lang="ru-RU" sz="1400" dirty="0">
                <a:solidFill>
                  <a:srgbClr val="253957"/>
                </a:solidFill>
                <a:latin typeface="HSE Sans" panose="02000000000000000000" pitchFamily="2" charset="0"/>
                <a:cs typeface="Arial" panose="020B0604020202020204" pitchFamily="34" charset="0"/>
                <a:sym typeface="Arial Narrow"/>
              </a:rPr>
            </a:br>
            <a:r>
              <a:rPr lang="ru-RU" sz="1400" dirty="0">
                <a:solidFill>
                  <a:srgbClr val="253957"/>
                </a:solidFill>
                <a:latin typeface="HSE Sans" panose="02000000000000000000" pitchFamily="2" charset="0"/>
                <a:cs typeface="Arial" panose="020B0604020202020204" pitchFamily="34" charset="0"/>
                <a:sym typeface="Arial Narrow"/>
              </a:rPr>
              <a:t>д.э.н., профессор Высшей школы </a:t>
            </a:r>
            <a:r>
              <a:rPr lang="ru-RU" sz="1400" dirty="0" err="1">
                <a:solidFill>
                  <a:srgbClr val="253957"/>
                </a:solidFill>
                <a:latin typeface="HSE Sans" panose="02000000000000000000" pitchFamily="2" charset="0"/>
                <a:cs typeface="Arial" panose="020B0604020202020204" pitchFamily="34" charset="0"/>
                <a:sym typeface="Arial Narrow"/>
              </a:rPr>
              <a:t>урабнистики</a:t>
            </a:r>
            <a:r>
              <a:rPr lang="ru-RU" sz="1400" dirty="0">
                <a:solidFill>
                  <a:srgbClr val="253957"/>
                </a:solidFill>
                <a:latin typeface="HSE Sans" panose="02000000000000000000" pitchFamily="2" charset="0"/>
                <a:cs typeface="Arial" panose="020B0604020202020204" pitchFamily="34" charset="0"/>
                <a:sym typeface="Arial Narrow"/>
              </a:rPr>
              <a:t> НИУ ВШЭ, директор института региональных исследований и городского планирования</a:t>
            </a:r>
          </a:p>
        </p:txBody>
      </p:sp>
      <p:sp>
        <p:nvSpPr>
          <p:cNvPr id="21" name="Текст 6">
            <a:extLst>
              <a:ext uri="{FF2B5EF4-FFF2-40B4-BE49-F238E27FC236}">
                <a16:creationId xmlns:a16="http://schemas.microsoft.com/office/drawing/2014/main" id="{0C740D2C-3031-364E-A5F3-B7EDDA371181}"/>
              </a:ext>
            </a:extLst>
          </p:cNvPr>
          <p:cNvSpPr txBox="1">
            <a:spLocks/>
          </p:cNvSpPr>
          <p:nvPr/>
        </p:nvSpPr>
        <p:spPr>
          <a:xfrm>
            <a:off x="6259892" y="548720"/>
            <a:ext cx="2070100" cy="40810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000" b="0" i="0" kern="1200">
                <a:solidFill>
                  <a:srgbClr val="0E2D69"/>
                </a:solidFill>
                <a:latin typeface="HSE Sans" panose="020000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b="0" i="0" kern="1200">
                <a:solidFill>
                  <a:srgbClr val="0E2D69"/>
                </a:solidFill>
                <a:latin typeface="HSE Sans" panose="02000000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b="0" i="0" kern="1200">
                <a:solidFill>
                  <a:srgbClr val="0E2D69"/>
                </a:solidFill>
                <a:latin typeface="HSE Sans" panose="02000000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rgbClr val="0E2D69"/>
                </a:solidFill>
                <a:latin typeface="HSE Sans" panose="02000000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rgbClr val="0E2D69"/>
                </a:solidFill>
                <a:latin typeface="HSE Sans"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a:t>Цифровая экономика и технологические мегатренды</a:t>
            </a:r>
            <a:endParaRPr lang="ru-RU" dirty="0"/>
          </a:p>
        </p:txBody>
      </p:sp>
      <p:pic>
        <p:nvPicPr>
          <p:cNvPr id="22" name="Рисунок 21">
            <a:extLst>
              <a:ext uri="{FF2B5EF4-FFF2-40B4-BE49-F238E27FC236}">
                <a16:creationId xmlns:a16="http://schemas.microsoft.com/office/drawing/2014/main" id="{9AB2A0AE-1836-7B4E-AA15-3C3369C1C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615" y="1808086"/>
            <a:ext cx="1566000" cy="1566000"/>
          </a:xfrm>
          <a:prstGeom prst="rect">
            <a:avLst/>
          </a:prstGeom>
        </p:spPr>
      </p:pic>
      <p:pic>
        <p:nvPicPr>
          <p:cNvPr id="35" name="Picture 2" descr="data:image/jpeg;base64,/9j/4AAQSkZJRgABAQAAAQABAAD/2wCEAAkGBwgJCAcJCQcICgkKCAoHBwcHBw8ICQcWIBEWIhURHx8kKCggGCYlJx8TITEhJSkrLi4uFx8zODMsNygtLisBCgoKDQ0OFQ0NFSsZFR0tKy0rKystKystKystKys3KystNy0tKzcrNy03Ky0uKystKysrKy0rKysrKysrKysrK//AABEIAMgAyAMBIgACEQEDEQH/xAAbAAACAwEBAQAAAAAAAAAAAAACAwAEBQYHCP/EAEcQAAIBAgMEBAkHCwMFAQAAAAIDAAQSBRMiASMyQgYRFFIhMTNRYWJxcpEHU2OBkrHRFSRBQ4KhorLC4fBz0uIlNESD8Rb/xAAaAQEBAQEBAQEAAAAAAAAAAAACAAMEBQEG/8QAJhEAAgICAgICAgIDAAAAAAAAAAIBAxESITEiQQQTUVIyQjNh8P/aAAwDAQACEQMRAD8Aq5MLs80MuTLmewmUpimWFLljLGFlxBGU01qYplql5BQi1NhBSxdM9DJazJbEMIokigkyVyZy8RS2IYTInMmfU4tTKbllmEX0arwifykJXlZuxWtgHxn/AJ1QkamZFkyU0Vinnas16t3f+zNDsJMJwr1Ze8Pv9ciZSvnRedCbR1IhdZq0LNPGf1yiREPFpLym80RKwS1nQhZKOYUIWFEfDYQyXkMmOgpoIKZn00BkIYIwuWIWouSFJLYiSQrZIgnG2woy2SZi1F2wY6DbEWoIlLCCle2OVIjSQyWMyZ6iKOzJ8EOJhTn8TxLVlqdlkvjy/wDP5YWL4sCt0J77ny+NezvTnfyhTEIM/wC5Ib2Aeow+vxbfFpnwheOVhKqjXnXEW8D7xLZ/nejKOsJpZhOtFdOth5fn2+Ah9nV/TKtdS0z20ZCbBHLy08Pj8fg6/b54tttIORxMZvDy7t4XL4PGMSqE6KhrlUgVJEleYViwNnnt1QazHmtaGW61flzBfoEri2/XtnBlVVdW01rO5hbwEsb5T1dnelymX2RXa2OWwipMsA5NRDst/dFrATe/LT0CZMcztDL2X5pfoHrFf4/szUwXEjyHFWH2hjN4Z5uv/P8AlPPa6oN7UtWdolYwO/4eL7pYw/EiUrsxcWYbLOAGdV1o7dvm64WWBHoymAzUvUI7s/b3Y4Jh0dQKhpiYeorFgDNAesW2dAIwkORNBBSioZeRIRoKjpXVLAcMiJIIySSCSSDdJEE5W2SMtktmasaA2yWxlsIRi2LUTbJaUtWwcuWxCxkIubht3kZbKuIFl01SwtQitmhn6zTLYjg8QqBrqk995Rh2Gy5IdXomSVDVo0lUsXbewPzVpn1e3ZHXCvelu7d3u1fp5R2bI5VRdpNzF28ciUKjYVoCdTSMu4weoknw6fHslcqre3X6l3sDnPhlh636CJ2cJWL/ANOF+SSZqv1c+XFsL6yjU0amPzEVK0s0PA18DNnt88lTXCwLHnw7y9HH1/1bJG0bVaRSxgizLsXxr23fojP/AM7UsLNyWD3zZwfXtl9iktcme+ntXcs7klvAP5vb/nLKpES3pEtIlwdy2ddQ9H35VwhcQ7wO51enZKdT0ZqmX2pYP6wA4/hD9il9bERVDVjaeoRzNDLQ90fD59s7LAWNygQ3LuFeYneiemeeiLaOpy2p3hWMBPAHg5Z1nRfEGvrrS4fJmHpk3RHaKlxEqqlpUlM2Lio4eGJVHREFBukui7pKEhFJEkUkiMm2DbGRcx2NghGMti7owYiYZbCy5AjJBEkMyekayLDqkR0kVi7/AEXDNohmL0lLLoXFZcI3/wApapL2R57XCZhlqC1OZoPgP4/XJ0ew0qusSsvI6FgH9W2WMPI2vAVgzLG/Qy39Hm73dnUdFcPDtQEvTvDZU/fE2MCrWcmk/oqoV7imXb3PRK6MLXbaKXiQ8YM0BO6EeWTsqyK4jtLnBczVZ9HRtHs4uj6NradzN2OZoDn96bSsBphsHeMEeAGNIw+E6ARUv1vXktXxcIxfXAdv1MX8kiPk8sYnsNpag0lOgKwZXIghauDRWn2ed/KJgYlSpq1BaynqAvNfm2zL6GLzMQzRPSSzsDgzOrm6vrnonSGlXU4dXq3ZCSDvD026ZxPQWl3maWouyZYfa/vEvWpjZ3k7BQy4pcFQy0IxKYsRUZIIwrZBFlK5FHNlVpRBBIpIkiklsRVIoN0G6SYmwQxwjFiMcIxEMCOHhixjIWCCU5Xpw62hAR0kyoyw+zOqKY+OYSWJKBQ1K6chZmAbNeZt5R2SVvcmirLcQcbQkqmpam3UwUZZn83qG3909IwinVR0aTLLWRLWwzZo8fhnnZYLiOH9sU/It0WVOVnBV9fn6/B4O71T0Smw2lahN9MthEsLzfvuX0ysboVStypCxJjyspDWQ+TvW2/w83imTitYtGhvSGkpneUNLG3t+GzwzYb0fpuFCUU5Fu85FKtLerbxDs29WmZ5dAcHaaWWPEl/S35nt73jiVTRujn0YtiCj3GMLqFjfeDFfj1bZ1WFY5TNLLbWIWwbL05o39fs8cuPwGkYeYYXF5M+QPrlPo9gpIxDEql+WQsfl0aVqycsNnCO3vQsrLPYtlxiCvjnSAVFl01TSEwr2WPbZ4PZt8JTiy6SGypy6nHqhffBFAww8M9A6UYKupbTFYskixa6kGKzswdVw7O77wxJdGcHI0t7AsnLy7Har/BJV/aQ7TjgxaMiZvaTFe0Cvd1NMxRJNfX59m3w/aiegtG8QdVkF1Oy9dMf/s67Z0g4XSLqc9abXM3bj+c9sz8DwXD101M1icypp3vscxpGaOpzLerZ19QyVeZDb6N5Qy0ESMcJRHOMkkhREVWjKb5ebKbxiCUykhEMkJGbdGDK4ywqR9HBHDFiMcIwkMkkg3QsfSQRpReaRLUK2A/eQo6mK0wLl5/ZDrHUm1TazEmXjQqrBrMMXmdoXT9rSbODi/Rt/hmxh9y0UwlxCtaz+zCGhUtrqkcxjGLyDPjC30QUaSmesq2DqbGdlNRWXxFCuDlle4eaOUQ8s6NjFlGW6fWiVW3W36ijCIi0jOdxDpIFMzsw0bGMHdmend7dnn8MnaF/kKtJbODpMQXcrMHl3kojaQzFf0qYKtSbiLgBeuayGESgYQW3byyFbFaeBfXKxyE0gWNvNKNMuzO13Cx5sD6+WWn3Suq4R1c17JbcmdixgcJSwJSqMcMRzsWBKFFhGRBFtlNnPLhyq2RFNoyQmjJCRkqGWFDBUMtCMTMEgjGSDJMyJdF3Qji5EEMsDK4y0qWpoowbh1DmDdxguRRXah0+ozjjAlXMEWmJc28CZt4ydVbTjBeUV2kvtxwly8UpiwfdKWlEM0VhMWBcCxmfWLCpvtC67n/vK9ZR1jyuXWLp1jwfmvaT++ZL6Mj01PSGru7gKWkPh1RZ4KurM9hDg5qO8tIlwBNZFQNuUWkpzLKHDi4sVr3W8G9EA+6aGGYWhe/W6rIvJhn1RGHV7Nsz8elNLK9YzMmo1hW6v2IzllV7BYVo/wCnLlv8MKtyc9jcAxgQbYwRmxzjghQQkuiCQ5XbGEUSRSYKlUhkhFJCIpiMcEEYyZsxBSSQSKSkLKDCkmh8CCWFSuJSwopDLATPxASE7h5eOXhKJeOoxLi+k92Z2L4nRS3JRVVCXqlLQ1BcuoZnvp9WnTbE5zV+7OdWY2OkQRs92Lfh9Gep4Xf6fHMUcUIeLVBfjAF85cO83eibLYuPIOrZ8ZNQcJw/iALe5vb4VTYobR4eSYv5aP8AVhaPPIVU1vFpHuQsy48ReX9jWw9JFvS4R4P900LYKuEB9yMtmla8HHY3IMK2FbBtmhmFFlCIosoiBOJIoRFEkUJEkgyQkJGMi7oV0mUgroN0WTIsmSVQswy6DmRJOiSdNNS2LmYMYLJkvrFIG5rlrHvsaITDxXpYCwy6HeML/wAlnAv2bOaaLSzdE1iqdFieJH27DcLpDtqKuoDtJ89IvxkXq7duzZOoxNJA0GD5Nllnt2cs8z+T4ifjhvabGOJD2Xs1n16dk9gEQerKZqWU0sojXAarpzk5tqxL1rpTbS3TWqac0HYzUJcB/ObJTZ6s4bK/yegtnuDFqac1+7M8ru5OkaQ8LOb5zRM9ohdpnOyz6NFKqEkWqXFLEdI80EbvJr/blqjSTGpUPEW8P6MeYv6ZV1szYEzKq7MbQlbp7sZdObfjBI6S1OFvPc1KEPw02d63qNf19V3t96bGcM7mr1nB5u20ZLl0l0r5gyZgyCMIokigkwYkmRFsERRd0XdJdM2Uhl0kTdJIhOYMEnDMF/SShXwuYwu4tRfftmDWdIqxpbr83XyZetvx2zorob8GbXKdo2qWsbmOWse+zRMt/SLD18LmML6BRH++cW9xtK9psYXfZrg3cs6l+Mvsxa2fR0j+lHzVNcXfY2z7pRfj1YznWsfo1a/jMm6LIpt9KfgLWSE9xtO4juLyhnxnFlIP8RQogG90HqBRjNARaRZej4j+M9ooWXDbzT5/o3ZDUtHyi2AwMv0F1z3TCqgWqBg6hKxgezbMbl6kdbejUesHhls1CXPzzBrqM0HaWpZcDvx9M6IbSiawqYRy3mvecCWa2/Vs8c5bFXHkdVdjLJy70l70rtp7dXFLlZTvHVTb6nHd3stSa9vd29fVBRSvI7as+zrHeGHlqjq9GzZ/NONlTPMwdy28ZKtHRtezLUFxc5/ql+2blNRhSKy16iLjczj/APkuUbKUkfmZrYkedGv4wXzqpqWI2U47rmacejyv5VBJeIYPUr0lkPWBr8+xg7R++Jw/po9AgurT2geRy22VHV6f0FNb5VFj2XDS5hqzX8V/2nnfENvNOr61aIycuzZPUKHpRhtTw1OWwuR+5P8AD981BqB5dV08Z1f75eo8SrKbyFSxY9zjD4bYW+NH9ZEtv7HrBOGJJ04Wm6WVQ6XpW7117k/wmsjpBRt052SRcj9H7/FMWqn8CWxToM6FmTNGoEtQnp769YRmdM2U0L2ZJKOdJDqR5vdCuixhT1jjCkugwYghXFJaUmmFp5ZBK6KpR6b9Q8YM0H8I4iHl5ol60NLWm4h5+D98L+ndhLn2LgYrSXeKewdF8SpkYDQVj3LWtdPlmbPPs8FuzvbfBPHZ6F0Aw1FdSfnJscKXvRTJ/VI4dvg2efb1zOzoVfZoYh0yrKm9dGllNTluwqV76o/4y5guKCsU5nF5Nx6nNZ1+Dw7fGPel4ej9LrWGm3gy9Ex67C20xZg5hL5w4Mz654/y/jPYuyzzB3VWKs4OuUwXg4R03bwDzfV9HhHZF1NQKuzNzlkLL7MtpbzSO3wd7xTm8PxAlGBXrES3Z5nlfVHr9s0saqC7HQMvfqvvNirDZt9Pd97/AHTxWsbErMYmDq1XMY6MfFawxsMDyald9jl2g1ey7T17NngLZ6pSYV02URAjEtyXkwrF6Kfr9Ozlg4Zh66sDJulI7sA/CJxPoiLxuVux5AZPc+FQ9Vfl3Jx3OrSVflU1UuFW6h7WbL+Tyemec6vdKdx0joayk6NUyKvUVNXgimPNv07bvu2aZxJDPWrXiDjZvIGSDdaN3d54tTs0tOpY8/p9EWwtR38UKCEK6WoRyKh6C3TmLL7E0qbpBUr0ty3D3/InMeSFq19wJWb0dhR4oqpHdnaQ8YM45Jx6iJZXLO1g8ByTmamMmn2MDcNsIYseH3pJ0mJYgwbhhXDNCJFvYQ2d0t3GRNSsiV6w7wPbC3QVGWwve4oKiuEC728hRCCGegfJa4v+pL+bZSv+rbdsL7p56M6z5OaizE6lfLUUB/HYQ7YWXiSXs9eyxvMu9K9TTiwrS4S55cG0rC71jIupEhE+6O8nHsbanK4hhZLK1R5Iks2Ga7d31c3hljE6NRKoC7Swcuxhhm6GbLtRbdm3b4tvDCeRtqTLs1wlesAZ6OAfZt64ypIipjHJXaKw8paHhu8n4vFsn5y2+GuayIjHrr0egqSqRBYw+nWKgHlHeWenbLVTpV6xbsJKO2wCHm3kJ43FTD3mZh/VP0iNweey8HG/KbpwhI96rR/KU8tLinp3yqMHsNGseIq/M+Cy/GeXtnSvRi3YO7LdlxFyM80giPDwj3FyEIl7w8B864LSIVH3vo4iGBCiVR0lIE5LvswSKLkwlHZkkr1JWhdJMy1BQREGri8nHXFJJEpBXRgySSUIWqQrpJJoESi601/NsP4eOO1SSQqJuyDdNrom4lYxhpFwkw0H9YlskkkfD2xDtxTFw7uU6lzLXCWoSXmWcZ9Xo2SSTz/kf42N6/5QZZCoRcJZ5W061nztt28uzvH5/wBMY1e7dcDy3YL3GZZxF4urb1dfnkkn5ZpnH/f6PSL2FOtpjCxly2ZYZlwH1bfbLjbc2m9W/wDlkkn6b4TTNK5PPs7k81+UuoJn5NHiu7Uz+XZOBItUkk9Nv4wc4MXUlwD3mfdJJJuhDFQv4ZJJBEkUWLJJIBC3lcSR728+Ekkk+CP/2Q==">
            <a:extLst>
              <a:ext uri="{FF2B5EF4-FFF2-40B4-BE49-F238E27FC236}">
                <a16:creationId xmlns:a16="http://schemas.microsoft.com/office/drawing/2014/main" id="{025A9034-233B-4B4E-88A1-59C9AB0A80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036" y="3429000"/>
            <a:ext cx="1566000" cy="1566000"/>
          </a:xfrm>
          <a:prstGeom prst="rect">
            <a:avLst/>
          </a:prstGeom>
          <a:noFill/>
          <a:extLst>
            <a:ext uri="{909E8E84-426E-40DD-AFC4-6F175D3DCCD1}">
              <a14:hiddenFill xmlns:a14="http://schemas.microsoft.com/office/drawing/2010/main">
                <a:solidFill>
                  <a:srgbClr val="FFFFFF"/>
                </a:solidFill>
              </a14:hiddenFill>
            </a:ext>
          </a:extLst>
        </p:spPr>
      </p:pic>
      <p:pic>
        <p:nvPicPr>
          <p:cNvPr id="37" name="Рисунок 36">
            <a:extLst>
              <a:ext uri="{FF2B5EF4-FFF2-40B4-BE49-F238E27FC236}">
                <a16:creationId xmlns:a16="http://schemas.microsoft.com/office/drawing/2014/main" id="{5716C8E3-6D57-9E4D-B339-1FDD46DD3FD5}"/>
              </a:ext>
            </a:extLst>
          </p:cNvPr>
          <p:cNvPicPr>
            <a:picLocks noChangeAspect="1"/>
          </p:cNvPicPr>
          <p:nvPr/>
        </p:nvPicPr>
        <p:blipFill rotWithShape="1">
          <a:blip r:embed="rId4">
            <a:extLst>
              <a:ext uri="{28A0092B-C50C-407E-A947-70E740481C1C}">
                <a14:useLocalDpi xmlns:a14="http://schemas.microsoft.com/office/drawing/2010/main" val="0"/>
              </a:ext>
            </a:extLst>
          </a:blip>
          <a:srcRect t="210" b="15745"/>
          <a:stretch/>
        </p:blipFill>
        <p:spPr>
          <a:xfrm>
            <a:off x="10259702" y="1807131"/>
            <a:ext cx="1346400" cy="1567910"/>
          </a:xfrm>
          <a:prstGeom prst="rect">
            <a:avLst/>
          </a:prstGeom>
        </p:spPr>
      </p:pic>
      <p:pic>
        <p:nvPicPr>
          <p:cNvPr id="38" name="Picture 3">
            <a:extLst>
              <a:ext uri="{FF2B5EF4-FFF2-40B4-BE49-F238E27FC236}">
                <a16:creationId xmlns:a16="http://schemas.microsoft.com/office/drawing/2014/main" id="{27F3EAC7-B82F-994A-B20E-39CA33CAE8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429000"/>
            <a:ext cx="1213200" cy="1567005"/>
          </a:xfrm>
          <a:prstGeom prst="rect">
            <a:avLst/>
          </a:prstGeom>
        </p:spPr>
      </p:pic>
      <p:pic>
        <p:nvPicPr>
          <p:cNvPr id="39" name="Рисунок 38" descr="Изображение выглядит как текст, человек&#10;&#10;Автоматически созданное описание">
            <a:extLst>
              <a:ext uri="{FF2B5EF4-FFF2-40B4-BE49-F238E27FC236}">
                <a16:creationId xmlns:a16="http://schemas.microsoft.com/office/drawing/2014/main" id="{22ACA061-B38E-4242-AD38-061CEF7286D5}"/>
              </a:ext>
            </a:extLst>
          </p:cNvPr>
          <p:cNvPicPr>
            <a:picLocks noChangeAspect="1"/>
          </p:cNvPicPr>
          <p:nvPr/>
        </p:nvPicPr>
        <p:blipFill rotWithShape="1">
          <a:blip r:embed="rId6">
            <a:extLst>
              <a:ext uri="{28A0092B-C50C-407E-A947-70E740481C1C}">
                <a14:useLocalDpi xmlns:a14="http://schemas.microsoft.com/office/drawing/2010/main" val="0"/>
              </a:ext>
            </a:extLst>
          </a:blip>
          <a:srcRect r="21363"/>
          <a:stretch/>
        </p:blipFill>
        <p:spPr>
          <a:xfrm>
            <a:off x="10021556" y="5102603"/>
            <a:ext cx="1848600" cy="1566221"/>
          </a:xfrm>
          <a:prstGeom prst="rect">
            <a:avLst/>
          </a:prstGeom>
        </p:spPr>
      </p:pic>
      <p:pic>
        <p:nvPicPr>
          <p:cNvPr id="4" name="Рисунок 3" descr="Изображение выглядит как стена, человек, внутренний, одежда&#10;&#10;Автоматически созданное описание">
            <a:extLst>
              <a:ext uri="{FF2B5EF4-FFF2-40B4-BE49-F238E27FC236}">
                <a16:creationId xmlns:a16="http://schemas.microsoft.com/office/drawing/2014/main" id="{A7C927C0-C1FA-7811-EE8D-CB9854F458DC}"/>
              </a:ext>
            </a:extLst>
          </p:cNvPr>
          <p:cNvPicPr>
            <a:picLocks noChangeAspect="1"/>
          </p:cNvPicPr>
          <p:nvPr/>
        </p:nvPicPr>
        <p:blipFill>
          <a:blip r:embed="rId7"/>
          <a:stretch>
            <a:fillRect/>
          </a:stretch>
        </p:blipFill>
        <p:spPr>
          <a:xfrm>
            <a:off x="285983" y="4738491"/>
            <a:ext cx="1809750" cy="1809750"/>
          </a:xfrm>
          <a:prstGeom prst="rect">
            <a:avLst/>
          </a:prstGeom>
        </p:spPr>
      </p:pic>
    </p:spTree>
    <p:extLst>
      <p:ext uri="{BB962C8B-B14F-4D97-AF65-F5344CB8AC3E}">
        <p14:creationId xmlns:p14="http://schemas.microsoft.com/office/powerpoint/2010/main" val="830906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quarter" idx="12"/>
          </p:nvPr>
        </p:nvSpPr>
        <p:spPr>
          <a:xfrm>
            <a:off x="483696" y="2940148"/>
            <a:ext cx="7547203" cy="3393234"/>
          </a:xfrm>
        </p:spPr>
        <p:txBody>
          <a:bodyPr>
            <a:noAutofit/>
          </a:bodyPr>
          <a:lstStyle/>
          <a:p>
            <a:pPr>
              <a:buFont typeface="Wingdings" pitchFamily="2" charset="2"/>
              <a:buChar char="ü"/>
            </a:pPr>
            <a:r>
              <a:rPr lang="ru-RU" sz="2000" dirty="0"/>
              <a:t>Академик РАН</a:t>
            </a:r>
          </a:p>
          <a:p>
            <a:pPr>
              <a:buFont typeface="Wingdings" pitchFamily="2" charset="2"/>
              <a:buChar char="ü"/>
            </a:pPr>
            <a:r>
              <a:rPr lang="ru-RU" sz="2000" dirty="0"/>
              <a:t>Член Совета директоров ПАО «</a:t>
            </a:r>
            <a:r>
              <a:rPr lang="ru-RU" sz="2000" b="1" dirty="0" err="1"/>
              <a:t>Татнефть</a:t>
            </a:r>
            <a:r>
              <a:rPr lang="ru-RU" sz="2000" dirty="0"/>
              <a:t>»</a:t>
            </a:r>
          </a:p>
          <a:p>
            <a:pPr>
              <a:buFont typeface="Wingdings" pitchFamily="2" charset="2"/>
              <a:buChar char="ü"/>
            </a:pPr>
            <a:r>
              <a:rPr lang="ru-RU" sz="2000" dirty="0"/>
              <a:t>Директор Института экономики и организации промышленного производства Сибирского отделения РАН</a:t>
            </a:r>
          </a:p>
          <a:p>
            <a:pPr>
              <a:buFont typeface="Wingdings" pitchFamily="2" charset="2"/>
              <a:buChar char="ü"/>
            </a:pPr>
            <a:r>
              <a:rPr lang="ru-RU" sz="2000" dirty="0"/>
              <a:t>Руководитель Центра ресурсной экономики, главный редактор всероссийского экономического журнала «ЭКО».</a:t>
            </a:r>
          </a:p>
          <a:p>
            <a:pPr>
              <a:buFont typeface="Wingdings" pitchFamily="2" charset="2"/>
              <a:buChar char="ü"/>
            </a:pPr>
            <a:r>
              <a:rPr lang="ru-RU" sz="2000" dirty="0"/>
              <a:t>«Почетный работник науки и техники Российской Федерации»</a:t>
            </a:r>
          </a:p>
          <a:p>
            <a:pPr>
              <a:buFont typeface="Wingdings" pitchFamily="2" charset="2"/>
              <a:buChar char="ü"/>
            </a:pPr>
            <a:r>
              <a:rPr lang="ru-RU" sz="2000" dirty="0"/>
              <a:t>награждён Медалью ордена «За заслуги перед Отечеством» II степени</a:t>
            </a:r>
          </a:p>
        </p:txBody>
      </p:sp>
      <p:sp>
        <p:nvSpPr>
          <p:cNvPr id="5" name="Текст 4"/>
          <p:cNvSpPr>
            <a:spLocks noGrp="1"/>
          </p:cNvSpPr>
          <p:nvPr>
            <p:ph type="body" sz="quarter" idx="13"/>
          </p:nvPr>
        </p:nvSpPr>
        <p:spPr/>
        <p:txBody>
          <a:bodyPr/>
          <a:lstStyle/>
          <a:p>
            <a:endParaRPr lang="ru-RU"/>
          </a:p>
        </p:txBody>
      </p:sp>
      <p:sp>
        <p:nvSpPr>
          <p:cNvPr id="6" name="Текст 5"/>
          <p:cNvSpPr>
            <a:spLocks noGrp="1"/>
          </p:cNvSpPr>
          <p:nvPr>
            <p:ph type="body" sz="quarter" idx="14"/>
          </p:nvPr>
        </p:nvSpPr>
        <p:spPr/>
        <p:txBody>
          <a:bodyPr/>
          <a:lstStyle/>
          <a:p>
            <a:endParaRPr lang="ru-RU"/>
          </a:p>
        </p:txBody>
      </p:sp>
      <p:sp>
        <p:nvSpPr>
          <p:cNvPr id="7" name="Текст 6"/>
          <p:cNvSpPr>
            <a:spLocks noGrp="1"/>
          </p:cNvSpPr>
          <p:nvPr>
            <p:ph type="body" sz="quarter" idx="15"/>
          </p:nvPr>
        </p:nvSpPr>
        <p:spPr/>
        <p:txBody>
          <a:bodyPr/>
          <a:lstStyle/>
          <a:p>
            <a:endParaRPr lang="ru-RU"/>
          </a:p>
        </p:txBody>
      </p:sp>
      <p:sp>
        <p:nvSpPr>
          <p:cNvPr id="8" name="Заголовок 2">
            <a:extLst>
              <a:ext uri="{FF2B5EF4-FFF2-40B4-BE49-F238E27FC236}">
                <a16:creationId xmlns:a16="http://schemas.microsoft.com/office/drawing/2014/main" id="{E2EAF03B-EC26-1D47-94AC-C75942861D6C}"/>
              </a:ext>
            </a:extLst>
          </p:cNvPr>
          <p:cNvSpPr txBox="1">
            <a:spLocks/>
          </p:cNvSpPr>
          <p:nvPr/>
        </p:nvSpPr>
        <p:spPr>
          <a:xfrm>
            <a:off x="286803" y="1344759"/>
            <a:ext cx="7846296" cy="777025"/>
          </a:xfrm>
          <a:prstGeom prst="rect">
            <a:avLst/>
          </a:prstGeom>
        </p:spPr>
        <p:txBody>
          <a:bodyPr vert="horz" lIns="0" tIns="0" rIns="0" bIns="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200" b="1" i="1" u="none" strike="noStrike" kern="1200" cap="none" spc="0" normalizeH="0" baseline="0" noProof="0" dirty="0">
                <a:ln>
                  <a:noFill/>
                </a:ln>
                <a:solidFill>
                  <a:schemeClr val="tx1"/>
                </a:solidFill>
                <a:effectLst/>
                <a:uLnTx/>
                <a:uFillTx/>
                <a:latin typeface="HSE Sans" panose="02000000000000000000" pitchFamily="2" charset="0"/>
                <a:ea typeface="+mj-ea"/>
                <a:cs typeface="+mj-cs"/>
              </a:rPr>
              <a:t>Специализация</a:t>
            </a:r>
            <a:r>
              <a:rPr kumimoji="0" lang="ru-RU" sz="2200" b="1" i="0" u="none" strike="noStrike" kern="1200" cap="none" spc="0" normalizeH="0" baseline="0" noProof="0" dirty="0">
                <a:ln>
                  <a:noFill/>
                </a:ln>
                <a:solidFill>
                  <a:schemeClr val="tx1"/>
                </a:solidFill>
                <a:effectLst/>
                <a:uLnTx/>
                <a:uFillTx/>
                <a:latin typeface="HSE Sans" panose="02000000000000000000" pitchFamily="2" charset="0"/>
                <a:ea typeface="+mj-ea"/>
                <a:cs typeface="+mj-cs"/>
              </a:rPr>
              <a:t>: Мировой </a:t>
            </a:r>
            <a:r>
              <a:rPr kumimoji="0" lang="ru-RU" sz="2200" b="1" i="0" u="none" strike="noStrike" kern="1200" cap="none" spc="0" normalizeH="0" baseline="0" noProof="0" dirty="0" err="1">
                <a:ln>
                  <a:noFill/>
                </a:ln>
                <a:solidFill>
                  <a:schemeClr val="tx1"/>
                </a:solidFill>
                <a:effectLst/>
                <a:uLnTx/>
                <a:uFillTx/>
                <a:latin typeface="HSE Sans" panose="02000000000000000000" pitchFamily="2" charset="0"/>
                <a:ea typeface="+mj-ea"/>
                <a:cs typeface="+mj-cs"/>
              </a:rPr>
              <a:t>энергосырьевой</a:t>
            </a:r>
            <a:r>
              <a:rPr kumimoji="0" lang="ru-RU" sz="2200" b="1" i="0" u="none" strike="noStrike" kern="1200" cap="none" spc="0" normalizeH="0" baseline="0" noProof="0" dirty="0">
                <a:ln>
                  <a:noFill/>
                </a:ln>
                <a:solidFill>
                  <a:schemeClr val="tx1"/>
                </a:solidFill>
                <a:effectLst/>
                <a:uLnTx/>
                <a:uFillTx/>
                <a:latin typeface="HSE Sans" panose="02000000000000000000" pitchFamily="2" charset="0"/>
                <a:ea typeface="+mj-ea"/>
                <a:cs typeface="+mj-cs"/>
              </a:rPr>
              <a:t> сектор</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2200" b="0" i="0" u="none" strike="noStrike" kern="1200" cap="none" spc="0" normalizeH="0" baseline="0" noProof="0" dirty="0">
              <a:ln>
                <a:noFill/>
              </a:ln>
              <a:solidFill>
                <a:schemeClr val="tx1"/>
              </a:solidFill>
              <a:effectLst/>
              <a:uLnTx/>
              <a:uFillTx/>
              <a:latin typeface="HSE Sans" panose="02000000000000000000" pitchFamily="2" charset="0"/>
              <a:ea typeface="+mj-ea"/>
              <a:cs typeface="+mj-cs"/>
            </a:endParaRPr>
          </a:p>
          <a:p>
            <a:pPr>
              <a:spcBef>
                <a:spcPct val="0"/>
              </a:spcBef>
            </a:pPr>
            <a:r>
              <a:rPr lang="ru-RU" sz="2200" b="1" i="1" dirty="0">
                <a:latin typeface="Times New Roman" pitchFamily="18" charset="0"/>
                <a:cs typeface="Times New Roman" pitchFamily="18" charset="0"/>
              </a:rPr>
              <a:t>Руководитель специализации:</a:t>
            </a:r>
            <a:r>
              <a:rPr lang="ru-RU" sz="2200" b="1" dirty="0">
                <a:latin typeface="Times New Roman" pitchFamily="18" charset="0"/>
                <a:cs typeface="Times New Roman" pitchFamily="18" charset="0"/>
              </a:rPr>
              <a:t> Крюков Валерий Анатольевич</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sz="22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pic>
        <p:nvPicPr>
          <p:cNvPr id="9" name="Google Shape;295;p13">
            <a:extLst>
              <a:ext uri="{FF2B5EF4-FFF2-40B4-BE49-F238E27FC236}">
                <a16:creationId xmlns:a16="http://schemas.microsoft.com/office/drawing/2014/main" id="{BF58158B-7FF7-574C-9FF3-8D2401371828}"/>
              </a:ext>
            </a:extLst>
          </p:cNvPr>
          <p:cNvPicPr preferRelativeResize="0">
            <a:picLocks noGrp="1"/>
          </p:cNvPicPr>
          <p:nvPr>
            <p:ph type="pic" sz="quarter" idx="10"/>
          </p:nvPr>
        </p:nvPicPr>
        <p:blipFill>
          <a:blip r:embed="rId2">
            <a:alphaModFix/>
          </a:blip>
          <a:srcRect l="12286" r="12286"/>
          <a:stretch>
            <a:fillRect/>
          </a:stretch>
        </p:blipFill>
        <p:spPr>
          <a:xfrm>
            <a:off x="8329992" y="1344759"/>
            <a:ext cx="2562896" cy="2609055"/>
          </a:xfrm>
          <a:prstGeom prst="rect">
            <a:avLst/>
          </a:prstGeom>
          <a:noFill/>
          <a:ln>
            <a:noFill/>
          </a:ln>
        </p:spPr>
      </p:pic>
      <p:pic>
        <p:nvPicPr>
          <p:cNvPr id="10" name="Google Shape;296;p13">
            <a:extLst>
              <a:ext uri="{FF2B5EF4-FFF2-40B4-BE49-F238E27FC236}">
                <a16:creationId xmlns:a16="http://schemas.microsoft.com/office/drawing/2014/main" id="{1D77286C-1C4C-8E4F-BE7C-63082EECDB77}"/>
              </a:ext>
            </a:extLst>
          </p:cNvPr>
          <p:cNvPicPr preferRelativeResize="0"/>
          <p:nvPr/>
        </p:nvPicPr>
        <p:blipFill>
          <a:blip r:embed="rId3" cstate="print">
            <a:alphaModFix/>
          </a:blip>
          <a:stretch>
            <a:fillRect/>
          </a:stretch>
        </p:blipFill>
        <p:spPr>
          <a:xfrm>
            <a:off x="8133099" y="4264915"/>
            <a:ext cx="2998938" cy="11933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a:extLst>
              <a:ext uri="{FF2B5EF4-FFF2-40B4-BE49-F238E27FC236}">
                <a16:creationId xmlns:a16="http://schemas.microsoft.com/office/drawing/2014/main" id="{53356540-7218-FF4B-B6BC-5BD291A372E2}"/>
              </a:ext>
            </a:extLst>
          </p:cNvPr>
          <p:cNvSpPr>
            <a:spLocks noGrp="1"/>
          </p:cNvSpPr>
          <p:nvPr>
            <p:ph type="body" sz="quarter" idx="12"/>
          </p:nvPr>
        </p:nvSpPr>
        <p:spPr>
          <a:xfrm>
            <a:off x="731520" y="1447790"/>
            <a:ext cx="10789920" cy="4517570"/>
          </a:xfrm>
        </p:spPr>
        <p:txBody>
          <a:bodyPr>
            <a:noAutofit/>
          </a:bodyPr>
          <a:lstStyle/>
          <a:p>
            <a:r>
              <a:rPr lang="ru-RU" sz="1800" i="1" dirty="0"/>
              <a:t>Особенности:</a:t>
            </a:r>
          </a:p>
          <a:p>
            <a:pPr marL="285750" indent="-285750">
              <a:buFont typeface="Wingdings" pitchFamily="2" charset="2"/>
              <a:buChar char="Ø"/>
            </a:pPr>
            <a:r>
              <a:rPr lang="ru-RU" sz="1800" dirty="0"/>
              <a:t>Приглашенные практикующие специалисты по решению вопросов экономики недропользования и возобновляемых источников энергии </a:t>
            </a:r>
          </a:p>
          <a:p>
            <a:pPr marL="285750" indent="-285750">
              <a:buFont typeface="Wingdings" pitchFamily="2" charset="2"/>
              <a:buChar char="Ø"/>
            </a:pPr>
            <a:r>
              <a:rPr lang="ru-RU" sz="1800" dirty="0"/>
              <a:t>Прикладные методы обработки данных и решения задач в мировой экономике</a:t>
            </a:r>
          </a:p>
          <a:p>
            <a:pPr marL="285750" indent="-285750">
              <a:buFont typeface="Wingdings" pitchFamily="2" charset="2"/>
              <a:buChar char="Ø"/>
            </a:pPr>
            <a:r>
              <a:rPr lang="ru-RU" sz="1800" dirty="0"/>
              <a:t>Анализ трендов технологических и производственных циклов</a:t>
            </a:r>
          </a:p>
          <a:p>
            <a:pPr marL="285750" indent="-285750">
              <a:buFont typeface="Wingdings" pitchFamily="2" charset="2"/>
              <a:buChar char="Ø"/>
            </a:pPr>
            <a:r>
              <a:rPr lang="ru-RU" sz="1800" dirty="0"/>
              <a:t>Энергетические проблемы мира и перспективы развития ВИЭ</a:t>
            </a:r>
          </a:p>
          <a:p>
            <a:pPr marL="285750" indent="-285750">
              <a:buFont typeface="Wingdings" pitchFamily="2" charset="2"/>
              <a:buChar char="Ø"/>
            </a:pPr>
            <a:r>
              <a:rPr lang="ru-RU" sz="1800" dirty="0"/>
              <a:t>Принятие решений в энергетических корпорациях и анализ лучших мировых практик</a:t>
            </a:r>
          </a:p>
          <a:p>
            <a:pPr marL="285750" indent="-285750">
              <a:buFont typeface="Wingdings" pitchFamily="2" charset="2"/>
              <a:buChar char="Ø"/>
            </a:pPr>
            <a:r>
              <a:rPr lang="ru-RU" sz="1800" dirty="0"/>
              <a:t>Углубленный эконометрический и проектный анализ</a:t>
            </a:r>
          </a:p>
          <a:p>
            <a:pPr marL="285750" indent="-285750">
              <a:buFont typeface="Wingdings" pitchFamily="2" charset="2"/>
              <a:buChar char="Ø"/>
            </a:pPr>
            <a:r>
              <a:rPr lang="ru-RU" sz="1800" dirty="0"/>
              <a:t>Возможность проведения исследований при участии экспертов мирового уровня из РАН</a:t>
            </a:r>
          </a:p>
          <a:p>
            <a:pPr marL="285750" indent="-285750">
              <a:buFont typeface="Wingdings" pitchFamily="2" charset="2"/>
              <a:buChar char="Ø"/>
            </a:pPr>
            <a:r>
              <a:rPr lang="ru-RU" sz="1800" dirty="0"/>
              <a:t>Работа с информационными ресурсами мировых аналитических агентств</a:t>
            </a:r>
            <a:endParaRPr lang="en" sz="1800" dirty="0"/>
          </a:p>
        </p:txBody>
      </p:sp>
      <p:sp>
        <p:nvSpPr>
          <p:cNvPr id="5" name="Текст 4">
            <a:extLst>
              <a:ext uri="{FF2B5EF4-FFF2-40B4-BE49-F238E27FC236}">
                <a16:creationId xmlns:a16="http://schemas.microsoft.com/office/drawing/2014/main" id="{3EB29DC1-D5D4-FB41-9E2D-AA4750D0CC8B}"/>
              </a:ext>
            </a:extLst>
          </p:cNvPr>
          <p:cNvSpPr>
            <a:spLocks noGrp="1"/>
          </p:cNvSpPr>
          <p:nvPr>
            <p:ph type="body" sz="quarter" idx="13"/>
          </p:nvPr>
        </p:nvSpPr>
        <p:spPr/>
        <p:txBody>
          <a:bodyPr/>
          <a:lstStyle/>
          <a:p>
            <a:r>
              <a:rPr lang="ru-RU" dirty="0"/>
              <a:t>Департамент мировой экономики</a:t>
            </a:r>
          </a:p>
        </p:txBody>
      </p:sp>
      <p:sp>
        <p:nvSpPr>
          <p:cNvPr id="6" name="Текст 5">
            <a:extLst>
              <a:ext uri="{FF2B5EF4-FFF2-40B4-BE49-F238E27FC236}">
                <a16:creationId xmlns:a16="http://schemas.microsoft.com/office/drawing/2014/main" id="{B5B6DD1A-BEFA-D842-9B7A-78D7BD1A5259}"/>
              </a:ext>
            </a:extLst>
          </p:cNvPr>
          <p:cNvSpPr>
            <a:spLocks noGrp="1"/>
          </p:cNvSpPr>
          <p:nvPr>
            <p:ph type="body" sz="quarter" idx="14"/>
          </p:nvPr>
        </p:nvSpPr>
        <p:spPr/>
        <p:txBody>
          <a:bodyPr/>
          <a:lstStyle/>
          <a:p>
            <a:r>
              <a:rPr lang="ru-RU" dirty="0"/>
              <a:t>Магистерская программа «Мировая экономика»</a:t>
            </a:r>
          </a:p>
        </p:txBody>
      </p:sp>
      <p:sp>
        <p:nvSpPr>
          <p:cNvPr id="7" name="Текст 6">
            <a:extLst>
              <a:ext uri="{FF2B5EF4-FFF2-40B4-BE49-F238E27FC236}">
                <a16:creationId xmlns:a16="http://schemas.microsoft.com/office/drawing/2014/main" id="{88968744-3B75-9B47-92FD-77E1E725F232}"/>
              </a:ext>
            </a:extLst>
          </p:cNvPr>
          <p:cNvSpPr>
            <a:spLocks noGrp="1"/>
          </p:cNvSpPr>
          <p:nvPr>
            <p:ph type="body" sz="quarter" idx="15"/>
          </p:nvPr>
        </p:nvSpPr>
        <p:spPr/>
        <p:txBody>
          <a:bodyPr/>
          <a:lstStyle/>
          <a:p>
            <a:r>
              <a:rPr lang="ru-RU" dirty="0"/>
              <a:t>Мировой </a:t>
            </a:r>
            <a:r>
              <a:rPr lang="ru-RU" dirty="0" err="1"/>
              <a:t>энергосырьевой</a:t>
            </a:r>
            <a:r>
              <a:rPr lang="ru-RU" dirty="0"/>
              <a:t> сектор</a:t>
            </a:r>
          </a:p>
        </p:txBody>
      </p:sp>
    </p:spTree>
    <p:extLst>
      <p:ext uri="{BB962C8B-B14F-4D97-AF65-F5344CB8AC3E}">
        <p14:creationId xmlns:p14="http://schemas.microsoft.com/office/powerpoint/2010/main" val="471097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p:txBody>
          <a:bodyPr/>
          <a:lstStyle/>
          <a:p>
            <a:r>
              <a:rPr lang="ru-RU" dirty="0"/>
              <a:t>Дисциплины специализации</a:t>
            </a:r>
          </a:p>
        </p:txBody>
      </p:sp>
      <p:sp>
        <p:nvSpPr>
          <p:cNvPr id="8" name="Текст 4">
            <a:extLst>
              <a:ext uri="{FF2B5EF4-FFF2-40B4-BE49-F238E27FC236}">
                <a16:creationId xmlns:a16="http://schemas.microsoft.com/office/drawing/2014/main" id="{0835C092-8BFE-C44B-A4AF-1C183F63FF8E}"/>
              </a:ext>
            </a:extLst>
          </p:cNvPr>
          <p:cNvSpPr>
            <a:spLocks noGrp="1"/>
          </p:cNvSpPr>
          <p:nvPr>
            <p:ph type="body" sz="quarter" idx="13"/>
          </p:nvPr>
        </p:nvSpPr>
        <p:spPr>
          <a:xfrm>
            <a:off x="1143689" y="540904"/>
            <a:ext cx="1901825" cy="415925"/>
          </a:xfrm>
        </p:spPr>
        <p:txBody>
          <a:bodyPr/>
          <a:lstStyle/>
          <a:p>
            <a:r>
              <a:rPr lang="ru-RU" dirty="0"/>
              <a:t>Департамент мировой экономики</a:t>
            </a:r>
          </a:p>
        </p:txBody>
      </p:sp>
      <p:sp>
        <p:nvSpPr>
          <p:cNvPr id="9" name="Текст 5">
            <a:extLst>
              <a:ext uri="{FF2B5EF4-FFF2-40B4-BE49-F238E27FC236}">
                <a16:creationId xmlns:a16="http://schemas.microsoft.com/office/drawing/2014/main" id="{79FA13C2-3D56-7142-A38A-1F9AA778A85B}"/>
              </a:ext>
            </a:extLst>
          </p:cNvPr>
          <p:cNvSpPr>
            <a:spLocks noGrp="1"/>
          </p:cNvSpPr>
          <p:nvPr>
            <p:ph type="body" sz="quarter" idx="14"/>
          </p:nvPr>
        </p:nvSpPr>
        <p:spPr>
          <a:xfrm>
            <a:off x="3459163" y="548720"/>
            <a:ext cx="2070100" cy="408109"/>
          </a:xfrm>
        </p:spPr>
        <p:txBody>
          <a:bodyPr/>
          <a:lstStyle/>
          <a:p>
            <a:r>
              <a:rPr lang="ru-RU" dirty="0"/>
              <a:t>Магистерская программа «Мировая экономика»</a:t>
            </a:r>
          </a:p>
        </p:txBody>
      </p:sp>
      <p:sp>
        <p:nvSpPr>
          <p:cNvPr id="16"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AA7EEA4A-6FBB-4F40-8F65-9375A915F55F}"/>
              </a:ext>
            </a:extLst>
          </p:cNvPr>
          <p:cNvSpPr txBox="1"/>
          <p:nvPr/>
        </p:nvSpPr>
        <p:spPr>
          <a:xfrm>
            <a:off x="585896" y="1880315"/>
            <a:ext cx="11417213" cy="4745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numCol="1"/>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lnSpc>
                <a:spcPct val="150000"/>
              </a:lnSpc>
              <a:defRPr sz="3600">
                <a:solidFill>
                  <a:srgbClr val="253957"/>
                </a:solidFill>
                <a:latin typeface="Arial" panose="020B0604020202020204" pitchFamily="34" charset="0"/>
                <a:ea typeface="+mn-ea"/>
                <a:cs typeface="Arial" panose="020B0604020202020204" pitchFamily="34" charset="0"/>
              </a:defRPr>
            </a:lvl1pPr>
          </a:lstStyle>
          <a:p>
            <a:r>
              <a:rPr lang="ru-RU" sz="2000" b="1" dirty="0">
                <a:latin typeface="HSE Sans" panose="02000000000000000000" pitchFamily="2" charset="0"/>
                <a:sym typeface="Arial Narrow"/>
              </a:rPr>
              <a:t>1 курс:</a:t>
            </a:r>
          </a:p>
          <a:p>
            <a:pPr marL="342900" indent="-342900">
              <a:buFont typeface="Wingdings" pitchFamily="2" charset="2"/>
              <a:buChar char="Ø"/>
            </a:pPr>
            <a:r>
              <a:rPr lang="ru-RU" sz="2000" dirty="0">
                <a:latin typeface="HSE Sans" panose="02000000000000000000" pitchFamily="2" charset="0"/>
                <a:sym typeface="Arial Narrow"/>
              </a:rPr>
              <a:t>Развитие и рост </a:t>
            </a:r>
            <a:r>
              <a:rPr lang="ru-RU" sz="2000" dirty="0" err="1">
                <a:latin typeface="HSE Sans" panose="02000000000000000000" pitchFamily="2" charset="0"/>
                <a:sym typeface="Arial Narrow"/>
              </a:rPr>
              <a:t>энерго</a:t>
            </a:r>
            <a:r>
              <a:rPr lang="ru-RU" sz="2000" dirty="0">
                <a:latin typeface="HSE Sans" panose="02000000000000000000" pitchFamily="2" charset="0"/>
                <a:sym typeface="Arial Narrow"/>
              </a:rPr>
              <a:t>-сырьевых транснациональных компаний</a:t>
            </a:r>
          </a:p>
          <a:p>
            <a:pPr marL="342900" indent="-342900">
              <a:buFont typeface="Wingdings" pitchFamily="2" charset="2"/>
              <a:buChar char="Ø"/>
            </a:pPr>
            <a:r>
              <a:rPr lang="ru-RU" sz="2000" dirty="0">
                <a:latin typeface="HSE Sans" panose="02000000000000000000" pitchFamily="2" charset="0"/>
                <a:sym typeface="Arial Narrow"/>
              </a:rPr>
              <a:t>Управление процессами освоения минерально-сырьевых ресурсов</a:t>
            </a:r>
          </a:p>
          <a:p>
            <a:pPr marL="342900" indent="-342900">
              <a:buFont typeface="Wingdings" pitchFamily="2" charset="2"/>
              <a:buChar char="Ø"/>
            </a:pPr>
            <a:r>
              <a:rPr lang="ru-RU" sz="2000" dirty="0">
                <a:latin typeface="HSE Sans" panose="02000000000000000000" pitchFamily="2" charset="0"/>
                <a:sym typeface="Arial Narrow"/>
              </a:rPr>
              <a:t>НИС «Актуальные проблемы функционирования и развития энергетических и сырьевых рынков»</a:t>
            </a:r>
          </a:p>
          <a:p>
            <a:r>
              <a:rPr lang="ru-RU" sz="2000" b="1" dirty="0">
                <a:latin typeface="HSE Sans" panose="02000000000000000000" pitchFamily="2" charset="0"/>
                <a:sym typeface="Arial Narrow"/>
              </a:rPr>
              <a:t>2 курс:</a:t>
            </a:r>
          </a:p>
          <a:p>
            <a:pPr marL="342900" indent="-342900">
              <a:buFont typeface="Wingdings" pitchFamily="2" charset="2"/>
              <a:buChar char="Ø"/>
            </a:pPr>
            <a:r>
              <a:rPr lang="ru-RU" sz="2000" dirty="0">
                <a:latin typeface="HSE Sans" panose="02000000000000000000" pitchFamily="2" charset="0"/>
                <a:sym typeface="Arial Narrow"/>
              </a:rPr>
              <a:t>Регулирование рынков электро- и энергоресурсов</a:t>
            </a:r>
          </a:p>
          <a:p>
            <a:pPr marL="342900" indent="-342900">
              <a:buFont typeface="Wingdings" pitchFamily="2" charset="2"/>
              <a:buChar char="Ø"/>
            </a:pPr>
            <a:r>
              <a:rPr lang="en" sz="2000" dirty="0">
                <a:latin typeface="HSE Sans" panose="02000000000000000000"/>
                <a:cs typeface="Times New Roman" pitchFamily="18" charset="0"/>
                <a:sym typeface="Arial Narrow"/>
              </a:rPr>
              <a:t>Project Analysis in Energy Sector</a:t>
            </a:r>
          </a:p>
          <a:p>
            <a:pPr marL="342900" indent="-342900">
              <a:buFont typeface="Wingdings" pitchFamily="2" charset="2"/>
              <a:buChar char="Ø"/>
            </a:pPr>
            <a:r>
              <a:rPr lang="ru-RU" sz="2000" dirty="0">
                <a:latin typeface="HSE Sans" panose="02000000000000000000" pitchFamily="2" charset="0"/>
                <a:sym typeface="Arial Narrow"/>
              </a:rPr>
              <a:t>Экономика энергоресурсов</a:t>
            </a:r>
          </a:p>
          <a:p>
            <a:pPr marL="342900" indent="-342900">
              <a:buFont typeface="Wingdings" pitchFamily="2" charset="2"/>
              <a:buChar char="Ø"/>
            </a:pPr>
            <a:r>
              <a:rPr lang="ru-RU" sz="2000" dirty="0">
                <a:latin typeface="HSE Sans" panose="02000000000000000000" pitchFamily="2" charset="0"/>
                <a:sym typeface="Arial Narrow"/>
              </a:rPr>
              <a:t>НИС «Актуальные проблемы функционирования и развития энергетических и сырьевых рынков»</a:t>
            </a:r>
          </a:p>
          <a:p>
            <a:endParaRPr lang="ru-RU" sz="2000" dirty="0">
              <a:latin typeface="HSE Sans" panose="02000000000000000000" pitchFamily="2" charset="0"/>
              <a:sym typeface="Arial Narrow"/>
            </a:endParaRPr>
          </a:p>
          <a:p>
            <a:pPr marL="342900" indent="-342900">
              <a:buFont typeface="Wingdings" pitchFamily="2" charset="2"/>
              <a:buChar char="Ø"/>
            </a:pPr>
            <a:endParaRPr lang="ru-RU" sz="2000" dirty="0">
              <a:latin typeface="HSE Sans" panose="02000000000000000000" pitchFamily="2" charset="0"/>
              <a:sym typeface="Arial Narrow"/>
            </a:endParaRPr>
          </a:p>
        </p:txBody>
      </p:sp>
      <p:sp>
        <p:nvSpPr>
          <p:cNvPr id="12" name="Текст 6">
            <a:extLst>
              <a:ext uri="{FF2B5EF4-FFF2-40B4-BE49-F238E27FC236}">
                <a16:creationId xmlns:a16="http://schemas.microsoft.com/office/drawing/2014/main" id="{A8827D61-550F-0748-B9A2-1E0E9D5BB01B}"/>
              </a:ext>
            </a:extLst>
          </p:cNvPr>
          <p:cNvSpPr>
            <a:spLocks noGrp="1"/>
          </p:cNvSpPr>
          <p:nvPr>
            <p:ph type="body" sz="quarter" idx="15"/>
          </p:nvPr>
        </p:nvSpPr>
        <p:spPr/>
        <p:txBody>
          <a:bodyPr/>
          <a:lstStyle/>
          <a:p>
            <a:r>
              <a:rPr lang="ru-RU" dirty="0"/>
              <a:t>Мировой </a:t>
            </a:r>
            <a:r>
              <a:rPr lang="ru-RU" dirty="0" err="1"/>
              <a:t>энергосырьевой</a:t>
            </a:r>
            <a:r>
              <a:rPr lang="ru-RU" dirty="0"/>
              <a:t> сектор</a:t>
            </a:r>
          </a:p>
        </p:txBody>
      </p:sp>
    </p:spTree>
    <p:extLst>
      <p:ext uri="{BB962C8B-B14F-4D97-AF65-F5344CB8AC3E}">
        <p14:creationId xmlns:p14="http://schemas.microsoft.com/office/powerpoint/2010/main" val="245779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a:xfrm>
            <a:off x="585897" y="1447790"/>
            <a:ext cx="5945531" cy="777025"/>
          </a:xfrm>
        </p:spPr>
        <p:txBody>
          <a:bodyPr>
            <a:normAutofit/>
          </a:bodyPr>
          <a:lstStyle/>
          <a:p>
            <a:r>
              <a:rPr lang="ru-RU" dirty="0"/>
              <a:t>Академический руководитель</a:t>
            </a:r>
          </a:p>
        </p:txBody>
      </p:sp>
      <p:sp>
        <p:nvSpPr>
          <p:cNvPr id="4" name="Текст 3">
            <a:extLst>
              <a:ext uri="{FF2B5EF4-FFF2-40B4-BE49-F238E27FC236}">
                <a16:creationId xmlns:a16="http://schemas.microsoft.com/office/drawing/2014/main" id="{53356540-7218-FF4B-B6BC-5BD291A372E2}"/>
              </a:ext>
            </a:extLst>
          </p:cNvPr>
          <p:cNvSpPr>
            <a:spLocks noGrp="1"/>
          </p:cNvSpPr>
          <p:nvPr>
            <p:ph type="body" sz="quarter" idx="12"/>
          </p:nvPr>
        </p:nvSpPr>
        <p:spPr>
          <a:xfrm>
            <a:off x="500743" y="2035630"/>
            <a:ext cx="6030685" cy="4517570"/>
          </a:xfrm>
        </p:spPr>
        <p:txBody>
          <a:bodyPr>
            <a:normAutofit fontScale="92500" lnSpcReduction="20000"/>
          </a:bodyPr>
          <a:lstStyle/>
          <a:p>
            <a:pPr>
              <a:lnSpc>
                <a:spcPct val="150000"/>
              </a:lnSpc>
            </a:pPr>
            <a:r>
              <a:rPr lang="ru-RU" dirty="0">
                <a:latin typeface="Arial" panose="020B0604020202020204" pitchFamily="34" charset="0"/>
                <a:cs typeface="Arial" panose="020B0604020202020204" pitchFamily="34" charset="0"/>
              </a:rPr>
              <a:t>«Нет экономики, кроме мировой экономики!  Это сотни стран и языков - от Вануату до Норвегии.  Надо ее понимать, чтобы Россия в ней чувствовала себя отлично! Два года на мировые проблемы, методы анализа и прикладные навыки решения задач!».</a:t>
            </a:r>
          </a:p>
          <a:p>
            <a:pPr>
              <a:lnSpc>
                <a:spcPct val="150000"/>
              </a:lnSpc>
            </a:pPr>
            <a:r>
              <a:rPr lang="ru-RU" b="1" dirty="0">
                <a:latin typeface="Arial" panose="020B0604020202020204" pitchFamily="34" charset="0"/>
                <a:cs typeface="Arial" panose="020B0604020202020204" pitchFamily="34" charset="0"/>
              </a:rPr>
              <a:t>Профессор Л.М. Григорьев</a:t>
            </a:r>
            <a:r>
              <a:rPr lang="ru-RU" dirty="0">
                <a:latin typeface="Arial" panose="020B0604020202020204" pitchFamily="34" charset="0"/>
                <a:cs typeface="Arial" panose="020B0604020202020204" pitchFamily="34" charset="0"/>
              </a:rPr>
              <a:t>:</a:t>
            </a:r>
          </a:p>
          <a:p>
            <a:pPr marL="571500" indent="-571500">
              <a:buFont typeface="Wingdings" panose="05000000000000000000" pitchFamily="2" charset="2"/>
              <a:buChar char="Ø"/>
            </a:pPr>
            <a:r>
              <a:rPr lang="ru-RU" dirty="0"/>
              <a:t>Ординарный профессор НИУ ВШЭ</a:t>
            </a:r>
          </a:p>
          <a:p>
            <a:pPr marL="571500" indent="-571500">
              <a:buFont typeface="Wingdings" panose="05000000000000000000" pitchFamily="2" charset="2"/>
              <a:buChar char="Ø"/>
            </a:pPr>
            <a:r>
              <a:rPr lang="ru-RU" dirty="0"/>
              <a:t>Научный руководитель департамента мировой экономики Факультета мировой экономики и мировой политики НИУ ВШЭ</a:t>
            </a:r>
          </a:p>
          <a:p>
            <a:pPr marL="571500" indent="-571500">
              <a:buFont typeface="Wingdings" panose="05000000000000000000" pitchFamily="2" charset="2"/>
              <a:buChar char="Ø"/>
            </a:pPr>
            <a:r>
              <a:rPr lang="ru-RU" dirty="0"/>
              <a:t>Главный советник руководителя Аналитического центра при Правительстве РФ;</a:t>
            </a:r>
          </a:p>
          <a:p>
            <a:pPr marL="571500" indent="-571500">
              <a:buFont typeface="Wingdings" panose="05000000000000000000" pitchFamily="2" charset="2"/>
              <a:buChar char="Ø"/>
            </a:pPr>
            <a:r>
              <a:rPr lang="ru-RU" dirty="0"/>
              <a:t>Автор более 350 публикаций по проблемам мировой и российской экономики, вопросам экономических циклов и кризисов, социальной структуры общества, энергетики . </a:t>
            </a:r>
          </a:p>
          <a:p>
            <a:pPr marL="571500" indent="-571500">
              <a:buFont typeface="Wingdings" panose="05000000000000000000" pitchFamily="2" charset="2"/>
              <a:buChar char="Ø"/>
            </a:pPr>
            <a:r>
              <a:rPr lang="ru-RU" dirty="0"/>
              <a:t>Медали и достижения:</a:t>
            </a:r>
          </a:p>
          <a:p>
            <a:pPr marL="1080000" indent="-571500">
              <a:buFont typeface="Arial" panose="020B0604020202020204" pitchFamily="34" charset="0"/>
              <a:buChar char="•"/>
            </a:pPr>
            <a:r>
              <a:rPr lang="ru-RU" dirty="0"/>
              <a:t>Медаль Ассоциации независимых центров экономического анализа (АНЦЭА) «За заслуги в экономическом анализе» (2013)</a:t>
            </a:r>
          </a:p>
          <a:p>
            <a:pPr marL="1080000" indent="-571500">
              <a:buFont typeface="Arial" panose="020B0604020202020204" pitchFamily="34" charset="0"/>
              <a:buChar char="•"/>
            </a:pPr>
            <a:r>
              <a:rPr lang="ru-RU" dirty="0"/>
              <a:t>Международная </a:t>
            </a:r>
            <a:r>
              <a:rPr lang="ru-RU" dirty="0" err="1"/>
              <a:t>Леонтьевская</a:t>
            </a:r>
            <a:r>
              <a:rPr lang="ru-RU" dirty="0"/>
              <a:t> медаль «За вклад в реформирование экономики» (2016)</a:t>
            </a:r>
          </a:p>
          <a:p>
            <a:pPr marL="1080000" indent="-571500">
              <a:buFont typeface="Arial" panose="020B0604020202020204" pitchFamily="34" charset="0"/>
              <a:buChar char="•"/>
            </a:pPr>
            <a:r>
              <a:rPr lang="ru-RU" dirty="0"/>
              <a:t>Номинация на Премию Е.Т. Гайдара «За выдающийся вклад в области экономики» (2019)</a:t>
            </a:r>
            <a:endParaRPr lang="ru-RU" dirty="0">
              <a:latin typeface="Arial" panose="020B0604020202020204" pitchFamily="34" charset="0"/>
              <a:cs typeface="Arial" panose="020B0604020202020204" pitchFamily="34" charset="0"/>
            </a:endParaRPr>
          </a:p>
          <a:p>
            <a:endParaRPr lang="ru-RU" dirty="0"/>
          </a:p>
        </p:txBody>
      </p:sp>
      <p:sp>
        <p:nvSpPr>
          <p:cNvPr id="5" name="Текст 4">
            <a:extLst>
              <a:ext uri="{FF2B5EF4-FFF2-40B4-BE49-F238E27FC236}">
                <a16:creationId xmlns:a16="http://schemas.microsoft.com/office/drawing/2014/main" id="{3EB29DC1-D5D4-FB41-9E2D-AA4750D0CC8B}"/>
              </a:ext>
            </a:extLst>
          </p:cNvPr>
          <p:cNvSpPr>
            <a:spLocks noGrp="1"/>
          </p:cNvSpPr>
          <p:nvPr>
            <p:ph type="body" sz="quarter" idx="13"/>
          </p:nvPr>
        </p:nvSpPr>
        <p:spPr/>
        <p:txBody>
          <a:bodyPr/>
          <a:lstStyle/>
          <a:p>
            <a:r>
              <a:rPr lang="ru-RU" dirty="0"/>
              <a:t>Департамент мировой экономики</a:t>
            </a:r>
          </a:p>
        </p:txBody>
      </p:sp>
      <p:sp>
        <p:nvSpPr>
          <p:cNvPr id="6" name="Текст 5">
            <a:extLst>
              <a:ext uri="{FF2B5EF4-FFF2-40B4-BE49-F238E27FC236}">
                <a16:creationId xmlns:a16="http://schemas.microsoft.com/office/drawing/2014/main" id="{B5B6DD1A-BEFA-D842-9B7A-78D7BD1A5259}"/>
              </a:ext>
            </a:extLst>
          </p:cNvPr>
          <p:cNvSpPr>
            <a:spLocks noGrp="1"/>
          </p:cNvSpPr>
          <p:nvPr>
            <p:ph type="body" sz="quarter" idx="14"/>
          </p:nvPr>
        </p:nvSpPr>
        <p:spPr/>
        <p:txBody>
          <a:bodyPr/>
          <a:lstStyle/>
          <a:p>
            <a:r>
              <a:rPr lang="ru-RU" dirty="0"/>
              <a:t>Магистерская программа «Мировая экономика»</a:t>
            </a:r>
          </a:p>
        </p:txBody>
      </p:sp>
      <p:sp>
        <p:nvSpPr>
          <p:cNvPr id="7" name="Текст 6">
            <a:extLst>
              <a:ext uri="{FF2B5EF4-FFF2-40B4-BE49-F238E27FC236}">
                <a16:creationId xmlns:a16="http://schemas.microsoft.com/office/drawing/2014/main" id="{88968744-3B75-9B47-92FD-77E1E725F232}"/>
              </a:ext>
            </a:extLst>
          </p:cNvPr>
          <p:cNvSpPr>
            <a:spLocks noGrp="1"/>
          </p:cNvSpPr>
          <p:nvPr>
            <p:ph type="body" sz="quarter" idx="15"/>
          </p:nvPr>
        </p:nvSpPr>
        <p:spPr/>
        <p:txBody>
          <a:bodyPr/>
          <a:lstStyle/>
          <a:p>
            <a:r>
              <a:rPr lang="ru-RU" dirty="0"/>
              <a:t>Академический руководитель</a:t>
            </a:r>
          </a:p>
        </p:txBody>
      </p:sp>
      <p:pic>
        <p:nvPicPr>
          <p:cNvPr id="8" name="Picture 3" descr="C:\Users\Sony\Dropbox\ЛА_ПВ\Фото_ЛМ\IMG_7677.JPG">
            <a:extLst>
              <a:ext uri="{FF2B5EF4-FFF2-40B4-BE49-F238E27FC236}">
                <a16:creationId xmlns:a16="http://schemas.microsoft.com/office/drawing/2014/main" id="{13DE3496-076D-3842-990A-CB16D95AAB07}"/>
              </a:ext>
            </a:extLst>
          </p:cNvPr>
          <p:cNvPicPr>
            <a:picLocks noGrp="1" noChangeAspect="1" noChangeArrowheads="1"/>
          </p:cNvPicPr>
          <p:nvPr>
            <p:ph type="pic" sz="quarter" idx="10"/>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Lst>
          </a:blip>
          <a:srcRect l="12654" r="12654"/>
          <a:stretch>
            <a:fillRect/>
          </a:stretch>
        </p:blipFill>
        <p:spPr bwMode="auto">
          <a:xfrm>
            <a:off x="6706424" y="1836302"/>
            <a:ext cx="4325167" cy="4325107"/>
          </a:xfrm>
          <a:prstGeom prst="rect">
            <a:avLst/>
          </a:prstGeom>
          <a:noFill/>
          <a:ln w="9525">
            <a:solidFill>
              <a:schemeClr val="bg1">
                <a:lumMod val="95000"/>
              </a:schemeClr>
            </a:solidFill>
            <a:miter lim="800000"/>
            <a:headEnd/>
            <a:tailEnd/>
          </a:ln>
        </p:spPr>
      </p:pic>
    </p:spTree>
    <p:extLst>
      <p:ext uri="{BB962C8B-B14F-4D97-AF65-F5344CB8AC3E}">
        <p14:creationId xmlns:p14="http://schemas.microsoft.com/office/powerpoint/2010/main" val="843577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a:xfrm>
            <a:off x="1143689" y="916297"/>
            <a:ext cx="5245560" cy="777025"/>
          </a:xfrm>
        </p:spPr>
        <p:txBody>
          <a:bodyPr/>
          <a:lstStyle/>
          <a:p>
            <a:r>
              <a:rPr lang="ru-RU" dirty="0"/>
              <a:t>Преподаватели</a:t>
            </a:r>
          </a:p>
        </p:txBody>
      </p:sp>
      <p:sp>
        <p:nvSpPr>
          <p:cNvPr id="8" name="Текст 4">
            <a:extLst>
              <a:ext uri="{FF2B5EF4-FFF2-40B4-BE49-F238E27FC236}">
                <a16:creationId xmlns:a16="http://schemas.microsoft.com/office/drawing/2014/main" id="{0835C092-8BFE-C44B-A4AF-1C183F63FF8E}"/>
              </a:ext>
            </a:extLst>
          </p:cNvPr>
          <p:cNvSpPr>
            <a:spLocks noGrp="1"/>
          </p:cNvSpPr>
          <p:nvPr>
            <p:ph type="body" sz="quarter" idx="13"/>
          </p:nvPr>
        </p:nvSpPr>
        <p:spPr>
          <a:xfrm>
            <a:off x="1143689" y="540904"/>
            <a:ext cx="1901825" cy="415925"/>
          </a:xfrm>
        </p:spPr>
        <p:txBody>
          <a:bodyPr/>
          <a:lstStyle/>
          <a:p>
            <a:r>
              <a:rPr lang="ru-RU" dirty="0"/>
              <a:t>Департамент мировой экономики</a:t>
            </a:r>
          </a:p>
        </p:txBody>
      </p:sp>
      <p:sp>
        <p:nvSpPr>
          <p:cNvPr id="9" name="Текст 5">
            <a:extLst>
              <a:ext uri="{FF2B5EF4-FFF2-40B4-BE49-F238E27FC236}">
                <a16:creationId xmlns:a16="http://schemas.microsoft.com/office/drawing/2014/main" id="{79FA13C2-3D56-7142-A38A-1F9AA778A85B}"/>
              </a:ext>
            </a:extLst>
          </p:cNvPr>
          <p:cNvSpPr>
            <a:spLocks noGrp="1"/>
          </p:cNvSpPr>
          <p:nvPr>
            <p:ph type="body" sz="quarter" idx="14"/>
          </p:nvPr>
        </p:nvSpPr>
        <p:spPr>
          <a:xfrm>
            <a:off x="3459163" y="548720"/>
            <a:ext cx="2070100" cy="408109"/>
          </a:xfrm>
        </p:spPr>
        <p:txBody>
          <a:bodyPr/>
          <a:lstStyle/>
          <a:p>
            <a:r>
              <a:rPr lang="ru-RU" dirty="0"/>
              <a:t>Магистерская программа «Мировая экономика»</a:t>
            </a:r>
          </a:p>
        </p:txBody>
      </p:sp>
      <p:sp>
        <p:nvSpPr>
          <p:cNvPr id="24" name="Прямоугольник 23">
            <a:extLst>
              <a:ext uri="{FF2B5EF4-FFF2-40B4-BE49-F238E27FC236}">
                <a16:creationId xmlns:a16="http://schemas.microsoft.com/office/drawing/2014/main" id="{47C2D1A3-75AB-7E42-89E7-FFAA493E600A}"/>
              </a:ext>
            </a:extLst>
          </p:cNvPr>
          <p:cNvSpPr/>
          <p:nvPr/>
        </p:nvSpPr>
        <p:spPr>
          <a:xfrm>
            <a:off x="1695604" y="1466156"/>
            <a:ext cx="3485935" cy="1200329"/>
          </a:xfrm>
          <a:prstGeom prst="rect">
            <a:avLst/>
          </a:prstGeom>
        </p:spPr>
        <p:txBody>
          <a:bodyPr wrap="square">
            <a:spAutoFit/>
          </a:bodyPr>
          <a:lstStyle/>
          <a:p>
            <a:pPr>
              <a:spcAft>
                <a:spcPts val="1200"/>
              </a:spcAft>
              <a:defRPr sz="2800">
                <a:solidFill>
                  <a:srgbClr val="253957"/>
                </a:solidFill>
                <a:latin typeface="+mn-lt"/>
                <a:ea typeface="+mn-ea"/>
                <a:cs typeface="+mn-cs"/>
                <a:sym typeface="Arial Narrow"/>
              </a:defRPr>
            </a:pPr>
            <a:r>
              <a:rPr lang="ru-RU" sz="1600" b="1" dirty="0">
                <a:solidFill>
                  <a:srgbClr val="253957"/>
                </a:solidFill>
                <a:latin typeface="HSE Sans" panose="02000000000000000000" pitchFamily="2" charset="0"/>
                <a:cs typeface="Arial" panose="020B0604020202020204" pitchFamily="34" charset="0"/>
                <a:sym typeface="Arial Narrow"/>
              </a:rPr>
              <a:t>Волкова Ирина Олеговна, </a:t>
            </a:r>
            <a:br>
              <a:rPr lang="ru-RU" sz="1600" b="1" dirty="0">
                <a:solidFill>
                  <a:srgbClr val="253957"/>
                </a:solidFill>
                <a:latin typeface="HSE Sans" panose="02000000000000000000" pitchFamily="2" charset="0"/>
                <a:cs typeface="Arial" panose="020B0604020202020204" pitchFamily="34" charset="0"/>
                <a:sym typeface="Arial Narrow"/>
              </a:rPr>
            </a:br>
            <a:r>
              <a:rPr lang="ru-RU" sz="1400" dirty="0">
                <a:solidFill>
                  <a:srgbClr val="253957"/>
                </a:solidFill>
                <a:latin typeface="HSE Sans" panose="02000000000000000000" pitchFamily="2" charset="0"/>
                <a:cs typeface="Arial" panose="020B0604020202020204" pitchFamily="34" charset="0"/>
                <a:sym typeface="Arial Narrow"/>
              </a:rPr>
              <a:t>д.э.н., профессор, член рабочей группы </a:t>
            </a:r>
            <a:r>
              <a:rPr lang="ru-RU" sz="1400" dirty="0" err="1">
                <a:solidFill>
                  <a:srgbClr val="253957"/>
                </a:solidFill>
                <a:latin typeface="HSE Sans" panose="02000000000000000000" pitchFamily="2" charset="0"/>
                <a:cs typeface="Arial" panose="020B0604020202020204" pitchFamily="34" charset="0"/>
                <a:sym typeface="Arial Narrow"/>
              </a:rPr>
              <a:t>Энерджинет</a:t>
            </a:r>
            <a:r>
              <a:rPr lang="ru-RU" sz="1400" dirty="0">
                <a:solidFill>
                  <a:srgbClr val="253957"/>
                </a:solidFill>
                <a:latin typeface="HSE Sans" panose="02000000000000000000" pitchFamily="2" charset="0"/>
                <a:cs typeface="Arial" panose="020B0604020202020204" pitchFamily="34" charset="0"/>
                <a:sym typeface="Arial Narrow"/>
              </a:rPr>
              <a:t> НТИ, заместитель директора Института экономики и регулирования инфраструктурных отраслей</a:t>
            </a:r>
          </a:p>
        </p:txBody>
      </p:sp>
      <p:sp>
        <p:nvSpPr>
          <p:cNvPr id="25" name="Прямоугольник 24">
            <a:extLst>
              <a:ext uri="{FF2B5EF4-FFF2-40B4-BE49-F238E27FC236}">
                <a16:creationId xmlns:a16="http://schemas.microsoft.com/office/drawing/2014/main" id="{874D6F3A-E5BB-2E4D-BD08-87751A6F9FC1}"/>
              </a:ext>
            </a:extLst>
          </p:cNvPr>
          <p:cNvSpPr/>
          <p:nvPr/>
        </p:nvSpPr>
        <p:spPr>
          <a:xfrm>
            <a:off x="7638757" y="5841988"/>
            <a:ext cx="3148453" cy="769441"/>
          </a:xfrm>
          <a:prstGeom prst="rect">
            <a:avLst/>
          </a:prstGeom>
        </p:spPr>
        <p:txBody>
          <a:bodyPr wrap="square">
            <a:spAutoFit/>
          </a:bodyPr>
          <a:lstStyle/>
          <a:p>
            <a:pPr>
              <a:spcAft>
                <a:spcPts val="1200"/>
              </a:spcAft>
              <a:defRPr sz="2800">
                <a:solidFill>
                  <a:srgbClr val="253957"/>
                </a:solidFill>
                <a:latin typeface="+mn-lt"/>
                <a:ea typeface="+mn-ea"/>
                <a:cs typeface="+mn-cs"/>
                <a:sym typeface="Arial Narrow"/>
              </a:defRPr>
            </a:pPr>
            <a:r>
              <a:rPr lang="ru-RU" sz="1600" b="1" dirty="0">
                <a:solidFill>
                  <a:srgbClr val="253957"/>
                </a:solidFill>
                <a:latin typeface="HSE Sans" panose="02000000000000000000" pitchFamily="2" charset="0"/>
                <a:cs typeface="Arial" panose="020B0604020202020204" pitchFamily="34" charset="0"/>
                <a:sym typeface="Arial Narrow"/>
              </a:rPr>
              <a:t>Владимир Леонидович Уланов,</a:t>
            </a:r>
            <a:br>
              <a:rPr lang="ru-RU" sz="1600" b="1" dirty="0">
                <a:solidFill>
                  <a:srgbClr val="253957"/>
                </a:solidFill>
                <a:latin typeface="HSE Sans" panose="02000000000000000000" pitchFamily="2" charset="0"/>
                <a:cs typeface="Arial" panose="020B0604020202020204" pitchFamily="34" charset="0"/>
                <a:sym typeface="Arial Narrow"/>
              </a:rPr>
            </a:br>
            <a:r>
              <a:rPr lang="ru-RU" sz="1400" dirty="0">
                <a:solidFill>
                  <a:srgbClr val="253957"/>
                </a:solidFill>
                <a:latin typeface="HSE Sans" panose="02000000000000000000" pitchFamily="2" charset="0"/>
                <a:cs typeface="Arial" panose="020B0604020202020204" pitchFamily="34" charset="0"/>
                <a:sym typeface="Arial Narrow"/>
              </a:rPr>
              <a:t>д.э.н., профессор департамента мировой экономики НИУ ВШЭ </a:t>
            </a:r>
          </a:p>
        </p:txBody>
      </p:sp>
      <p:sp>
        <p:nvSpPr>
          <p:cNvPr id="28" name="Прямоугольник 27">
            <a:extLst>
              <a:ext uri="{FF2B5EF4-FFF2-40B4-BE49-F238E27FC236}">
                <a16:creationId xmlns:a16="http://schemas.microsoft.com/office/drawing/2014/main" id="{76D472CC-7DDA-6B4B-891B-4677F5EB17FB}"/>
              </a:ext>
            </a:extLst>
          </p:cNvPr>
          <p:cNvSpPr/>
          <p:nvPr/>
        </p:nvSpPr>
        <p:spPr>
          <a:xfrm>
            <a:off x="7638757" y="2881928"/>
            <a:ext cx="3376772" cy="984885"/>
          </a:xfrm>
          <a:prstGeom prst="rect">
            <a:avLst/>
          </a:prstGeom>
        </p:spPr>
        <p:txBody>
          <a:bodyPr wrap="square">
            <a:spAutoFit/>
          </a:bodyPr>
          <a:lstStyle/>
          <a:p>
            <a:pPr>
              <a:spcAft>
                <a:spcPts val="1200"/>
              </a:spcAft>
              <a:defRPr sz="2800">
                <a:solidFill>
                  <a:srgbClr val="253957"/>
                </a:solidFill>
                <a:latin typeface="+mn-lt"/>
                <a:ea typeface="+mn-ea"/>
                <a:cs typeface="+mn-cs"/>
                <a:sym typeface="Arial Narrow"/>
              </a:defRPr>
            </a:pPr>
            <a:r>
              <a:rPr lang="ru-RU" sz="1600" b="1" dirty="0">
                <a:solidFill>
                  <a:srgbClr val="253957"/>
                </a:solidFill>
                <a:latin typeface="HSE Sans" panose="02000000000000000000" pitchFamily="2" charset="0"/>
                <a:cs typeface="Arial" panose="020B0604020202020204" pitchFamily="34" charset="0"/>
                <a:sym typeface="Arial Narrow"/>
              </a:rPr>
              <a:t>Илья Алексеевич </a:t>
            </a:r>
            <a:r>
              <a:rPr lang="ru-RU" sz="1600" b="1" dirty="0" err="1">
                <a:solidFill>
                  <a:srgbClr val="253957"/>
                </a:solidFill>
                <a:latin typeface="HSE Sans" panose="02000000000000000000" pitchFamily="2" charset="0"/>
                <a:cs typeface="Arial" panose="020B0604020202020204" pitchFamily="34" charset="0"/>
                <a:sym typeface="Arial Narrow"/>
              </a:rPr>
              <a:t>Долматов</a:t>
            </a:r>
            <a:r>
              <a:rPr lang="ru-RU" sz="1600" b="1" dirty="0">
                <a:solidFill>
                  <a:srgbClr val="253957"/>
                </a:solidFill>
                <a:latin typeface="HSE Sans" panose="02000000000000000000" pitchFamily="2" charset="0"/>
                <a:cs typeface="Arial" panose="020B0604020202020204" pitchFamily="34" charset="0"/>
                <a:sym typeface="Arial Narrow"/>
              </a:rPr>
              <a:t>, </a:t>
            </a:r>
            <a:br>
              <a:rPr lang="ru-RU" sz="1600" b="1" dirty="0">
                <a:solidFill>
                  <a:srgbClr val="253957"/>
                </a:solidFill>
                <a:latin typeface="HSE Sans" panose="02000000000000000000" pitchFamily="2" charset="0"/>
                <a:cs typeface="Arial" panose="020B0604020202020204" pitchFamily="34" charset="0"/>
                <a:sym typeface="Arial Narrow"/>
              </a:rPr>
            </a:br>
            <a:r>
              <a:rPr lang="ru-RU" sz="1400" dirty="0">
                <a:solidFill>
                  <a:srgbClr val="253957"/>
                </a:solidFill>
                <a:latin typeface="HSE Sans" panose="02000000000000000000" pitchFamily="2" charset="0"/>
                <a:cs typeface="Arial" panose="020B0604020202020204" pitchFamily="34" charset="0"/>
                <a:sym typeface="Arial Narrow"/>
              </a:rPr>
              <a:t>к.э.н., директор Института проблем ценообразования и регулирования  естественных монополий НИУ ВШЭ</a:t>
            </a:r>
          </a:p>
        </p:txBody>
      </p:sp>
      <p:sp>
        <p:nvSpPr>
          <p:cNvPr id="30" name="Прямоугольник 29">
            <a:extLst>
              <a:ext uri="{FF2B5EF4-FFF2-40B4-BE49-F238E27FC236}">
                <a16:creationId xmlns:a16="http://schemas.microsoft.com/office/drawing/2014/main" id="{87A46EBF-F210-144F-A250-A20015FDDD2C}"/>
              </a:ext>
            </a:extLst>
          </p:cNvPr>
          <p:cNvSpPr/>
          <p:nvPr/>
        </p:nvSpPr>
        <p:spPr>
          <a:xfrm>
            <a:off x="1741257" y="3188741"/>
            <a:ext cx="4001701" cy="984885"/>
          </a:xfrm>
          <a:prstGeom prst="rect">
            <a:avLst/>
          </a:prstGeom>
        </p:spPr>
        <p:txBody>
          <a:bodyPr wrap="square">
            <a:spAutoFit/>
          </a:bodyPr>
          <a:lstStyle/>
          <a:p>
            <a:pPr>
              <a:spcAft>
                <a:spcPts val="1200"/>
              </a:spcAft>
              <a:defRPr sz="2800">
                <a:solidFill>
                  <a:srgbClr val="253957"/>
                </a:solidFill>
                <a:latin typeface="+mn-lt"/>
                <a:ea typeface="+mn-ea"/>
                <a:cs typeface="+mn-cs"/>
                <a:sym typeface="Arial Narrow"/>
              </a:defRPr>
            </a:pPr>
            <a:r>
              <a:rPr lang="ru-RU" sz="1600" b="1" dirty="0" err="1">
                <a:solidFill>
                  <a:srgbClr val="253957"/>
                </a:solidFill>
                <a:latin typeface="HSE Sans" panose="02000000000000000000" pitchFamily="2" charset="0"/>
                <a:cs typeface="Arial" panose="020B0604020202020204" pitchFamily="34" charset="0"/>
                <a:sym typeface="Arial Narrow"/>
              </a:rPr>
              <a:t>Вукович</a:t>
            </a:r>
            <a:r>
              <a:rPr lang="ru-RU" sz="1600" b="1" dirty="0">
                <a:solidFill>
                  <a:srgbClr val="253957"/>
                </a:solidFill>
                <a:latin typeface="HSE Sans" panose="02000000000000000000" pitchFamily="2" charset="0"/>
                <a:cs typeface="Arial" panose="020B0604020202020204" pitchFamily="34" charset="0"/>
                <a:sym typeface="Arial Narrow"/>
              </a:rPr>
              <a:t> Наталья Анатольевна, </a:t>
            </a:r>
            <a:br>
              <a:rPr lang="ru-RU" sz="1600" b="1" dirty="0">
                <a:solidFill>
                  <a:srgbClr val="253957"/>
                </a:solidFill>
                <a:latin typeface="HSE Sans" panose="02000000000000000000" pitchFamily="2" charset="0"/>
                <a:cs typeface="Arial" panose="020B0604020202020204" pitchFamily="34" charset="0"/>
                <a:sym typeface="Arial Narrow"/>
              </a:rPr>
            </a:br>
            <a:r>
              <a:rPr lang="ru-RU" sz="1400" dirty="0">
                <a:solidFill>
                  <a:srgbClr val="253957"/>
                </a:solidFill>
                <a:latin typeface="HSE Sans" panose="02000000000000000000" pitchFamily="2" charset="0"/>
                <a:cs typeface="Arial" panose="020B0604020202020204" pitchFamily="34" charset="0"/>
                <a:sym typeface="Arial Narrow"/>
              </a:rPr>
              <a:t>к.э.н., доцент департамента мировой экономики НИУ ВШЭ, приглашенный профессор Академии банковского дела Белграда (Сербия)</a:t>
            </a:r>
          </a:p>
        </p:txBody>
      </p:sp>
      <p:sp>
        <p:nvSpPr>
          <p:cNvPr id="32" name="Прямоугольник 31">
            <a:extLst>
              <a:ext uri="{FF2B5EF4-FFF2-40B4-BE49-F238E27FC236}">
                <a16:creationId xmlns:a16="http://schemas.microsoft.com/office/drawing/2014/main" id="{4DE8FFFB-2ACA-3F47-85C3-C0A8732EF5F2}"/>
              </a:ext>
            </a:extLst>
          </p:cNvPr>
          <p:cNvSpPr/>
          <p:nvPr/>
        </p:nvSpPr>
        <p:spPr>
          <a:xfrm>
            <a:off x="7638757" y="1343679"/>
            <a:ext cx="3905815" cy="984885"/>
          </a:xfrm>
          <a:prstGeom prst="rect">
            <a:avLst/>
          </a:prstGeom>
        </p:spPr>
        <p:txBody>
          <a:bodyPr wrap="square">
            <a:spAutoFit/>
          </a:bodyPr>
          <a:lstStyle/>
          <a:p>
            <a:pPr>
              <a:spcAft>
                <a:spcPts val="1200"/>
              </a:spcAft>
              <a:defRPr sz="2800">
                <a:solidFill>
                  <a:srgbClr val="253957"/>
                </a:solidFill>
                <a:latin typeface="+mn-lt"/>
                <a:ea typeface="+mn-ea"/>
                <a:cs typeface="+mn-cs"/>
                <a:sym typeface="Arial Narrow"/>
              </a:defRPr>
            </a:pPr>
            <a:r>
              <a:rPr lang="ru-RU" sz="1600" b="1" dirty="0">
                <a:solidFill>
                  <a:srgbClr val="253957"/>
                </a:solidFill>
                <a:latin typeface="Times New Roman" pitchFamily="18" charset="0"/>
                <a:cs typeface="Times New Roman" pitchFamily="18" charset="0"/>
                <a:sym typeface="Arial Narrow"/>
              </a:rPr>
              <a:t>Сергей Юрьевич Ковалев, </a:t>
            </a:r>
            <a:br>
              <a:rPr lang="ru-RU" sz="1600" b="1" dirty="0">
                <a:solidFill>
                  <a:srgbClr val="253957"/>
                </a:solidFill>
                <a:latin typeface="Times New Roman" pitchFamily="18" charset="0"/>
                <a:cs typeface="Times New Roman" pitchFamily="18" charset="0"/>
                <a:sym typeface="Arial Narrow"/>
              </a:rPr>
            </a:br>
            <a:r>
              <a:rPr lang="en" sz="1400" dirty="0">
                <a:solidFill>
                  <a:srgbClr val="253957"/>
                </a:solidFill>
                <a:latin typeface="Times New Roman" pitchFamily="18" charset="0"/>
                <a:cs typeface="Times New Roman" pitchFamily="18" charset="0"/>
                <a:sym typeface="Arial Narrow"/>
              </a:rPr>
              <a:t>PhD Indiana University, </a:t>
            </a:r>
            <a:r>
              <a:rPr lang="ru-RU" sz="1400" dirty="0">
                <a:solidFill>
                  <a:srgbClr val="253957"/>
                </a:solidFill>
                <a:latin typeface="Times New Roman" pitchFamily="18" charset="0"/>
                <a:cs typeface="Times New Roman" pitchFamily="18" charset="0"/>
                <a:sym typeface="Arial Narrow"/>
              </a:rPr>
              <a:t>доцент департамента мировой экономики НИУ ВШЭ, научный сотрудник Института экономики СО РАН</a:t>
            </a:r>
          </a:p>
        </p:txBody>
      </p:sp>
      <p:sp>
        <p:nvSpPr>
          <p:cNvPr id="34" name="TextBox 33">
            <a:extLst>
              <a:ext uri="{FF2B5EF4-FFF2-40B4-BE49-F238E27FC236}">
                <a16:creationId xmlns:a16="http://schemas.microsoft.com/office/drawing/2014/main" id="{F3B93007-BF6E-F64C-8DF4-19C567844628}"/>
              </a:ext>
            </a:extLst>
          </p:cNvPr>
          <p:cNvSpPr txBox="1"/>
          <p:nvPr/>
        </p:nvSpPr>
        <p:spPr>
          <a:xfrm>
            <a:off x="7638757" y="4254236"/>
            <a:ext cx="3905815" cy="1200329"/>
          </a:xfrm>
          <a:prstGeom prst="rect">
            <a:avLst/>
          </a:prstGeom>
          <a:noFill/>
        </p:spPr>
        <p:txBody>
          <a:bodyPr wrap="square">
            <a:spAutoFit/>
          </a:bodyPr>
          <a:lstStyle/>
          <a:p>
            <a:pPr>
              <a:spcAft>
                <a:spcPts val="1200"/>
              </a:spcAft>
              <a:defRPr sz="2800">
                <a:solidFill>
                  <a:srgbClr val="253957"/>
                </a:solidFill>
                <a:latin typeface="+mn-lt"/>
                <a:ea typeface="+mn-ea"/>
                <a:cs typeface="+mn-cs"/>
                <a:sym typeface="Arial Narrow"/>
              </a:defRPr>
            </a:pPr>
            <a:r>
              <a:rPr lang="ru-RU" sz="1600" b="1" dirty="0">
                <a:solidFill>
                  <a:srgbClr val="253957"/>
                </a:solidFill>
                <a:latin typeface="HSE Sans" panose="02000000000000000000" pitchFamily="2" charset="0"/>
                <a:cs typeface="Arial" panose="020B0604020202020204" pitchFamily="34" charset="0"/>
                <a:sym typeface="Arial Narrow"/>
              </a:rPr>
              <a:t>Михаил Владимирович Синицын, </a:t>
            </a:r>
            <a:r>
              <a:rPr lang="ru-RU" sz="1400" dirty="0">
                <a:solidFill>
                  <a:srgbClr val="253957"/>
                </a:solidFill>
                <a:latin typeface="HSE Sans" panose="02000000000000000000" pitchFamily="2" charset="0"/>
                <a:cs typeface="Arial" panose="020B0604020202020204" pitchFamily="34" charset="0"/>
                <a:sym typeface="Arial Narrow"/>
              </a:rPr>
              <a:t>преподаватель департамента мировой экономики, ученый секретарь и научный сотрудник Центра энергетических исследований ИМЭМО РАН</a:t>
            </a:r>
          </a:p>
        </p:txBody>
      </p:sp>
      <p:sp>
        <p:nvSpPr>
          <p:cNvPr id="21" name="Текст 6">
            <a:extLst>
              <a:ext uri="{FF2B5EF4-FFF2-40B4-BE49-F238E27FC236}">
                <a16:creationId xmlns:a16="http://schemas.microsoft.com/office/drawing/2014/main" id="{CCAC8603-6343-EB43-976A-E89473D03E8E}"/>
              </a:ext>
            </a:extLst>
          </p:cNvPr>
          <p:cNvSpPr>
            <a:spLocks noGrp="1"/>
          </p:cNvSpPr>
          <p:nvPr>
            <p:ph type="body" sz="quarter" idx="15"/>
          </p:nvPr>
        </p:nvSpPr>
        <p:spPr/>
        <p:txBody>
          <a:bodyPr/>
          <a:lstStyle/>
          <a:p>
            <a:r>
              <a:rPr lang="ru-RU" dirty="0"/>
              <a:t>Мировой </a:t>
            </a:r>
            <a:r>
              <a:rPr lang="ru-RU" dirty="0" err="1"/>
              <a:t>энергосырьевой</a:t>
            </a:r>
            <a:r>
              <a:rPr lang="ru-RU" dirty="0"/>
              <a:t> сектор</a:t>
            </a:r>
          </a:p>
        </p:txBody>
      </p:sp>
      <p:pic>
        <p:nvPicPr>
          <p:cNvPr id="22" name="Picture 2" descr="https://oil-gas.spbstu.ru/userfiles/images/education/dpo-strategichesky-menedgment/volkova_io_sm.jpg">
            <a:extLst>
              <a:ext uri="{FF2B5EF4-FFF2-40B4-BE49-F238E27FC236}">
                <a16:creationId xmlns:a16="http://schemas.microsoft.com/office/drawing/2014/main" id="{4274C430-F569-E645-A8A8-0FA173A22197}"/>
              </a:ext>
            </a:extLst>
          </p:cNvPr>
          <p:cNvPicPr>
            <a:picLocks noChangeAspect="1" noChangeArrowheads="1"/>
          </p:cNvPicPr>
          <p:nvPr/>
        </p:nvPicPr>
        <p:blipFill>
          <a:blip r:embed="rId2"/>
          <a:srcRect/>
          <a:stretch>
            <a:fillRect/>
          </a:stretch>
        </p:blipFill>
        <p:spPr bwMode="auto">
          <a:xfrm>
            <a:off x="387914" y="1343679"/>
            <a:ext cx="1173600" cy="1564800"/>
          </a:xfrm>
          <a:prstGeom prst="rect">
            <a:avLst/>
          </a:prstGeom>
          <a:noFill/>
        </p:spPr>
      </p:pic>
      <p:pic>
        <p:nvPicPr>
          <p:cNvPr id="35" name="Рисунок 34">
            <a:extLst>
              <a:ext uri="{FF2B5EF4-FFF2-40B4-BE49-F238E27FC236}">
                <a16:creationId xmlns:a16="http://schemas.microsoft.com/office/drawing/2014/main" id="{37F3D00B-D1CB-B344-9ED7-ABF057E30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9349" y="5509532"/>
            <a:ext cx="1126904" cy="1126904"/>
          </a:xfrm>
          <a:prstGeom prst="rect">
            <a:avLst/>
          </a:prstGeom>
        </p:spPr>
      </p:pic>
      <p:pic>
        <p:nvPicPr>
          <p:cNvPr id="36" name="Рисунок 35">
            <a:extLst>
              <a:ext uri="{FF2B5EF4-FFF2-40B4-BE49-F238E27FC236}">
                <a16:creationId xmlns:a16="http://schemas.microsoft.com/office/drawing/2014/main" id="{E6A0EA1B-1710-9B43-89AE-190BE4DED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4957" y="2759451"/>
            <a:ext cx="1295688" cy="1295688"/>
          </a:xfrm>
          <a:prstGeom prst="rect">
            <a:avLst/>
          </a:prstGeom>
        </p:spPr>
      </p:pic>
      <p:pic>
        <p:nvPicPr>
          <p:cNvPr id="37" name="Picture 5">
            <a:extLst>
              <a:ext uri="{FF2B5EF4-FFF2-40B4-BE49-F238E27FC236}">
                <a16:creationId xmlns:a16="http://schemas.microsoft.com/office/drawing/2014/main" id="{027719A5-C573-3B45-B6D8-55419ED9FEE3}"/>
              </a:ext>
            </a:extLst>
          </p:cNvPr>
          <p:cNvPicPr>
            <a:picLocks noChangeAspect="1" noChangeArrowheads="1"/>
          </p:cNvPicPr>
          <p:nvPr/>
        </p:nvPicPr>
        <p:blipFill>
          <a:blip r:embed="rId5"/>
          <a:srcRect/>
          <a:stretch>
            <a:fillRect/>
          </a:stretch>
        </p:blipFill>
        <p:spPr bwMode="auto">
          <a:xfrm>
            <a:off x="347213" y="3070254"/>
            <a:ext cx="1228387" cy="1315242"/>
          </a:xfrm>
          <a:prstGeom prst="rect">
            <a:avLst/>
          </a:prstGeom>
          <a:noFill/>
          <a:ln w="9525">
            <a:noFill/>
            <a:miter lim="800000"/>
            <a:headEnd/>
            <a:tailEnd/>
          </a:ln>
          <a:effectLst/>
        </p:spPr>
      </p:pic>
      <p:pic>
        <p:nvPicPr>
          <p:cNvPr id="38" name="Рисунок 37">
            <a:extLst>
              <a:ext uri="{FF2B5EF4-FFF2-40B4-BE49-F238E27FC236}">
                <a16:creationId xmlns:a16="http://schemas.microsoft.com/office/drawing/2014/main" id="{54799A26-492D-8849-A151-3F44E59E84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4957" y="1088497"/>
            <a:ext cx="1393800" cy="1393800"/>
          </a:xfrm>
          <a:prstGeom prst="rect">
            <a:avLst/>
          </a:prstGeom>
        </p:spPr>
      </p:pic>
      <p:pic>
        <p:nvPicPr>
          <p:cNvPr id="39" name="Picture 2" descr="data:image/jpeg;base64,/9j/4AAQSkZJRgABAQAAAQABAAD/2wCEAAkGBw4QCg4QDQ4ICA4JCAoICwoKBhsICQcKIB0iIiAdHx8kKCggJCYsJx8fIjEtPSkrOi46IyszODMsNygtLisBCgoKDQ0NFQ8NFSsZFRkrKystKysrKys3Ky0tNy03LSs3LS03KysrLS0tKy03KysrKysrKysrKysrKysrKysrK//AABEIAL4AvgMBIgACEQEDEQH/xAAbAAAABwEAAAAAAAAAAAAAAAAAAQMEBQYHAv/EAEIQAAEDAgMFBgMGAwcDBQAAAAEAAhEDIQQSMQUiMkFRBhNCUmFxYoGhB5GxwdHwcoLhFCMzkqKy8UNT8hUkJTRj/8QAGQEAAwEBAQAAAAAAAAAAAAAAAAIDBAEF/8QAIhEBAQACAgMAAgMBAAAAAAAAAQACEQMhEjFBBFETImEy/9oADAMBAAIRAxEAPwDUiefPnujMjI5CBNz4kDbpH8Q3UJgciX88wUJYEchy1NnNQzex5cQRGwgEEuuTmR2Fvv3l2IEx5cvo4N+qy/7Qe2Re7+y4KpuAuZWrUnf4rhYgeg5nqpz7Te0Jw+DGHpPLK+NDmEtdv0sONT6Toqn2Q7HjEFtWuHMoUy0lt8+Md6np+KFA2zY4rQez9iYmuxr6dNzhUe6m2oWlznt5kKxYL7OqpG+5zZMmYzO91pWGw7GABjWsDWd21oaGtYzoPROAVDLmfloMDXdSMJ9n1JvE7P6BuVqlqHZHDt8FMcpyqxyjb96n5r9m0FAnsthfExr48OXdXD+y2D/7LGxpG6rEfSUi9CsAVeHZPBzIp/endLZFCnwMpi0TkUmTCbV3/NIrOBI1abS2IGkRl+ip+2+x1GqHOoxSqOLi4+HKdbK3OekTA9EGbj6hxGw/auCNCp3ZlppnIXeZw5qQ7Hdq62ExAEvex1VgqMznfZ6dFom39gUsQyQGtdvEuDeJyzPaeye4xWR1s1wfFmC24chka+2bPDVvmytp0cTRFTDvFURvAO3mO6HoU9tr05ZlhPZHbtTB44FhD6dT+7qUnvOSr6x1F1t2BxTa1JlRpdkqMa7K/dc30K6mmimpwD4ju9AXDMiFhmdN9JjMhMmSQGt6u3UJkybNGgz7q5ENPXNr/Vc6ac+l10T1Oum+hJm5B6XhciUmNdDpLkAfE7lZu8ugDpf0N0QbLugbrvFMRECQJtJ03kT3ZWkudlhrqjjm4WjVGLmbw3QCVCdtMWaWyMS8HI6pTbh2ETxEwjUWaPP/AKntx7zme01ctOeGlRFhHyC1TD0m06TWMGVrA1oAbxN6rPvs+w7W1Hu5w0SVf3u+iz8q71aOM6lc6UY5Np9guhUj0Ug3X+ToH5IE35/JNxV9/dGayYNSpLOOmg6y5cF/wuPpmCRfVtaUl3nyXboSr3gA6An2TWpW9kdR45Dkmj3/AC91PInLpzrpvWqfRcPqfsJB75HVJCTilU3b/EqR24ptc4EQbOHlyuixVrNSAqJ2yxkvi+sx5lbh/wCinynW6tVg5tQ+YvgFvC6w0+a1/wCzLHvqYLuquY92Whry3iZ0PqOSxxlcbsyTLpWmfZFipq4mnmOY0WVGt8zZj6LdkdWROrTjcwLAcWrUM2YwNG6nMUbhAi5LtTdE4eET1MzuqcsM1+nTxZkJE3y26uQ14c+7rq1CJ6g891c1BKcuhHugZIyjnc7pQI97csqBMC1y74Ru/VNECJ3ReNdVT/tQeRs1hG8ynimB5vu2IH1VvNhHN2pyqsfaTSnYlcC/dmlVdDehQQVK+z/GZsRUH/5yFoQd81lXYK2OtH+E4kLTG1JiOVlDlO7Th6nQdKWpstySdOBrFl2aoHTXkphVLs0/cLh5A1kW8qRq4wN9I13k0fj5sSD/ADIeroS76pPU+iVpiRePT4UybWaJM2/iSdXaLQYkAbsT5lwbuqRewe3smtVvzhMXbXpgXeBBcCcw6pB/aLDgcTXR8S64rcUJeq0zzTWo6/6JGp2jpEeEjlDsyQbtvDvESWO5SxccEjzJTE1d2LhUTtfRJ3hfKdVcK9QES0hw5EOUPtvDZsM/SwmyON1kbu59lngMO/BaL9j1PNtCrUkju8NIbl45MLO3C/0AWq/YoGxiiYlncgDLvOaZlb8vViytQG6J1c74UIyt6ufy8KMHxHlo0wgD4jvdBmCnJCIF5d/NuoGehM+sIoOsG/wZkJjoJ9JREqev0yjMgCLm9tN7eQm/UHUhwQiTfhZ0cF2IAwM0GTYDMMyi+1FEP2Xi2uk58JVmI3ecqTBkydG2AzKO25h31cJUY05e8blv5RyCILI+wLf/AJMjrhn380QrptPavcWaM7zqcu61VfshhjT2xWB1o4eqPvIUxt0tzmRKlnpbRgdUTiO09QSTnBOm7laovEdscQDuudE6DiQxOIaXFoAcWiT4Wsb1JUNjcTTaOKm4nysLm/enDZ6mTX2kqPanEOdvueZ/2+qeUe0bwYdzPLwqosxvTK6NYcnmExDXmD9VzLAfk2L/ALXajt3M3XnChtpbZfnIaTBEW8yWobLqGnLWOAcLHKoTH0yxxBBBmLqYA6qPZJYrF1ni7i2TMZk1ZTqecj/UkauIdMfJJ4p9RkTO82QVcKSh7pagHN8bvYJ0y/U+uZV/DPe5hdIOUxF2ucn2GrOHm9i1LlizYI/K0bNxYaCDmM8s3EpQEPpuBE56bpPyVX2ex73jKHHqrTRpZWjXTm1ZsusiohqzLGUi2q5vkqOH1WjfY5VLcRVZyq0szjbkqdtHB5sdWGkVZP8ADqrT9nru62xTYJDa1N1Gzuo/otbkaLP/ABOQtsU5jyyt52yuRSHGb5W6aZXIifC2fiIdvIEycrSYbxFcs0ZM63nSYy/1QzQOZ9mgBEXTaY9UNdYt1cJREobdIOhv+CEctOpzFGBy3v8AKc33ojpAkFx8pTEQIkwOFtyfiQJzAxbK1zW/EgRAyiSTxHKfxRuHIXy3ks8S5qB07s02DhHt2piH1NXsq0+HicDCebY2fmdI+qmMZRDNomBk7xr6n8xuU7FFp1uo5dNsDfdm1fYjTOYu1nL4Xe6itsbHp1abQHim6no4Ut1zekBarjdiNcN2LjRVbaPZV5dYO/kTY5pdMR92cHZopNIzh5fbNkyp9sLY5qVAGy4y0yW+FXDCdjnl+8wsAN31Hb3yCs2z9i0sO3cuTxOLeJy48l0wD1P9j7OaMM0EB2RkGVTO1+we8qTSyhwvAbxLQ8AAGH2coDaNF/eGYgG0qOSmkqh7LI62ynh8FhBHXdS1KmGAB9OSLAvZnatQoYanUtUYwjScqcjsth3XbmaDl3TvKhyKU3E+2Vg5jDWAejWZVMbM7Nvq3y5QdTlWj4Xs5h6bpyM98o3k6quYxpDGtbHRqFbpr4VZw2xadFoAFwLnzJnj3BtoizlM43EC/wB6gMfUDv0UPb3PrRVLab8uMmP8RrZJVk7B4TvNqUqgg/2ek+qTw6WH4qF2lQzloa0ue4tyw3w81ffs8wPdMqk5S8NpU3S7hdrC0HeqeWXjxtctBAuTrq5A2homTxa5kWgndLnaARu/KUOETq555N/qrWCMgcvD7oAT784REfP3lAt6T95C5EqL9bfDlajJi97WAyojf0KEDUyY1lyaIDdEnNLtIagBA5km5IQGuYwIsBlCA6m89XZd1diiNr0R3zKnMhzeLMkmVPYp9tgDuCbHK5pEbu8oem4zqfFIWfM7tXFls7pKnUPKfdOGnrH+VR7KsfouK2NgG64WgN+pfF4xrT4enCkcNUzjNoHGGnzKAxeJL6mVpLi60JltHta2ge7c00TTHdgFvDCUFbugtAoU2htyGiJJUFtOq2TcX0CqlXtcTT3YeHXDg7M1yr2O7U1e8uXOJvlYzNlTIpoINHa11xbzSDajTmyluZoU3s7aeZo0Mjz8KzTDbfdWc1hOXO5rXS1TlKu6g6L5eRKTXizINe6uLHKLqNxOK19eWZQ7Npkji1TWtjfvQu41qXxdbpI58SgcTVJJTjE155kqNrVN7mI/1JQ2yvqXw1RzazXBsmMoPFllaP2RwfdYIOdvPr1X4mp89AqN2ewmJq1SaFI1A2zqh3aTPUkrTsJRyUmMkHIxocQ7dc5XwEdtl5sutEp8Tv5RmCMay6CTo0uCAOZ2sNbqc26gCTcwGt0Gbdcq2aIG83vqEQHzB0tK6nqQQdJ8KGaD6ctAuRKT0+aPWwmNTCLS405zOVAjkJ3vdqciE5jzDW/ChmkzoBYbiBHhE2uZcgNYvDRyciJHGUc9JzCTDhunyuVZLsro1ynISfRWw/8ABDlVdt0+7xDvLU3mlTzN91eJ06ZKvigOo/lUVi8bNgZ5IsTWnzfJyZjim1r3UUteLTOxqDRvvjMb7zlB9ocJSrVSTxMLocPH7pridsNbUa3MW/3mgdlbmXWN2nhyLvBLho2MznKmBqVVeqt4090ckQJtCjHkucfDJ1Cnq9bDOO+19jPGHZlH4utQzRTYQNb7rVTd1xft1sujFRjos2o0lyuGLx1Ko2LDl5VTmbQaGw1jjHNm8knbTc7hZUtcuybqllivuHZ6rHVqOA3SXDSQm7cS4jn7lcbKque2XSJ5FKYlga73Utd6nHruHeE629Ek906XgpJ7pXdEszAvORgczO7LwtlOYyZZaLVux2F7rZtKR/ih1d27mdfT2sApqOV4dzzZnJLClndM7sh1N1JndOa0ZckW+iUB5fcQ0K4asK7VjcJOUSANSgRJgSGt1jici0ECSXakeH6oEDhbmnmUXI55adBdEHdeXuUHXtvCNTwoxcWzTzRF2YHrOscX4oEx1JNm+L80UxredN0IwYubhuhMbyYiKMojm/23fqhA4R7umMqAMXMEk7osgJA+J59N1q6EQgaHloTCjtuYM1KByialIOcBbebzCkvvB9HbyGvpygfmhN9QOu7MKlSDeRe+7wuXVSs0UzPTyp92tp0KeMaGPDXVm5jTLt1tXnChKjJHPXzeFQzwT3auPMSj8N2bOIql9QywOkNzZcyfv2PQo8NKnX65t5zVNbNqAMiAIsCE12thKlyyTN7JMc06r4oUDisHhHf9HI43s4t/NKUsLgKYl2GpvOsPf3jXfJNcXszHOktY+p6hqjTsfHl29Sr6xZhV9upnkPWqYr7Qa50NZTw1NulOmzKpLZ7WOZLqbGiJAy8Sjdm9nK0h1YOZBkB3E5T39myN9tFm5M31C7PVB7RGV8sAZJ0HCmFWuXDrHNSO03iDzUQAjA33KoQbKYdo6xbh2gHL3lVoMeJov+ifPqchy1UXtQd7Wo0xcMfmd/DzWjA7Chm9WwfZvtDvNmtpPMvoCWZt52Q3+itoPXLLdCst7KY00HMeJhrmhwDvAbFahTqBzQ4FrgRI/hVc8dNk3uOcvMFz9N3hQnKIlpc7nlQB5mPhGYoAwJNydAp3YARzaSNUDfy+soSRfWdQUAY0m/RESgPuOnizI4kwSd3XdzIa+40P7KIibX9Ybl/NMRdC975W2ACIHnLr2ARESYEgN1Obe/FCZM3Abp8S7EPW9tZ8SZ7UxopUyZIJa48W61vVOnvgZtAB5QqN262jlwzzJBee7b/CtPBxeX9n0UeTPXR7bPu0e1TWx/eEktp1WhozdDqrLjd0h7eCpTbUbHhm8LPcQ43PXRaDs2oK+zaDjJmg0fcI/JQ53vu1cRou8BtIAxYKcw+06fPIY0B8SpGKpFriN5t7OCbnEVG6HMB8Sg8Y9lbzS0J+2KYH/TbHJMqnaSmDEt8Wioj8W86z/mSJe43CDjf3BmV0rdo2uHJRuK29IsA6eZcq2XnoP9q5fUjUhsLn8Rvu75/qfYnFlxveeQ8KZ1sTFgmtXEzwyPdIz1TgBoub3OH14aSfvQ2Y0ucajtX2b8LUweS94aNJl0eVT+zqMloAsFfh41d0OXPrVYdmU5pxpIWgdmMTmw+Rx3qIgDzM5Kj4NsQNFYdnVnU3Nc3kIILuJq2Z8Lli6s3nprgLmZJaxEL7ztBoEzoY9lSAYpAahzd13zTsnMfAGt03RvfNeflhlj7KhkPqMfzNzdWo4jUx0BXIM+WPkg08iJjQhv8AVJNLEe1urQhPSJNuSTfUDbnK30zbzk3q45rTLRmJ5ZlbDiyy9FNzxPbOyOQy3G8S3dTbEY5jbCHlpjKGjed0TGrVqPJklgmwC6oYZszY5BefE5bMPxA7zaGX5HwJarXc5lwGZrhuXea1Zx9oVSWtEjdOi0PFut8lm/bWnDS7izugH9/uy05YmPGgU8FeQWz/ABZ3D7K69hqk7PDDfJUeB/CqZjxu+6tHY58UY+K68jmOr0uOnMbhwdVA4vBwbSLzZWd9+iY4mj7LOKV9DVp9Nw6H3blSBc4HkFM1qcKPxDQOioO7miZVKjj0HskHCdZPunLh81waa7c1N8qRqlOqghI0qZdUAAzSU2GLk6LigbbrZuHkzzdorhsnBwAeoSex9jGxIjmArPRwoa3ovV4eDxNtg5OYXRJYWje/JSLBbkm2SF02Vo1qgu59SqQes/6U/oYpzRAJLTq08LlEkTEEtO8BHm/cJRtctid4G0+JLnx45dJBkj1WOji2OEHKyNJjeS4IPkt8X9FX6dToQ71Cc08S4CxKw8n4W3+lfDmNdx1axc+JL3au8rV2ymB1M6k8STwjYb5p1d5nJSvWyt6r0TEDRY137hXrMY0ucWsDBmcTwtaJuqaO3zquLbh8Fh21c9SHV6zy1rWakwNApTb2d2zsS6//ANZ5AHt+n4Kk7Da3CYB1Z162MFpbvMo8h8z9EuXST4AjXKp2l/8Ac06Jax/f1O7FRjsjmNiZj5KD7Yszua0Rlbe3i/enyHVVfBY8naOHcTE4tl+LLJj81au0IJdNutm5crf3+SRy8sUKhj4o2fbTZyvYqY7L1ID26RlcEz2pRkzfqUpsY5a4+KxXk8wjpvQ43ZXNlSR8ly93zSLAQfQ3BKUfKyemsM0xNEG+ii69G/upxzJST8JKcbtAmiuXsUrVw8f+KY1wPRd2sUbWEmBeVZ+zGxJaKj28XDLUx2Rh6bXd7iHMp0wYDneJqsA7cbMpbgdXdkETTwq9P8TixxPLNsHPyZLrGnqWFDdLWSj6ahcP222bUMCsaRP/AHaBYpehi6VVs0qlOuDzpvD16RngnTY/HL6STwuQUpVP0SJPuuaiUaZfqZFOwHv/AMfclRJfyDWtkn99P1TbCGar4kloY0nytIJ/fyTx4jp0j99bfehiIU5jiafhdl/fMfJdio8ady4cs9f+zn+qJun5+L96feV0CBya6eREj9/qlik2GG2kAJnV3ndADEeb93TmtoALTp6LijTA9Ux+6cK7W9y8OGdvduD2Hhc3os12/s+tUf8A3cd3TENpt3cjVptbh9wq1iqYDj729EuWJkTYPi7s2r4F7XCQ5paWkHLwuF1bcE8YmkA/iA7uoBxOd6dAnNWi0m4DvQpVuGa1u5uE3kJMePxeqjnv3VXbFLK8xAAtZvT9/gmWGYRUB3jle24b4VN7apiJtIc3N6lIbJjMQQHZnZb6Qs2fF5KNox5fE6rHSpZqLDfRK9zIRbGqghzIJDTaeSelsa6E8tV5fLxeGSfLZhmZY7mbcMlhh7aJ2Whsc5E2XLqvIBt+ZTcXBnmbIy5ccfdD46hZQrcKHVd493Tph1WrUPCxgVixNaxsCQYCqXa3aBYe5YMgIa5zh4nfoteP4bj/AGyaD+SZdBRHaHa/euyMmnTpDuqVMeUcz1JUC2nJSzWy5LtZCMnb/l0NTYsgLrDYqrSeHUn1KJHipvLUs5qTLPqlFPUJv3XHYHbZxIp4yDNm12t/FW81g5stOYOylrmu3Xeqx1zLe4Vo7IbWfvUXS9oZ3jCTdgWzg5ldNDk4w7LRNlD+7c42NWo4ifKNPyT14+XT4m3/ACn5wkqTMtIAeGmI+cfqlRyWuyt00LsAnS0ay1G1v7+X9EbG5uo52XQl3f/Z">
            <a:extLst>
              <a:ext uri="{FF2B5EF4-FFF2-40B4-BE49-F238E27FC236}">
                <a16:creationId xmlns:a16="http://schemas.microsoft.com/office/drawing/2014/main" id="{EA11874D-07F4-DA4E-9719-4B5952DB16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9249" y="4254236"/>
            <a:ext cx="1067226" cy="106722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Криворотов Андрей Константинович"/>
          <p:cNvPicPr>
            <a:picLocks noChangeAspect="1" noChangeArrowheads="1"/>
          </p:cNvPicPr>
          <p:nvPr/>
        </p:nvPicPr>
        <p:blipFill>
          <a:blip r:embed="rId8"/>
          <a:srcRect/>
          <a:stretch>
            <a:fillRect/>
          </a:stretch>
        </p:blipFill>
        <p:spPr bwMode="auto">
          <a:xfrm>
            <a:off x="387914" y="4891612"/>
            <a:ext cx="1152669" cy="1536892"/>
          </a:xfrm>
          <a:prstGeom prst="rect">
            <a:avLst/>
          </a:prstGeom>
          <a:noFill/>
        </p:spPr>
      </p:pic>
      <p:sp>
        <p:nvSpPr>
          <p:cNvPr id="19" name="Прямоугольник 18"/>
          <p:cNvSpPr/>
          <p:nvPr/>
        </p:nvSpPr>
        <p:spPr>
          <a:xfrm>
            <a:off x="1695604" y="5162177"/>
            <a:ext cx="3755842" cy="584775"/>
          </a:xfrm>
          <a:prstGeom prst="rect">
            <a:avLst/>
          </a:prstGeom>
        </p:spPr>
        <p:txBody>
          <a:bodyPr wrap="square">
            <a:spAutoFit/>
          </a:bodyPr>
          <a:lstStyle/>
          <a:p>
            <a:pPr>
              <a:spcAft>
                <a:spcPts val="1200"/>
              </a:spcAft>
              <a:defRPr sz="2800">
                <a:solidFill>
                  <a:srgbClr val="253957"/>
                </a:solidFill>
                <a:latin typeface="+mn-lt"/>
                <a:ea typeface="+mn-ea"/>
                <a:cs typeface="+mn-cs"/>
                <a:sym typeface="Arial Narrow"/>
              </a:defRPr>
            </a:pPr>
            <a:r>
              <a:rPr lang="ru-RU" sz="1600" b="1" dirty="0">
                <a:solidFill>
                  <a:srgbClr val="253957"/>
                </a:solidFill>
                <a:latin typeface="HSE Sans" panose="02000000000000000000" pitchFamily="2" charset="0"/>
                <a:cs typeface="Arial" panose="020B0604020202020204" pitchFamily="34" charset="0"/>
                <a:sym typeface="Arial Narrow"/>
              </a:rPr>
              <a:t>Криворотов Андрей Константинович,</a:t>
            </a:r>
            <a:br>
              <a:rPr lang="ru-RU" sz="1600" b="1" dirty="0">
                <a:solidFill>
                  <a:srgbClr val="253957"/>
                </a:solidFill>
                <a:latin typeface="HSE Sans" panose="02000000000000000000" pitchFamily="2" charset="0"/>
                <a:cs typeface="Arial" panose="020B0604020202020204" pitchFamily="34" charset="0"/>
                <a:sym typeface="Arial Narrow"/>
              </a:rPr>
            </a:br>
            <a:r>
              <a:rPr lang="ru-RU" sz="1600" b="1" dirty="0" err="1">
                <a:solidFill>
                  <a:srgbClr val="253957"/>
                </a:solidFill>
                <a:latin typeface="HSE Sans" panose="02000000000000000000" pitchFamily="2" charset="0"/>
                <a:cs typeface="Arial" panose="020B0604020202020204" pitchFamily="34" charset="0"/>
                <a:sym typeface="Arial Narrow"/>
              </a:rPr>
              <a:t>к</a:t>
            </a:r>
            <a:r>
              <a:rPr lang="ru-RU" sz="1600" dirty="0" err="1">
                <a:solidFill>
                  <a:srgbClr val="253957"/>
                </a:solidFill>
                <a:latin typeface="HSE Sans" panose="02000000000000000000" pitchFamily="2" charset="0"/>
                <a:cs typeface="Arial" panose="020B0604020202020204" pitchFamily="34" charset="0"/>
                <a:sym typeface="Arial Narrow"/>
              </a:rPr>
              <a:t>.э.н</a:t>
            </a:r>
            <a:r>
              <a:rPr lang="ru-RU" sz="1600" dirty="0">
                <a:solidFill>
                  <a:srgbClr val="253957"/>
                </a:solidFill>
                <a:latin typeface="HSE Sans" panose="02000000000000000000" pitchFamily="2" charset="0"/>
                <a:cs typeface="Arial" panose="020B0604020202020204" pitchFamily="34" charset="0"/>
                <a:sym typeface="Arial Narrow"/>
              </a:rPr>
              <a:t>., доцент МГИМО</a:t>
            </a:r>
          </a:p>
        </p:txBody>
      </p:sp>
    </p:spTree>
    <p:extLst>
      <p:ext uri="{BB962C8B-B14F-4D97-AF65-F5344CB8AC3E}">
        <p14:creationId xmlns:p14="http://schemas.microsoft.com/office/powerpoint/2010/main" val="1617033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p:txBody>
          <a:bodyPr/>
          <a:lstStyle/>
          <a:p>
            <a:r>
              <a:rPr lang="ru-RU" dirty="0"/>
              <a:t>Краткосрочные: </a:t>
            </a:r>
          </a:p>
        </p:txBody>
      </p:sp>
      <p:sp>
        <p:nvSpPr>
          <p:cNvPr id="8" name="Текст 4">
            <a:extLst>
              <a:ext uri="{FF2B5EF4-FFF2-40B4-BE49-F238E27FC236}">
                <a16:creationId xmlns:a16="http://schemas.microsoft.com/office/drawing/2014/main" id="{0835C092-8BFE-C44B-A4AF-1C183F63FF8E}"/>
              </a:ext>
            </a:extLst>
          </p:cNvPr>
          <p:cNvSpPr>
            <a:spLocks noGrp="1"/>
          </p:cNvSpPr>
          <p:nvPr>
            <p:ph type="body" sz="quarter" idx="13"/>
          </p:nvPr>
        </p:nvSpPr>
        <p:spPr>
          <a:xfrm>
            <a:off x="1143689" y="540904"/>
            <a:ext cx="1901825" cy="415925"/>
          </a:xfrm>
        </p:spPr>
        <p:txBody>
          <a:bodyPr/>
          <a:lstStyle/>
          <a:p>
            <a:r>
              <a:rPr lang="ru-RU" dirty="0"/>
              <a:t>Департамент мировой экономики</a:t>
            </a:r>
          </a:p>
        </p:txBody>
      </p:sp>
      <p:sp>
        <p:nvSpPr>
          <p:cNvPr id="9" name="Текст 5">
            <a:extLst>
              <a:ext uri="{FF2B5EF4-FFF2-40B4-BE49-F238E27FC236}">
                <a16:creationId xmlns:a16="http://schemas.microsoft.com/office/drawing/2014/main" id="{79FA13C2-3D56-7142-A38A-1F9AA778A85B}"/>
              </a:ext>
            </a:extLst>
          </p:cNvPr>
          <p:cNvSpPr>
            <a:spLocks noGrp="1"/>
          </p:cNvSpPr>
          <p:nvPr>
            <p:ph type="body" sz="quarter" idx="14"/>
          </p:nvPr>
        </p:nvSpPr>
        <p:spPr>
          <a:xfrm>
            <a:off x="3459163" y="548720"/>
            <a:ext cx="2070100" cy="408109"/>
          </a:xfrm>
        </p:spPr>
        <p:txBody>
          <a:bodyPr/>
          <a:lstStyle/>
          <a:p>
            <a:r>
              <a:rPr lang="ru-RU" dirty="0"/>
              <a:t>Магистерская программа «Мировая экономика»</a:t>
            </a:r>
          </a:p>
        </p:txBody>
      </p:sp>
      <p:sp>
        <p:nvSpPr>
          <p:cNvPr id="16"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AA7EEA4A-6FBB-4F40-8F65-9375A915F55F}"/>
              </a:ext>
            </a:extLst>
          </p:cNvPr>
          <p:cNvSpPr txBox="1"/>
          <p:nvPr/>
        </p:nvSpPr>
        <p:spPr>
          <a:xfrm>
            <a:off x="551285" y="1884213"/>
            <a:ext cx="11417213" cy="11197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lnSpc>
                <a:spcPct val="150000"/>
              </a:lnSpc>
              <a:defRPr sz="3600">
                <a:solidFill>
                  <a:srgbClr val="253957"/>
                </a:solidFill>
                <a:latin typeface="Arial" panose="020B0604020202020204" pitchFamily="34" charset="0"/>
                <a:ea typeface="+mn-ea"/>
                <a:cs typeface="Arial" panose="020B0604020202020204" pitchFamily="34" charset="0"/>
              </a:defRPr>
            </a:lvl1pPr>
          </a:lstStyle>
          <a:p>
            <a:r>
              <a:rPr lang="ru-RU" sz="2000" dirty="0">
                <a:solidFill>
                  <a:srgbClr val="0E2D69"/>
                </a:solidFill>
                <a:latin typeface="HSE Sans" panose="02000000000000000000" pitchFamily="2" charset="0"/>
                <a:sym typeface="Arial Narrow"/>
              </a:rPr>
              <a:t>Зарубежные летние и зимние школы по экономике (до двух недель): обучение или практика в сочетании с культурной программой.</a:t>
            </a:r>
          </a:p>
        </p:txBody>
      </p:sp>
      <p:sp>
        <p:nvSpPr>
          <p:cNvPr id="12" name="Текст 6">
            <a:extLst>
              <a:ext uri="{FF2B5EF4-FFF2-40B4-BE49-F238E27FC236}">
                <a16:creationId xmlns:a16="http://schemas.microsoft.com/office/drawing/2014/main" id="{A8827D61-550F-0748-B9A2-1E0E9D5BB01B}"/>
              </a:ext>
            </a:extLst>
          </p:cNvPr>
          <p:cNvSpPr>
            <a:spLocks noGrp="1"/>
          </p:cNvSpPr>
          <p:nvPr>
            <p:ph type="body" sz="quarter" idx="15"/>
          </p:nvPr>
        </p:nvSpPr>
        <p:spPr/>
        <p:txBody>
          <a:bodyPr/>
          <a:lstStyle/>
          <a:p>
            <a:r>
              <a:rPr lang="ru-RU" dirty="0"/>
              <a:t>Стажировки</a:t>
            </a:r>
          </a:p>
        </p:txBody>
      </p:sp>
      <p:sp>
        <p:nvSpPr>
          <p:cNvPr id="7" name="Заголовок 2">
            <a:extLst>
              <a:ext uri="{FF2B5EF4-FFF2-40B4-BE49-F238E27FC236}">
                <a16:creationId xmlns:a16="http://schemas.microsoft.com/office/drawing/2014/main" id="{1D3DB12C-C831-FDC0-EDE9-6F0388F5B734}"/>
              </a:ext>
            </a:extLst>
          </p:cNvPr>
          <p:cNvSpPr txBox="1">
            <a:spLocks/>
          </p:cNvSpPr>
          <p:nvPr/>
        </p:nvSpPr>
        <p:spPr>
          <a:xfrm>
            <a:off x="551285" y="3003920"/>
            <a:ext cx="5245560" cy="777025"/>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2400" b="0" i="0" kern="1200">
                <a:solidFill>
                  <a:schemeClr val="tx1"/>
                </a:solidFill>
                <a:latin typeface="HSE Sans" panose="02000000000000000000" pitchFamily="2" charset="0"/>
                <a:ea typeface="+mj-ea"/>
                <a:cs typeface="+mj-cs"/>
              </a:defRPr>
            </a:lvl1pPr>
          </a:lstStyle>
          <a:p>
            <a:r>
              <a:rPr lang="ru-RU" dirty="0"/>
              <a:t>Долгосрочные: </a:t>
            </a:r>
          </a:p>
        </p:txBody>
      </p:sp>
      <p:sp>
        <p:nvSpPr>
          <p:cNvPr id="10" name="TextBox 9">
            <a:extLst>
              <a:ext uri="{FF2B5EF4-FFF2-40B4-BE49-F238E27FC236}">
                <a16:creationId xmlns:a16="http://schemas.microsoft.com/office/drawing/2014/main" id="{7AD4F0B8-02A3-9946-F198-B4E5E9B5F249}"/>
              </a:ext>
            </a:extLst>
          </p:cNvPr>
          <p:cNvSpPr txBox="1"/>
          <p:nvPr/>
        </p:nvSpPr>
        <p:spPr>
          <a:xfrm>
            <a:off x="551285" y="3446564"/>
            <a:ext cx="11054817" cy="3230115"/>
          </a:xfrm>
          <a:prstGeom prst="rect">
            <a:avLst/>
          </a:prstGeom>
          <a:noFill/>
        </p:spPr>
        <p:txBody>
          <a:bodyPr wrap="square">
            <a:spAutoFit/>
          </a:bodyPr>
          <a:lstStyle/>
          <a:p>
            <a:pPr>
              <a:lnSpc>
                <a:spcPct val="114000"/>
              </a:lnSpc>
            </a:pPr>
            <a:r>
              <a:rPr lang="ru-RU" sz="2000" dirty="0">
                <a:latin typeface="HSE Sans" panose="02000000000000000000" pitchFamily="2" charset="0"/>
                <a:sym typeface="Arial Narrow"/>
              </a:rPr>
              <a:t>Учебные стажировки в ведущих зарубежных университетах (один семестр): возможность выбора из более 30 университетов мира, в том числе Великобритании, Германии, Италии, Бразилии, Китая, Южной Кореи, и др. </a:t>
            </a:r>
          </a:p>
          <a:p>
            <a:pPr marL="342900" indent="-342900">
              <a:lnSpc>
                <a:spcPct val="114000"/>
              </a:lnSpc>
              <a:buFont typeface="Wingdings" pitchFamily="2" charset="2"/>
              <a:buChar char="Ø"/>
            </a:pPr>
            <a:r>
              <a:rPr lang="en-US" sz="2000" dirty="0">
                <a:latin typeface="HSE Sans" panose="02000000000000000000"/>
              </a:rPr>
              <a:t>Kiel Institute for the World Economy</a:t>
            </a:r>
            <a:r>
              <a:rPr lang="en" sz="2000" dirty="0">
                <a:latin typeface="HSE Sans" panose="02000000000000000000"/>
                <a:sym typeface="Arial Narrow"/>
              </a:rPr>
              <a:t> (</a:t>
            </a:r>
            <a:r>
              <a:rPr lang="ru-RU" sz="2000" dirty="0">
                <a:latin typeface="HSE Sans" panose="02000000000000000000" pitchFamily="2" charset="0"/>
                <a:sym typeface="Arial Narrow"/>
              </a:rPr>
              <a:t>Германия) </a:t>
            </a:r>
          </a:p>
          <a:p>
            <a:pPr marL="342900" indent="-342900">
              <a:lnSpc>
                <a:spcPct val="114000"/>
              </a:lnSpc>
              <a:buFont typeface="Wingdings" pitchFamily="2" charset="2"/>
              <a:buChar char="Ø"/>
            </a:pPr>
            <a:r>
              <a:rPr lang="en-US" sz="2000" dirty="0">
                <a:latin typeface="HSE Sans" panose="02000000000000000000" pitchFamily="2" charset="0"/>
                <a:sym typeface="Arial Narrow"/>
              </a:rPr>
              <a:t>Kent University </a:t>
            </a:r>
            <a:r>
              <a:rPr lang="en" sz="2000" dirty="0">
                <a:latin typeface="HSE Sans" panose="02000000000000000000" pitchFamily="2" charset="0"/>
                <a:sym typeface="Arial Narrow"/>
              </a:rPr>
              <a:t>(</a:t>
            </a:r>
            <a:r>
              <a:rPr lang="ru-RU" sz="2000" dirty="0">
                <a:latin typeface="HSE Sans" panose="02000000000000000000" pitchFamily="2" charset="0"/>
                <a:sym typeface="Arial Narrow"/>
              </a:rPr>
              <a:t>Великобритания)</a:t>
            </a:r>
          </a:p>
          <a:p>
            <a:pPr marL="342900" indent="-342900">
              <a:lnSpc>
                <a:spcPct val="114000"/>
              </a:lnSpc>
              <a:buFont typeface="Wingdings" pitchFamily="2" charset="2"/>
              <a:buChar char="Ø"/>
            </a:pPr>
            <a:r>
              <a:rPr lang="en" sz="2000" dirty="0">
                <a:latin typeface="HSE Sans" panose="02000000000000000000" pitchFamily="2" charset="0"/>
                <a:sym typeface="Arial Narrow"/>
              </a:rPr>
              <a:t>University of Parma (</a:t>
            </a:r>
            <a:r>
              <a:rPr lang="ru-RU" sz="2000" dirty="0">
                <a:latin typeface="HSE Sans" panose="02000000000000000000" pitchFamily="2" charset="0"/>
                <a:sym typeface="Arial Narrow"/>
              </a:rPr>
              <a:t>Италия)</a:t>
            </a:r>
          </a:p>
          <a:p>
            <a:pPr marL="342900" indent="-342900">
              <a:lnSpc>
                <a:spcPct val="114000"/>
              </a:lnSpc>
              <a:buFont typeface="Wingdings" pitchFamily="2" charset="2"/>
              <a:buChar char="Ø"/>
            </a:pPr>
            <a:r>
              <a:rPr lang="en" sz="2000" dirty="0">
                <a:latin typeface="HSE Sans" panose="02000000000000000000" pitchFamily="2" charset="0"/>
                <a:sym typeface="Arial Narrow"/>
              </a:rPr>
              <a:t>Maastricht University (</a:t>
            </a:r>
            <a:r>
              <a:rPr lang="ru-RU" sz="2000" dirty="0">
                <a:latin typeface="HSE Sans" panose="02000000000000000000" pitchFamily="2" charset="0"/>
                <a:sym typeface="Arial Narrow"/>
              </a:rPr>
              <a:t>Нидерланды)</a:t>
            </a:r>
          </a:p>
          <a:p>
            <a:pPr marL="342900" indent="-342900">
              <a:lnSpc>
                <a:spcPct val="114000"/>
              </a:lnSpc>
              <a:buFont typeface="Wingdings" pitchFamily="2" charset="2"/>
              <a:buChar char="Ø"/>
            </a:pPr>
            <a:r>
              <a:rPr lang="en" sz="2000" dirty="0">
                <a:latin typeface="HSE Sans" panose="02000000000000000000" pitchFamily="2" charset="0"/>
                <a:sym typeface="Arial Narrow"/>
              </a:rPr>
              <a:t>University of Hong Kong (</a:t>
            </a:r>
            <a:r>
              <a:rPr lang="ru-RU" sz="2000" dirty="0">
                <a:latin typeface="HSE Sans" panose="02000000000000000000" pitchFamily="2" charset="0"/>
                <a:sym typeface="Arial Narrow"/>
              </a:rPr>
              <a:t>Китай)</a:t>
            </a:r>
          </a:p>
          <a:p>
            <a:pPr marL="342900" indent="-342900">
              <a:lnSpc>
                <a:spcPct val="114000"/>
              </a:lnSpc>
              <a:buFont typeface="Wingdings" pitchFamily="2" charset="2"/>
              <a:buChar char="Ø"/>
            </a:pPr>
            <a:r>
              <a:rPr lang="en-US" sz="2000" dirty="0">
                <a:latin typeface="HSE Sans" panose="02000000000000000000" pitchFamily="2" charset="0"/>
                <a:sym typeface="Arial Narrow"/>
              </a:rPr>
              <a:t>Seoul National University </a:t>
            </a:r>
            <a:r>
              <a:rPr lang="en" sz="2000" dirty="0">
                <a:latin typeface="HSE Sans" panose="02000000000000000000" pitchFamily="2" charset="0"/>
                <a:sym typeface="Arial Narrow"/>
              </a:rPr>
              <a:t>(</a:t>
            </a:r>
            <a:r>
              <a:rPr lang="ru-RU" sz="2000" dirty="0">
                <a:latin typeface="HSE Sans" panose="02000000000000000000" pitchFamily="2" charset="0"/>
                <a:sym typeface="Arial Narrow"/>
              </a:rPr>
              <a:t>Южная Корея)</a:t>
            </a:r>
          </a:p>
        </p:txBody>
      </p:sp>
    </p:spTree>
    <p:extLst>
      <p:ext uri="{BB962C8B-B14F-4D97-AF65-F5344CB8AC3E}">
        <p14:creationId xmlns:p14="http://schemas.microsoft.com/office/powerpoint/2010/main" val="2120179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p:txBody>
          <a:bodyPr/>
          <a:lstStyle/>
          <a:p>
            <a:r>
              <a:rPr lang="ru-RU" dirty="0"/>
              <a:t>Наши проекты</a:t>
            </a:r>
          </a:p>
        </p:txBody>
      </p:sp>
      <p:sp>
        <p:nvSpPr>
          <p:cNvPr id="8" name="Текст 4">
            <a:extLst>
              <a:ext uri="{FF2B5EF4-FFF2-40B4-BE49-F238E27FC236}">
                <a16:creationId xmlns:a16="http://schemas.microsoft.com/office/drawing/2014/main" id="{0835C092-8BFE-C44B-A4AF-1C183F63FF8E}"/>
              </a:ext>
            </a:extLst>
          </p:cNvPr>
          <p:cNvSpPr>
            <a:spLocks noGrp="1"/>
          </p:cNvSpPr>
          <p:nvPr>
            <p:ph type="body" sz="quarter" idx="13"/>
          </p:nvPr>
        </p:nvSpPr>
        <p:spPr>
          <a:xfrm>
            <a:off x="1143689" y="540904"/>
            <a:ext cx="1901825" cy="415925"/>
          </a:xfrm>
        </p:spPr>
        <p:txBody>
          <a:bodyPr/>
          <a:lstStyle/>
          <a:p>
            <a:r>
              <a:rPr lang="ru-RU" dirty="0"/>
              <a:t>Департамент мировой экономики</a:t>
            </a:r>
          </a:p>
        </p:txBody>
      </p:sp>
      <p:sp>
        <p:nvSpPr>
          <p:cNvPr id="9" name="Текст 5">
            <a:extLst>
              <a:ext uri="{FF2B5EF4-FFF2-40B4-BE49-F238E27FC236}">
                <a16:creationId xmlns:a16="http://schemas.microsoft.com/office/drawing/2014/main" id="{79FA13C2-3D56-7142-A38A-1F9AA778A85B}"/>
              </a:ext>
            </a:extLst>
          </p:cNvPr>
          <p:cNvSpPr>
            <a:spLocks noGrp="1"/>
          </p:cNvSpPr>
          <p:nvPr>
            <p:ph type="body" sz="quarter" idx="14"/>
          </p:nvPr>
        </p:nvSpPr>
        <p:spPr>
          <a:xfrm>
            <a:off x="3459163" y="548720"/>
            <a:ext cx="2070100" cy="408109"/>
          </a:xfrm>
        </p:spPr>
        <p:txBody>
          <a:bodyPr/>
          <a:lstStyle/>
          <a:p>
            <a:r>
              <a:rPr lang="ru-RU" dirty="0"/>
              <a:t>Магистерская программа «Мировая экономика»</a:t>
            </a:r>
          </a:p>
        </p:txBody>
      </p:sp>
      <p:sp>
        <p:nvSpPr>
          <p:cNvPr id="12" name="Текст 6">
            <a:extLst>
              <a:ext uri="{FF2B5EF4-FFF2-40B4-BE49-F238E27FC236}">
                <a16:creationId xmlns:a16="http://schemas.microsoft.com/office/drawing/2014/main" id="{A8827D61-550F-0748-B9A2-1E0E9D5BB01B}"/>
              </a:ext>
            </a:extLst>
          </p:cNvPr>
          <p:cNvSpPr>
            <a:spLocks noGrp="1"/>
          </p:cNvSpPr>
          <p:nvPr>
            <p:ph type="body" sz="quarter" idx="15"/>
          </p:nvPr>
        </p:nvSpPr>
        <p:spPr/>
        <p:txBody>
          <a:bodyPr/>
          <a:lstStyle/>
          <a:p>
            <a:r>
              <a:rPr lang="ru-RU" dirty="0"/>
              <a:t>Проекты</a:t>
            </a:r>
          </a:p>
        </p:txBody>
      </p:sp>
      <p:grpSp>
        <p:nvGrpSpPr>
          <p:cNvPr id="7" name="Google Shape;347;p18">
            <a:extLst>
              <a:ext uri="{FF2B5EF4-FFF2-40B4-BE49-F238E27FC236}">
                <a16:creationId xmlns:a16="http://schemas.microsoft.com/office/drawing/2014/main" id="{0E913EC7-F79A-E145-B45E-DD5077CCE86E}"/>
              </a:ext>
            </a:extLst>
          </p:cNvPr>
          <p:cNvGrpSpPr/>
          <p:nvPr/>
        </p:nvGrpSpPr>
        <p:grpSpPr>
          <a:xfrm>
            <a:off x="585897" y="2224815"/>
            <a:ext cx="10115969" cy="4084465"/>
            <a:chOff x="0" y="1153"/>
            <a:chExt cx="18065104" cy="9504564"/>
          </a:xfrm>
        </p:grpSpPr>
        <p:sp>
          <p:nvSpPr>
            <p:cNvPr id="10" name="Google Shape;348;p18">
              <a:extLst>
                <a:ext uri="{FF2B5EF4-FFF2-40B4-BE49-F238E27FC236}">
                  <a16:creationId xmlns:a16="http://schemas.microsoft.com/office/drawing/2014/main" id="{4866A3EA-F4F8-A04D-AEBA-024641A8E33A}"/>
                </a:ext>
              </a:extLst>
            </p:cNvPr>
            <p:cNvSpPr/>
            <p:nvPr/>
          </p:nvSpPr>
          <p:spPr>
            <a:xfrm>
              <a:off x="0" y="1933242"/>
              <a:ext cx="18065104" cy="907200"/>
            </a:xfrm>
            <a:prstGeom prst="rect">
              <a:avLst/>
            </a:prstGeom>
            <a:solidFill>
              <a:schemeClr val="lt1">
                <a:alpha val="89803"/>
              </a:schemeClr>
            </a:solidFill>
            <a:ln w="9525"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HSE Sans" panose="02000000000000000000" pitchFamily="2" charset="0"/>
              </a:endParaRPr>
            </a:p>
          </p:txBody>
        </p:sp>
        <p:sp>
          <p:nvSpPr>
            <p:cNvPr id="11" name="Google Shape;349;p18">
              <a:extLst>
                <a:ext uri="{FF2B5EF4-FFF2-40B4-BE49-F238E27FC236}">
                  <a16:creationId xmlns:a16="http://schemas.microsoft.com/office/drawing/2014/main" id="{D3E081C1-CE30-4F48-BE50-3367D46FC381}"/>
                </a:ext>
              </a:extLst>
            </p:cNvPr>
            <p:cNvSpPr/>
            <p:nvPr/>
          </p:nvSpPr>
          <p:spPr>
            <a:xfrm>
              <a:off x="903255" y="1153"/>
              <a:ext cx="15478686" cy="2463448"/>
            </a:xfrm>
            <a:prstGeom prst="roundRect">
              <a:avLst>
                <a:gd name="adj" fmla="val 16667"/>
              </a:avLst>
            </a:prstGeom>
            <a:solidFill>
              <a:srgbClr val="005BA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HSE Sans" panose="02000000000000000000" pitchFamily="2" charset="0"/>
              </a:endParaRPr>
            </a:p>
          </p:txBody>
        </p:sp>
        <p:sp>
          <p:nvSpPr>
            <p:cNvPr id="13" name="Google Shape;350;p18">
              <a:extLst>
                <a:ext uri="{FF2B5EF4-FFF2-40B4-BE49-F238E27FC236}">
                  <a16:creationId xmlns:a16="http://schemas.microsoft.com/office/drawing/2014/main" id="{8A6800C0-A7DD-524F-8C43-D19706227939}"/>
                </a:ext>
              </a:extLst>
            </p:cNvPr>
            <p:cNvSpPr txBox="1"/>
            <p:nvPr/>
          </p:nvSpPr>
          <p:spPr>
            <a:xfrm>
              <a:off x="1023511" y="121409"/>
              <a:ext cx="15238174" cy="2222936"/>
            </a:xfrm>
            <a:prstGeom prst="rect">
              <a:avLst/>
            </a:prstGeom>
            <a:noFill/>
            <a:ln>
              <a:noFill/>
            </a:ln>
          </p:spPr>
          <p:txBody>
            <a:bodyPr spcFirstLastPara="1" wrap="square" lIns="477950" tIns="0" rIns="477950" bIns="0" anchor="ctr" anchorCtr="0">
              <a:noAutofit/>
            </a:bodyPr>
            <a:lstStyle/>
            <a:p>
              <a:pPr marL="0" marR="0" lvl="0" indent="0" algn="l" rtl="0">
                <a:lnSpc>
                  <a:spcPct val="90000"/>
                </a:lnSpc>
                <a:spcBef>
                  <a:spcPts val="0"/>
                </a:spcBef>
                <a:spcAft>
                  <a:spcPts val="0"/>
                </a:spcAft>
                <a:buClr>
                  <a:schemeClr val="lt1"/>
                </a:buClr>
                <a:buSzPts val="3200"/>
                <a:buFont typeface="Helvetica Neue Light"/>
                <a:buNone/>
              </a:pPr>
              <a:r>
                <a:rPr lang="ru-RU" sz="1400" b="0" i="0" u="none" strike="noStrike" cap="none" dirty="0">
                  <a:solidFill>
                    <a:schemeClr val="lt1"/>
                  </a:solidFill>
                  <a:latin typeface="HSE Sans" panose="02000000000000000000" pitchFamily="2" charset="0"/>
                  <a:ea typeface="Helvetica Neue Light"/>
                  <a:cs typeface="Helvetica Neue Light"/>
                  <a:sym typeface="Helvetica Neue Light"/>
                </a:rPr>
                <a:t>Очерки социально-экономического анализа департамента мировой экономики</a:t>
              </a:r>
              <a:endParaRPr sz="1400" dirty="0">
                <a:latin typeface="HSE Sans" panose="02000000000000000000" pitchFamily="2" charset="0"/>
              </a:endParaRPr>
            </a:p>
            <a:p>
              <a:pPr marL="0" marR="0" lvl="0" indent="0" algn="l" rtl="0">
                <a:lnSpc>
                  <a:spcPct val="90000"/>
                </a:lnSpc>
                <a:spcBef>
                  <a:spcPts val="1120"/>
                </a:spcBef>
                <a:spcAft>
                  <a:spcPts val="0"/>
                </a:spcAft>
                <a:buClr>
                  <a:schemeClr val="lt1"/>
                </a:buClr>
                <a:buSzPts val="3200"/>
                <a:buFont typeface="Helvetica Neue Light"/>
                <a:buNone/>
              </a:pPr>
              <a:r>
                <a:rPr lang="ru-RU" sz="1400" b="0" i="0" u="none" strike="noStrike" cap="none" dirty="0" err="1">
                  <a:solidFill>
                    <a:schemeClr val="lt1"/>
                  </a:solidFill>
                  <a:latin typeface="HSE Sans" panose="02000000000000000000" pitchFamily="2" charset="0"/>
                  <a:ea typeface="Helvetica Neue Light"/>
                  <a:cs typeface="Helvetica Neue Light"/>
                  <a:sym typeface="Helvetica Neue Light"/>
                </a:rPr>
                <a:t>https</a:t>
              </a:r>
              <a:r>
                <a:rPr lang="ru-RU" sz="1400" b="0" i="0" u="none" strike="noStrike" cap="none" dirty="0">
                  <a:solidFill>
                    <a:schemeClr val="lt1"/>
                  </a:solidFill>
                  <a:latin typeface="HSE Sans" panose="02000000000000000000" pitchFamily="2" charset="0"/>
                  <a:ea typeface="Helvetica Neue Light"/>
                  <a:cs typeface="Helvetica Neue Light"/>
                  <a:sym typeface="Helvetica Neue Light"/>
                </a:rPr>
                <a:t>://</a:t>
              </a:r>
              <a:r>
                <a:rPr lang="ru-RU" sz="1400" b="0" i="0" u="none" strike="noStrike" cap="none" dirty="0" err="1">
                  <a:solidFill>
                    <a:schemeClr val="lt1"/>
                  </a:solidFill>
                  <a:latin typeface="HSE Sans" panose="02000000000000000000" pitchFamily="2" charset="0"/>
                  <a:ea typeface="Helvetica Neue Light"/>
                  <a:cs typeface="Helvetica Neue Light"/>
                  <a:sym typeface="Helvetica Neue Light"/>
                </a:rPr>
                <a:t>wec.hse.ru</a:t>
              </a:r>
              <a:r>
                <a:rPr lang="ru-RU" sz="1400" b="0" i="0" u="none" strike="noStrike" cap="none" dirty="0">
                  <a:solidFill>
                    <a:schemeClr val="lt1"/>
                  </a:solidFill>
                  <a:latin typeface="HSE Sans" panose="02000000000000000000" pitchFamily="2" charset="0"/>
                  <a:ea typeface="Helvetica Neue Light"/>
                  <a:cs typeface="Helvetica Neue Light"/>
                  <a:sym typeface="Helvetica Neue Light"/>
                </a:rPr>
                <a:t>/</a:t>
              </a:r>
              <a:r>
                <a:rPr lang="ru-RU" sz="1400" b="0" i="0" u="none" strike="noStrike" cap="none" dirty="0" err="1">
                  <a:solidFill>
                    <a:schemeClr val="lt1"/>
                  </a:solidFill>
                  <a:latin typeface="HSE Sans" panose="02000000000000000000" pitchFamily="2" charset="0"/>
                  <a:ea typeface="Helvetica Neue Light"/>
                  <a:cs typeface="Helvetica Neue Light"/>
                  <a:sym typeface="Helvetica Neue Light"/>
                </a:rPr>
                <a:t>essay</a:t>
              </a:r>
              <a:endParaRPr sz="1400" b="0" i="0" u="none" strike="noStrike" cap="none" dirty="0">
                <a:solidFill>
                  <a:schemeClr val="lt1"/>
                </a:solidFill>
                <a:latin typeface="HSE Sans" panose="02000000000000000000" pitchFamily="2" charset="0"/>
                <a:ea typeface="Helvetica Neue Light"/>
                <a:cs typeface="Helvetica Neue Light"/>
                <a:sym typeface="Helvetica Neue Light"/>
              </a:endParaRPr>
            </a:p>
          </p:txBody>
        </p:sp>
        <p:sp>
          <p:nvSpPr>
            <p:cNvPr id="14" name="Google Shape;351;p18">
              <a:extLst>
                <a:ext uri="{FF2B5EF4-FFF2-40B4-BE49-F238E27FC236}">
                  <a16:creationId xmlns:a16="http://schemas.microsoft.com/office/drawing/2014/main" id="{0BD18DD2-7E4E-4D4D-8699-16ED85D1C5B9}"/>
                </a:ext>
              </a:extLst>
            </p:cNvPr>
            <p:cNvSpPr/>
            <p:nvPr/>
          </p:nvSpPr>
          <p:spPr>
            <a:xfrm>
              <a:off x="0" y="5282559"/>
              <a:ext cx="18065104" cy="907200"/>
            </a:xfrm>
            <a:prstGeom prst="rect">
              <a:avLst/>
            </a:prstGeom>
            <a:solidFill>
              <a:schemeClr val="lt1">
                <a:alpha val="89803"/>
              </a:schemeClr>
            </a:solidFill>
            <a:ln w="9525" cap="flat" cmpd="sng">
              <a:solidFill>
                <a:srgbClr val="2D74D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HSE Sans" panose="02000000000000000000" pitchFamily="2" charset="0"/>
              </a:endParaRPr>
            </a:p>
          </p:txBody>
        </p:sp>
        <p:sp>
          <p:nvSpPr>
            <p:cNvPr id="15" name="Google Shape;352;p18">
              <a:extLst>
                <a:ext uri="{FF2B5EF4-FFF2-40B4-BE49-F238E27FC236}">
                  <a16:creationId xmlns:a16="http://schemas.microsoft.com/office/drawing/2014/main" id="{14E23CF8-8FD6-3B4A-9509-F8513C877019}"/>
                </a:ext>
              </a:extLst>
            </p:cNvPr>
            <p:cNvSpPr/>
            <p:nvPr/>
          </p:nvSpPr>
          <p:spPr>
            <a:xfrm>
              <a:off x="903255" y="3034842"/>
              <a:ext cx="15622720" cy="2779076"/>
            </a:xfrm>
            <a:prstGeom prst="roundRect">
              <a:avLst>
                <a:gd name="adj" fmla="val 16667"/>
              </a:avLst>
            </a:prstGeom>
            <a:solidFill>
              <a:srgbClr val="2D74D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HSE Sans" panose="02000000000000000000" pitchFamily="2" charset="0"/>
              </a:endParaRPr>
            </a:p>
          </p:txBody>
        </p:sp>
        <p:sp>
          <p:nvSpPr>
            <p:cNvPr id="17" name="Google Shape;353;p18">
              <a:extLst>
                <a:ext uri="{FF2B5EF4-FFF2-40B4-BE49-F238E27FC236}">
                  <a16:creationId xmlns:a16="http://schemas.microsoft.com/office/drawing/2014/main" id="{D0B38018-D0B3-3D4C-8A58-1A87420E58BA}"/>
                </a:ext>
              </a:extLst>
            </p:cNvPr>
            <p:cNvSpPr txBox="1"/>
            <p:nvPr/>
          </p:nvSpPr>
          <p:spPr>
            <a:xfrm>
              <a:off x="1038918" y="3170505"/>
              <a:ext cx="15351394" cy="2507750"/>
            </a:xfrm>
            <a:prstGeom prst="rect">
              <a:avLst/>
            </a:prstGeom>
            <a:noFill/>
            <a:ln>
              <a:noFill/>
            </a:ln>
          </p:spPr>
          <p:txBody>
            <a:bodyPr spcFirstLastPara="1" wrap="square" lIns="477950" tIns="0" rIns="477950" bIns="0" anchor="ctr" anchorCtr="0">
              <a:noAutofit/>
            </a:bodyPr>
            <a:lstStyle/>
            <a:p>
              <a:pPr marL="0" marR="0" lvl="0" indent="0" algn="l" rtl="0">
                <a:lnSpc>
                  <a:spcPct val="90000"/>
                </a:lnSpc>
                <a:spcBef>
                  <a:spcPts val="0"/>
                </a:spcBef>
                <a:spcAft>
                  <a:spcPts val="0"/>
                </a:spcAft>
                <a:buClr>
                  <a:schemeClr val="lt1"/>
                </a:buClr>
                <a:buSzPts val="3200"/>
                <a:buFont typeface="Helvetica Neue Light"/>
                <a:buNone/>
              </a:pPr>
              <a:r>
                <a:rPr lang="ru-RU" sz="1400" b="0" i="0" u="none" strike="noStrike" cap="none">
                  <a:solidFill>
                    <a:schemeClr val="lt1"/>
                  </a:solidFill>
                  <a:latin typeface="HSE Sans" panose="02000000000000000000" pitchFamily="2" charset="0"/>
                  <a:ea typeface="Helvetica Neue Light"/>
                  <a:cs typeface="Helvetica Neue Light"/>
                  <a:sym typeface="Helvetica Neue Light"/>
                </a:rPr>
                <a:t>Шок пандемии: перестройка личного потребления и образа жизни населения в ходе пандемии и рецессии </a:t>
              </a:r>
              <a:endParaRPr sz="1400">
                <a:latin typeface="HSE Sans" panose="02000000000000000000" pitchFamily="2" charset="0"/>
              </a:endParaRPr>
            </a:p>
            <a:p>
              <a:pPr marL="0" marR="0" lvl="0" indent="0" algn="l" rtl="0">
                <a:lnSpc>
                  <a:spcPct val="90000"/>
                </a:lnSpc>
                <a:spcBef>
                  <a:spcPts val="1120"/>
                </a:spcBef>
                <a:spcAft>
                  <a:spcPts val="0"/>
                </a:spcAft>
                <a:buClr>
                  <a:schemeClr val="lt1"/>
                </a:buClr>
                <a:buSzPts val="3200"/>
                <a:buFont typeface="Helvetica Neue Light"/>
                <a:buNone/>
              </a:pPr>
              <a:r>
                <a:rPr lang="ru-RU" sz="1400" b="0" i="0" u="none" strike="noStrike" cap="none">
                  <a:solidFill>
                    <a:schemeClr val="lt1"/>
                  </a:solidFill>
                  <a:latin typeface="HSE Sans" panose="02000000000000000000" pitchFamily="2" charset="0"/>
                  <a:ea typeface="Helvetica Neue Light"/>
                  <a:cs typeface="Helvetica Neue Light"/>
                  <a:sym typeface="Helvetica Neue Light"/>
                </a:rPr>
                <a:t>https://wec.hse.ru/lifestyle</a:t>
              </a:r>
              <a:endParaRPr sz="1400" b="0" i="0" u="none" strike="noStrike" cap="none">
                <a:solidFill>
                  <a:schemeClr val="lt1"/>
                </a:solidFill>
                <a:latin typeface="HSE Sans" panose="02000000000000000000" pitchFamily="2" charset="0"/>
                <a:ea typeface="Helvetica Neue Light"/>
                <a:cs typeface="Helvetica Neue Light"/>
                <a:sym typeface="Helvetica Neue Light"/>
              </a:endParaRPr>
            </a:p>
          </p:txBody>
        </p:sp>
        <p:sp>
          <p:nvSpPr>
            <p:cNvPr id="18" name="Google Shape;354;p18">
              <a:extLst>
                <a:ext uri="{FF2B5EF4-FFF2-40B4-BE49-F238E27FC236}">
                  <a16:creationId xmlns:a16="http://schemas.microsoft.com/office/drawing/2014/main" id="{A5BFF48E-5A6A-FD42-ADEE-BA453B8C9E2C}"/>
                </a:ext>
              </a:extLst>
            </p:cNvPr>
            <p:cNvSpPr/>
            <p:nvPr/>
          </p:nvSpPr>
          <p:spPr>
            <a:xfrm>
              <a:off x="0" y="8598517"/>
              <a:ext cx="18065104" cy="907200"/>
            </a:xfrm>
            <a:prstGeom prst="rect">
              <a:avLst/>
            </a:prstGeom>
            <a:solidFill>
              <a:schemeClr val="lt1">
                <a:alpha val="89803"/>
              </a:schemeClr>
            </a:solidFill>
            <a:ln w="9525" cap="flat" cmpd="sng">
              <a:solidFill>
                <a:srgbClr val="91A5D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HSE Sans" panose="02000000000000000000" pitchFamily="2" charset="0"/>
              </a:endParaRPr>
            </a:p>
          </p:txBody>
        </p:sp>
        <p:sp>
          <p:nvSpPr>
            <p:cNvPr id="19" name="Google Shape;355;p18">
              <a:extLst>
                <a:ext uri="{FF2B5EF4-FFF2-40B4-BE49-F238E27FC236}">
                  <a16:creationId xmlns:a16="http://schemas.microsoft.com/office/drawing/2014/main" id="{8BC33A95-9ADE-9A47-AD06-71F65A984484}"/>
                </a:ext>
              </a:extLst>
            </p:cNvPr>
            <p:cNvSpPr/>
            <p:nvPr/>
          </p:nvSpPr>
          <p:spPr>
            <a:xfrm>
              <a:off x="903255" y="6384159"/>
              <a:ext cx="15766625" cy="2745717"/>
            </a:xfrm>
            <a:prstGeom prst="roundRect">
              <a:avLst>
                <a:gd name="adj" fmla="val 16667"/>
              </a:avLst>
            </a:prstGeom>
            <a:solidFill>
              <a:srgbClr val="91A5D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HSE Sans" panose="02000000000000000000" pitchFamily="2" charset="0"/>
              </a:endParaRPr>
            </a:p>
          </p:txBody>
        </p:sp>
        <p:sp>
          <p:nvSpPr>
            <p:cNvPr id="20" name="Google Shape;356;p18">
              <a:extLst>
                <a:ext uri="{FF2B5EF4-FFF2-40B4-BE49-F238E27FC236}">
                  <a16:creationId xmlns:a16="http://schemas.microsoft.com/office/drawing/2014/main" id="{F10F1EA3-4363-2046-AC68-07D89C061995}"/>
                </a:ext>
              </a:extLst>
            </p:cNvPr>
            <p:cNvSpPr txBox="1"/>
            <p:nvPr/>
          </p:nvSpPr>
          <p:spPr>
            <a:xfrm>
              <a:off x="1037290" y="6518194"/>
              <a:ext cx="15498556" cy="2477647"/>
            </a:xfrm>
            <a:prstGeom prst="rect">
              <a:avLst/>
            </a:prstGeom>
            <a:noFill/>
            <a:ln>
              <a:noFill/>
            </a:ln>
          </p:spPr>
          <p:txBody>
            <a:bodyPr spcFirstLastPara="1" wrap="square" lIns="477950" tIns="0" rIns="477950" bIns="0" anchor="ctr" anchorCtr="0">
              <a:noAutofit/>
            </a:bodyPr>
            <a:lstStyle/>
            <a:p>
              <a:pPr marL="0" marR="0" lvl="0" indent="0" algn="l" rtl="0">
                <a:lnSpc>
                  <a:spcPct val="90000"/>
                </a:lnSpc>
                <a:spcBef>
                  <a:spcPts val="0"/>
                </a:spcBef>
                <a:spcAft>
                  <a:spcPts val="0"/>
                </a:spcAft>
                <a:buClr>
                  <a:schemeClr val="lt1"/>
                </a:buClr>
                <a:buSzPts val="3200"/>
                <a:buFont typeface="Helvetica Neue Light"/>
                <a:buNone/>
              </a:pPr>
              <a:r>
                <a:rPr lang="ru-RU" sz="1400" b="0" i="0" u="none" strike="noStrike" cap="none" dirty="0">
                  <a:solidFill>
                    <a:schemeClr val="lt1"/>
                  </a:solidFill>
                  <a:latin typeface="HSE Sans" panose="02000000000000000000" pitchFamily="2" charset="0"/>
                  <a:ea typeface="Helvetica Neue Light"/>
                  <a:cs typeface="Helvetica Neue Light"/>
                  <a:sym typeface="Helvetica Neue Light"/>
                </a:rPr>
                <a:t>Научные семинары по мировой экономике с профессором Леонидом Григорьевым</a:t>
              </a:r>
              <a:endParaRPr sz="1400" dirty="0">
                <a:latin typeface="HSE Sans" panose="02000000000000000000" pitchFamily="2" charset="0"/>
              </a:endParaRPr>
            </a:p>
            <a:p>
              <a:pPr marL="0" marR="0" lvl="0" indent="0" algn="l" rtl="0">
                <a:lnSpc>
                  <a:spcPct val="90000"/>
                </a:lnSpc>
                <a:spcBef>
                  <a:spcPts val="1120"/>
                </a:spcBef>
                <a:spcAft>
                  <a:spcPts val="0"/>
                </a:spcAft>
                <a:buClr>
                  <a:schemeClr val="lt1"/>
                </a:buClr>
                <a:buSzPts val="3200"/>
                <a:buFont typeface="Helvetica Neue Light"/>
                <a:buNone/>
              </a:pPr>
              <a:r>
                <a:rPr lang="ru-RU" sz="1400" b="0" i="0" u="none" strike="noStrike" cap="none" dirty="0" err="1">
                  <a:solidFill>
                    <a:schemeClr val="lt1"/>
                  </a:solidFill>
                  <a:latin typeface="HSE Sans" panose="02000000000000000000" pitchFamily="2" charset="0"/>
                  <a:ea typeface="Helvetica Neue Light"/>
                  <a:cs typeface="Helvetica Neue Light"/>
                  <a:sym typeface="Helvetica Neue Light"/>
                </a:rPr>
                <a:t>https</a:t>
              </a:r>
              <a:r>
                <a:rPr lang="ru-RU" sz="1400" b="0" i="0" u="none" strike="noStrike" cap="none" dirty="0">
                  <a:solidFill>
                    <a:schemeClr val="lt1"/>
                  </a:solidFill>
                  <a:latin typeface="HSE Sans" panose="02000000000000000000" pitchFamily="2" charset="0"/>
                  <a:ea typeface="Helvetica Neue Light"/>
                  <a:cs typeface="Helvetica Neue Light"/>
                  <a:sym typeface="Helvetica Neue Light"/>
                </a:rPr>
                <a:t>://</a:t>
              </a:r>
              <a:r>
                <a:rPr lang="ru-RU" sz="1400" b="0" i="0" u="none" strike="noStrike" cap="none" dirty="0" err="1">
                  <a:solidFill>
                    <a:schemeClr val="lt1"/>
                  </a:solidFill>
                  <a:latin typeface="HSE Sans" panose="02000000000000000000" pitchFamily="2" charset="0"/>
                  <a:ea typeface="Helvetica Neue Light"/>
                  <a:cs typeface="Helvetica Neue Light"/>
                  <a:sym typeface="Helvetica Neue Light"/>
                </a:rPr>
                <a:t>wec.hse.ru</a:t>
              </a:r>
              <a:r>
                <a:rPr lang="ru-RU" sz="1400" b="0" i="0" u="none" strike="noStrike" cap="none" dirty="0">
                  <a:solidFill>
                    <a:schemeClr val="lt1"/>
                  </a:solidFill>
                  <a:latin typeface="HSE Sans" panose="02000000000000000000" pitchFamily="2" charset="0"/>
                  <a:ea typeface="Helvetica Neue Light"/>
                  <a:cs typeface="Helvetica Neue Light"/>
                  <a:sym typeface="Helvetica Neue Light"/>
                </a:rPr>
                <a:t>/</a:t>
              </a:r>
              <a:r>
                <a:rPr lang="ru-RU" sz="1400" b="0" i="0" u="none" strike="noStrike" cap="none" dirty="0" err="1">
                  <a:solidFill>
                    <a:schemeClr val="lt1"/>
                  </a:solidFill>
                  <a:latin typeface="HSE Sans" panose="02000000000000000000" pitchFamily="2" charset="0"/>
                  <a:ea typeface="Helvetica Neue Light"/>
                  <a:cs typeface="Helvetica Neue Light"/>
                  <a:sym typeface="Helvetica Neue Light"/>
                </a:rPr>
                <a:t>ressem</a:t>
              </a:r>
              <a:endParaRPr sz="1400" b="0" i="0" u="none" strike="noStrike" cap="none" dirty="0">
                <a:solidFill>
                  <a:schemeClr val="lt1"/>
                </a:solidFill>
                <a:latin typeface="HSE Sans" panose="02000000000000000000" pitchFamily="2" charset="0"/>
                <a:ea typeface="Helvetica Neue Light"/>
                <a:cs typeface="Helvetica Neue Light"/>
                <a:sym typeface="Helvetica Neue Light"/>
              </a:endParaRPr>
            </a:p>
          </p:txBody>
        </p:sp>
      </p:grpSp>
    </p:spTree>
    <p:extLst>
      <p:ext uri="{BB962C8B-B14F-4D97-AF65-F5344CB8AC3E}">
        <p14:creationId xmlns:p14="http://schemas.microsoft.com/office/powerpoint/2010/main" val="2824458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a:xfrm>
            <a:off x="422734" y="1067402"/>
            <a:ext cx="5245560" cy="442761"/>
          </a:xfrm>
        </p:spPr>
        <p:txBody>
          <a:bodyPr/>
          <a:lstStyle/>
          <a:p>
            <a:r>
              <a:rPr lang="ru-RU" dirty="0"/>
              <a:t>Научная работа</a:t>
            </a:r>
          </a:p>
        </p:txBody>
      </p:sp>
      <p:sp>
        <p:nvSpPr>
          <p:cNvPr id="8" name="Текст 4">
            <a:extLst>
              <a:ext uri="{FF2B5EF4-FFF2-40B4-BE49-F238E27FC236}">
                <a16:creationId xmlns:a16="http://schemas.microsoft.com/office/drawing/2014/main" id="{0835C092-8BFE-C44B-A4AF-1C183F63FF8E}"/>
              </a:ext>
            </a:extLst>
          </p:cNvPr>
          <p:cNvSpPr>
            <a:spLocks noGrp="1"/>
          </p:cNvSpPr>
          <p:nvPr>
            <p:ph type="body" sz="quarter" idx="13"/>
          </p:nvPr>
        </p:nvSpPr>
        <p:spPr>
          <a:xfrm>
            <a:off x="1143689" y="540904"/>
            <a:ext cx="1901825" cy="415925"/>
          </a:xfrm>
        </p:spPr>
        <p:txBody>
          <a:bodyPr/>
          <a:lstStyle/>
          <a:p>
            <a:r>
              <a:rPr lang="ru-RU" dirty="0"/>
              <a:t>Департамент мировой экономики</a:t>
            </a:r>
          </a:p>
        </p:txBody>
      </p:sp>
      <p:sp>
        <p:nvSpPr>
          <p:cNvPr id="9" name="Текст 5">
            <a:extLst>
              <a:ext uri="{FF2B5EF4-FFF2-40B4-BE49-F238E27FC236}">
                <a16:creationId xmlns:a16="http://schemas.microsoft.com/office/drawing/2014/main" id="{79FA13C2-3D56-7142-A38A-1F9AA778A85B}"/>
              </a:ext>
            </a:extLst>
          </p:cNvPr>
          <p:cNvSpPr>
            <a:spLocks noGrp="1"/>
          </p:cNvSpPr>
          <p:nvPr>
            <p:ph type="body" sz="quarter" idx="14"/>
          </p:nvPr>
        </p:nvSpPr>
        <p:spPr>
          <a:xfrm>
            <a:off x="3459163" y="548720"/>
            <a:ext cx="2070100" cy="408109"/>
          </a:xfrm>
        </p:spPr>
        <p:txBody>
          <a:bodyPr/>
          <a:lstStyle/>
          <a:p>
            <a:r>
              <a:rPr lang="ru-RU" dirty="0"/>
              <a:t>Магистерская программа «Мировая экономика»</a:t>
            </a:r>
          </a:p>
        </p:txBody>
      </p:sp>
      <p:sp>
        <p:nvSpPr>
          <p:cNvPr id="12" name="Текст 6">
            <a:extLst>
              <a:ext uri="{FF2B5EF4-FFF2-40B4-BE49-F238E27FC236}">
                <a16:creationId xmlns:a16="http://schemas.microsoft.com/office/drawing/2014/main" id="{A8827D61-550F-0748-B9A2-1E0E9D5BB01B}"/>
              </a:ext>
            </a:extLst>
          </p:cNvPr>
          <p:cNvSpPr>
            <a:spLocks noGrp="1"/>
          </p:cNvSpPr>
          <p:nvPr>
            <p:ph type="body" sz="quarter" idx="15"/>
          </p:nvPr>
        </p:nvSpPr>
        <p:spPr/>
        <p:txBody>
          <a:bodyPr/>
          <a:lstStyle/>
          <a:p>
            <a:r>
              <a:rPr lang="ru-RU" dirty="0"/>
              <a:t>Научная работа</a:t>
            </a:r>
          </a:p>
        </p:txBody>
      </p:sp>
      <p:sp>
        <p:nvSpPr>
          <p:cNvPr id="16"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DB0E9D24-B08F-154B-856C-E66D7A76135E}"/>
              </a:ext>
            </a:extLst>
          </p:cNvPr>
          <p:cNvSpPr txBox="1"/>
          <p:nvPr/>
        </p:nvSpPr>
        <p:spPr>
          <a:xfrm>
            <a:off x="188888" y="1669983"/>
            <a:ext cx="11417213" cy="51880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lnSpc>
                <a:spcPct val="150000"/>
              </a:lnSpc>
              <a:defRPr sz="3600">
                <a:solidFill>
                  <a:srgbClr val="253957"/>
                </a:solidFill>
                <a:latin typeface="Arial" panose="020B0604020202020204" pitchFamily="34" charset="0"/>
                <a:ea typeface="+mn-ea"/>
                <a:cs typeface="Arial" panose="020B0604020202020204" pitchFamily="34" charset="0"/>
              </a:defRPr>
            </a:lvl1pPr>
          </a:lstStyle>
          <a:p>
            <a:r>
              <a:rPr lang="ru-RU" sz="1400" b="1" dirty="0">
                <a:latin typeface="HSE Sans" panose="02000000000000000000" pitchFamily="2" charset="0"/>
                <a:sym typeface="Arial Narrow"/>
              </a:rPr>
              <a:t>Учебники</a:t>
            </a:r>
            <a:r>
              <a:rPr lang="ru-RU" sz="1400" dirty="0">
                <a:latin typeface="HSE Sans" panose="02000000000000000000" pitchFamily="2" charset="0"/>
                <a:sym typeface="Arial Narrow"/>
              </a:rPr>
              <a:t>:</a:t>
            </a:r>
          </a:p>
          <a:p>
            <a:r>
              <a:rPr lang="ru-RU" sz="1400" dirty="0">
                <a:latin typeface="HSE Sans" panose="02000000000000000000" pitchFamily="2" charset="0"/>
                <a:sym typeface="Arial Narrow"/>
              </a:rPr>
              <a:t>Мировая экономика в эпоху больших потрясений / ред. Григорьева Л.М., </a:t>
            </a:r>
            <a:r>
              <a:rPr lang="ru-RU" sz="1400" dirty="0" err="1">
                <a:latin typeface="HSE Sans" panose="02000000000000000000" pitchFamily="2" charset="0"/>
                <a:sym typeface="Arial Narrow"/>
              </a:rPr>
              <a:t>Курдина</a:t>
            </a:r>
            <a:r>
              <a:rPr lang="ru-RU" sz="1400" dirty="0">
                <a:latin typeface="HSE Sans" panose="02000000000000000000" pitchFamily="2" charset="0"/>
                <a:sym typeface="Arial Narrow"/>
              </a:rPr>
              <a:t> А.А., Макарова И.А. – 2022</a:t>
            </a:r>
            <a:endParaRPr lang="en-US" sz="1400" dirty="0">
              <a:latin typeface="HSE Sans" panose="02000000000000000000" pitchFamily="2" charset="0"/>
              <a:sym typeface="Arial Narrow"/>
            </a:endParaRPr>
          </a:p>
          <a:p>
            <a:r>
              <a:rPr lang="ru-RU" sz="1400" dirty="0">
                <a:latin typeface="HSE Sans" panose="02000000000000000000" pitchFamily="2" charset="0"/>
                <a:sym typeface="Arial Narrow"/>
              </a:rPr>
              <a:t>Мировая экономика в начале </a:t>
            </a:r>
            <a:r>
              <a:rPr lang="en-US" sz="1400" dirty="0">
                <a:latin typeface="HSE Sans" panose="02000000000000000000"/>
                <a:sym typeface="Arial Narrow"/>
              </a:rPr>
              <a:t>XXI </a:t>
            </a:r>
            <a:r>
              <a:rPr lang="ru-RU" sz="1400" dirty="0">
                <a:latin typeface="HSE Sans" panose="02000000000000000000" pitchFamily="2" charset="0"/>
                <a:sym typeface="Arial Narrow"/>
              </a:rPr>
              <a:t>века / под ред. Григорьева Л.М. – Москва, 2013.</a:t>
            </a:r>
          </a:p>
          <a:p>
            <a:r>
              <a:rPr lang="ru-RU" sz="1400" b="1" dirty="0">
                <a:latin typeface="HSE Sans" panose="02000000000000000000" pitchFamily="2" charset="0"/>
                <a:sym typeface="Arial Narrow"/>
              </a:rPr>
              <a:t>Статьи/главы</a:t>
            </a:r>
            <a:r>
              <a:rPr lang="en-US" sz="1400" b="1" dirty="0">
                <a:latin typeface="HSE Sans" panose="02000000000000000000"/>
                <a:sym typeface="Arial Narrow"/>
              </a:rPr>
              <a:t> (2021-2022)</a:t>
            </a:r>
            <a:r>
              <a:rPr lang="ru-RU" sz="1400" b="1" dirty="0">
                <a:latin typeface="HSE Sans" panose="02000000000000000000" pitchFamily="2" charset="0"/>
                <a:sym typeface="Arial Narrow"/>
              </a:rPr>
              <a:t>:</a:t>
            </a:r>
          </a:p>
          <a:p>
            <a:r>
              <a:rPr lang="en" sz="1400" dirty="0">
                <a:latin typeface="HSE Sans" panose="02000000000000000000"/>
                <a:sym typeface="Arial Narrow"/>
              </a:rPr>
              <a:t>Grigoryev L.M., Medzhidova D.D. Energy Transition in the Baltic Sea Region: A Controversial Role of LNG? </a:t>
            </a:r>
            <a:r>
              <a:rPr lang="ru-RU" sz="1400" dirty="0">
                <a:latin typeface="HSE Sans" panose="02000000000000000000" pitchFamily="2" charset="0"/>
                <a:sym typeface="Arial Narrow"/>
              </a:rPr>
              <a:t>/ </a:t>
            </a:r>
            <a:r>
              <a:rPr lang="en" sz="1400" dirty="0">
                <a:latin typeface="HSE Sans" panose="02000000000000000000"/>
                <a:sym typeface="Arial Narrow"/>
              </a:rPr>
              <a:t>In:</a:t>
            </a:r>
            <a:r>
              <a:rPr lang="ru-RU" sz="1400" dirty="0">
                <a:latin typeface="HSE Sans" panose="02000000000000000000" pitchFamily="2" charset="0"/>
                <a:sym typeface="Arial Narrow"/>
              </a:rPr>
              <a:t> </a:t>
            </a:r>
            <a:r>
              <a:rPr lang="en" sz="1400" dirty="0">
                <a:latin typeface="HSE Sans" panose="02000000000000000000"/>
                <a:sym typeface="Arial Narrow"/>
              </a:rPr>
              <a:t>The Future of Energy Consumption, Security and Natural Gas: LNG in the Baltic Sea region. Palgrave Macmillan, 2022. Ch. 3. P. 61-91.</a:t>
            </a:r>
          </a:p>
          <a:p>
            <a:r>
              <a:rPr lang="en-US" sz="1400" dirty="0">
                <a:effectLst/>
                <a:latin typeface="HSE Sans" panose="02000000000000000000"/>
                <a:ea typeface="Calibri" panose="020F0502020204030204" pitchFamily="34" charset="0"/>
              </a:rPr>
              <a:t>Grigoryev L.M., </a:t>
            </a:r>
            <a:r>
              <a:rPr lang="en-US" sz="1400" dirty="0" err="1">
                <a:effectLst/>
                <a:latin typeface="HSE Sans" panose="02000000000000000000"/>
                <a:ea typeface="Calibri" panose="020F0502020204030204" pitchFamily="34" charset="0"/>
              </a:rPr>
              <a:t>Morozkina</a:t>
            </a:r>
            <a:r>
              <a:rPr lang="en-US" sz="1400" dirty="0">
                <a:effectLst/>
                <a:latin typeface="HSE Sans" panose="02000000000000000000"/>
                <a:ea typeface="Calibri" panose="020F0502020204030204" pitchFamily="34" charset="0"/>
              </a:rPr>
              <a:t> A.K. </a:t>
            </a:r>
            <a:r>
              <a:rPr lang="ru-RU" sz="1400" dirty="0">
                <a:effectLst/>
                <a:latin typeface="HSE Sans" panose="02000000000000000000"/>
                <a:ea typeface="Calibri" panose="020F0502020204030204" pitchFamily="34" charset="0"/>
              </a:rPr>
              <a:t> </a:t>
            </a:r>
            <a:r>
              <a:rPr lang="en-US" sz="1400" dirty="0">
                <a:effectLst/>
                <a:latin typeface="HSE Sans" panose="02000000000000000000"/>
                <a:ea typeface="Calibri" panose="020F0502020204030204" pitchFamily="34" charset="0"/>
              </a:rPr>
              <a:t>Pandemic shock and recession: the adequacy of anti-crisis measures and the role of development assistance. In </a:t>
            </a:r>
            <a:r>
              <a:rPr lang="en-US" sz="1400" i="1" dirty="0">
                <a:effectLst/>
                <a:latin typeface="HSE Sans" panose="02000000000000000000"/>
                <a:ea typeface="Calibri" panose="020F0502020204030204" pitchFamily="34" charset="0"/>
              </a:rPr>
              <a:t>COVID-19 and Foreign Aid</a:t>
            </a:r>
            <a:r>
              <a:rPr lang="en-US" sz="1400" dirty="0">
                <a:effectLst/>
                <a:latin typeface="HSE Sans" panose="02000000000000000000"/>
                <a:ea typeface="Calibri" panose="020F0502020204030204" pitchFamily="34" charset="0"/>
              </a:rPr>
              <a:t>, Eds: </a:t>
            </a:r>
            <a:r>
              <a:rPr lang="en-US" sz="1400" dirty="0" err="1">
                <a:effectLst/>
                <a:latin typeface="HSE Sans" panose="02000000000000000000"/>
                <a:ea typeface="Calibri" panose="020F0502020204030204" pitchFamily="34" charset="0"/>
              </a:rPr>
              <a:t>Jakupec</a:t>
            </a:r>
            <a:r>
              <a:rPr lang="en-US" sz="1400" dirty="0">
                <a:effectLst/>
                <a:latin typeface="HSE Sans" panose="02000000000000000000"/>
                <a:ea typeface="Calibri" panose="020F0502020204030204" pitchFamily="34" charset="0"/>
              </a:rPr>
              <a:t> V., Kelly M., de Percy M., Routledge, 344 P. </a:t>
            </a:r>
          </a:p>
          <a:p>
            <a:r>
              <a:rPr lang="ru-RU" sz="1400" dirty="0">
                <a:latin typeface="HSE Sans" panose="02000000000000000000" pitchFamily="2" charset="0"/>
                <a:sym typeface="Arial Narrow"/>
              </a:rPr>
              <a:t>Рыжков В. А., Крюков В. А. Сибирь как опора России / Россия в глобальной политике. 2022. Т. 20. № 1. С. 108-128.</a:t>
            </a:r>
          </a:p>
          <a:p>
            <a:r>
              <a:rPr lang="en-US" sz="1400" dirty="0" err="1">
                <a:latin typeface="HSE Sans" panose="02000000000000000000" pitchFamily="2" charset="0"/>
                <a:sym typeface="Arial Narrow"/>
              </a:rPr>
              <a:t>Krukov</a:t>
            </a:r>
            <a:r>
              <a:rPr lang="en-US" sz="1400" dirty="0">
                <a:latin typeface="HSE Sans" panose="02000000000000000000" pitchFamily="2" charset="0"/>
                <a:sym typeface="Arial Narrow"/>
              </a:rPr>
              <a:t> V.A., </a:t>
            </a:r>
            <a:r>
              <a:rPr lang="en-US" sz="1400" dirty="0" err="1">
                <a:latin typeface="HSE Sans" panose="02000000000000000000" pitchFamily="2" charset="0"/>
                <a:sym typeface="Arial Narrow"/>
              </a:rPr>
              <a:t>Tokarev</a:t>
            </a:r>
            <a:r>
              <a:rPr lang="en-US" sz="1400" dirty="0">
                <a:latin typeface="HSE Sans" panose="02000000000000000000" pitchFamily="2" charset="0"/>
                <a:sym typeface="Arial Narrow"/>
              </a:rPr>
              <a:t> A. Spatial trends of innovation in the Russian oil and gas sector: What does patent activity in Siberia and the Arctic reflect? Regional Science Policy &amp; practice. 2022. Vol. 14. No 1. P. 127-146</a:t>
            </a:r>
            <a:endParaRPr lang="ru-RU" sz="1400" dirty="0">
              <a:latin typeface="HSE Sans" panose="02000000000000000000" pitchFamily="2" charset="0"/>
              <a:sym typeface="Arial Narrow"/>
            </a:endParaRPr>
          </a:p>
          <a:p>
            <a:r>
              <a:rPr lang="en-US" sz="1400" dirty="0" err="1">
                <a:latin typeface="HSE Sans" panose="02000000000000000000"/>
                <a:sym typeface="Arial Narrow"/>
              </a:rPr>
              <a:t>Chulok</a:t>
            </a:r>
            <a:r>
              <a:rPr lang="en-US" sz="1400" dirty="0">
                <a:latin typeface="HSE Sans" panose="02000000000000000000"/>
                <a:sym typeface="Arial Narrow"/>
              </a:rPr>
              <a:t> A. Applying blended foresight methods for revealing incentives and future strategies of key national innovation system players / Engineering Management in Production and Services. 2021. Vol. 13. No. 4. P. 160-173.</a:t>
            </a:r>
          </a:p>
          <a:p>
            <a:endParaRPr lang="en-US" sz="1400" dirty="0">
              <a:latin typeface="HSE Sans" panose="02000000000000000000"/>
              <a:sym typeface="Arial Narrow"/>
            </a:endParaRPr>
          </a:p>
          <a:p>
            <a:r>
              <a:rPr lang="ru-RU" sz="1400" b="1" dirty="0">
                <a:latin typeface="HSE Sans" panose="02000000000000000000" pitchFamily="2" charset="0"/>
                <a:sym typeface="Arial Narrow"/>
              </a:rPr>
              <a:t>Полный список: </a:t>
            </a:r>
            <a:r>
              <a:rPr lang="en-US" sz="1400" b="1" dirty="0">
                <a:latin typeface="HSE Sans" panose="02000000000000000000"/>
                <a:sym typeface="Arial Narrow"/>
              </a:rPr>
              <a:t>https://wec.hse.ru/publications/</a:t>
            </a:r>
            <a:endParaRPr lang="ru-RU" sz="1400" dirty="0">
              <a:latin typeface="HSE Sans" panose="02000000000000000000" pitchFamily="2" charset="0"/>
              <a:sym typeface="Arial Narrow"/>
            </a:endParaRPr>
          </a:p>
        </p:txBody>
      </p:sp>
    </p:spTree>
    <p:extLst>
      <p:ext uri="{BB962C8B-B14F-4D97-AF65-F5344CB8AC3E}">
        <p14:creationId xmlns:p14="http://schemas.microsoft.com/office/powerpoint/2010/main" val="697630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a:xfrm>
            <a:off x="585898" y="1447790"/>
            <a:ext cx="6554204" cy="777025"/>
          </a:xfrm>
        </p:spPr>
        <p:txBody>
          <a:bodyPr/>
          <a:lstStyle/>
          <a:p>
            <a:r>
              <a:rPr lang="ru-RU" dirty="0"/>
              <a:t>Дополнительная информация и контакты</a:t>
            </a:r>
          </a:p>
        </p:txBody>
      </p:sp>
      <p:sp>
        <p:nvSpPr>
          <p:cNvPr id="8" name="Текст 4">
            <a:extLst>
              <a:ext uri="{FF2B5EF4-FFF2-40B4-BE49-F238E27FC236}">
                <a16:creationId xmlns:a16="http://schemas.microsoft.com/office/drawing/2014/main" id="{0835C092-8BFE-C44B-A4AF-1C183F63FF8E}"/>
              </a:ext>
            </a:extLst>
          </p:cNvPr>
          <p:cNvSpPr>
            <a:spLocks noGrp="1"/>
          </p:cNvSpPr>
          <p:nvPr>
            <p:ph type="body" sz="quarter" idx="13"/>
          </p:nvPr>
        </p:nvSpPr>
        <p:spPr>
          <a:xfrm>
            <a:off x="1143689" y="540904"/>
            <a:ext cx="1901825" cy="415925"/>
          </a:xfrm>
        </p:spPr>
        <p:txBody>
          <a:bodyPr/>
          <a:lstStyle/>
          <a:p>
            <a:r>
              <a:rPr lang="ru-RU" dirty="0"/>
              <a:t>Департамент мировой экономики</a:t>
            </a:r>
          </a:p>
        </p:txBody>
      </p:sp>
      <p:sp>
        <p:nvSpPr>
          <p:cNvPr id="9" name="Текст 5">
            <a:extLst>
              <a:ext uri="{FF2B5EF4-FFF2-40B4-BE49-F238E27FC236}">
                <a16:creationId xmlns:a16="http://schemas.microsoft.com/office/drawing/2014/main" id="{79FA13C2-3D56-7142-A38A-1F9AA778A85B}"/>
              </a:ext>
            </a:extLst>
          </p:cNvPr>
          <p:cNvSpPr>
            <a:spLocks noGrp="1"/>
          </p:cNvSpPr>
          <p:nvPr>
            <p:ph type="body" sz="quarter" idx="14"/>
          </p:nvPr>
        </p:nvSpPr>
        <p:spPr>
          <a:xfrm>
            <a:off x="3459163" y="548720"/>
            <a:ext cx="2070100" cy="408109"/>
          </a:xfrm>
        </p:spPr>
        <p:txBody>
          <a:bodyPr/>
          <a:lstStyle/>
          <a:p>
            <a:r>
              <a:rPr lang="ru-RU" dirty="0"/>
              <a:t>Магистерская программа «Мировая экономика»</a:t>
            </a:r>
          </a:p>
        </p:txBody>
      </p:sp>
      <p:sp>
        <p:nvSpPr>
          <p:cNvPr id="12" name="Текст 6">
            <a:extLst>
              <a:ext uri="{FF2B5EF4-FFF2-40B4-BE49-F238E27FC236}">
                <a16:creationId xmlns:a16="http://schemas.microsoft.com/office/drawing/2014/main" id="{A8827D61-550F-0748-B9A2-1E0E9D5BB01B}"/>
              </a:ext>
            </a:extLst>
          </p:cNvPr>
          <p:cNvSpPr>
            <a:spLocks noGrp="1"/>
          </p:cNvSpPr>
          <p:nvPr>
            <p:ph type="body" sz="quarter" idx="15"/>
          </p:nvPr>
        </p:nvSpPr>
        <p:spPr/>
        <p:txBody>
          <a:bodyPr/>
          <a:lstStyle/>
          <a:p>
            <a:r>
              <a:rPr lang="ru-RU" dirty="0"/>
              <a:t>Контакты</a:t>
            </a:r>
          </a:p>
        </p:txBody>
      </p:sp>
      <p:sp>
        <p:nvSpPr>
          <p:cNvPr id="16"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DB0E9D24-B08F-154B-856C-E66D7A76135E}"/>
              </a:ext>
            </a:extLst>
          </p:cNvPr>
          <p:cNvSpPr txBox="1"/>
          <p:nvPr/>
        </p:nvSpPr>
        <p:spPr>
          <a:xfrm>
            <a:off x="551285" y="1821868"/>
            <a:ext cx="11417213" cy="43801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lnSpc>
                <a:spcPct val="150000"/>
              </a:lnSpc>
              <a:defRPr sz="3600">
                <a:solidFill>
                  <a:srgbClr val="253957"/>
                </a:solidFill>
                <a:latin typeface="Arial" panose="020B0604020202020204" pitchFamily="34" charset="0"/>
                <a:ea typeface="+mn-ea"/>
                <a:cs typeface="Arial" panose="020B0604020202020204" pitchFamily="34" charset="0"/>
              </a:defRPr>
            </a:lvl1pPr>
          </a:lstStyle>
          <a:p>
            <a:pPr algn="ctr"/>
            <a:r>
              <a:rPr lang="ru-RU" sz="1800" dirty="0">
                <a:latin typeface="HSE Sans" panose="02000000000000000000" pitchFamily="2" charset="0"/>
                <a:sym typeface="Arial Narrow"/>
              </a:rPr>
              <a:t>Сайт магистерской ОП «Мировая экономика»</a:t>
            </a:r>
          </a:p>
          <a:p>
            <a:pPr algn="ctr"/>
            <a:r>
              <a:rPr lang="en" sz="1800" dirty="0">
                <a:latin typeface="HSE Sans" panose="02000000000000000000" pitchFamily="2" charset="0"/>
                <a:sym typeface="Arial Narrow"/>
              </a:rPr>
              <a:t>https://</a:t>
            </a:r>
            <a:r>
              <a:rPr lang="en" sz="1800" dirty="0" err="1">
                <a:latin typeface="HSE Sans" panose="02000000000000000000" pitchFamily="2" charset="0"/>
                <a:sym typeface="Arial Narrow"/>
              </a:rPr>
              <a:t>www.hse.ru</a:t>
            </a:r>
            <a:r>
              <a:rPr lang="en" sz="1800" dirty="0">
                <a:latin typeface="HSE Sans" panose="02000000000000000000" pitchFamily="2" charset="0"/>
                <a:sym typeface="Arial Narrow"/>
              </a:rPr>
              <a:t>/ma/we/</a:t>
            </a:r>
          </a:p>
          <a:p>
            <a:pPr algn="ctr"/>
            <a:endParaRPr lang="en" sz="1800" dirty="0">
              <a:latin typeface="HSE Sans" panose="02000000000000000000" pitchFamily="2" charset="0"/>
              <a:sym typeface="Arial Narrow"/>
            </a:endParaRPr>
          </a:p>
          <a:p>
            <a:pPr algn="ctr"/>
            <a:r>
              <a:rPr lang="ru-RU" sz="1800" dirty="0">
                <a:latin typeface="HSE Sans" panose="02000000000000000000" pitchFamily="2" charset="0"/>
                <a:sym typeface="Arial Narrow"/>
              </a:rPr>
              <a:t>Менеджер магистерской ОП «Мировая экономика»:</a:t>
            </a:r>
          </a:p>
          <a:p>
            <a:pPr algn="ctr"/>
            <a:r>
              <a:rPr lang="ru-RU" sz="1800" dirty="0">
                <a:latin typeface="HSE Sans" panose="02000000000000000000" pitchFamily="2" charset="0"/>
                <a:sym typeface="Arial Narrow"/>
              </a:rPr>
              <a:t>Яновская Наталия Глебовна </a:t>
            </a:r>
          </a:p>
          <a:p>
            <a:pPr algn="ctr"/>
            <a:r>
              <a:rPr lang="en" sz="1800" dirty="0" err="1">
                <a:latin typeface="HSE Sans" panose="02000000000000000000" pitchFamily="2" charset="0"/>
                <a:sym typeface="Arial Narrow"/>
              </a:rPr>
              <a:t>nyanovskaya@hse.ru</a:t>
            </a:r>
            <a:r>
              <a:rPr lang="en" sz="1800" dirty="0">
                <a:latin typeface="HSE Sans" panose="02000000000000000000" pitchFamily="2" charset="0"/>
                <a:sym typeface="Arial Narrow"/>
              </a:rPr>
              <a:t> </a:t>
            </a:r>
          </a:p>
          <a:p>
            <a:pPr algn="ctr"/>
            <a:endParaRPr lang="en" sz="1800" dirty="0">
              <a:latin typeface="HSE Sans" panose="02000000000000000000" pitchFamily="2" charset="0"/>
              <a:sym typeface="Arial Narrow"/>
            </a:endParaRPr>
          </a:p>
          <a:p>
            <a:pPr algn="ctr"/>
            <a:r>
              <a:rPr lang="ru-RU" sz="1800" dirty="0">
                <a:latin typeface="HSE Sans" panose="02000000000000000000" pitchFamily="2" charset="0"/>
                <a:sym typeface="Arial Narrow"/>
              </a:rPr>
              <a:t>Заместитель академического руководителя:</a:t>
            </a:r>
          </a:p>
          <a:p>
            <a:pPr algn="ctr"/>
            <a:r>
              <a:rPr lang="ru-RU" sz="1800" dirty="0" err="1">
                <a:latin typeface="HSE Sans" panose="02000000000000000000" pitchFamily="2" charset="0"/>
                <a:sym typeface="Arial Narrow"/>
              </a:rPr>
              <a:t>Морозкина</a:t>
            </a:r>
            <a:r>
              <a:rPr lang="ru-RU" sz="1800" dirty="0">
                <a:latin typeface="HSE Sans" panose="02000000000000000000" pitchFamily="2" charset="0"/>
                <a:sym typeface="Arial Narrow"/>
              </a:rPr>
              <a:t> Александра Константиновна</a:t>
            </a:r>
          </a:p>
          <a:p>
            <a:pPr algn="ctr"/>
            <a:r>
              <a:rPr lang="en" sz="1800" dirty="0" err="1">
                <a:latin typeface="HSE Sans" panose="02000000000000000000" pitchFamily="2" charset="0"/>
                <a:sym typeface="Arial Narrow"/>
              </a:rPr>
              <a:t>akmorozkina@hse.ru</a:t>
            </a:r>
            <a:endParaRPr lang="en" sz="1800" dirty="0">
              <a:latin typeface="HSE Sans" panose="02000000000000000000" pitchFamily="2" charset="0"/>
              <a:sym typeface="Arial Narrow"/>
            </a:endParaRPr>
          </a:p>
          <a:p>
            <a:pPr algn="ctr"/>
            <a:endParaRPr lang="en" sz="1800" dirty="0">
              <a:latin typeface="HSE Sans" panose="02000000000000000000" pitchFamily="2" charset="0"/>
              <a:sym typeface="Arial Narrow"/>
            </a:endParaRPr>
          </a:p>
          <a:p>
            <a:pPr algn="ctr"/>
            <a:endParaRPr lang="ru-RU" sz="1800" dirty="0">
              <a:latin typeface="HSE Sans" panose="02000000000000000000" pitchFamily="2" charset="0"/>
              <a:sym typeface="Arial Narrow"/>
            </a:endParaRPr>
          </a:p>
        </p:txBody>
      </p:sp>
    </p:spTree>
    <p:extLst>
      <p:ext uri="{BB962C8B-B14F-4D97-AF65-F5344CB8AC3E}">
        <p14:creationId xmlns:p14="http://schemas.microsoft.com/office/powerpoint/2010/main" val="1977573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a:xfrm>
            <a:off x="424543" y="1447790"/>
            <a:ext cx="6106885" cy="777025"/>
          </a:xfrm>
        </p:spPr>
        <p:txBody>
          <a:bodyPr>
            <a:normAutofit/>
          </a:bodyPr>
          <a:lstStyle/>
          <a:p>
            <a:r>
              <a:rPr lang="ru-RU" dirty="0"/>
              <a:t>Заместитель академического руководителя</a:t>
            </a:r>
          </a:p>
        </p:txBody>
      </p:sp>
      <p:sp>
        <p:nvSpPr>
          <p:cNvPr id="4" name="Текст 3">
            <a:extLst>
              <a:ext uri="{FF2B5EF4-FFF2-40B4-BE49-F238E27FC236}">
                <a16:creationId xmlns:a16="http://schemas.microsoft.com/office/drawing/2014/main" id="{53356540-7218-FF4B-B6BC-5BD291A372E2}"/>
              </a:ext>
            </a:extLst>
          </p:cNvPr>
          <p:cNvSpPr>
            <a:spLocks noGrp="1"/>
          </p:cNvSpPr>
          <p:nvPr>
            <p:ph type="body" sz="quarter" idx="12"/>
          </p:nvPr>
        </p:nvSpPr>
        <p:spPr>
          <a:xfrm>
            <a:off x="500743" y="2035630"/>
            <a:ext cx="6030685" cy="4517570"/>
          </a:xfrm>
        </p:spPr>
        <p:txBody>
          <a:bodyPr>
            <a:normAutofit/>
          </a:bodyPr>
          <a:lstStyle/>
          <a:p>
            <a:pPr>
              <a:lnSpc>
                <a:spcPct val="150000"/>
              </a:lnSpc>
            </a:pPr>
            <a:r>
              <a:rPr lang="ru-RU" dirty="0" err="1">
                <a:latin typeface="Arial" panose="020B0604020202020204" pitchFamily="34" charset="0"/>
                <a:cs typeface="Arial" panose="020B0604020202020204" pitchFamily="34" charset="0"/>
              </a:rPr>
              <a:t>Морозкина</a:t>
            </a:r>
            <a:r>
              <a:rPr lang="ru-RU" dirty="0">
                <a:latin typeface="Arial" panose="020B0604020202020204" pitchFamily="34" charset="0"/>
                <a:cs typeface="Arial" panose="020B0604020202020204" pitchFamily="34" charset="0"/>
              </a:rPr>
              <a:t> Александра Константиновна – к.э.н., доцент департамента мировой экономики НИУ ВШЭ</a:t>
            </a:r>
          </a:p>
          <a:p>
            <a:pPr marL="285750" indent="-285750">
              <a:lnSpc>
                <a:spcPct val="150000"/>
              </a:lnSpc>
              <a:buFont typeface="Wingdings" pitchFamily="2" charset="2"/>
              <a:buChar char="Ø"/>
            </a:pPr>
            <a:r>
              <a:rPr lang="ru-RU" dirty="0">
                <a:latin typeface="Arial" panose="020B0604020202020204" pitchFamily="34" charset="0"/>
                <a:cs typeface="Arial" panose="020B0604020202020204" pitchFamily="34" charset="0"/>
              </a:rPr>
              <a:t>Руководитель направления «Структурные реформы» Экономической экспертной группы;</a:t>
            </a:r>
          </a:p>
          <a:p>
            <a:pPr marL="285750" indent="-285750">
              <a:lnSpc>
                <a:spcPct val="150000"/>
              </a:lnSpc>
              <a:buFont typeface="Wingdings" pitchFamily="2" charset="2"/>
              <a:buChar char="Ø"/>
            </a:pPr>
            <a:r>
              <a:rPr lang="ru-RU" dirty="0">
                <a:latin typeface="Arial" panose="020B0604020202020204" pitchFamily="34" charset="0"/>
                <a:cs typeface="Arial" panose="020B0604020202020204" pitchFamily="34" charset="0"/>
              </a:rPr>
              <a:t>Старший научный сотрудник Научно-исследовательского Финансового института Минфина России;</a:t>
            </a:r>
          </a:p>
          <a:p>
            <a:pPr marL="285750" indent="-285750">
              <a:lnSpc>
                <a:spcPct val="150000"/>
              </a:lnSpc>
              <a:buFont typeface="Wingdings" pitchFamily="2" charset="2"/>
              <a:buChar char="Ø"/>
            </a:pPr>
            <a:r>
              <a:rPr lang="ru-RU" dirty="0">
                <a:latin typeface="Arial" panose="020B0604020202020204" pitchFamily="34" charset="0"/>
                <a:cs typeface="Arial" panose="020B0604020202020204" pitchFamily="34" charset="0"/>
              </a:rPr>
              <a:t>Автор более 20 научных публикаций по проблемам мировой экономики, деятельности международных организаций, </a:t>
            </a:r>
            <a:r>
              <a:rPr lang="ru-RU" dirty="0" err="1">
                <a:latin typeface="Arial" panose="020B0604020202020204" pitchFamily="34" charset="0"/>
                <a:cs typeface="Arial" panose="020B0604020202020204" pitchFamily="34" charset="0"/>
              </a:rPr>
              <a:t>цифровизации</a:t>
            </a:r>
            <a:r>
              <a:rPr lang="ru-RU" dirty="0">
                <a:latin typeface="Arial" panose="020B0604020202020204" pitchFamily="34" charset="0"/>
                <a:cs typeface="Arial" panose="020B0604020202020204" pitchFamily="34" charset="0"/>
              </a:rPr>
              <a:t>, государственных и международных финансов;</a:t>
            </a:r>
          </a:p>
          <a:p>
            <a:pPr marL="285750" indent="-285750">
              <a:lnSpc>
                <a:spcPct val="150000"/>
              </a:lnSpc>
              <a:buFont typeface="Wingdings" pitchFamily="2" charset="2"/>
              <a:buChar char="Ø"/>
            </a:pPr>
            <a:r>
              <a:rPr lang="ru-RU" dirty="0">
                <a:latin typeface="Arial" panose="020B0604020202020204" pitchFamily="34" charset="0"/>
                <a:cs typeface="Arial" panose="020B0604020202020204" pitchFamily="34" charset="0"/>
              </a:rPr>
              <a:t>Член экспертных советов по обеспечению председательства России в Группе Двадцати и БРИКС</a:t>
            </a:r>
          </a:p>
          <a:p>
            <a:pPr marL="285750" indent="-285750">
              <a:lnSpc>
                <a:spcPct val="150000"/>
              </a:lnSpc>
              <a:buFont typeface="Wingdings" pitchFamily="2" charset="2"/>
              <a:buChar char="Ø"/>
            </a:pPr>
            <a:r>
              <a:rPr lang="ru-RU" dirty="0">
                <a:latin typeface="Arial" panose="020B0604020202020204" pitchFamily="34" charset="0"/>
                <a:cs typeface="Arial" panose="020B0604020202020204" pitchFamily="34" charset="0"/>
              </a:rPr>
              <a:t>Член комиссии Общественного совета при Россотрудничестве по вопросам СМР</a:t>
            </a:r>
            <a:endParaRPr lang="ru-RU" dirty="0"/>
          </a:p>
        </p:txBody>
      </p:sp>
      <p:sp>
        <p:nvSpPr>
          <p:cNvPr id="5" name="Текст 4">
            <a:extLst>
              <a:ext uri="{FF2B5EF4-FFF2-40B4-BE49-F238E27FC236}">
                <a16:creationId xmlns:a16="http://schemas.microsoft.com/office/drawing/2014/main" id="{3EB29DC1-D5D4-FB41-9E2D-AA4750D0CC8B}"/>
              </a:ext>
            </a:extLst>
          </p:cNvPr>
          <p:cNvSpPr>
            <a:spLocks noGrp="1"/>
          </p:cNvSpPr>
          <p:nvPr>
            <p:ph type="body" sz="quarter" idx="13"/>
          </p:nvPr>
        </p:nvSpPr>
        <p:spPr/>
        <p:txBody>
          <a:bodyPr/>
          <a:lstStyle/>
          <a:p>
            <a:r>
              <a:rPr lang="ru-RU" dirty="0"/>
              <a:t>Департамент мировой экономики</a:t>
            </a:r>
          </a:p>
        </p:txBody>
      </p:sp>
      <p:sp>
        <p:nvSpPr>
          <p:cNvPr id="6" name="Текст 5">
            <a:extLst>
              <a:ext uri="{FF2B5EF4-FFF2-40B4-BE49-F238E27FC236}">
                <a16:creationId xmlns:a16="http://schemas.microsoft.com/office/drawing/2014/main" id="{B5B6DD1A-BEFA-D842-9B7A-78D7BD1A5259}"/>
              </a:ext>
            </a:extLst>
          </p:cNvPr>
          <p:cNvSpPr>
            <a:spLocks noGrp="1"/>
          </p:cNvSpPr>
          <p:nvPr>
            <p:ph type="body" sz="quarter" idx="14"/>
          </p:nvPr>
        </p:nvSpPr>
        <p:spPr/>
        <p:txBody>
          <a:bodyPr/>
          <a:lstStyle/>
          <a:p>
            <a:r>
              <a:rPr lang="ru-RU" dirty="0"/>
              <a:t>Магистерская программа «Мировая экономика»</a:t>
            </a:r>
          </a:p>
        </p:txBody>
      </p:sp>
      <p:sp>
        <p:nvSpPr>
          <p:cNvPr id="7" name="Текст 6">
            <a:extLst>
              <a:ext uri="{FF2B5EF4-FFF2-40B4-BE49-F238E27FC236}">
                <a16:creationId xmlns:a16="http://schemas.microsoft.com/office/drawing/2014/main" id="{88968744-3B75-9B47-92FD-77E1E725F232}"/>
              </a:ext>
            </a:extLst>
          </p:cNvPr>
          <p:cNvSpPr>
            <a:spLocks noGrp="1"/>
          </p:cNvSpPr>
          <p:nvPr>
            <p:ph type="body" sz="quarter" idx="15"/>
          </p:nvPr>
        </p:nvSpPr>
        <p:spPr/>
        <p:txBody>
          <a:bodyPr/>
          <a:lstStyle/>
          <a:p>
            <a:r>
              <a:rPr lang="ru-RU" dirty="0"/>
              <a:t>Заместитель академического руководителя</a:t>
            </a:r>
          </a:p>
        </p:txBody>
      </p:sp>
      <p:pic>
        <p:nvPicPr>
          <p:cNvPr id="2" name="Рисунок 1"/>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500" b="12500"/>
          <a:stretch>
            <a:fillRect/>
          </a:stretch>
        </p:blipFill>
        <p:spPr/>
      </p:pic>
    </p:spTree>
    <p:extLst>
      <p:ext uri="{BB962C8B-B14F-4D97-AF65-F5344CB8AC3E}">
        <p14:creationId xmlns:p14="http://schemas.microsoft.com/office/powerpoint/2010/main" val="2817807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C7D49100-ECF5-A24F-9537-3BD16DFCCCC7}"/>
              </a:ext>
            </a:extLst>
          </p:cNvPr>
          <p:cNvSpPr>
            <a:spLocks noGrp="1"/>
          </p:cNvSpPr>
          <p:nvPr>
            <p:ph type="title"/>
          </p:nvPr>
        </p:nvSpPr>
        <p:spPr/>
        <p:txBody>
          <a:bodyPr>
            <a:normAutofit/>
          </a:bodyPr>
          <a:lstStyle/>
          <a:p>
            <a:r>
              <a:rPr lang="ru-RU" dirty="0"/>
              <a:t>«ВЫЗОВЫ НА ПУТИ К 2050 ГОДУ»  -   «Пандемия и Рецессии 2020-2022»</a:t>
            </a:r>
            <a:br>
              <a:rPr lang="ru-RU" dirty="0"/>
            </a:br>
            <a:endParaRPr lang="ru-RU" dirty="0"/>
          </a:p>
        </p:txBody>
      </p:sp>
      <p:sp>
        <p:nvSpPr>
          <p:cNvPr id="5" name="Текст 4">
            <a:extLst>
              <a:ext uri="{FF2B5EF4-FFF2-40B4-BE49-F238E27FC236}">
                <a16:creationId xmlns:a16="http://schemas.microsoft.com/office/drawing/2014/main" id="{9B7E5D6A-C1E4-8943-BE6A-9D9537FCC2D6}"/>
              </a:ext>
            </a:extLst>
          </p:cNvPr>
          <p:cNvSpPr>
            <a:spLocks noGrp="1"/>
          </p:cNvSpPr>
          <p:nvPr>
            <p:ph type="body" sz="quarter" idx="12"/>
          </p:nvPr>
        </p:nvSpPr>
        <p:spPr>
          <a:xfrm>
            <a:off x="585897" y="2224815"/>
            <a:ext cx="11057971" cy="4208642"/>
          </a:xfrm>
        </p:spPr>
        <p:txBody>
          <a:bodyPr/>
          <a:lstStyle/>
          <a:p>
            <a:r>
              <a:rPr lang="ru-RU" dirty="0"/>
              <a:t>Демография: рост с 7 до 10 млрд. чел., стареющий Север</a:t>
            </a:r>
          </a:p>
          <a:p>
            <a:r>
              <a:rPr lang="ru-RU" dirty="0"/>
              <a:t>Перемещение производства в Азию</a:t>
            </a:r>
          </a:p>
          <a:p>
            <a:r>
              <a:rPr lang="ru-RU" dirty="0"/>
              <a:t>Энергетический Переход начался и надолго</a:t>
            </a:r>
          </a:p>
          <a:p>
            <a:r>
              <a:rPr lang="ru-RU" dirty="0"/>
              <a:t>Энергетическая бедность = один миллиард без электричества, три миллиарда людей без водопровода</a:t>
            </a:r>
          </a:p>
          <a:p>
            <a:r>
              <a:rPr lang="ru-RU" dirty="0"/>
              <a:t>Проблема финансирования инфраструктуры и энергетики</a:t>
            </a:r>
          </a:p>
          <a:p>
            <a:r>
              <a:rPr lang="ru-RU" dirty="0"/>
              <a:t>Когда закончится ли индустриализация развивающихся стран? </a:t>
            </a:r>
          </a:p>
          <a:p>
            <a:r>
              <a:rPr lang="ru-RU" dirty="0"/>
              <a:t>Технологический прогресс – 4-ая НТР и «необратимость» основных средств – время и реализация прогресса</a:t>
            </a:r>
          </a:p>
          <a:p>
            <a:r>
              <a:rPr lang="ru-RU" dirty="0"/>
              <a:t>Трансформация общества – жизненные стандарты среднего класса и Пандемия – как жить дальше?</a:t>
            </a:r>
          </a:p>
          <a:p>
            <a:r>
              <a:rPr lang="ru-RU" dirty="0"/>
              <a:t>Политические риски – нарушения в «Глобальном управлении»</a:t>
            </a:r>
          </a:p>
          <a:p>
            <a:r>
              <a:rPr lang="ru-RU" dirty="0"/>
              <a:t>Парижское соглашение 2015 – предотвратить изменения Климата </a:t>
            </a:r>
          </a:p>
          <a:p>
            <a:r>
              <a:rPr lang="ru-RU" dirty="0"/>
              <a:t>Цели устойчивого развития ООН уже устарели – работает новая команда гуру – что делать со здравоохранением?</a:t>
            </a:r>
          </a:p>
          <a:p>
            <a:r>
              <a:rPr lang="ru-RU" dirty="0"/>
              <a:t>Неравенство между странами продолжает расти.</a:t>
            </a:r>
          </a:p>
          <a:p>
            <a:r>
              <a:rPr lang="ru-RU" dirty="0"/>
              <a:t>Социальное неравенство в мире </a:t>
            </a:r>
            <a:r>
              <a:rPr lang="ru-RU" dirty="0" err="1"/>
              <a:t>ригидно</a:t>
            </a:r>
            <a:r>
              <a:rPr lang="ru-RU" dirty="0"/>
              <a:t> – что дальше?</a:t>
            </a:r>
          </a:p>
          <a:p>
            <a:r>
              <a:rPr lang="ru-RU" dirty="0"/>
              <a:t>Проблемы кризиса в США, ЕС, Бразилии, Китае, России (БРИКС)</a:t>
            </a:r>
          </a:p>
          <a:p>
            <a:r>
              <a:rPr lang="ru-RU" dirty="0"/>
              <a:t>Проблемы мировых финансов после Финансового кризиса 2008-2010 годов – глобальные дисбалансы</a:t>
            </a:r>
          </a:p>
          <a:p>
            <a:r>
              <a:rPr lang="ru-RU" dirty="0"/>
              <a:t>Миграционный кризис и его последствия для Европы и Африки</a:t>
            </a:r>
          </a:p>
          <a:p>
            <a:r>
              <a:rPr lang="ru-RU" dirty="0"/>
              <a:t>Пандемия </a:t>
            </a:r>
            <a:r>
              <a:rPr lang="en" dirty="0"/>
              <a:t>COVID-19 – </a:t>
            </a:r>
            <a:r>
              <a:rPr lang="ru-RU" dirty="0"/>
              <a:t>проверка человечества на выживание</a:t>
            </a:r>
          </a:p>
          <a:p>
            <a:r>
              <a:rPr lang="ru-RU" dirty="0"/>
              <a:t>Необычный кризис 2020 – </a:t>
            </a:r>
            <a:r>
              <a:rPr lang="ru-RU" dirty="0" err="1"/>
              <a:t>локдауны</a:t>
            </a:r>
            <a:r>
              <a:rPr lang="ru-RU" dirty="0"/>
              <a:t> услуг богатых слоев: рекреация,  курорты, транспорт – кризис авиации</a:t>
            </a:r>
          </a:p>
          <a:p>
            <a:r>
              <a:rPr lang="ru-RU" dirty="0"/>
              <a:t>Инфляция осени 2021 года – эффект экономического оживления</a:t>
            </a:r>
          </a:p>
          <a:p>
            <a:r>
              <a:rPr lang="ru-RU" dirty="0"/>
              <a:t>Санкции как тормоз роста. Угроза стагфляции</a:t>
            </a:r>
          </a:p>
          <a:p>
            <a:endParaRPr lang="ru-RU" dirty="0"/>
          </a:p>
        </p:txBody>
      </p:sp>
      <p:sp>
        <p:nvSpPr>
          <p:cNvPr id="6" name="Текст 5">
            <a:extLst>
              <a:ext uri="{FF2B5EF4-FFF2-40B4-BE49-F238E27FC236}">
                <a16:creationId xmlns:a16="http://schemas.microsoft.com/office/drawing/2014/main" id="{1F4B1D31-3576-0740-BA52-B317564F66BD}"/>
              </a:ext>
            </a:extLst>
          </p:cNvPr>
          <p:cNvSpPr>
            <a:spLocks noGrp="1"/>
          </p:cNvSpPr>
          <p:nvPr>
            <p:ph type="body" sz="quarter" idx="15"/>
          </p:nvPr>
        </p:nvSpPr>
        <p:spPr/>
        <p:txBody>
          <a:bodyPr/>
          <a:lstStyle/>
          <a:p>
            <a:r>
              <a:rPr lang="ru-RU" dirty="0"/>
              <a:t>Актуальность</a:t>
            </a:r>
          </a:p>
        </p:txBody>
      </p:sp>
      <p:sp>
        <p:nvSpPr>
          <p:cNvPr id="7" name="Текст 4">
            <a:extLst>
              <a:ext uri="{FF2B5EF4-FFF2-40B4-BE49-F238E27FC236}">
                <a16:creationId xmlns:a16="http://schemas.microsoft.com/office/drawing/2014/main" id="{8C4CAB11-BA4E-1B4D-ACF9-7AB71C51D9EB}"/>
              </a:ext>
            </a:extLst>
          </p:cNvPr>
          <p:cNvSpPr>
            <a:spLocks noGrp="1"/>
          </p:cNvSpPr>
          <p:nvPr>
            <p:ph type="body" sz="quarter" idx="13"/>
          </p:nvPr>
        </p:nvSpPr>
        <p:spPr>
          <a:xfrm>
            <a:off x="1143689" y="540904"/>
            <a:ext cx="1901825" cy="415925"/>
          </a:xfrm>
        </p:spPr>
        <p:txBody>
          <a:bodyPr/>
          <a:lstStyle/>
          <a:p>
            <a:r>
              <a:rPr lang="ru-RU" dirty="0"/>
              <a:t>Департамент мировой экономики</a:t>
            </a:r>
          </a:p>
        </p:txBody>
      </p:sp>
      <p:sp>
        <p:nvSpPr>
          <p:cNvPr id="8" name="Текст 5">
            <a:extLst>
              <a:ext uri="{FF2B5EF4-FFF2-40B4-BE49-F238E27FC236}">
                <a16:creationId xmlns:a16="http://schemas.microsoft.com/office/drawing/2014/main" id="{18D7EB4D-25BA-BB42-A655-DCC6D24E6235}"/>
              </a:ext>
            </a:extLst>
          </p:cNvPr>
          <p:cNvSpPr>
            <a:spLocks noGrp="1"/>
          </p:cNvSpPr>
          <p:nvPr>
            <p:ph type="body" sz="quarter" idx="14"/>
          </p:nvPr>
        </p:nvSpPr>
        <p:spPr>
          <a:xfrm>
            <a:off x="3459163" y="548720"/>
            <a:ext cx="2070100" cy="408109"/>
          </a:xfrm>
        </p:spPr>
        <p:txBody>
          <a:bodyPr/>
          <a:lstStyle/>
          <a:p>
            <a:r>
              <a:rPr lang="ru-RU" dirty="0"/>
              <a:t>Магистерская программа «Мировая экономика»</a:t>
            </a:r>
          </a:p>
        </p:txBody>
      </p:sp>
    </p:spTree>
    <p:extLst>
      <p:ext uri="{BB962C8B-B14F-4D97-AF65-F5344CB8AC3E}">
        <p14:creationId xmlns:p14="http://schemas.microsoft.com/office/powerpoint/2010/main" val="2710688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p:txBody>
          <a:bodyPr/>
          <a:lstStyle/>
          <a:p>
            <a:r>
              <a:rPr lang="ru-RU" dirty="0"/>
              <a:t>Содержание программы</a:t>
            </a:r>
          </a:p>
        </p:txBody>
      </p:sp>
      <p:sp>
        <p:nvSpPr>
          <p:cNvPr id="8" name="Текст 4">
            <a:extLst>
              <a:ext uri="{FF2B5EF4-FFF2-40B4-BE49-F238E27FC236}">
                <a16:creationId xmlns:a16="http://schemas.microsoft.com/office/drawing/2014/main" id="{0835C092-8BFE-C44B-A4AF-1C183F63FF8E}"/>
              </a:ext>
            </a:extLst>
          </p:cNvPr>
          <p:cNvSpPr>
            <a:spLocks noGrp="1"/>
          </p:cNvSpPr>
          <p:nvPr>
            <p:ph type="body" sz="quarter" idx="13"/>
          </p:nvPr>
        </p:nvSpPr>
        <p:spPr>
          <a:xfrm>
            <a:off x="1143689" y="540904"/>
            <a:ext cx="1901825" cy="415925"/>
          </a:xfrm>
        </p:spPr>
        <p:txBody>
          <a:bodyPr/>
          <a:lstStyle/>
          <a:p>
            <a:r>
              <a:rPr lang="ru-RU" dirty="0"/>
              <a:t>Департамент мировой экономики</a:t>
            </a:r>
          </a:p>
        </p:txBody>
      </p:sp>
      <p:sp>
        <p:nvSpPr>
          <p:cNvPr id="9" name="Текст 5">
            <a:extLst>
              <a:ext uri="{FF2B5EF4-FFF2-40B4-BE49-F238E27FC236}">
                <a16:creationId xmlns:a16="http://schemas.microsoft.com/office/drawing/2014/main" id="{79FA13C2-3D56-7142-A38A-1F9AA778A85B}"/>
              </a:ext>
            </a:extLst>
          </p:cNvPr>
          <p:cNvSpPr>
            <a:spLocks noGrp="1"/>
          </p:cNvSpPr>
          <p:nvPr>
            <p:ph type="body" sz="quarter" idx="14"/>
          </p:nvPr>
        </p:nvSpPr>
        <p:spPr>
          <a:xfrm>
            <a:off x="3459163" y="548720"/>
            <a:ext cx="2070100" cy="408109"/>
          </a:xfrm>
        </p:spPr>
        <p:txBody>
          <a:bodyPr/>
          <a:lstStyle/>
          <a:p>
            <a:r>
              <a:rPr lang="ru-RU" dirty="0"/>
              <a:t>Магистерская программа «Мировая экономика»</a:t>
            </a:r>
          </a:p>
        </p:txBody>
      </p:sp>
      <p:sp>
        <p:nvSpPr>
          <p:cNvPr id="10" name="Текст 6">
            <a:extLst>
              <a:ext uri="{FF2B5EF4-FFF2-40B4-BE49-F238E27FC236}">
                <a16:creationId xmlns:a16="http://schemas.microsoft.com/office/drawing/2014/main" id="{377FAD8A-5009-0346-98A4-EA8C10B4E91A}"/>
              </a:ext>
            </a:extLst>
          </p:cNvPr>
          <p:cNvSpPr>
            <a:spLocks noGrp="1"/>
          </p:cNvSpPr>
          <p:nvPr>
            <p:ph type="body" sz="quarter" idx="15"/>
          </p:nvPr>
        </p:nvSpPr>
        <p:spPr>
          <a:xfrm>
            <a:off x="6259892" y="548720"/>
            <a:ext cx="2070100" cy="408109"/>
          </a:xfrm>
        </p:spPr>
        <p:txBody>
          <a:bodyPr/>
          <a:lstStyle/>
          <a:p>
            <a:r>
              <a:rPr lang="ru-RU" dirty="0"/>
              <a:t>Содержание программы</a:t>
            </a:r>
          </a:p>
        </p:txBody>
      </p:sp>
      <p:graphicFrame>
        <p:nvGraphicFramePr>
          <p:cNvPr id="14" name="Таблица 14">
            <a:extLst>
              <a:ext uri="{FF2B5EF4-FFF2-40B4-BE49-F238E27FC236}">
                <a16:creationId xmlns:a16="http://schemas.microsoft.com/office/drawing/2014/main" id="{B2B5A4E8-800D-1B4C-999B-F7F6E9605820}"/>
              </a:ext>
            </a:extLst>
          </p:cNvPr>
          <p:cNvGraphicFramePr>
            <a:graphicFrameLocks noGrp="1"/>
          </p:cNvGraphicFramePr>
          <p:nvPr>
            <p:extLst>
              <p:ext uri="{D42A27DB-BD31-4B8C-83A1-F6EECF244321}">
                <p14:modId xmlns:p14="http://schemas.microsoft.com/office/powerpoint/2010/main" val="3640384357"/>
              </p:ext>
            </p:extLst>
          </p:nvPr>
        </p:nvGraphicFramePr>
        <p:xfrm>
          <a:off x="585897" y="2146889"/>
          <a:ext cx="10637273" cy="3947160"/>
        </p:xfrm>
        <a:graphic>
          <a:graphicData uri="http://schemas.openxmlformats.org/drawingml/2006/table">
            <a:tbl>
              <a:tblPr firstRow="1" bandRow="1">
                <a:tableStyleId>{5C22544A-7EE6-4342-B048-85BDC9FD1C3A}</a:tableStyleId>
              </a:tblPr>
              <a:tblGrid>
                <a:gridCol w="3137611">
                  <a:extLst>
                    <a:ext uri="{9D8B030D-6E8A-4147-A177-3AD203B41FA5}">
                      <a16:colId xmlns:a16="http://schemas.microsoft.com/office/drawing/2014/main" val="121790735"/>
                    </a:ext>
                  </a:extLst>
                </a:gridCol>
                <a:gridCol w="7499662">
                  <a:extLst>
                    <a:ext uri="{9D8B030D-6E8A-4147-A177-3AD203B41FA5}">
                      <a16:colId xmlns:a16="http://schemas.microsoft.com/office/drawing/2014/main" val="249594287"/>
                    </a:ext>
                  </a:extLst>
                </a:gridCol>
              </a:tblGrid>
              <a:tr h="370840">
                <a:tc>
                  <a:txBody>
                    <a:bodyPr/>
                    <a:lstStyle/>
                    <a:p>
                      <a:r>
                        <a:rPr lang="ru-RU" b="0" i="1" dirty="0">
                          <a:solidFill>
                            <a:schemeClr val="tx1">
                              <a:lumMod val="75000"/>
                            </a:schemeClr>
                          </a:solidFill>
                        </a:rPr>
                        <a:t>Блок</a:t>
                      </a:r>
                    </a:p>
                  </a:txBody>
                  <a:tcPr>
                    <a:noFill/>
                  </a:tcPr>
                </a:tc>
                <a:tc>
                  <a:txBody>
                    <a:bodyPr/>
                    <a:lstStyle/>
                    <a:p>
                      <a:r>
                        <a:rPr lang="ru-RU" b="0" i="1" dirty="0">
                          <a:solidFill>
                            <a:schemeClr val="tx1">
                              <a:lumMod val="75000"/>
                            </a:schemeClr>
                          </a:solidFill>
                        </a:rPr>
                        <a:t>Содержание</a:t>
                      </a:r>
                    </a:p>
                  </a:txBody>
                  <a:tcPr>
                    <a:noFill/>
                  </a:tcPr>
                </a:tc>
                <a:extLst>
                  <a:ext uri="{0D108BD9-81ED-4DB2-BD59-A6C34878D82A}">
                    <a16:rowId xmlns:a16="http://schemas.microsoft.com/office/drawing/2014/main" val="1883914270"/>
                  </a:ext>
                </a:extLst>
              </a:tr>
              <a:tr h="370840">
                <a:tc>
                  <a:txBody>
                    <a:bodyPr/>
                    <a:lstStyle/>
                    <a:p>
                      <a:r>
                        <a:rPr lang="ru-RU" dirty="0"/>
                        <a:t>Ключевые семинары</a:t>
                      </a:r>
                    </a:p>
                  </a:txBody>
                  <a:tcPr>
                    <a:noFill/>
                  </a:tcPr>
                </a:tc>
                <a:tc>
                  <a:txBody>
                    <a:bodyPr/>
                    <a:lstStyle/>
                    <a:p>
                      <a:r>
                        <a:rPr lang="ru-RU" dirty="0"/>
                        <a:t>Зависят от специализации, включают в себя семинар наставника, который консультирует по вопросам выбора темы курсовой работы, научного руководителя и другим академическим вопросам.</a:t>
                      </a:r>
                    </a:p>
                  </a:txBody>
                  <a:tcPr>
                    <a:noFill/>
                  </a:tcPr>
                </a:tc>
                <a:extLst>
                  <a:ext uri="{0D108BD9-81ED-4DB2-BD59-A6C34878D82A}">
                    <a16:rowId xmlns:a16="http://schemas.microsoft.com/office/drawing/2014/main" val="3070687841"/>
                  </a:ext>
                </a:extLst>
              </a:tr>
              <a:tr h="370840">
                <a:tc>
                  <a:txBody>
                    <a:bodyPr/>
                    <a:lstStyle/>
                    <a:p>
                      <a:r>
                        <a:rPr lang="ru-RU" dirty="0"/>
                        <a:t>Дисциплины специализаций</a:t>
                      </a:r>
                    </a:p>
                  </a:txBody>
                  <a:tcPr>
                    <a:noFill/>
                  </a:tcPr>
                </a:tc>
                <a:tc>
                  <a:txBody>
                    <a:bodyPr/>
                    <a:lstStyle/>
                    <a:p>
                      <a:r>
                        <a:rPr lang="ru-RU" dirty="0"/>
                        <a:t>Зависят от специализации, включают в себя пул из пяти дисциплин, распределенных по двум годам обучения.</a:t>
                      </a:r>
                    </a:p>
                  </a:txBody>
                  <a:tcPr>
                    <a:noFill/>
                  </a:tcPr>
                </a:tc>
                <a:extLst>
                  <a:ext uri="{0D108BD9-81ED-4DB2-BD59-A6C34878D82A}">
                    <a16:rowId xmlns:a16="http://schemas.microsoft.com/office/drawing/2014/main" val="1425985529"/>
                  </a:ext>
                </a:extLst>
              </a:tr>
              <a:tr h="370840">
                <a:tc>
                  <a:txBody>
                    <a:bodyPr/>
                    <a:lstStyle/>
                    <a:p>
                      <a:r>
                        <a:rPr lang="ru-RU" dirty="0"/>
                        <a:t>Практика</a:t>
                      </a:r>
                    </a:p>
                  </a:txBody>
                  <a:tcPr>
                    <a:noFill/>
                  </a:tcPr>
                </a:tc>
                <a:tc>
                  <a:txBody>
                    <a:bodyPr/>
                    <a:lstStyle/>
                    <a:p>
                      <a:r>
                        <a:rPr lang="ru-RU" dirty="0"/>
                        <a:t>Включает в себя проектную работу, курсовую работу и выпускную квалификационную работу.</a:t>
                      </a:r>
                    </a:p>
                  </a:txBody>
                  <a:tcPr>
                    <a:noFill/>
                  </a:tcPr>
                </a:tc>
                <a:extLst>
                  <a:ext uri="{0D108BD9-81ED-4DB2-BD59-A6C34878D82A}">
                    <a16:rowId xmlns:a16="http://schemas.microsoft.com/office/drawing/2014/main" val="147281087"/>
                  </a:ext>
                </a:extLst>
              </a:tr>
              <a:tr h="370840">
                <a:tc>
                  <a:txBody>
                    <a:bodyPr/>
                    <a:lstStyle/>
                    <a:p>
                      <a:r>
                        <a:rPr lang="en-US" dirty="0"/>
                        <a:t>Major</a:t>
                      </a:r>
                      <a:endParaRPr lang="ru-RU" dirty="0"/>
                    </a:p>
                  </a:txBody>
                  <a:tcPr>
                    <a:noFill/>
                  </a:tcPr>
                </a:tc>
                <a:tc>
                  <a:txBody>
                    <a:bodyPr/>
                    <a:lstStyle/>
                    <a:p>
                      <a:r>
                        <a:rPr lang="ru-RU" dirty="0"/>
                        <a:t>Общий пул дисциплин, часть дисциплин – общая для всех специализаций.</a:t>
                      </a:r>
                    </a:p>
                  </a:txBody>
                  <a:tcPr>
                    <a:noFill/>
                  </a:tcPr>
                </a:tc>
                <a:extLst>
                  <a:ext uri="{0D108BD9-81ED-4DB2-BD59-A6C34878D82A}">
                    <a16:rowId xmlns:a16="http://schemas.microsoft.com/office/drawing/2014/main" val="2384571685"/>
                  </a:ext>
                </a:extLst>
              </a:tr>
              <a:tr h="370840">
                <a:tc>
                  <a:txBody>
                    <a:bodyPr/>
                    <a:lstStyle/>
                    <a:p>
                      <a:r>
                        <a:rPr lang="ru-RU" dirty="0"/>
                        <a:t>Пул внешних дисциплин</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t>Пул дисциплин по выбору, не связанных с основной специальностью студента.</a:t>
                      </a:r>
                    </a:p>
                  </a:txBody>
                  <a:tcPr>
                    <a:noFill/>
                  </a:tcPr>
                </a:tc>
                <a:extLst>
                  <a:ext uri="{0D108BD9-81ED-4DB2-BD59-A6C34878D82A}">
                    <a16:rowId xmlns:a16="http://schemas.microsoft.com/office/drawing/2014/main" val="597630263"/>
                  </a:ext>
                </a:extLst>
              </a:tr>
              <a:tr h="370840">
                <a:tc>
                  <a:txBody>
                    <a:bodyPr/>
                    <a:lstStyle/>
                    <a:p>
                      <a:r>
                        <a:rPr lang="ru-RU" dirty="0"/>
                        <a:t>ГИА</a:t>
                      </a:r>
                    </a:p>
                  </a:txBody>
                  <a:tcPr>
                    <a:noFill/>
                  </a:tcPr>
                </a:tc>
                <a:tc>
                  <a:txBody>
                    <a:bodyPr/>
                    <a:lstStyle/>
                    <a:p>
                      <a:r>
                        <a:rPr lang="ru-RU" dirty="0"/>
                        <a:t>Защита выпускной квалификационной работы.</a:t>
                      </a:r>
                    </a:p>
                  </a:txBody>
                  <a:tcPr>
                    <a:noFill/>
                  </a:tcPr>
                </a:tc>
                <a:extLst>
                  <a:ext uri="{0D108BD9-81ED-4DB2-BD59-A6C34878D82A}">
                    <a16:rowId xmlns:a16="http://schemas.microsoft.com/office/drawing/2014/main" val="3477422471"/>
                  </a:ext>
                </a:extLst>
              </a:tr>
            </a:tbl>
          </a:graphicData>
        </a:graphic>
      </p:graphicFrame>
    </p:spTree>
    <p:extLst>
      <p:ext uri="{BB962C8B-B14F-4D97-AF65-F5344CB8AC3E}">
        <p14:creationId xmlns:p14="http://schemas.microsoft.com/office/powerpoint/2010/main" val="3703327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p:txBody>
          <a:bodyPr/>
          <a:lstStyle/>
          <a:p>
            <a:r>
              <a:rPr lang="en-US" dirty="0"/>
              <a:t>Major: </a:t>
            </a:r>
            <a:r>
              <a:rPr lang="ru-RU" dirty="0"/>
              <a:t>общие дисциплины</a:t>
            </a:r>
          </a:p>
        </p:txBody>
      </p:sp>
      <p:sp>
        <p:nvSpPr>
          <p:cNvPr id="8" name="Текст 4">
            <a:extLst>
              <a:ext uri="{FF2B5EF4-FFF2-40B4-BE49-F238E27FC236}">
                <a16:creationId xmlns:a16="http://schemas.microsoft.com/office/drawing/2014/main" id="{0835C092-8BFE-C44B-A4AF-1C183F63FF8E}"/>
              </a:ext>
            </a:extLst>
          </p:cNvPr>
          <p:cNvSpPr>
            <a:spLocks noGrp="1"/>
          </p:cNvSpPr>
          <p:nvPr>
            <p:ph type="body" sz="quarter" idx="13"/>
          </p:nvPr>
        </p:nvSpPr>
        <p:spPr>
          <a:xfrm>
            <a:off x="1143689" y="540904"/>
            <a:ext cx="1901825" cy="415925"/>
          </a:xfrm>
        </p:spPr>
        <p:txBody>
          <a:bodyPr/>
          <a:lstStyle/>
          <a:p>
            <a:r>
              <a:rPr lang="ru-RU" dirty="0"/>
              <a:t>Департамент мировой экономики</a:t>
            </a:r>
          </a:p>
        </p:txBody>
      </p:sp>
      <p:sp>
        <p:nvSpPr>
          <p:cNvPr id="9" name="Текст 5">
            <a:extLst>
              <a:ext uri="{FF2B5EF4-FFF2-40B4-BE49-F238E27FC236}">
                <a16:creationId xmlns:a16="http://schemas.microsoft.com/office/drawing/2014/main" id="{79FA13C2-3D56-7142-A38A-1F9AA778A85B}"/>
              </a:ext>
            </a:extLst>
          </p:cNvPr>
          <p:cNvSpPr>
            <a:spLocks noGrp="1"/>
          </p:cNvSpPr>
          <p:nvPr>
            <p:ph type="body" sz="quarter" idx="14"/>
          </p:nvPr>
        </p:nvSpPr>
        <p:spPr>
          <a:xfrm>
            <a:off x="3459163" y="548720"/>
            <a:ext cx="2070100" cy="408109"/>
          </a:xfrm>
        </p:spPr>
        <p:txBody>
          <a:bodyPr/>
          <a:lstStyle/>
          <a:p>
            <a:r>
              <a:rPr lang="ru-RU" dirty="0"/>
              <a:t>Магистерская программа «Мировая экономика»</a:t>
            </a:r>
          </a:p>
        </p:txBody>
      </p:sp>
      <p:sp>
        <p:nvSpPr>
          <p:cNvPr id="10" name="Текст 6">
            <a:extLst>
              <a:ext uri="{FF2B5EF4-FFF2-40B4-BE49-F238E27FC236}">
                <a16:creationId xmlns:a16="http://schemas.microsoft.com/office/drawing/2014/main" id="{377FAD8A-5009-0346-98A4-EA8C10B4E91A}"/>
              </a:ext>
            </a:extLst>
          </p:cNvPr>
          <p:cNvSpPr>
            <a:spLocks noGrp="1"/>
          </p:cNvSpPr>
          <p:nvPr>
            <p:ph type="body" sz="quarter" idx="15"/>
          </p:nvPr>
        </p:nvSpPr>
        <p:spPr>
          <a:xfrm>
            <a:off x="6259892" y="548720"/>
            <a:ext cx="2070100" cy="408109"/>
          </a:xfrm>
        </p:spPr>
        <p:txBody>
          <a:bodyPr/>
          <a:lstStyle/>
          <a:p>
            <a:r>
              <a:rPr lang="en-US" dirty="0"/>
              <a:t>Major</a:t>
            </a:r>
            <a:r>
              <a:rPr lang="ru-RU" dirty="0"/>
              <a:t>: общие дисциплины</a:t>
            </a:r>
          </a:p>
        </p:txBody>
      </p:sp>
      <p:sp>
        <p:nvSpPr>
          <p:cNvPr id="16"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AA7EEA4A-6FBB-4F40-8F65-9375A915F55F}"/>
              </a:ext>
            </a:extLst>
          </p:cNvPr>
          <p:cNvSpPr txBox="1"/>
          <p:nvPr/>
        </p:nvSpPr>
        <p:spPr>
          <a:xfrm>
            <a:off x="585897" y="2267004"/>
            <a:ext cx="9115315" cy="2323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lnSpc>
                <a:spcPct val="150000"/>
              </a:lnSpc>
              <a:defRPr sz="3600">
                <a:solidFill>
                  <a:srgbClr val="253957"/>
                </a:solidFill>
                <a:latin typeface="Arial" panose="020B0604020202020204" pitchFamily="34" charset="0"/>
                <a:ea typeface="+mn-ea"/>
                <a:cs typeface="Arial" panose="020B0604020202020204" pitchFamily="34" charset="0"/>
              </a:defRPr>
            </a:lvl1pPr>
          </a:lstStyle>
          <a:p>
            <a:pPr marL="342900" indent="-342900">
              <a:buFont typeface="Wingdings" pitchFamily="2" charset="2"/>
              <a:buChar char="Ø"/>
            </a:pPr>
            <a:r>
              <a:rPr lang="ru-RU" sz="2000" b="1" dirty="0">
                <a:sym typeface="Arial Narrow"/>
              </a:rPr>
              <a:t>Микроэкономика</a:t>
            </a:r>
            <a:r>
              <a:rPr lang="ru-RU" sz="2000" dirty="0">
                <a:sym typeface="Arial Narrow"/>
              </a:rPr>
              <a:t> (продвинутый уровень) – Мясников А.А. (к.э.н.)</a:t>
            </a:r>
          </a:p>
          <a:p>
            <a:pPr marL="342900" indent="-342900">
              <a:buFont typeface="Wingdings" pitchFamily="2" charset="2"/>
              <a:buChar char="Ø"/>
            </a:pPr>
            <a:r>
              <a:rPr lang="ru-RU" sz="2000" b="1" dirty="0">
                <a:sym typeface="Arial Narrow"/>
              </a:rPr>
              <a:t>Макроэкономика</a:t>
            </a:r>
            <a:r>
              <a:rPr lang="ru-RU" sz="2000" dirty="0">
                <a:sym typeface="Arial Narrow"/>
              </a:rPr>
              <a:t> (продвинутый уровень) – Каменев И.Г. (к.э.н.)</a:t>
            </a:r>
          </a:p>
          <a:p>
            <a:pPr marL="342900" indent="-342900">
              <a:buFont typeface="Wingdings" pitchFamily="2" charset="2"/>
              <a:buChar char="Ø"/>
            </a:pPr>
            <a:r>
              <a:rPr lang="ru-RU" sz="2000" b="1" dirty="0">
                <a:sym typeface="Arial Narrow"/>
              </a:rPr>
              <a:t>Эконометрика</a:t>
            </a:r>
            <a:r>
              <a:rPr lang="ru-RU" sz="2000" dirty="0">
                <a:sym typeface="Arial Narrow"/>
              </a:rPr>
              <a:t> (продвинутый уровень) – </a:t>
            </a:r>
            <a:r>
              <a:rPr lang="ru-RU" sz="2000" dirty="0" err="1">
                <a:sym typeface="Arial Narrow"/>
              </a:rPr>
              <a:t>Семерикова</a:t>
            </a:r>
            <a:r>
              <a:rPr lang="ru-RU" sz="2000" dirty="0">
                <a:sym typeface="Arial Narrow"/>
              </a:rPr>
              <a:t> Е.В. (к.э.н.)</a:t>
            </a:r>
          </a:p>
          <a:p>
            <a:pPr marL="342900" indent="-342900">
              <a:buFont typeface="Wingdings" pitchFamily="2" charset="2"/>
              <a:buChar char="Ø"/>
            </a:pPr>
            <a:r>
              <a:rPr lang="ru-RU" sz="2000" b="1" dirty="0">
                <a:sym typeface="Arial Narrow"/>
              </a:rPr>
              <a:t>Основы программирования на </a:t>
            </a:r>
            <a:r>
              <a:rPr lang="en" sz="2000" b="1" dirty="0">
                <a:sym typeface="Arial Narrow"/>
              </a:rPr>
              <a:t>Python</a:t>
            </a:r>
            <a:r>
              <a:rPr lang="en" sz="2000" dirty="0">
                <a:sym typeface="Arial Narrow"/>
              </a:rPr>
              <a:t> (</a:t>
            </a:r>
            <a:r>
              <a:rPr lang="ru-RU" sz="2000" dirty="0">
                <a:sym typeface="Arial Narrow"/>
              </a:rPr>
              <a:t>совместно с Департаментом больших данных и информационного поиска)</a:t>
            </a:r>
          </a:p>
          <a:p>
            <a:endParaRPr lang="ru-RU" sz="2000" dirty="0">
              <a:sym typeface="Arial Narrow"/>
            </a:endParaRPr>
          </a:p>
        </p:txBody>
      </p:sp>
    </p:spTree>
    <p:extLst>
      <p:ext uri="{BB962C8B-B14F-4D97-AF65-F5344CB8AC3E}">
        <p14:creationId xmlns:p14="http://schemas.microsoft.com/office/powerpoint/2010/main" val="978298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p:txBody>
          <a:bodyPr/>
          <a:lstStyle/>
          <a:p>
            <a:r>
              <a:rPr lang="en-US" dirty="0"/>
              <a:t>Major: </a:t>
            </a:r>
            <a:r>
              <a:rPr lang="ru-RU" dirty="0"/>
              <a:t>общие дисциплины</a:t>
            </a:r>
          </a:p>
        </p:txBody>
      </p:sp>
      <p:sp>
        <p:nvSpPr>
          <p:cNvPr id="8" name="Текст 4">
            <a:extLst>
              <a:ext uri="{FF2B5EF4-FFF2-40B4-BE49-F238E27FC236}">
                <a16:creationId xmlns:a16="http://schemas.microsoft.com/office/drawing/2014/main" id="{0835C092-8BFE-C44B-A4AF-1C183F63FF8E}"/>
              </a:ext>
            </a:extLst>
          </p:cNvPr>
          <p:cNvSpPr>
            <a:spLocks noGrp="1"/>
          </p:cNvSpPr>
          <p:nvPr>
            <p:ph type="body" sz="quarter" idx="13"/>
          </p:nvPr>
        </p:nvSpPr>
        <p:spPr>
          <a:xfrm>
            <a:off x="1143689" y="540904"/>
            <a:ext cx="1901825" cy="415925"/>
          </a:xfrm>
        </p:spPr>
        <p:txBody>
          <a:bodyPr/>
          <a:lstStyle/>
          <a:p>
            <a:r>
              <a:rPr lang="ru-RU" dirty="0"/>
              <a:t>Департамент мировой экономики</a:t>
            </a:r>
          </a:p>
        </p:txBody>
      </p:sp>
      <p:sp>
        <p:nvSpPr>
          <p:cNvPr id="9" name="Текст 5">
            <a:extLst>
              <a:ext uri="{FF2B5EF4-FFF2-40B4-BE49-F238E27FC236}">
                <a16:creationId xmlns:a16="http://schemas.microsoft.com/office/drawing/2014/main" id="{79FA13C2-3D56-7142-A38A-1F9AA778A85B}"/>
              </a:ext>
            </a:extLst>
          </p:cNvPr>
          <p:cNvSpPr>
            <a:spLocks noGrp="1"/>
          </p:cNvSpPr>
          <p:nvPr>
            <p:ph type="body" sz="quarter" idx="14"/>
          </p:nvPr>
        </p:nvSpPr>
        <p:spPr>
          <a:xfrm>
            <a:off x="3459163" y="548720"/>
            <a:ext cx="2070100" cy="408109"/>
          </a:xfrm>
        </p:spPr>
        <p:txBody>
          <a:bodyPr/>
          <a:lstStyle/>
          <a:p>
            <a:r>
              <a:rPr lang="ru-RU" dirty="0"/>
              <a:t>Магистерская программа «Мировая экономика»</a:t>
            </a:r>
          </a:p>
        </p:txBody>
      </p:sp>
      <p:sp>
        <p:nvSpPr>
          <p:cNvPr id="10" name="Текст 6">
            <a:extLst>
              <a:ext uri="{FF2B5EF4-FFF2-40B4-BE49-F238E27FC236}">
                <a16:creationId xmlns:a16="http://schemas.microsoft.com/office/drawing/2014/main" id="{377FAD8A-5009-0346-98A4-EA8C10B4E91A}"/>
              </a:ext>
            </a:extLst>
          </p:cNvPr>
          <p:cNvSpPr>
            <a:spLocks noGrp="1"/>
          </p:cNvSpPr>
          <p:nvPr>
            <p:ph type="body" sz="quarter" idx="15"/>
          </p:nvPr>
        </p:nvSpPr>
        <p:spPr>
          <a:xfrm>
            <a:off x="6259892" y="548720"/>
            <a:ext cx="2070100" cy="408109"/>
          </a:xfrm>
        </p:spPr>
        <p:txBody>
          <a:bodyPr/>
          <a:lstStyle/>
          <a:p>
            <a:r>
              <a:rPr lang="en-US" dirty="0"/>
              <a:t>Major</a:t>
            </a:r>
            <a:r>
              <a:rPr lang="ru-RU" dirty="0"/>
              <a:t>: общие дисциплины</a:t>
            </a:r>
          </a:p>
        </p:txBody>
      </p:sp>
      <p:sp>
        <p:nvSpPr>
          <p:cNvPr id="13"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33F906D4-E52F-7E40-8721-631CB146B321}"/>
              </a:ext>
            </a:extLst>
          </p:cNvPr>
          <p:cNvSpPr txBox="1"/>
          <p:nvPr/>
        </p:nvSpPr>
        <p:spPr>
          <a:xfrm>
            <a:off x="3045514" y="2021424"/>
            <a:ext cx="6242217" cy="1407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lnSpc>
                <a:spcPct val="150000"/>
              </a:lnSpc>
              <a:defRPr sz="3600">
                <a:solidFill>
                  <a:srgbClr val="253957"/>
                </a:solidFill>
                <a:latin typeface="Arial" panose="020B0604020202020204" pitchFamily="34" charset="0"/>
                <a:ea typeface="+mn-ea"/>
                <a:cs typeface="Arial" panose="020B0604020202020204" pitchFamily="34" charset="0"/>
              </a:defRPr>
            </a:lvl1pPr>
          </a:lstStyle>
          <a:p>
            <a:pPr>
              <a:lnSpc>
                <a:spcPct val="100000"/>
              </a:lnSpc>
            </a:pPr>
            <a:r>
              <a:rPr lang="ru-RU" sz="1600" b="1" dirty="0">
                <a:sym typeface="Arial Narrow"/>
              </a:rPr>
              <a:t>Мировая экономика: изменения после кризиса 2008-2009 гг. (на </a:t>
            </a:r>
            <a:r>
              <a:rPr lang="ru-RU" sz="1600" b="1" dirty="0" err="1">
                <a:sym typeface="Arial Narrow"/>
              </a:rPr>
              <a:t>англ.яз</a:t>
            </a:r>
            <a:r>
              <a:rPr lang="ru-RU" sz="1600" b="1" dirty="0">
                <a:sym typeface="Arial Narrow"/>
              </a:rPr>
              <a:t>.)</a:t>
            </a:r>
          </a:p>
          <a:p>
            <a:pPr>
              <a:lnSpc>
                <a:spcPct val="100000"/>
              </a:lnSpc>
            </a:pPr>
            <a:endParaRPr lang="ru-RU" sz="1600" dirty="0">
              <a:sym typeface="Arial Narrow"/>
            </a:endParaRPr>
          </a:p>
          <a:p>
            <a:pPr>
              <a:lnSpc>
                <a:spcPct val="100000"/>
              </a:lnSpc>
            </a:pPr>
            <a:r>
              <a:rPr lang="ru-RU" sz="1600" b="1" i="1" dirty="0">
                <a:sym typeface="Arial Narrow"/>
              </a:rPr>
              <a:t>Александр Александрович </a:t>
            </a:r>
            <a:r>
              <a:rPr lang="ru-RU" sz="1600" b="1" i="1" dirty="0" err="1">
                <a:sym typeface="Arial Narrow"/>
              </a:rPr>
              <a:t>Курдин</a:t>
            </a:r>
            <a:r>
              <a:rPr lang="ru-RU" sz="1600" b="1" i="1" dirty="0">
                <a:sym typeface="Arial Narrow"/>
              </a:rPr>
              <a:t> </a:t>
            </a:r>
            <a:r>
              <a:rPr lang="ru-RU" sz="1600" i="1" dirty="0">
                <a:sym typeface="Arial Narrow"/>
              </a:rPr>
              <a:t>– к.э.н., доцент департамента мировой экономики НИУ ВШЭ, заместитель декана Экономического факультета МГУ</a:t>
            </a:r>
          </a:p>
          <a:p>
            <a:pPr>
              <a:lnSpc>
                <a:spcPct val="100000"/>
              </a:lnSpc>
            </a:pPr>
            <a:endParaRPr lang="ru-RU" sz="1600" dirty="0"/>
          </a:p>
        </p:txBody>
      </p:sp>
      <p:pic>
        <p:nvPicPr>
          <p:cNvPr id="14" name="Рисунок 13">
            <a:extLst>
              <a:ext uri="{FF2B5EF4-FFF2-40B4-BE49-F238E27FC236}">
                <a16:creationId xmlns:a16="http://schemas.microsoft.com/office/drawing/2014/main" id="{001C00A3-8BED-F646-B409-AE0E3AF3B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898" y="2163639"/>
            <a:ext cx="1893221" cy="2287011"/>
          </a:xfrm>
          <a:prstGeom prst="rect">
            <a:avLst/>
          </a:prstGeom>
        </p:spPr>
      </p:pic>
      <p:pic>
        <p:nvPicPr>
          <p:cNvPr id="15" name="Рисунок 14">
            <a:extLst>
              <a:ext uri="{FF2B5EF4-FFF2-40B4-BE49-F238E27FC236}">
                <a16:creationId xmlns:a16="http://schemas.microsoft.com/office/drawing/2014/main" id="{E7E31328-BA58-0441-833C-18CFB46E6560}"/>
              </a:ext>
            </a:extLst>
          </p:cNvPr>
          <p:cNvPicPr>
            <a:picLocks noChangeAspect="1"/>
          </p:cNvPicPr>
          <p:nvPr/>
        </p:nvPicPr>
        <p:blipFill rotWithShape="1">
          <a:blip r:embed="rId3">
            <a:extLst>
              <a:ext uri="{28A0092B-C50C-407E-A947-70E740481C1C}">
                <a14:useLocalDpi xmlns:a14="http://schemas.microsoft.com/office/drawing/2010/main" val="0"/>
              </a:ext>
            </a:extLst>
          </a:blip>
          <a:srcRect l="234" r="18142"/>
          <a:stretch/>
        </p:blipFill>
        <p:spPr>
          <a:xfrm>
            <a:off x="9496502" y="3759570"/>
            <a:ext cx="2109600" cy="2572609"/>
          </a:xfrm>
          <a:prstGeom prst="rect">
            <a:avLst/>
          </a:prstGeom>
        </p:spPr>
      </p:pic>
      <p:sp>
        <p:nvSpPr>
          <p:cNvPr id="16"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AA7EEA4A-6FBB-4F40-8F65-9375A915F55F}"/>
              </a:ext>
            </a:extLst>
          </p:cNvPr>
          <p:cNvSpPr txBox="1"/>
          <p:nvPr/>
        </p:nvSpPr>
        <p:spPr>
          <a:xfrm>
            <a:off x="3807682" y="3757054"/>
            <a:ext cx="5480050" cy="2323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lnSpc>
                <a:spcPct val="150000"/>
              </a:lnSpc>
              <a:defRPr sz="3600">
                <a:solidFill>
                  <a:srgbClr val="253957"/>
                </a:solidFill>
                <a:latin typeface="Arial" panose="020B0604020202020204" pitchFamily="34" charset="0"/>
                <a:ea typeface="+mn-ea"/>
                <a:cs typeface="Arial" panose="020B0604020202020204" pitchFamily="34" charset="0"/>
              </a:defRPr>
            </a:lvl1pPr>
          </a:lstStyle>
          <a:p>
            <a:pPr algn="r">
              <a:lnSpc>
                <a:spcPct val="100000"/>
              </a:lnSpc>
            </a:pPr>
            <a:r>
              <a:rPr lang="ru-RU" sz="1600" b="1" dirty="0">
                <a:sym typeface="Arial Narrow"/>
              </a:rPr>
              <a:t>Сравнительный анализ моделей конкурентной политики в мире</a:t>
            </a:r>
          </a:p>
          <a:p>
            <a:pPr algn="r">
              <a:lnSpc>
                <a:spcPct val="100000"/>
              </a:lnSpc>
            </a:pPr>
            <a:endParaRPr lang="ru-RU" sz="1600" dirty="0">
              <a:sym typeface="Arial Narrow"/>
            </a:endParaRPr>
          </a:p>
          <a:p>
            <a:pPr algn="r">
              <a:lnSpc>
                <a:spcPct val="100000"/>
              </a:lnSpc>
            </a:pPr>
            <a:r>
              <a:rPr lang="ru-RU" sz="1600" b="1" i="1" dirty="0">
                <a:sym typeface="Arial Narrow"/>
              </a:rPr>
              <a:t>Светлана Борисовна </a:t>
            </a:r>
            <a:r>
              <a:rPr lang="ru-RU" sz="1600" b="1" i="1" dirty="0" err="1">
                <a:sym typeface="Arial Narrow"/>
              </a:rPr>
              <a:t>Авдашева</a:t>
            </a:r>
            <a:r>
              <a:rPr lang="ru-RU" sz="1600" b="1" i="1" dirty="0">
                <a:sym typeface="Arial Narrow"/>
              </a:rPr>
              <a:t> </a:t>
            </a:r>
            <a:r>
              <a:rPr lang="ru-RU" sz="1600" i="1" dirty="0">
                <a:sym typeface="Arial Narrow"/>
              </a:rPr>
              <a:t>– д.э.н., руководитель департамента прикладной экономики НИУ ВШЭ</a:t>
            </a:r>
            <a:endParaRPr lang="ru-RU" sz="1600" dirty="0"/>
          </a:p>
        </p:txBody>
      </p:sp>
    </p:spTree>
    <p:extLst>
      <p:ext uri="{BB962C8B-B14F-4D97-AF65-F5344CB8AC3E}">
        <p14:creationId xmlns:p14="http://schemas.microsoft.com/office/powerpoint/2010/main" val="1089170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a:xfrm>
            <a:off x="585898" y="1447790"/>
            <a:ext cx="5510102" cy="777025"/>
          </a:xfrm>
        </p:spPr>
        <p:txBody>
          <a:bodyPr/>
          <a:lstStyle/>
          <a:p>
            <a:r>
              <a:rPr lang="ru-RU" dirty="0"/>
              <a:t>Проектная работа:</a:t>
            </a:r>
          </a:p>
        </p:txBody>
      </p:sp>
      <p:sp>
        <p:nvSpPr>
          <p:cNvPr id="8" name="Текст 4">
            <a:extLst>
              <a:ext uri="{FF2B5EF4-FFF2-40B4-BE49-F238E27FC236}">
                <a16:creationId xmlns:a16="http://schemas.microsoft.com/office/drawing/2014/main" id="{0835C092-8BFE-C44B-A4AF-1C183F63FF8E}"/>
              </a:ext>
            </a:extLst>
          </p:cNvPr>
          <p:cNvSpPr>
            <a:spLocks noGrp="1"/>
          </p:cNvSpPr>
          <p:nvPr>
            <p:ph type="body" sz="quarter" idx="13"/>
          </p:nvPr>
        </p:nvSpPr>
        <p:spPr>
          <a:xfrm>
            <a:off x="1143689" y="540904"/>
            <a:ext cx="1901825" cy="415925"/>
          </a:xfrm>
        </p:spPr>
        <p:txBody>
          <a:bodyPr/>
          <a:lstStyle/>
          <a:p>
            <a:r>
              <a:rPr lang="ru-RU" dirty="0"/>
              <a:t>Департамент мировой экономики</a:t>
            </a:r>
          </a:p>
        </p:txBody>
      </p:sp>
      <p:sp>
        <p:nvSpPr>
          <p:cNvPr id="9" name="Текст 5">
            <a:extLst>
              <a:ext uri="{FF2B5EF4-FFF2-40B4-BE49-F238E27FC236}">
                <a16:creationId xmlns:a16="http://schemas.microsoft.com/office/drawing/2014/main" id="{79FA13C2-3D56-7142-A38A-1F9AA778A85B}"/>
              </a:ext>
            </a:extLst>
          </p:cNvPr>
          <p:cNvSpPr>
            <a:spLocks noGrp="1"/>
          </p:cNvSpPr>
          <p:nvPr>
            <p:ph type="body" sz="quarter" idx="14"/>
          </p:nvPr>
        </p:nvSpPr>
        <p:spPr>
          <a:xfrm>
            <a:off x="3459163" y="548720"/>
            <a:ext cx="2070100" cy="408109"/>
          </a:xfrm>
        </p:spPr>
        <p:txBody>
          <a:bodyPr/>
          <a:lstStyle/>
          <a:p>
            <a:r>
              <a:rPr lang="ru-RU" dirty="0"/>
              <a:t>Магистерская программа «Мировая экономика»</a:t>
            </a:r>
          </a:p>
        </p:txBody>
      </p:sp>
      <p:sp>
        <p:nvSpPr>
          <p:cNvPr id="10" name="Текст 6">
            <a:extLst>
              <a:ext uri="{FF2B5EF4-FFF2-40B4-BE49-F238E27FC236}">
                <a16:creationId xmlns:a16="http://schemas.microsoft.com/office/drawing/2014/main" id="{377FAD8A-5009-0346-98A4-EA8C10B4E91A}"/>
              </a:ext>
            </a:extLst>
          </p:cNvPr>
          <p:cNvSpPr>
            <a:spLocks noGrp="1"/>
          </p:cNvSpPr>
          <p:nvPr>
            <p:ph type="body" sz="quarter" idx="15"/>
          </p:nvPr>
        </p:nvSpPr>
        <p:spPr>
          <a:xfrm>
            <a:off x="6259892" y="548720"/>
            <a:ext cx="2070100" cy="408109"/>
          </a:xfrm>
        </p:spPr>
        <p:txBody>
          <a:bodyPr/>
          <a:lstStyle/>
          <a:p>
            <a:r>
              <a:rPr lang="ru-RU" dirty="0"/>
              <a:t>Проектная работа</a:t>
            </a:r>
          </a:p>
        </p:txBody>
      </p:sp>
      <p:sp>
        <p:nvSpPr>
          <p:cNvPr id="16"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AA7EEA4A-6FBB-4F40-8F65-9375A915F55F}"/>
              </a:ext>
            </a:extLst>
          </p:cNvPr>
          <p:cNvSpPr txBox="1"/>
          <p:nvPr/>
        </p:nvSpPr>
        <p:spPr>
          <a:xfrm>
            <a:off x="585897" y="2039815"/>
            <a:ext cx="11160626" cy="48181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numCol="1"/>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a:lnSpc>
                <a:spcPct val="150000"/>
              </a:lnSpc>
              <a:defRPr sz="3600">
                <a:solidFill>
                  <a:srgbClr val="253957"/>
                </a:solidFill>
                <a:latin typeface="Arial" panose="020B0604020202020204" pitchFamily="34" charset="0"/>
                <a:ea typeface="+mn-ea"/>
                <a:cs typeface="Arial" panose="020B0604020202020204" pitchFamily="34" charset="0"/>
              </a:defRPr>
            </a:lvl1pPr>
          </a:lstStyle>
          <a:p>
            <a:pPr marL="342900" indent="-342900">
              <a:buFont typeface="Wingdings" pitchFamily="2" charset="2"/>
              <a:buChar char="Ø"/>
            </a:pPr>
            <a:r>
              <a:rPr lang="ru-RU" sz="2000" b="1" dirty="0">
                <a:solidFill>
                  <a:srgbClr val="0E2D69"/>
                </a:solidFill>
                <a:sym typeface="Arial Narrow"/>
              </a:rPr>
              <a:t>Проектная деятельность </a:t>
            </a:r>
            <a:r>
              <a:rPr lang="ru-RU" sz="2000" dirty="0">
                <a:solidFill>
                  <a:srgbClr val="0E2D69"/>
                </a:solidFill>
                <a:sym typeface="Arial Narrow"/>
              </a:rPr>
              <a:t>как обязательный элемент подготовки включена в образовательные стандарты НИУ ВШЭ с 2014 года</a:t>
            </a:r>
            <a:endParaRPr lang="en-US" sz="2000" dirty="0">
              <a:solidFill>
                <a:srgbClr val="0E2D69"/>
              </a:solidFill>
              <a:latin typeface="HSE Sans" panose="02000000000000000000"/>
              <a:sym typeface="Arial Narrow"/>
            </a:endParaRPr>
          </a:p>
          <a:p>
            <a:pPr marL="342900" indent="-342900">
              <a:buFont typeface="Wingdings" pitchFamily="2" charset="2"/>
              <a:buChar char="Ø"/>
            </a:pPr>
            <a:r>
              <a:rPr lang="ru-RU" sz="2000" b="1" dirty="0">
                <a:solidFill>
                  <a:srgbClr val="0E2D69"/>
                </a:solidFill>
              </a:rPr>
              <a:t>Проект </a:t>
            </a:r>
            <a:r>
              <a:rPr lang="ru-RU" sz="2000" dirty="0">
                <a:solidFill>
                  <a:srgbClr val="0E2D69"/>
                </a:solidFill>
              </a:rPr>
              <a:t>– это самостоятельная организованная деятельность студентов, направленная на поиск решения практической или теоретически значимой проблемы.</a:t>
            </a:r>
            <a:endParaRPr lang="ru-RU" sz="2000" dirty="0">
              <a:solidFill>
                <a:srgbClr val="0E2D69"/>
              </a:solidFill>
              <a:sym typeface="Arial Narrow"/>
            </a:endParaRPr>
          </a:p>
          <a:p>
            <a:pPr marL="342900" indent="-342900">
              <a:buFont typeface="Wingdings" pitchFamily="2" charset="2"/>
              <a:buChar char="Ø"/>
            </a:pPr>
            <a:r>
              <a:rPr lang="ru-RU" sz="2000" b="1" dirty="0">
                <a:solidFill>
                  <a:srgbClr val="0E2D69"/>
                </a:solidFill>
                <a:sym typeface="Arial Narrow"/>
              </a:rPr>
              <a:t>Предполагаемые проекты </a:t>
            </a:r>
            <a:r>
              <a:rPr lang="ru-RU" sz="2000" dirty="0">
                <a:solidFill>
                  <a:srgbClr val="0E2D69"/>
                </a:solidFill>
                <a:sym typeface="Arial Narrow"/>
              </a:rPr>
              <a:t>могут быть прикладными и исследовательскими, индивидуальными и групповыми, моно- или междисциплинарными, краткосрочными или долгосрочными</a:t>
            </a:r>
          </a:p>
          <a:p>
            <a:pPr marL="342900" indent="-342900">
              <a:buFont typeface="Wingdings" pitchFamily="2" charset="2"/>
              <a:buChar char="Ø"/>
            </a:pPr>
            <a:r>
              <a:rPr lang="ru-RU" sz="2000" dirty="0">
                <a:solidFill>
                  <a:srgbClr val="0E2D69"/>
                </a:solidFill>
                <a:sym typeface="Arial Narrow"/>
              </a:rPr>
              <a:t>Для взаимодействия руководителей и студентов </a:t>
            </a:r>
            <a:r>
              <a:rPr lang="ru-RU" sz="2000" b="1" dirty="0">
                <a:solidFill>
                  <a:srgbClr val="0E2D69"/>
                </a:solidFill>
                <a:sym typeface="Arial Narrow"/>
              </a:rPr>
              <a:t>создана «Ярмарка проектов» </a:t>
            </a:r>
            <a:r>
              <a:rPr lang="ru-RU" sz="2000" dirty="0">
                <a:solidFill>
                  <a:srgbClr val="0E2D69"/>
                </a:solidFill>
                <a:sym typeface="Arial Narrow"/>
              </a:rPr>
              <a:t>- э</a:t>
            </a:r>
            <a:r>
              <a:rPr lang="ru-RU" sz="2000" dirty="0">
                <a:solidFill>
                  <a:srgbClr val="0E2D69"/>
                </a:solidFill>
              </a:rPr>
              <a:t>лектронная площадка для размещения предложений по проектам для студентов;</a:t>
            </a:r>
          </a:p>
          <a:p>
            <a:pPr marL="342900" indent="-342900">
              <a:buFont typeface="Wingdings" pitchFamily="2" charset="2"/>
              <a:buChar char="Ø"/>
            </a:pPr>
            <a:r>
              <a:rPr lang="ru-RU" sz="2000" dirty="0">
                <a:solidFill>
                  <a:srgbClr val="0E2D69"/>
                </a:solidFill>
                <a:sym typeface="Arial Narrow"/>
              </a:rPr>
              <a:t>Возможна реализация «внешних проектов» по согласованию с руководителем практики</a:t>
            </a:r>
          </a:p>
          <a:p>
            <a:endParaRPr lang="ru-RU" sz="2000" dirty="0">
              <a:sym typeface="Arial Narrow"/>
            </a:endParaRPr>
          </a:p>
        </p:txBody>
      </p:sp>
    </p:spTree>
    <p:extLst>
      <p:ext uri="{BB962C8B-B14F-4D97-AF65-F5344CB8AC3E}">
        <p14:creationId xmlns:p14="http://schemas.microsoft.com/office/powerpoint/2010/main" val="4228090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E2EAF03B-EC26-1D47-94AC-C75942861D6C}"/>
              </a:ext>
            </a:extLst>
          </p:cNvPr>
          <p:cNvSpPr>
            <a:spLocks noGrp="1"/>
          </p:cNvSpPr>
          <p:nvPr>
            <p:ph type="title"/>
          </p:nvPr>
        </p:nvSpPr>
        <p:spPr/>
        <p:txBody>
          <a:bodyPr/>
          <a:lstStyle/>
          <a:p>
            <a:r>
              <a:rPr lang="ru-RU" dirty="0"/>
              <a:t>Наши проекты на Ярмарке проектов</a:t>
            </a:r>
          </a:p>
        </p:txBody>
      </p:sp>
      <p:sp>
        <p:nvSpPr>
          <p:cNvPr id="8" name="Текст 4">
            <a:extLst>
              <a:ext uri="{FF2B5EF4-FFF2-40B4-BE49-F238E27FC236}">
                <a16:creationId xmlns:a16="http://schemas.microsoft.com/office/drawing/2014/main" id="{0835C092-8BFE-C44B-A4AF-1C183F63FF8E}"/>
              </a:ext>
            </a:extLst>
          </p:cNvPr>
          <p:cNvSpPr>
            <a:spLocks noGrp="1"/>
          </p:cNvSpPr>
          <p:nvPr>
            <p:ph type="body" sz="quarter" idx="13"/>
          </p:nvPr>
        </p:nvSpPr>
        <p:spPr>
          <a:xfrm>
            <a:off x="1143689" y="540904"/>
            <a:ext cx="1901825" cy="415925"/>
          </a:xfrm>
        </p:spPr>
        <p:txBody>
          <a:bodyPr/>
          <a:lstStyle/>
          <a:p>
            <a:r>
              <a:rPr lang="ru-RU" dirty="0"/>
              <a:t>Департамент мировой экономики</a:t>
            </a:r>
          </a:p>
        </p:txBody>
      </p:sp>
      <p:sp>
        <p:nvSpPr>
          <p:cNvPr id="9" name="Текст 5">
            <a:extLst>
              <a:ext uri="{FF2B5EF4-FFF2-40B4-BE49-F238E27FC236}">
                <a16:creationId xmlns:a16="http://schemas.microsoft.com/office/drawing/2014/main" id="{79FA13C2-3D56-7142-A38A-1F9AA778A85B}"/>
              </a:ext>
            </a:extLst>
          </p:cNvPr>
          <p:cNvSpPr>
            <a:spLocks noGrp="1"/>
          </p:cNvSpPr>
          <p:nvPr>
            <p:ph type="body" sz="quarter" idx="14"/>
          </p:nvPr>
        </p:nvSpPr>
        <p:spPr>
          <a:xfrm>
            <a:off x="3459163" y="548720"/>
            <a:ext cx="2070100" cy="408109"/>
          </a:xfrm>
        </p:spPr>
        <p:txBody>
          <a:bodyPr/>
          <a:lstStyle/>
          <a:p>
            <a:r>
              <a:rPr lang="ru-RU" dirty="0"/>
              <a:t>Магистерская программа «Мировая экономика»</a:t>
            </a:r>
          </a:p>
        </p:txBody>
      </p:sp>
      <p:sp>
        <p:nvSpPr>
          <p:cNvPr id="12" name="Текст 6">
            <a:extLst>
              <a:ext uri="{FF2B5EF4-FFF2-40B4-BE49-F238E27FC236}">
                <a16:creationId xmlns:a16="http://schemas.microsoft.com/office/drawing/2014/main" id="{A8827D61-550F-0748-B9A2-1E0E9D5BB01B}"/>
              </a:ext>
            </a:extLst>
          </p:cNvPr>
          <p:cNvSpPr>
            <a:spLocks noGrp="1"/>
          </p:cNvSpPr>
          <p:nvPr>
            <p:ph type="body" sz="quarter" idx="15"/>
          </p:nvPr>
        </p:nvSpPr>
        <p:spPr/>
        <p:txBody>
          <a:bodyPr/>
          <a:lstStyle/>
          <a:p>
            <a:r>
              <a:rPr lang="ru-RU" dirty="0"/>
              <a:t>Проекты</a:t>
            </a:r>
          </a:p>
        </p:txBody>
      </p:sp>
      <p:grpSp>
        <p:nvGrpSpPr>
          <p:cNvPr id="7" name="Google Shape;347;p18">
            <a:extLst>
              <a:ext uri="{FF2B5EF4-FFF2-40B4-BE49-F238E27FC236}">
                <a16:creationId xmlns:a16="http://schemas.microsoft.com/office/drawing/2014/main" id="{0E913EC7-F79A-E145-B45E-DD5077CCE86E}"/>
              </a:ext>
            </a:extLst>
          </p:cNvPr>
          <p:cNvGrpSpPr/>
          <p:nvPr/>
        </p:nvGrpSpPr>
        <p:grpSpPr>
          <a:xfrm>
            <a:off x="585897" y="2224815"/>
            <a:ext cx="10115969" cy="4084465"/>
            <a:chOff x="0" y="1153"/>
            <a:chExt cx="18065104" cy="9504564"/>
          </a:xfrm>
        </p:grpSpPr>
        <p:sp>
          <p:nvSpPr>
            <p:cNvPr id="10" name="Google Shape;348;p18">
              <a:extLst>
                <a:ext uri="{FF2B5EF4-FFF2-40B4-BE49-F238E27FC236}">
                  <a16:creationId xmlns:a16="http://schemas.microsoft.com/office/drawing/2014/main" id="{4866A3EA-F4F8-A04D-AEBA-024641A8E33A}"/>
                </a:ext>
              </a:extLst>
            </p:cNvPr>
            <p:cNvSpPr/>
            <p:nvPr/>
          </p:nvSpPr>
          <p:spPr>
            <a:xfrm>
              <a:off x="0" y="1933242"/>
              <a:ext cx="18065104" cy="907200"/>
            </a:xfrm>
            <a:prstGeom prst="rect">
              <a:avLst/>
            </a:prstGeom>
            <a:solidFill>
              <a:schemeClr val="lt1">
                <a:alpha val="89803"/>
              </a:schemeClr>
            </a:solidFill>
            <a:ln w="9525" cap="flat" cmpd="sng">
              <a:solidFill>
                <a:srgbClr val="005B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HSE Sans" panose="02000000000000000000" pitchFamily="2" charset="0"/>
              </a:endParaRPr>
            </a:p>
          </p:txBody>
        </p:sp>
        <p:sp>
          <p:nvSpPr>
            <p:cNvPr id="11" name="Google Shape;349;p18">
              <a:extLst>
                <a:ext uri="{FF2B5EF4-FFF2-40B4-BE49-F238E27FC236}">
                  <a16:creationId xmlns:a16="http://schemas.microsoft.com/office/drawing/2014/main" id="{D3E081C1-CE30-4F48-BE50-3367D46FC381}"/>
                </a:ext>
              </a:extLst>
            </p:cNvPr>
            <p:cNvSpPr/>
            <p:nvPr/>
          </p:nvSpPr>
          <p:spPr>
            <a:xfrm>
              <a:off x="903255" y="1153"/>
              <a:ext cx="15478686" cy="2463448"/>
            </a:xfrm>
            <a:prstGeom prst="roundRect">
              <a:avLst>
                <a:gd name="adj" fmla="val 16667"/>
              </a:avLst>
            </a:prstGeom>
            <a:solidFill>
              <a:srgbClr val="005BA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HSE Sans" panose="02000000000000000000" pitchFamily="2" charset="0"/>
              </a:endParaRPr>
            </a:p>
          </p:txBody>
        </p:sp>
        <p:sp>
          <p:nvSpPr>
            <p:cNvPr id="13" name="Google Shape;350;p18">
              <a:extLst>
                <a:ext uri="{FF2B5EF4-FFF2-40B4-BE49-F238E27FC236}">
                  <a16:creationId xmlns:a16="http://schemas.microsoft.com/office/drawing/2014/main" id="{8A6800C0-A7DD-524F-8C43-D19706227939}"/>
                </a:ext>
              </a:extLst>
            </p:cNvPr>
            <p:cNvSpPr txBox="1"/>
            <p:nvPr/>
          </p:nvSpPr>
          <p:spPr>
            <a:xfrm>
              <a:off x="1023511" y="121409"/>
              <a:ext cx="15238174" cy="2222936"/>
            </a:xfrm>
            <a:prstGeom prst="rect">
              <a:avLst/>
            </a:prstGeom>
            <a:noFill/>
            <a:ln>
              <a:noFill/>
            </a:ln>
          </p:spPr>
          <p:txBody>
            <a:bodyPr spcFirstLastPara="1" wrap="square" lIns="477950" tIns="0" rIns="477950" bIns="0" anchor="ctr" anchorCtr="0">
              <a:noAutofit/>
            </a:bodyPr>
            <a:lstStyle/>
            <a:p>
              <a:pPr marL="0" marR="0" lvl="0" indent="0" algn="l" rtl="0">
                <a:lnSpc>
                  <a:spcPct val="90000"/>
                </a:lnSpc>
                <a:spcBef>
                  <a:spcPts val="0"/>
                </a:spcBef>
                <a:spcAft>
                  <a:spcPts val="0"/>
                </a:spcAft>
                <a:buClr>
                  <a:schemeClr val="lt1"/>
                </a:buClr>
                <a:buSzPts val="3200"/>
                <a:buFont typeface="Helvetica Neue Light"/>
                <a:buNone/>
              </a:pPr>
              <a:r>
                <a:rPr lang="ru-RU" sz="1400" b="0" i="0" u="none" strike="noStrike" cap="none" dirty="0">
                  <a:solidFill>
                    <a:schemeClr val="lt1"/>
                  </a:solidFill>
                  <a:latin typeface="HSE Sans" panose="02000000000000000000" pitchFamily="2" charset="0"/>
                  <a:ea typeface="Helvetica Neue Light"/>
                  <a:cs typeface="Helvetica Neue Light"/>
                  <a:sym typeface="Helvetica Neue Light"/>
                </a:rPr>
                <a:t>Аппарат экономического анализа компаний энергетического и сырьевого секторов мировой экономики</a:t>
              </a:r>
              <a:endParaRPr sz="1400" dirty="0">
                <a:latin typeface="HSE Sans" panose="02000000000000000000" pitchFamily="2" charset="0"/>
              </a:endParaRPr>
            </a:p>
            <a:p>
              <a:pPr marL="0" marR="0" lvl="0" indent="0" algn="l" rtl="0">
                <a:lnSpc>
                  <a:spcPct val="90000"/>
                </a:lnSpc>
                <a:spcBef>
                  <a:spcPts val="1120"/>
                </a:spcBef>
                <a:spcAft>
                  <a:spcPts val="0"/>
                </a:spcAft>
                <a:buClr>
                  <a:schemeClr val="lt1"/>
                </a:buClr>
                <a:buSzPts val="3200"/>
                <a:buFont typeface="Helvetica Neue Light"/>
                <a:buNone/>
              </a:pPr>
              <a:r>
                <a:rPr lang="en-US" sz="1400" b="0" i="0" u="none" strike="noStrike" cap="none" dirty="0">
                  <a:solidFill>
                    <a:schemeClr val="lt1"/>
                  </a:solidFill>
                  <a:latin typeface="HSE Sans" panose="02000000000000000000" pitchFamily="2" charset="0"/>
                  <a:ea typeface="Helvetica Neue Light"/>
                  <a:cs typeface="Helvetica Neue Light"/>
                  <a:sym typeface="Helvetica Neue Light"/>
                </a:rPr>
                <a:t>https://pf.hse.ru/723886664.html</a:t>
              </a:r>
              <a:endParaRPr sz="1400" b="0" i="0" u="none" strike="noStrike" cap="none" dirty="0">
                <a:solidFill>
                  <a:schemeClr val="lt1"/>
                </a:solidFill>
                <a:latin typeface="HSE Sans" panose="02000000000000000000" pitchFamily="2" charset="0"/>
                <a:ea typeface="Helvetica Neue Light"/>
                <a:cs typeface="Helvetica Neue Light"/>
                <a:sym typeface="Helvetica Neue Light"/>
              </a:endParaRPr>
            </a:p>
          </p:txBody>
        </p:sp>
        <p:sp>
          <p:nvSpPr>
            <p:cNvPr id="14" name="Google Shape;351;p18">
              <a:extLst>
                <a:ext uri="{FF2B5EF4-FFF2-40B4-BE49-F238E27FC236}">
                  <a16:creationId xmlns:a16="http://schemas.microsoft.com/office/drawing/2014/main" id="{0BD18DD2-7E4E-4D4D-8699-16ED85D1C5B9}"/>
                </a:ext>
              </a:extLst>
            </p:cNvPr>
            <p:cNvSpPr/>
            <p:nvPr/>
          </p:nvSpPr>
          <p:spPr>
            <a:xfrm>
              <a:off x="0" y="5282559"/>
              <a:ext cx="18065104" cy="907200"/>
            </a:xfrm>
            <a:prstGeom prst="rect">
              <a:avLst/>
            </a:prstGeom>
            <a:solidFill>
              <a:schemeClr val="lt1">
                <a:alpha val="89803"/>
              </a:schemeClr>
            </a:solidFill>
            <a:ln w="9525" cap="flat" cmpd="sng">
              <a:solidFill>
                <a:srgbClr val="2D74D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HSE Sans" panose="02000000000000000000" pitchFamily="2" charset="0"/>
              </a:endParaRPr>
            </a:p>
          </p:txBody>
        </p:sp>
        <p:sp>
          <p:nvSpPr>
            <p:cNvPr id="15" name="Google Shape;352;p18">
              <a:extLst>
                <a:ext uri="{FF2B5EF4-FFF2-40B4-BE49-F238E27FC236}">
                  <a16:creationId xmlns:a16="http://schemas.microsoft.com/office/drawing/2014/main" id="{14E23CF8-8FD6-3B4A-9509-F8513C877019}"/>
                </a:ext>
              </a:extLst>
            </p:cNvPr>
            <p:cNvSpPr/>
            <p:nvPr/>
          </p:nvSpPr>
          <p:spPr>
            <a:xfrm>
              <a:off x="903255" y="3034842"/>
              <a:ext cx="15622720" cy="2779076"/>
            </a:xfrm>
            <a:prstGeom prst="roundRect">
              <a:avLst>
                <a:gd name="adj" fmla="val 16667"/>
              </a:avLst>
            </a:prstGeom>
            <a:solidFill>
              <a:srgbClr val="2D74D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HSE Sans" panose="02000000000000000000" pitchFamily="2" charset="0"/>
              </a:endParaRPr>
            </a:p>
          </p:txBody>
        </p:sp>
        <p:sp>
          <p:nvSpPr>
            <p:cNvPr id="17" name="Google Shape;353;p18">
              <a:extLst>
                <a:ext uri="{FF2B5EF4-FFF2-40B4-BE49-F238E27FC236}">
                  <a16:creationId xmlns:a16="http://schemas.microsoft.com/office/drawing/2014/main" id="{D0B38018-D0B3-3D4C-8A58-1A87420E58BA}"/>
                </a:ext>
              </a:extLst>
            </p:cNvPr>
            <p:cNvSpPr txBox="1"/>
            <p:nvPr/>
          </p:nvSpPr>
          <p:spPr>
            <a:xfrm>
              <a:off x="1038918" y="3170505"/>
              <a:ext cx="15351394" cy="2507750"/>
            </a:xfrm>
            <a:prstGeom prst="rect">
              <a:avLst/>
            </a:prstGeom>
            <a:noFill/>
            <a:ln>
              <a:noFill/>
            </a:ln>
          </p:spPr>
          <p:txBody>
            <a:bodyPr spcFirstLastPara="1" wrap="square" lIns="477950" tIns="0" rIns="477950" bIns="0" anchor="ctr" anchorCtr="0">
              <a:noAutofit/>
            </a:bodyPr>
            <a:lstStyle/>
            <a:p>
              <a:pPr marL="0" marR="0" lvl="0" indent="0" algn="l" rtl="0">
                <a:lnSpc>
                  <a:spcPct val="90000"/>
                </a:lnSpc>
                <a:spcBef>
                  <a:spcPts val="0"/>
                </a:spcBef>
                <a:spcAft>
                  <a:spcPts val="0"/>
                </a:spcAft>
                <a:buClr>
                  <a:schemeClr val="lt1"/>
                </a:buClr>
                <a:buSzPts val="3200"/>
                <a:buFont typeface="Helvetica Neue Light"/>
                <a:buNone/>
              </a:pPr>
              <a:r>
                <a:rPr lang="ru-RU" sz="1400" b="0" i="0" u="none" strike="noStrike" cap="none" dirty="0">
                  <a:solidFill>
                    <a:schemeClr val="lt1"/>
                  </a:solidFill>
                  <a:latin typeface="HSE Sans" panose="02000000000000000000" pitchFamily="2" charset="0"/>
                  <a:ea typeface="Helvetica Neue Light"/>
                  <a:cs typeface="Helvetica Neue Light"/>
                  <a:sym typeface="Helvetica Neue Light"/>
                </a:rPr>
                <a:t>Мировые рынки неэнергетических сырьевых товаров</a:t>
              </a:r>
              <a:endParaRPr lang="ru-RU" sz="1400" dirty="0">
                <a:latin typeface="HSE Sans" panose="02000000000000000000" pitchFamily="2" charset="0"/>
              </a:endParaRPr>
            </a:p>
            <a:p>
              <a:pPr marL="0" marR="0" lvl="0" indent="0" algn="l" rtl="0">
                <a:lnSpc>
                  <a:spcPct val="90000"/>
                </a:lnSpc>
                <a:spcBef>
                  <a:spcPts val="1120"/>
                </a:spcBef>
                <a:spcAft>
                  <a:spcPts val="0"/>
                </a:spcAft>
                <a:buClr>
                  <a:schemeClr val="lt1"/>
                </a:buClr>
                <a:buSzPts val="3200"/>
                <a:buFont typeface="Helvetica Neue Light"/>
                <a:buNone/>
              </a:pPr>
              <a:r>
                <a:rPr lang="en-US" sz="1400" b="0" i="0" u="none" strike="noStrike" cap="none" dirty="0">
                  <a:solidFill>
                    <a:schemeClr val="lt1"/>
                  </a:solidFill>
                  <a:latin typeface="HSE Sans" panose="02000000000000000000" pitchFamily="2" charset="0"/>
                  <a:ea typeface="Helvetica Neue Light"/>
                  <a:cs typeface="Helvetica Neue Light"/>
                  <a:sym typeface="Helvetica Neue Light"/>
                </a:rPr>
                <a:t>https://pf.hse.ru/</a:t>
              </a:r>
            </a:p>
          </p:txBody>
        </p:sp>
        <p:sp>
          <p:nvSpPr>
            <p:cNvPr id="18" name="Google Shape;354;p18">
              <a:extLst>
                <a:ext uri="{FF2B5EF4-FFF2-40B4-BE49-F238E27FC236}">
                  <a16:creationId xmlns:a16="http://schemas.microsoft.com/office/drawing/2014/main" id="{A5BFF48E-5A6A-FD42-ADEE-BA453B8C9E2C}"/>
                </a:ext>
              </a:extLst>
            </p:cNvPr>
            <p:cNvSpPr/>
            <p:nvPr/>
          </p:nvSpPr>
          <p:spPr>
            <a:xfrm>
              <a:off x="0" y="8598517"/>
              <a:ext cx="18065104" cy="907200"/>
            </a:xfrm>
            <a:prstGeom prst="rect">
              <a:avLst/>
            </a:prstGeom>
            <a:solidFill>
              <a:schemeClr val="lt1">
                <a:alpha val="89803"/>
              </a:schemeClr>
            </a:solidFill>
            <a:ln w="9525" cap="flat" cmpd="sng">
              <a:solidFill>
                <a:srgbClr val="91A5D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HSE Sans" panose="02000000000000000000" pitchFamily="2" charset="0"/>
              </a:endParaRPr>
            </a:p>
          </p:txBody>
        </p:sp>
        <p:sp>
          <p:nvSpPr>
            <p:cNvPr id="19" name="Google Shape;355;p18">
              <a:extLst>
                <a:ext uri="{FF2B5EF4-FFF2-40B4-BE49-F238E27FC236}">
                  <a16:creationId xmlns:a16="http://schemas.microsoft.com/office/drawing/2014/main" id="{8BC33A95-9ADE-9A47-AD06-71F65A984484}"/>
                </a:ext>
              </a:extLst>
            </p:cNvPr>
            <p:cNvSpPr/>
            <p:nvPr/>
          </p:nvSpPr>
          <p:spPr>
            <a:xfrm>
              <a:off x="903255" y="6384159"/>
              <a:ext cx="15766625" cy="2745717"/>
            </a:xfrm>
            <a:prstGeom prst="roundRect">
              <a:avLst>
                <a:gd name="adj" fmla="val 16667"/>
              </a:avLst>
            </a:prstGeom>
            <a:solidFill>
              <a:srgbClr val="91A5D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HSE Sans" panose="02000000000000000000" pitchFamily="2" charset="0"/>
              </a:endParaRPr>
            </a:p>
          </p:txBody>
        </p:sp>
        <p:sp>
          <p:nvSpPr>
            <p:cNvPr id="20" name="Google Shape;356;p18">
              <a:extLst>
                <a:ext uri="{FF2B5EF4-FFF2-40B4-BE49-F238E27FC236}">
                  <a16:creationId xmlns:a16="http://schemas.microsoft.com/office/drawing/2014/main" id="{F10F1EA3-4363-2046-AC68-07D89C061995}"/>
                </a:ext>
              </a:extLst>
            </p:cNvPr>
            <p:cNvSpPr txBox="1"/>
            <p:nvPr/>
          </p:nvSpPr>
          <p:spPr>
            <a:xfrm>
              <a:off x="1037290" y="6518194"/>
              <a:ext cx="15498556" cy="2477647"/>
            </a:xfrm>
            <a:prstGeom prst="rect">
              <a:avLst/>
            </a:prstGeom>
            <a:noFill/>
            <a:ln>
              <a:noFill/>
            </a:ln>
          </p:spPr>
          <p:txBody>
            <a:bodyPr spcFirstLastPara="1" wrap="square" lIns="477950" tIns="0" rIns="477950" bIns="0" anchor="ctr" anchorCtr="0">
              <a:noAutofit/>
            </a:bodyPr>
            <a:lstStyle/>
            <a:p>
              <a:pPr marL="0" marR="0" lvl="0" indent="0" algn="l" rtl="0">
                <a:lnSpc>
                  <a:spcPct val="90000"/>
                </a:lnSpc>
                <a:spcBef>
                  <a:spcPts val="0"/>
                </a:spcBef>
                <a:spcAft>
                  <a:spcPts val="0"/>
                </a:spcAft>
                <a:buClr>
                  <a:schemeClr val="lt1"/>
                </a:buClr>
                <a:buSzPts val="3200"/>
                <a:buFont typeface="Helvetica Neue Light"/>
                <a:buNone/>
              </a:pPr>
              <a:r>
                <a:rPr lang="ru-RU" sz="1400" b="0" i="0" u="none" strike="noStrike" cap="none" dirty="0">
                  <a:solidFill>
                    <a:schemeClr val="lt1"/>
                  </a:solidFill>
                  <a:latin typeface="HSE Sans" panose="02000000000000000000" pitchFamily="2" charset="0"/>
                  <a:ea typeface="Helvetica Neue Light"/>
                  <a:cs typeface="Helvetica Neue Light"/>
                  <a:sym typeface="Helvetica Neue Light"/>
                </a:rPr>
                <a:t>Региональный аспект реализации ЦУР в БРИКС</a:t>
              </a:r>
              <a:endParaRPr sz="1400" dirty="0">
                <a:latin typeface="HSE Sans" panose="02000000000000000000" pitchFamily="2" charset="0"/>
              </a:endParaRPr>
            </a:p>
            <a:p>
              <a:pPr marL="0" marR="0" lvl="0" indent="0" algn="l" rtl="0">
                <a:lnSpc>
                  <a:spcPct val="90000"/>
                </a:lnSpc>
                <a:spcBef>
                  <a:spcPts val="1120"/>
                </a:spcBef>
                <a:spcAft>
                  <a:spcPts val="0"/>
                </a:spcAft>
                <a:buClr>
                  <a:schemeClr val="lt1"/>
                </a:buClr>
                <a:buSzPts val="3200"/>
                <a:buFont typeface="Helvetica Neue Light"/>
                <a:buNone/>
              </a:pPr>
              <a:r>
                <a:rPr lang="en-US" sz="1400" b="0" i="0" u="none" strike="noStrike" cap="none" dirty="0">
                  <a:solidFill>
                    <a:schemeClr val="lt1"/>
                  </a:solidFill>
                  <a:latin typeface="HSE Sans" panose="02000000000000000000" pitchFamily="2" charset="0"/>
                  <a:ea typeface="Helvetica Neue Light"/>
                  <a:cs typeface="Helvetica Neue Light"/>
                  <a:sym typeface="Helvetica Neue Light"/>
                </a:rPr>
                <a:t>https://pf.hse.ru/</a:t>
              </a:r>
              <a:endParaRPr sz="1400" b="0" i="0" u="none" strike="noStrike" cap="none" dirty="0">
                <a:solidFill>
                  <a:schemeClr val="lt1"/>
                </a:solidFill>
                <a:latin typeface="HSE Sans" panose="02000000000000000000" pitchFamily="2" charset="0"/>
                <a:ea typeface="Helvetica Neue Light"/>
                <a:cs typeface="Helvetica Neue Light"/>
                <a:sym typeface="Helvetica Neue Light"/>
              </a:endParaRPr>
            </a:p>
          </p:txBody>
        </p:sp>
      </p:grpSp>
    </p:spTree>
    <p:extLst>
      <p:ext uri="{BB962C8B-B14F-4D97-AF65-F5344CB8AC3E}">
        <p14:creationId xmlns:p14="http://schemas.microsoft.com/office/powerpoint/2010/main" val="646226386"/>
      </p:ext>
    </p:extLst>
  </p:cSld>
  <p:clrMapOvr>
    <a:masterClrMapping/>
  </p:clrMapOvr>
</p:sld>
</file>

<file path=ppt/theme/theme1.xml><?xml version="1.0" encoding="utf-8"?>
<a:theme xmlns:a="http://schemas.openxmlformats.org/drawingml/2006/main" name="Office Theme">
  <a:themeElements>
    <a:clrScheme name="Пользовательские 1">
      <a:dk1>
        <a:srgbClr val="0F2C68"/>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000" dirty="0">
            <a:latin typeface="HSE Sans"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Документ" ma:contentTypeID="0x0101002A9C74E6E830D74E9B0FDDB4017A5417" ma:contentTypeVersion="13" ma:contentTypeDescription="Создание документа." ma:contentTypeScope="" ma:versionID="d4e423622451d608a8a05f4da7a1e1a2">
  <xsd:schema xmlns:xsd="http://www.w3.org/2001/XMLSchema" xmlns:xs="http://www.w3.org/2001/XMLSchema" xmlns:p="http://schemas.microsoft.com/office/2006/metadata/properties" xmlns:ns2="9875bd71-cde8-496c-a136-433f55d5e6d0" xmlns:ns3="e96afe77-3acb-4328-97fc-408e1bde3ecd" targetNamespace="http://schemas.microsoft.com/office/2006/metadata/properties" ma:root="true" ma:fieldsID="4831203c63c08b9f52ea6d3ee0d7a96e" ns2:_="" ns3:_="">
    <xsd:import namespace="9875bd71-cde8-496c-a136-433f55d5e6d0"/>
    <xsd:import namespace="e96afe77-3acb-4328-97fc-408e1bde3ec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5bd71-cde8-496c-a136-433f55d5e6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96afe77-3acb-4328-97fc-408e1bde3ecd" elementFormDefault="qualified">
    <xsd:import namespace="http://schemas.microsoft.com/office/2006/documentManagement/types"/>
    <xsd:import namespace="http://schemas.microsoft.com/office/infopath/2007/PartnerControls"/>
    <xsd:element name="SharedWithUsers" ma:index="18" nillable="true" ma:displayName="Общий доступ с использованием"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Совместно с подробностями"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3DAF31-D8A6-49A0-9A5D-8B2EA5B1C511}">
  <ds:schemaRefs>
    <ds:schemaRef ds:uri="http://schemas.microsoft.com/office/infopath/2007/PartnerControls"/>
    <ds:schemaRef ds:uri="http://purl.org/dc/terms/"/>
    <ds:schemaRef ds:uri="http://schemas.openxmlformats.org/package/2006/metadata/core-properties"/>
    <ds:schemaRef ds:uri="e96afe77-3acb-4328-97fc-408e1bde3ecd"/>
    <ds:schemaRef ds:uri="http://purl.org/dc/elements/1.1/"/>
    <ds:schemaRef ds:uri="http://www.w3.org/XML/1998/namespace"/>
    <ds:schemaRef ds:uri="http://schemas.microsoft.com/office/2006/documentManagement/types"/>
    <ds:schemaRef ds:uri="9875bd71-cde8-496c-a136-433f55d5e6d0"/>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B34386AA-1848-4C75-B336-1053927CB025}">
  <ds:schemaRefs>
    <ds:schemaRef ds:uri="http://schemas.microsoft.com/sharepoint/v3/contenttype/forms"/>
  </ds:schemaRefs>
</ds:datastoreItem>
</file>

<file path=customXml/itemProps3.xml><?xml version="1.0" encoding="utf-8"?>
<ds:datastoreItem xmlns:ds="http://schemas.openxmlformats.org/officeDocument/2006/customXml" ds:itemID="{4D4651DD-DCCC-4759-B2F6-7F520BDCC2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5bd71-cde8-496c-a136-433f55d5e6d0"/>
    <ds:schemaRef ds:uri="e96afe77-3acb-4328-97fc-408e1bde3e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836</TotalTime>
  <Words>2471</Words>
  <Application>Microsoft Office PowerPoint</Application>
  <PresentationFormat>Широкоэкранный</PresentationFormat>
  <Paragraphs>289</Paragraphs>
  <Slides>24</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24</vt:i4>
      </vt:variant>
    </vt:vector>
  </HeadingPairs>
  <TitlesOfParts>
    <vt:vector size="32" baseType="lpstr">
      <vt:lpstr>Arial</vt:lpstr>
      <vt:lpstr>Calibri</vt:lpstr>
      <vt:lpstr>Calibri Light</vt:lpstr>
      <vt:lpstr>Helvetica Neue Light</vt:lpstr>
      <vt:lpstr>HSE Sans</vt:lpstr>
      <vt:lpstr>Times New Roman</vt:lpstr>
      <vt:lpstr>Wingdings</vt:lpstr>
      <vt:lpstr>Office Theme</vt:lpstr>
      <vt:lpstr>Магистерская программа «Мировая экономика»</vt:lpstr>
      <vt:lpstr>Академический руководитель</vt:lpstr>
      <vt:lpstr>Заместитель академического руководителя</vt:lpstr>
      <vt:lpstr>«ВЫЗОВЫ НА ПУТИ К 2050 ГОДУ»  -   «Пандемия и Рецессии 2020-2022» </vt:lpstr>
      <vt:lpstr>Содержание программы</vt:lpstr>
      <vt:lpstr>Major: общие дисциплины</vt:lpstr>
      <vt:lpstr>Major: общие дисциплины</vt:lpstr>
      <vt:lpstr>Проектная работа:</vt:lpstr>
      <vt:lpstr>Наши проекты на Ярмарке проектов</vt:lpstr>
      <vt:lpstr>Специализации</vt:lpstr>
      <vt:lpstr>Международные финансы</vt:lpstr>
      <vt:lpstr>Дисциплины специализации</vt:lpstr>
      <vt:lpstr>Преподаватели</vt:lpstr>
      <vt:lpstr>Цифровая экономика и технологические мегатренды</vt:lpstr>
      <vt:lpstr>Дисциплины специализации</vt:lpstr>
      <vt:lpstr>Преподаватели</vt:lpstr>
      <vt:lpstr>Презентация PowerPoint</vt:lpstr>
      <vt:lpstr>Презентация PowerPoint</vt:lpstr>
      <vt:lpstr>Дисциплины специализации</vt:lpstr>
      <vt:lpstr>Преподаватели</vt:lpstr>
      <vt:lpstr>Краткосрочные: </vt:lpstr>
      <vt:lpstr>Наши проекты</vt:lpstr>
      <vt:lpstr>Научная работа</vt:lpstr>
      <vt:lpstr>Дополнительная информация и контакты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Кутьков Юрий Юрьевич</dc:creator>
  <cp:lastModifiedBy>Alex M</cp:lastModifiedBy>
  <cp:revision>41</cp:revision>
  <cp:lastPrinted>2021-11-11T13:08:42Z</cp:lastPrinted>
  <dcterms:created xsi:type="dcterms:W3CDTF">2021-11-11T08:52:47Z</dcterms:created>
  <dcterms:modified xsi:type="dcterms:W3CDTF">2022-08-28T19:00:09Z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0x0101002A9C74E6E830D74E9B0FDDB4017A5417</vt:lpwstr>
  </property>
</Properties>
</file>