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7" r:id="rId2"/>
    <p:sldId id="278" r:id="rId3"/>
    <p:sldId id="279" r:id="rId4"/>
    <p:sldId id="280" r:id="rId5"/>
    <p:sldId id="285" r:id="rId6"/>
    <p:sldId id="283" r:id="rId7"/>
    <p:sldId id="287" r:id="rId8"/>
    <p:sldId id="286" r:id="rId9"/>
    <p:sldId id="298" r:id="rId10"/>
    <p:sldId id="289" r:id="rId11"/>
    <p:sldId id="291" r:id="rId12"/>
    <p:sldId id="297" r:id="rId13"/>
    <p:sldId id="299" r:id="rId14"/>
    <p:sldId id="292" r:id="rId15"/>
    <p:sldId id="294" r:id="rId16"/>
    <p:sldId id="296" r:id="rId17"/>
    <p:sldId id="290" r:id="rId18"/>
    <p:sldId id="293" r:id="rId19"/>
    <p:sldId id="295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B94E35-2DB6-4CAC-9FD1-5B45B2F20204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075B20-9A3C-4148-8AF7-93F235ED71A1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BC045-2DC8-47C6-BDCC-8A0BB0B26BBE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949AA-4799-41C6-B7AF-E30CB139CE51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E7F378-F7E9-4AF9-845E-2CD5A7B72783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E039F-24CB-46E4-A2B6-4D56D988AAD9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4473E400-D9F1-4EF9-A943-AF6CC9919340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FA6C5-38B2-4B26-95D9-40D5DC6430FF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63808-EB2F-45FE-9F7A-42AE62FBAE56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9F7ED-45DA-4EC7-BE64-3FC4CE75C528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780B1-DD89-41D0-911A-95ACED0939A6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587C7-8C99-43A0-BDFA-88897E00DCEB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22FB8-14FB-427F-AF07-FD406572E4AC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C70BA8-9F42-4ABE-ABB0-2835B7F0D3DE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C8FDB16-3987-4B39-BD80-3F12E781865B}" type="datetime1">
              <a:rPr lang="ru-RU" noProof="0" smtClean="0"/>
              <a:t>25.10.2022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ommersant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7C8B8-7209-2F44-1781-728ABA7E3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2614672"/>
            <a:ext cx="8683625" cy="2421464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/>
              </a:rPr>
              <a:t>Особенности функционирования терминов когнитивных наук в медийном дискурсе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9B9A4B-FEB5-E7C2-E8B6-F3D9B8597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9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A19F9-64B1-702A-0547-8555B665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Многозначные термины употребляются в одном из своих значений (как правило, менее узкоспециализированном)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3B21B-B83E-A73E-13C3-2ADC0D58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69600"/>
            <a:ext cx="10967915" cy="473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i="1" dirty="0" err="1">
                <a:effectLst/>
                <a:ea typeface="Calibri" panose="020F0502020204030204" pitchFamily="34" charset="0"/>
              </a:rPr>
              <a:t>Неоконструктивная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 реальность Игоря Шелковского абсолютно соотнесена с принципами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антропоцентризма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, в которых числовые измерения космоса подчиняются метрической уникальности человеческого тела" — лучше, чем искусствовед Виталий 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Пацюков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, об этой работе и не скажешь</a:t>
            </a:r>
            <a:r>
              <a:rPr lang="ru-RU" sz="2400" dirty="0">
                <a:effectLst/>
                <a:ea typeface="Calibri" panose="020F0502020204030204" pitchFamily="34" charset="0"/>
              </a:rPr>
              <a:t> (Коммерсантъ, 30.05.2014)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Значение ‘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воззрение, согласно которому человек есть центр Вселенной и высшая цель мироздания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 (Словарь иностранных слов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Комлев Н.Г. М., 2006)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встречается в СМИ со значением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особый принцип исследования, который заключается в том, что научные объекты изучаются прежде всего по их роли для человека, по их назначению в его жизнедеятельности, по их функциям для развития человеческой личности и ее усовершенствования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Кубрякова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Е.С. Эволюция лингвистических идей во второй половине XX века (опыт парадигматического анализа // Язык и наука конца 20 века. М., 1995. С.212)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07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D18F5E7-A6EC-9C20-4352-EBD2F20D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Терминологическое значение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42BA9D-4FD1-482E-08CF-3DD18D7C9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Внимание - «концентрация восприятия или интеллектуальной деятельности на отдельной черте </a:t>
            </a:r>
            <a:r>
              <a:rPr lang="ru-RU" dirty="0" err="1"/>
              <a:t>перцептуального</a:t>
            </a:r>
            <a:r>
              <a:rPr lang="ru-RU" dirty="0"/>
              <a:t> процесса (ощущении) или отдельной мысли, отдельной структуре сознания, отдельном концепте» </a:t>
            </a:r>
          </a:p>
          <a:p>
            <a:r>
              <a:rPr lang="ru-RU" dirty="0"/>
              <a:t>(Краткий словарь когнитивных терминов / Е.С. </a:t>
            </a:r>
            <a:r>
              <a:rPr lang="ru-RU" dirty="0" err="1"/>
              <a:t>Кубрякова</a:t>
            </a:r>
            <a:r>
              <a:rPr lang="ru-RU" dirty="0"/>
              <a:t>, В З. Демьянков, Ю.Г. </a:t>
            </a:r>
            <a:r>
              <a:rPr lang="ru-RU" dirty="0" err="1"/>
              <a:t>Панкрац</a:t>
            </a:r>
            <a:r>
              <a:rPr lang="ru-RU" dirty="0"/>
              <a:t>, Л.Г. Лузина. М.: Филол. фак. МГУ, 1996. С. 15).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51509-C0B1-F9CD-98E3-368CA8398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Общеупотребительное значение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EA482-02F3-A809-7DDE-1F182CB776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ВНИМА́НИЕ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-я, </a:t>
            </a:r>
            <a:r>
              <a:rPr lang="ru-RU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Сосредоточенность мыслей или зрения, слуха на каком-л. объекте, направленность мысли на что-л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Словарь русского языка: В 4-х т. / РАН, Ин-т </a:t>
            </a:r>
            <a:r>
              <a:rPr lang="ru-RU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лингвистич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исследований; Под ред. А. П. Евгеньевой. — 4-е изд., стер. — М.: Рус. яз.; </a:t>
            </a:r>
            <a:r>
              <a:rPr lang="ru-RU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Полиграфресурсы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1999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DACCAA65-3D95-76C4-E923-896114CC15CD}"/>
              </a:ext>
            </a:extLst>
          </p:cNvPr>
          <p:cNvSpPr txBox="1">
            <a:spLocks/>
          </p:cNvSpPr>
          <p:nvPr/>
        </p:nvSpPr>
        <p:spPr bwMode="white">
          <a:xfrm>
            <a:off x="430869" y="613685"/>
            <a:ext cx="11069472" cy="9162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i="1" dirty="0">
                <a:effectLst/>
                <a:ea typeface="Calibri" panose="020F0502020204030204" pitchFamily="34" charset="0"/>
              </a:rPr>
              <a:t>Информационная безопасность, центры обработки данных, </a:t>
            </a:r>
            <a:r>
              <a:rPr lang="ru-RU" sz="1800" i="1" dirty="0" err="1">
                <a:effectLst/>
                <a:ea typeface="Calibri" panose="020F0502020204030204" pitchFamily="34" charset="0"/>
              </a:rPr>
              <a:t>видеоаналитика</a:t>
            </a:r>
            <a:r>
              <a:rPr lang="ru-RU" sz="1800" i="1" dirty="0">
                <a:effectLst/>
                <a:ea typeface="Calibri" panose="020F0502020204030204" pitchFamily="34" charset="0"/>
              </a:rPr>
              <a:t>, интернет вещей — вот фокус нашего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внимания</a:t>
            </a:r>
            <a:r>
              <a:rPr lang="ru-RU" sz="1800" dirty="0">
                <a:effectLst/>
                <a:ea typeface="Calibri" panose="020F0502020204030204" pitchFamily="34" charset="0"/>
              </a:rPr>
              <a:t> (Коммерсантъ, 30.11.2021); </a:t>
            </a:r>
            <a:r>
              <a:rPr lang="ru-RU" b="0" i="1" dirty="0">
                <a:solidFill>
                  <a:srgbClr val="000000"/>
                </a:solidFill>
                <a:effectLst/>
              </a:rPr>
              <a:t>Стоит ли упоминать, что люди, которые работают над исследованием, скорее всего, не увлекаются соцсетями и могут не понимать, как быстро они развиваются и распространяются. Напротив, их </a:t>
            </a:r>
            <a:r>
              <a:rPr lang="ru-RU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внимание </a:t>
            </a:r>
            <a:r>
              <a:rPr lang="ru-RU" b="0" i="1" dirty="0">
                <a:solidFill>
                  <a:srgbClr val="000000"/>
                </a:solidFill>
                <a:effectLst/>
              </a:rPr>
              <a:t>сфокусировано на аналитических данных, основанных на опубликованных исследованиях и статьях по соответствующей теме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Полит.ру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09.06.2022)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83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A19F9-64B1-702A-0547-8555B665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использование в общеупотребительном значении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3B21B-B83E-A73E-13C3-2ADC0D58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0"/>
            <a:ext cx="10840914" cy="43787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effectLst/>
                <a:ea typeface="Calibri" panose="020F0502020204030204" pitchFamily="34" charset="0"/>
              </a:rPr>
              <a:t>ассоциация, внимание, восприятие, знание, категория, память, сознание, смысл, стереотип, схема</a:t>
            </a:r>
            <a:endParaRPr lang="ru-RU" sz="2400" i="1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</a:rPr>
              <a:t>Вообще, нет такого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знания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, которое бы не пригодилось. Только вот никогда точно не знаешь, когда какие знания тебе потребуются</a:t>
            </a:r>
            <a:r>
              <a:rPr lang="ru-RU" sz="2400" dirty="0">
                <a:effectLst/>
                <a:ea typeface="Calibri" panose="020F0502020204030204" pitchFamily="34" charset="0"/>
              </a:rPr>
              <a:t> (Коммерсантъ, 23.12.2013)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</a:rPr>
              <a:t>Певица Марина Абросимова, больше известная как 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МакSим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, находится в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сознании 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и идет на поправку</a:t>
            </a:r>
            <a:r>
              <a:rPr lang="ru-RU" sz="2400" dirty="0">
                <a:effectLst/>
                <a:ea typeface="Calibri" panose="020F0502020204030204" pitchFamily="34" charset="0"/>
              </a:rPr>
              <a:t> (Коммерсантъ, 03.04.2021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</a:rPr>
              <a:t>В Пенсионном фонде России (ПФР) заявили, что автоматическая индексация выплат с 1 декабря 2021 года ждет три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категорий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 пенсионеров </a:t>
            </a:r>
            <a:r>
              <a:rPr lang="ru-RU" sz="2400" dirty="0">
                <a:effectLst/>
                <a:ea typeface="Calibri" panose="020F0502020204030204" pitchFamily="34" charset="0"/>
              </a:rPr>
              <a:t>(Коммерсантъ, 28.11.2021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</a:rPr>
              <a:t>Некогда единое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восприятие 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декабристов как сообщества рыцарей свободы распадается на дискретное знакомство с биографией отдельно появившегося в культурном пространстве героя</a:t>
            </a:r>
            <a:r>
              <a:rPr lang="ru-RU" sz="2400" dirty="0">
                <a:effectLst/>
                <a:ea typeface="Calibri" panose="020F0502020204030204" pitchFamily="34" charset="0"/>
              </a:rPr>
              <a:t> (Коммерсантъ, 13.01.2020)</a:t>
            </a:r>
          </a:p>
        </p:txBody>
      </p:sp>
    </p:spTree>
    <p:extLst>
      <p:ext uri="{BB962C8B-B14F-4D97-AF65-F5344CB8AC3E}">
        <p14:creationId xmlns:p14="http://schemas.microsoft.com/office/powerpoint/2010/main" val="72371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D18F5E7-A6EC-9C20-4352-EBD2F20D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Терминологическое значение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42BA9D-4FD1-482E-08CF-3DD18D7C9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i="1" dirty="0">
                <a:effectLst/>
                <a:ea typeface="Calibri" panose="020F0502020204030204" pitchFamily="34" charset="0"/>
              </a:rPr>
              <a:t>По-видимому, следует говорить не о жестких жанровых рамках, а — пользуясь термином Витгенштейна — 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семейном сходстве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. К примеру, непросто сформулировать, что общего между шахматами, играми в карты, играми с мячом или борьбой, кроме того, что все это игры</a:t>
            </a:r>
            <a:r>
              <a:rPr lang="ru-RU" sz="2400" dirty="0">
                <a:effectLst/>
                <a:ea typeface="Calibri" panose="020F0502020204030204" pitchFamily="34" charset="0"/>
              </a:rPr>
              <a:t> (Коммерсантъ, 30.11.2018)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51509-C0B1-F9CD-98E3-368CA8398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Общеупотребительное значение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EA482-02F3-A809-7DDE-1F182CB776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i="1" dirty="0">
                <a:effectLst/>
                <a:ea typeface="Calibri" panose="020F0502020204030204" pitchFamily="34" charset="0"/>
              </a:rPr>
              <a:t>Приверженцы «габсбургской теории» убеждены: достаточно взглянуть на изображения Франца Иосифа и Томаша 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Гаррига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Масарика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 в пожилом возрасте (на фото с супругой Шарлоттой), чтобы увидеть несомненное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фамильное сходство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</a:rPr>
              <a:t>(Огонёк, 04.06.2018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055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D96F8-8D15-65A2-89FD-B49D6235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семантика термина в медийном дискурсе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более широкая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чем в научном дискурсе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F9C00-33C9-1F12-BF7B-99C19158A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869600"/>
            <a:ext cx="11641666" cy="49291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b="1" dirty="0">
                <a:effectLst/>
                <a:ea typeface="Calibri" panose="020F0502020204030204" pitchFamily="34" charset="0"/>
              </a:rPr>
              <a:t>гештальт, концептуализация, концептуальная система, матрица, репрезентация, референция, сценарий</a:t>
            </a:r>
            <a:endParaRPr lang="ru-RU" sz="1900" b="1" i="1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1900" i="1" dirty="0">
                <a:effectLst/>
                <a:ea typeface="Calibri" panose="020F0502020204030204" pitchFamily="34" charset="0"/>
              </a:rPr>
              <a:t>В четырех рабочих комиссиях делегаты рассмотрели документы, связанные с будущим страны, такие как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концептуализация 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экономической и социальной модели развития общества и национальный план развития до 2030 года</a:t>
            </a:r>
            <a:r>
              <a:rPr lang="ru-RU" sz="1900" dirty="0">
                <a:effectLst/>
                <a:ea typeface="Calibri" panose="020F0502020204030204" pitchFamily="34" charset="0"/>
              </a:rPr>
              <a:t> (lenta.ru, 2016.04) – «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</a:rPr>
              <a:t>процесс познавательной деятельности человека, ориентированный на осмысление поступающей к нему информации и приводящий к образованию концептов, концептуальных структур и всей концептуальной системы в мозгу (психике) человека</a:t>
            </a:r>
            <a:r>
              <a:rPr lang="ru-RU" sz="1900" dirty="0"/>
              <a:t>» (Словарь лингвистических терминов / Т.В. </a:t>
            </a:r>
            <a:r>
              <a:rPr lang="ru-RU" sz="1900" dirty="0" err="1"/>
              <a:t>Жеребило</a:t>
            </a:r>
            <a:r>
              <a:rPr lang="ru-RU" sz="1900" dirty="0"/>
              <a:t>. Назрань: Изд-во «Пилигрим», 2010) </a:t>
            </a:r>
            <a:r>
              <a:rPr lang="ru-RU" sz="1900" b="1" i="0" dirty="0">
                <a:solidFill>
                  <a:srgbClr val="202124"/>
                </a:solidFill>
                <a:effectLst/>
              </a:rPr>
              <a:t>→ </a:t>
            </a:r>
            <a:r>
              <a:rPr lang="en-US" sz="1900" i="0" dirty="0">
                <a:solidFill>
                  <a:schemeClr val="accent4">
                    <a:lumMod val="75000"/>
                  </a:schemeClr>
                </a:solidFill>
                <a:effectLst/>
              </a:rPr>
              <a:t>‘</a:t>
            </a:r>
            <a:r>
              <a:rPr lang="ru-RU" sz="1900" i="0" dirty="0">
                <a:solidFill>
                  <a:schemeClr val="accent4">
                    <a:lumMod val="75000"/>
                  </a:schemeClr>
                </a:solidFill>
                <a:effectLst/>
              </a:rPr>
              <a:t>осмысление</a:t>
            </a:r>
            <a:r>
              <a:rPr lang="en-US" sz="1900" i="0" dirty="0">
                <a:solidFill>
                  <a:schemeClr val="accent4">
                    <a:lumMod val="75000"/>
                  </a:schemeClr>
                </a:solidFill>
                <a:effectLst/>
              </a:rPr>
              <a:t>’</a:t>
            </a:r>
            <a:endParaRPr lang="ru-RU" sz="190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«Так как постановление правительства имеет высшую юридическую силу, чем региональные законы, все будут вынуждены применять на практике «</a:t>
            </a:r>
            <a:r>
              <a:rPr lang="ru-RU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полумерный</a:t>
            </a:r>
            <a:r>
              <a:rPr lang="ru-RU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документ, не выстраивающий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концептуальную систему </a:t>
            </a:r>
            <a:r>
              <a:rPr lang="ru-RU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рамках федеративного государства»,  — считает управляющий партнер S&amp; G Partners Элла </a:t>
            </a:r>
            <a:r>
              <a:rPr lang="ru-RU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Гимельберг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(РБК Дейли, 2011.08) –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</a:rPr>
              <a:t>ментальный уровень, где сосредоточена совокупность всех концептов, данных уму человека, их упорядоченное объединение» </a:t>
            </a:r>
            <a:r>
              <a:rPr lang="ru-RU" sz="1900" dirty="0"/>
              <a:t>(Словарь лингвистических терминов / Т.В. </a:t>
            </a:r>
            <a:r>
              <a:rPr lang="ru-RU" sz="1900" dirty="0" err="1"/>
              <a:t>Жеребило</a:t>
            </a:r>
            <a:r>
              <a:rPr lang="ru-RU" sz="1900" dirty="0"/>
              <a:t>. Назрань: Изд-во «Пилигрим», 2010) </a:t>
            </a:r>
            <a:r>
              <a:rPr lang="ru-RU" sz="1900" b="1" i="0" dirty="0">
                <a:solidFill>
                  <a:srgbClr val="202124"/>
                </a:solidFill>
                <a:effectLst/>
              </a:rPr>
              <a:t>→ </a:t>
            </a:r>
            <a:r>
              <a:rPr lang="ru-RU" sz="1900" dirty="0"/>
              <a:t>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‘система идей, понятий’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i="1" dirty="0">
                <a:effectLst/>
                <a:ea typeface="Calibri" panose="020F0502020204030204" pitchFamily="34" charset="0"/>
              </a:rPr>
              <a:t>Жалко, что бабушка не нашла древнегреческих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референций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, чтобы его убедить. А ведь капуста была одним из самых любимых греческих овощей  </a:t>
            </a:r>
            <a:r>
              <a:rPr lang="ru-RU" sz="1900" dirty="0">
                <a:effectLst/>
                <a:ea typeface="Calibri" panose="020F0502020204030204" pitchFamily="34" charset="0"/>
              </a:rPr>
              <a:t>(Огонёк, 30.03.2020) – «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соотнесение высказывания и его частей с действительностью – с объектами, событиями, ситуациями, положениями вещей в реальном мире</a:t>
            </a:r>
            <a:r>
              <a:rPr lang="ru-RU" sz="2000" dirty="0"/>
              <a:t>» (Краткий словарь когнитивных терминов / Е.С. </a:t>
            </a:r>
            <a:r>
              <a:rPr lang="ru-RU" sz="2000" dirty="0" err="1"/>
              <a:t>Кубрякова</a:t>
            </a:r>
            <a:r>
              <a:rPr lang="ru-RU" sz="2000" dirty="0"/>
              <a:t>, В.З. Демьянков, Ю.Г. </a:t>
            </a:r>
            <a:r>
              <a:rPr lang="ru-RU" sz="2000" dirty="0" err="1"/>
              <a:t>Панкрац</a:t>
            </a:r>
            <a:r>
              <a:rPr lang="ru-RU" sz="2000" dirty="0"/>
              <a:t>, Л.Г. Лузина. М.: Филол. фак. МГУ, 1996. С. 160)</a:t>
            </a:r>
            <a:r>
              <a:rPr lang="ru-RU" sz="1900" b="1" i="0" dirty="0">
                <a:solidFill>
                  <a:srgbClr val="202124"/>
                </a:solidFill>
                <a:effectLst/>
              </a:rPr>
              <a:t> </a:t>
            </a:r>
            <a:r>
              <a:rPr lang="ru-RU" sz="1900" i="0" dirty="0">
                <a:solidFill>
                  <a:srgbClr val="202124"/>
                </a:solidFill>
                <a:effectLst/>
              </a:rPr>
              <a:t>→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‘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</a:rPr>
              <a:t>отсылка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’</a:t>
            </a:r>
            <a:endParaRPr lang="ru-RU" sz="19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03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16542-FFD2-1DBE-0D02-6D522B58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семантика термина в медийном дискурсе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более узкая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чем в научном дискурсе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6E475-91B5-E95D-26BD-44693F06E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869600"/>
            <a:ext cx="11785600" cy="4912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 err="1">
                <a:effectLst/>
                <a:ea typeface="Calibri" panose="020F0502020204030204" pitchFamily="34" charset="0"/>
              </a:rPr>
              <a:t>когнитология</a:t>
            </a:r>
            <a:r>
              <a:rPr lang="ru-RU" sz="1800" b="1" i="1" dirty="0">
                <a:effectLst/>
                <a:ea typeface="Calibri" panose="020F0502020204030204" pitchFamily="34" charset="0"/>
              </a:rPr>
              <a:t>, </a:t>
            </a:r>
            <a:r>
              <a:rPr lang="ru-RU" sz="1800" b="1" i="1" dirty="0" err="1">
                <a:effectLst/>
                <a:ea typeface="Calibri" panose="020F0502020204030204" pitchFamily="34" charset="0"/>
              </a:rPr>
              <a:t>когниция</a:t>
            </a:r>
            <a:r>
              <a:rPr lang="ru-RU" sz="1800" b="1" i="1" dirty="0">
                <a:effectLst/>
                <a:ea typeface="Calibri" panose="020F0502020204030204" pitchFamily="34" charset="0"/>
              </a:rPr>
              <a:t>, концептуальная структура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ea typeface="Calibri" panose="020F0502020204030204" pitchFamily="34" charset="0"/>
              </a:rPr>
              <a:t>Потому что национальной идеей была не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когниция</a:t>
            </a:r>
            <a:r>
              <a:rPr lang="ru-RU" sz="1800" i="1" dirty="0">
                <a:effectLst/>
                <a:ea typeface="Calibri" panose="020F0502020204030204" pitchFamily="34" charset="0"/>
              </a:rPr>
              <a:t>, а чувство. И сейчас то, что объединяет людей в качестве национальной идеи это чувство — чувство неприязни ко всему миру, превосходства, самоуверенности и так далее</a:t>
            </a:r>
            <a:r>
              <a:rPr lang="ru-RU" sz="1800" dirty="0">
                <a:effectLst/>
                <a:ea typeface="Calibri" panose="020F0502020204030204" pitchFamily="34" charset="0"/>
              </a:rPr>
              <a:t> (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Lenta</a:t>
            </a:r>
            <a:r>
              <a:rPr lang="ru-RU" sz="1800" dirty="0">
                <a:effectLst/>
                <a:ea typeface="Calibri" panose="020F0502020204030204" pitchFamily="34" charset="0"/>
              </a:rPr>
              <a:t>, 21.03.2022) -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‘мышление’ </a:t>
            </a:r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 →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‘рациональное мышление’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Научное сообщество подходит к вопросу изучения мозга с разных позиций. Есть нейрофизиологи, рассматривающие конкретные процессы на нейронном уровне, их условно можно назвать «материалистами». С другой стороны, находятся нейропсихологи, их условно можно назвать «идеалистами», в центре их внимания — мир идей, пространство высших когнитивных функций человека, отвечающих за память и мышление, сознание и подсознание, эмоции и принятие решений, отношение к себе и другим людям. Между первым подходом и вторым — фундаментальный «объяснительный разрыв» (</a:t>
            </a:r>
            <a:r>
              <a:rPr lang="ru-RU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explanatory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gap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Его и изучает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когнитология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научное направление, относительно недавно сложившееся на стыке нейрофизиологии и нейропсихологии.</a:t>
            </a: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Lentа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20.07.2016) –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когнитивная наука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→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‘наука на стыке нейрофизиологии и нейропсихологии, изучающая мышление’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ea typeface="Calibri" panose="020F0502020204030204" pitchFamily="34" charset="0"/>
              </a:rPr>
              <a:t>По его мнению, Медведев хотел, чтобы его выступление на форуме было развернутым в плане комментариев, а саму концептуальную структуру он предложил в статье</a:t>
            </a:r>
            <a:r>
              <a:rPr lang="ru-RU" sz="1800" dirty="0">
                <a:effectLst/>
                <a:ea typeface="Calibri" panose="020F0502020204030204" pitchFamily="34" charset="0"/>
              </a:rPr>
              <a:t> (NEWSru.com, 2013.09) –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взаимосвязи концептов разных типов,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вербализованных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тексте и стимулированных им» </a:t>
            </a:r>
            <a:r>
              <a:rPr lang="ru-RU" dirty="0"/>
              <a:t>(</a:t>
            </a:r>
            <a:r>
              <a:rPr lang="ru-RU" sz="1800" dirty="0"/>
              <a:t>Словарь лингвистических терминов / Т.В. </a:t>
            </a:r>
            <a:r>
              <a:rPr lang="ru-RU" sz="1800" dirty="0" err="1"/>
              <a:t>Жеребило</a:t>
            </a:r>
            <a:r>
              <a:rPr lang="ru-RU" sz="1800" dirty="0"/>
              <a:t>. Назрань: Изд-во «Пилигрим», 2010</a:t>
            </a:r>
            <a:r>
              <a:rPr lang="ru-RU" dirty="0"/>
              <a:t>) </a:t>
            </a:r>
            <a:r>
              <a:rPr lang="ru-RU" b="1" i="0" dirty="0">
                <a:solidFill>
                  <a:srgbClr val="202124"/>
                </a:solidFill>
                <a:effectLst/>
              </a:rPr>
              <a:t>→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‘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наиболее важная информация, система основных понятий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’</a:t>
            </a:r>
            <a:endParaRPr lang="ru-RU" sz="18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9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1BD78-7B68-0236-7700-94CC00B2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Полисемичные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заимствованные лексемы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2C1F0-1C3D-C8E7-C5A4-94C9CC93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76" y="1684867"/>
            <a:ext cx="7147657" cy="501226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Наиболее многообещающим из существующих </a:t>
            </a: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концептов</a:t>
            </a:r>
            <a:r>
              <a:rPr lang="ru-RU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можно назвать ридер от компании </a:t>
            </a:r>
            <a:r>
              <a:rPr lang="ru-RU" sz="21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Plastic</a:t>
            </a:r>
            <a:r>
              <a:rPr lang="ru-RU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Logic, который должен появиться на рынке в первой половине следующего года</a:t>
            </a:r>
            <a:r>
              <a:rPr lang="ru-RU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(Коммерсантъ, 22.09.2009); </a:t>
            </a:r>
            <a:r>
              <a:rPr lang="ru-RU" sz="2100" i="1" dirty="0">
                <a:effectLst/>
                <a:ea typeface="Calibri" panose="020F0502020204030204" pitchFamily="34" charset="0"/>
              </a:rPr>
              <a:t>Просто в Самаре и Краснодаре были качественные помещения, попадавшие под наш </a:t>
            </a: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концепт</a:t>
            </a:r>
            <a:r>
              <a:rPr lang="ru-RU" sz="2100" dirty="0">
                <a:effectLst/>
                <a:ea typeface="Calibri" panose="020F0502020204030204" pitchFamily="34" charset="0"/>
              </a:rPr>
              <a:t> (Коммерсантъ, 02.04.22)</a:t>
            </a:r>
            <a:r>
              <a:rPr lang="ru-RU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ru-RU" sz="2100" dirty="0" err="1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англ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2100" i="1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concept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 ‘a principle or idea’, ‘an idea for a new product or a way to sell a product’ </a:t>
            </a:r>
            <a:r>
              <a:rPr lang="en-US" sz="2100" dirty="0">
                <a:effectLst/>
                <a:ea typeface="Calibri" panose="020F0502020204030204" pitchFamily="34" charset="0"/>
              </a:rPr>
              <a:t>(Cambridge dictionary</a:t>
            </a:r>
            <a:r>
              <a:rPr lang="ru-RU" sz="2100" dirty="0">
                <a:effectLst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Эти же события будут иметь международные </a:t>
            </a: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импликации</a:t>
            </a:r>
            <a:r>
              <a:rPr lang="ru-RU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но здесь новая внешняя политика США переместится на первое место</a:t>
            </a:r>
            <a:r>
              <a:rPr lang="ru-RU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(Коммерсантъ, 14.01.2017) – </a:t>
            </a:r>
            <a:r>
              <a:rPr lang="ru-RU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англ.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implication ‘the effect that an action or decision will have on something else in the future’</a:t>
            </a:r>
            <a:r>
              <a:rPr lang="ru-RU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effectLst/>
                <a:ea typeface="Calibri" panose="020F0502020204030204" pitchFamily="34" charset="0"/>
              </a:rPr>
              <a:t>(Cambridge dictionary</a:t>
            </a:r>
            <a:r>
              <a:rPr lang="ru-RU" sz="2100" dirty="0">
                <a:effectLst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i="1" dirty="0">
                <a:effectLst/>
                <a:ea typeface="Calibri" panose="020F0502020204030204" pitchFamily="34" charset="0"/>
              </a:rPr>
              <a:t>По словам Луки Сафонова, в большинстве случаев мошенники используют «</a:t>
            </a: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скрипты</a:t>
            </a:r>
            <a:r>
              <a:rPr lang="ru-RU" sz="2100" i="1" dirty="0">
                <a:effectLst/>
                <a:ea typeface="Calibri" panose="020F0502020204030204" pitchFamily="34" charset="0"/>
              </a:rPr>
              <a:t>» обзвона, основанные на реальном </a:t>
            </a: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скрипте</a:t>
            </a:r>
            <a:r>
              <a:rPr lang="ru-RU" sz="2100" i="1" dirty="0">
                <a:effectLst/>
                <a:ea typeface="Calibri" panose="020F0502020204030204" pitchFamily="34" charset="0"/>
              </a:rPr>
              <a:t> банка, используя ловушки и приемы скрытой манипуляции</a:t>
            </a:r>
            <a:r>
              <a:rPr lang="ru-RU" sz="2100" dirty="0">
                <a:effectLst/>
                <a:ea typeface="Calibri" panose="020F0502020204030204" pitchFamily="34" charset="0"/>
              </a:rPr>
              <a:t> (Коммерсантъ, 06.06.2019)</a:t>
            </a:r>
            <a:r>
              <a:rPr lang="en-US" sz="2100" dirty="0">
                <a:effectLst/>
                <a:ea typeface="Calibri" panose="020F0502020204030204" pitchFamily="34" charset="0"/>
              </a:rPr>
              <a:t> </a:t>
            </a:r>
            <a:r>
              <a:rPr lang="ru-RU" sz="2100" dirty="0">
                <a:effectLst/>
                <a:ea typeface="Calibri" panose="020F0502020204030204" pitchFamily="34" charset="0"/>
              </a:rPr>
              <a:t>– </a:t>
            </a:r>
            <a:r>
              <a:rPr lang="ru-RU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англ.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script ‘a plan of action’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DC00AA3-0D4B-6567-96C2-02ECEABBA8DA}"/>
              </a:ext>
            </a:extLst>
          </p:cNvPr>
          <p:cNvSpPr/>
          <p:nvPr/>
        </p:nvSpPr>
        <p:spPr>
          <a:xfrm>
            <a:off x="8973443" y="1844477"/>
            <a:ext cx="1804624" cy="12927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Язык-источник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E3BBE6D-7462-6E37-5DE8-4CFCEB08796B}"/>
              </a:ext>
            </a:extLst>
          </p:cNvPr>
          <p:cNvSpPr/>
          <p:nvPr/>
        </p:nvSpPr>
        <p:spPr>
          <a:xfrm>
            <a:off x="10017858" y="5318599"/>
            <a:ext cx="2065866" cy="148013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Медийный</a:t>
            </a:r>
          </a:p>
          <a:p>
            <a:pPr algn="ctr"/>
            <a:r>
              <a:rPr lang="ru-RU" dirty="0"/>
              <a:t>дискурс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5057828-A76F-DA29-0556-2241483F1E20}"/>
              </a:ext>
            </a:extLst>
          </p:cNvPr>
          <p:cNvSpPr/>
          <p:nvPr/>
        </p:nvSpPr>
        <p:spPr>
          <a:xfrm>
            <a:off x="7395635" y="3327399"/>
            <a:ext cx="2065866" cy="166100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дискурс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F3D433-FD44-DB62-B760-994FF0B6BEDC}"/>
              </a:ext>
            </a:extLst>
          </p:cNvPr>
          <p:cNvSpPr/>
          <p:nvPr/>
        </p:nvSpPr>
        <p:spPr>
          <a:xfrm>
            <a:off x="10017858" y="3374576"/>
            <a:ext cx="2065866" cy="166100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Экономический, политический и др. дискурс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F83A63F-792E-F34C-D041-BDB40B5E3A55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8749079" y="2947865"/>
            <a:ext cx="488645" cy="4560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6148AF-943B-CFEF-2424-CAC70A529F2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0481733" y="2971189"/>
            <a:ext cx="569058" cy="403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D31B782-6526-F89F-1C0D-78EA43E4D9D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1050791" y="5030735"/>
            <a:ext cx="0" cy="287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3EF12-9AFF-5B05-7347-02D278E8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85" y="0"/>
            <a:ext cx="10840914" cy="12600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МЕТАФОРИЧЕСКОЕ УПОТРЕБЛЕНИЕ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59704-EE40-DD22-04D4-FCE5C213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85" y="1168400"/>
            <a:ext cx="10861430" cy="53678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Метафоризация – признак высокой степени медиатизации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(Кондратьева О.Н., Игнатова Ю.С. Стратегии медиатизации юридических концептов в российских массмедиа XXI века (на примере концепта легитимность) // Научный диалог. 2021. №3)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Блюда Touch можно разгадывать как шарады, погружаясь в многослойную вязь рецептур и изощренные переплетения техник, можно постигать эмпирически,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набрасывая на вкусовой стержень собственные ассоциации</a:t>
            </a:r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воспоминания, словно кольца серсо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(Коммерсантъ, 23.07.2021)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ESG — это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ментальность</a:t>
            </a:r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которой мы живем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(Коммерсантъ, 28.04.2021) – </a:t>
            </a:r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прим.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ESG – «экологическое, социальное и корпоративное управление»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</a:rPr>
              <a:t>…при анонимности голосования у людей возникает ощущение, что им чего-то недосказали. И это очень большой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ментальный разрыв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, из-за которого появляется внутреннее несогласие</a:t>
            </a:r>
            <a:r>
              <a:rPr lang="ru-RU" sz="2400" dirty="0">
                <a:effectLst/>
                <a:ea typeface="Calibri" panose="020F0502020204030204" pitchFamily="34" charset="0"/>
              </a:rPr>
              <a:t> (Коммерсантъ, 06.09.2021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Нужно совершить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ментальный прыжок</a:t>
            </a: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 чтобы перестать мерить всё сроком своей жизни — это вопрос взгляда на мир, какой-то своей коробки, из которой мы смотрим и которую надо расширять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Полит.ру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19.10.2022)</a:t>
            </a:r>
          </a:p>
          <a:p>
            <a:pPr algn="just"/>
            <a:r>
              <a:rPr lang="ru-RU" sz="2400" i="1" dirty="0">
                <a:effectLst/>
                <a:ea typeface="Calibri" panose="020F0502020204030204" pitchFamily="34" charset="0"/>
              </a:rPr>
              <a:t>Приходится констатировать: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политика памяти 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у Польши давно своя</a:t>
            </a:r>
            <a:r>
              <a:rPr lang="ru-RU" sz="2400" dirty="0">
                <a:effectLst/>
                <a:ea typeface="Calibri" panose="020F0502020204030204" pitchFamily="34" charset="0"/>
              </a:rPr>
              <a:t> (Огонёк, 15.10.2018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17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6B8BE-8852-A7E3-055E-4090AE41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Ошибочное употребление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5AF4-7630-37AD-E924-AB8A7E9F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7" y="1869601"/>
            <a:ext cx="11162648" cy="459046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Избыточное употребление: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С другой стороны, прежде всего американские политики могут навязывать через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Twitter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свое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видение картины мира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обращаясь к зарубежным гражданам и коллегам </a:t>
            </a:r>
            <a:r>
              <a:rPr lang="ru-RU" sz="2000" dirty="0">
                <a:effectLst/>
                <a:ea typeface="Calibri" panose="020F0502020204030204" pitchFamily="34" charset="0"/>
              </a:rPr>
              <a:t>(Коммерсантъ, 22.07.2020)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Избыточное употребление: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Люди на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ментальном уровне считают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что определенное качество отдыха за рубежом и в России не может стоить одинаково </a:t>
            </a:r>
            <a:r>
              <a:rPr lang="ru-RU" sz="2000" dirty="0">
                <a:effectLst/>
                <a:ea typeface="Calibri" panose="020F0502020204030204" pitchFamily="34" charset="0"/>
              </a:rPr>
              <a:t>(Коммерсантъ,10.02.2022)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Неточное употребление: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За этими многочисленными, но бессистемными декларациями должна была рано или поздно последовать какая-то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концептуализация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какой-то вывод </a:t>
            </a:r>
            <a:r>
              <a:rPr lang="ru-RU" sz="2000" dirty="0">
                <a:effectLst/>
                <a:ea typeface="Calibri" panose="020F0502020204030204" pitchFamily="34" charset="0"/>
              </a:rPr>
              <a:t>(РБК Дейли, 2012.05</a:t>
            </a:r>
            <a:r>
              <a:rPr lang="ru-RU" sz="20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Смешение паронимов: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 У вас большой объем собственных позиций?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effectLst/>
                <a:ea typeface="Calibri" panose="020F0502020204030204" pitchFamily="34" charset="0"/>
              </a:rPr>
              <a:t>— Наша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пропозиция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в акциях на сегодняшний день радикально сократилась </a:t>
            </a:r>
            <a:r>
              <a:rPr lang="ru-RU" sz="2000" dirty="0">
                <a:effectLst/>
                <a:ea typeface="Calibri" panose="020F0502020204030204" pitchFamily="34" charset="0"/>
              </a:rPr>
              <a:t>(Коммерсантъ, 05.11.2020)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108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42E4A-E412-70FE-A828-9D33AE7B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9DCC1-45E8-2EE1-1C1F-44656B4F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1"/>
            <a:ext cx="11142132" cy="484446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Термины когнитивной лингвистики попадают в СМИ, что говорит о востребованности данной области научного знания для социума</a:t>
            </a:r>
          </a:p>
          <a:p>
            <a:r>
              <a:rPr lang="ru-RU" sz="2400" dirty="0"/>
              <a:t>В основном, семантика терминов в медийном дискурсе совпадает с семантикой в научном дискурсе (18 терминов), но при этом термины в СМИ теряют научную точность, что обусловлено целями коммуникации</a:t>
            </a:r>
          </a:p>
          <a:p>
            <a:r>
              <a:rPr lang="ru-RU" sz="2400" dirty="0"/>
              <a:t>В текстах научной тематики термины преимущественно сохраняют терминологическое значение</a:t>
            </a:r>
          </a:p>
          <a:p>
            <a:r>
              <a:rPr lang="ru-RU" sz="2400" dirty="0"/>
              <a:t>Термины чаще употребляются в СМИ с более широкой семантикой (9+7 терминов); сужение значения термина встречается реже (3 термина)</a:t>
            </a:r>
          </a:p>
          <a:p>
            <a:r>
              <a:rPr lang="ru-RU" sz="2400" dirty="0"/>
              <a:t>Наличие значений, не совпадающих с терминологическими, у заимствованных единиц может быть связано с влиянием английского языка </a:t>
            </a:r>
          </a:p>
          <a:p>
            <a:r>
              <a:rPr lang="ru-RU" sz="2400" dirty="0"/>
              <a:t>Термины могут использоваться в несвойственных метафорических контекстах</a:t>
            </a:r>
          </a:p>
        </p:txBody>
      </p:sp>
    </p:spTree>
    <p:extLst>
      <p:ext uri="{BB962C8B-B14F-4D97-AF65-F5344CB8AC3E}">
        <p14:creationId xmlns:p14="http://schemas.microsoft.com/office/powerpoint/2010/main" val="161351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6125E7-7281-0064-667E-4D9E5075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57200"/>
            <a:ext cx="11082866" cy="6206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Гипотеза:</a:t>
            </a:r>
          </a:p>
          <a:p>
            <a:r>
              <a:rPr lang="ru-RU" sz="2800" dirty="0"/>
              <a:t>термины когнитивистики расширяют сферу своего функционирования, в частности, употребляются в масс-медийном дискурсе, что обусловлено актуальностью данных понятий для современного общества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r>
              <a:rPr lang="ru-RU" sz="2800" dirty="0"/>
              <a:t>выявить особенности функционирования терминов когнитивной лингвистики вне научного дискурса 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Задачи проекта:</a:t>
            </a:r>
          </a:p>
          <a:p>
            <a:r>
              <a:rPr lang="ru-RU" sz="2800" dirty="0"/>
              <a:t>…</a:t>
            </a:r>
          </a:p>
          <a:p>
            <a:r>
              <a:rPr lang="ru-RU" sz="2800" dirty="0"/>
              <a:t>выявить нетипичные контексты употребления терминов вне научного дискурса (в рамках масс-медийного дискурса);</a:t>
            </a:r>
          </a:p>
        </p:txBody>
      </p:sp>
    </p:spTree>
    <p:extLst>
      <p:ext uri="{BB962C8B-B14F-4D97-AF65-F5344CB8AC3E}">
        <p14:creationId xmlns:p14="http://schemas.microsoft.com/office/powerpoint/2010/main" val="368390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AA68-880C-6318-F20E-B15C884A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8" y="270933"/>
            <a:ext cx="10840914" cy="12600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Источники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48E5B-BB09-ED3A-2E8A-0D1DEACC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8" y="1530933"/>
            <a:ext cx="6324600" cy="5096933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Коммерсантъ.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400" u="sng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2400" u="sng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 err="1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kommersant</a:t>
            </a:r>
            <a:r>
              <a:rPr lang="ru-RU" sz="2400" u="sng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 err="1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2400" u="sng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Лента.ру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lenta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Огонёк.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https://www.kommersant.ru/ogoniok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Газета.ру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. URL: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https://www.gazeta.ru/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РБК. URL: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https://www.rbc.ru/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Комсомольская правда. URL: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https://www.kp.ru/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Московский комсомолец. URL: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mk.ru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News.ru. URL: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https://news.ru/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ea typeface="Calibri" panose="020F0502020204030204" pitchFamily="34" charset="0"/>
              </a:rPr>
              <a:t>9.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Полит.ру</a:t>
            </a:r>
            <a:r>
              <a:rPr lang="ru-RU" sz="2400" dirty="0">
                <a:effectLst/>
                <a:ea typeface="Calibri" panose="020F0502020204030204" pitchFamily="34" charset="0"/>
              </a:rPr>
              <a:t>. URL: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https://polit.ru/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Входят в топ цитируемости по данным аналитических баз «Медиалогия» и «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Интегрум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Объем выборки: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266 контекстов употребления терминов когнитивной лингвистики в СМИ (44 термина)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A9F24-FA6C-3E89-857F-71B2DBAF9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2" t="13670" r="35607" b="9360"/>
          <a:stretch/>
        </p:blipFill>
        <p:spPr>
          <a:xfrm>
            <a:off x="6502400" y="965200"/>
            <a:ext cx="5689600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9CBC-ADDD-B2C8-0094-E8846B1F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Результаты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30595-8842-C654-821E-2901C73D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85" y="1718733"/>
            <a:ext cx="10861430" cy="486833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Выявлены контексты употребления терминов когнитивной лингвистики в </a:t>
            </a:r>
            <a:r>
              <a:rPr lang="ru-RU" sz="2400" dirty="0" err="1"/>
              <a:t>медиадискурсе</a:t>
            </a:r>
            <a:r>
              <a:rPr lang="ru-RU" sz="2400" dirty="0"/>
              <a:t> в текстах различной тематики (научно-популярные тексты, новости из научной сферы + тексты общественно-политической тематики)</a:t>
            </a:r>
          </a:p>
          <a:p>
            <a:r>
              <a:rPr lang="ru-RU" sz="2400" dirty="0"/>
              <a:t>Семантика терминов в текстах СМИ сопоставлена с семантикой в научных текстах</a:t>
            </a:r>
          </a:p>
          <a:p>
            <a:r>
              <a:rPr lang="ru-RU" sz="2400" dirty="0"/>
              <a:t>Выявлены семантические процессы, которым термины подвергаются в </a:t>
            </a:r>
            <a:r>
              <a:rPr lang="ru-RU" sz="2400" dirty="0" err="1"/>
              <a:t>медаидискурсе</a:t>
            </a:r>
            <a:endParaRPr lang="ru-RU" sz="2400" dirty="0"/>
          </a:p>
          <a:p>
            <a:r>
              <a:rPr lang="ru-RU" sz="2400" dirty="0"/>
              <a:t>Сочетаемость терминов в текстах СМИ сопоставлена с употреблением в научных текстах</a:t>
            </a:r>
          </a:p>
          <a:p>
            <a:r>
              <a:rPr lang="ru-RU" sz="2400" dirty="0"/>
              <a:t>Проанализированы «нетипичные» контексты употребления терминов: оценочные контексты, метафорическое употребление терминов</a:t>
            </a:r>
          </a:p>
          <a:p>
            <a:r>
              <a:rPr lang="ru-RU" sz="2400" dirty="0"/>
              <a:t>Выявлены контексты ошибочного употребления терминов (избыточное употребление, смешение паронимов и т.д.)</a:t>
            </a:r>
          </a:p>
          <a:p>
            <a:r>
              <a:rPr lang="ru-RU" sz="2400" dirty="0"/>
              <a:t>Проанализированы способы интерпретации терминов в СМИ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Методы исследования: </a:t>
            </a:r>
            <a:r>
              <a:rPr lang="ru-RU" sz="2400" dirty="0"/>
              <a:t>компонентный анализ, контекстуальный анализ, дискурсивный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52632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0B5AD-96DC-DBC9-5D03-73D0BB8C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Распространение терминов в СМИ как активный процесс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BDFD4-AB46-4715-4A3E-A9F226A3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Использование терминологии – характерная черта публицистического стиля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(М.Н. Кожина, Л.Р.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</a:rPr>
              <a:t>Дускаева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ru-RU" sz="2800" dirty="0"/>
              <a:t>Тенденция к интеллектуализации медийного текста (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М.А. Кормилицына, Л.В.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</a:rPr>
              <a:t>Рацибурская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ru-RU" sz="2800" dirty="0"/>
              <a:t>Педагогические термины (А.Н. </a:t>
            </a:r>
            <a:r>
              <a:rPr lang="ru-RU" sz="2800" dirty="0" err="1"/>
              <a:t>Гуреева</a:t>
            </a:r>
            <a:r>
              <a:rPr lang="ru-RU" sz="2800" dirty="0"/>
              <a:t>), медицинские термины (А.В. Васильев), юридические термины (О.Н. Кондратьева, Ю.В. Игнатова), термины из сферы информационных технологий (Л.С. Ефремова), спортивные, биологические термины (Н.А. Урванцева)  и </a:t>
            </a:r>
            <a:r>
              <a:rPr lang="ru-RU" sz="2800" dirty="0" err="1"/>
              <a:t>д.р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4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9CBF-D28C-ABB0-B68E-BE57784C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0"/>
            <a:ext cx="10840914" cy="1260000"/>
          </a:xfrm>
        </p:spPr>
        <p:txBody>
          <a:bodyPr/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Медиатизация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1C274-E1F2-DCA7-0F20-773EE046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31333"/>
            <a:ext cx="11946467" cy="57996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Mediatization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Thompson J.B. 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«</a:t>
            </a:r>
            <a:r>
              <a:rPr lang="en-US" sz="2000" b="0" i="1" dirty="0">
                <a:solidFill>
                  <a:schemeClr val="accent4">
                    <a:lumMod val="75000"/>
                  </a:schemeClr>
                </a:solidFill>
                <a:effectLst/>
              </a:rPr>
              <a:t>The Media and Modernity. A Social Theory of the Me­dia</a:t>
            </a:r>
            <a:r>
              <a:rPr lang="ru-RU" sz="2000" b="0" i="1" dirty="0">
                <a:solidFill>
                  <a:schemeClr val="accent4">
                    <a:lumMod val="75000"/>
                  </a:schemeClr>
                </a:solidFill>
                <a:effectLst/>
              </a:rPr>
              <a:t>» </a:t>
            </a:r>
            <a:r>
              <a:rPr lang="en-US" sz="20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(1995) </a:t>
            </a:r>
            <a:endParaRPr lang="ru-RU" sz="2000" b="0" i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algn="just"/>
            <a:r>
              <a:rPr lang="ru-RU" sz="2000" b="0" i="0" dirty="0">
                <a:effectLst/>
              </a:rPr>
              <a:t>В русскоязычных исследованиях А.Н. </a:t>
            </a:r>
            <a:r>
              <a:rPr lang="ru-RU" sz="2000" b="0" i="0" dirty="0" err="1">
                <a:effectLst/>
              </a:rPr>
              <a:t>Гуреевой</a:t>
            </a:r>
            <a:r>
              <a:rPr lang="ru-RU" sz="2000" b="0" i="0" dirty="0">
                <a:effectLst/>
              </a:rPr>
              <a:t>, Л.М. Земляновой, Н.Б. Кирилловой, Н.И. Клушиной, И.В. Рогозиной, М.А. Силановой, А.И. Черных, Д.И. Шаронова и др. </a:t>
            </a:r>
          </a:p>
          <a:p>
            <a:pPr algn="just"/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Медиатизация как общественный процесс: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«распространение влияния медиа на важнейшие области социальной жизни и обратный процесс вовлечения в информационную сферу различных сторон общественной деятельности, то есть создание зон пересечения медиа и социальных феноменов» 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(Клушина Н.И. Культура в медиапространстве: структура и эффекты // Масс-медиа и массовые коммуникации: статус научных и учебных дисциплин. Белгород, 2013. С. 38)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Медиатизация институционального дискурса: </a:t>
            </a:r>
            <a:r>
              <a:rPr lang="ru-RU" sz="2000" dirty="0">
                <a:solidFill>
                  <a:srgbClr val="000000"/>
                </a:solidFill>
              </a:rPr>
              <a:t>комплекс процессов в </a:t>
            </a:r>
            <a:r>
              <a:rPr lang="ru-RU" sz="2000" dirty="0" err="1">
                <a:solidFill>
                  <a:srgbClr val="000000"/>
                </a:solidFill>
              </a:rPr>
              <a:t>медиадискурсе</a:t>
            </a:r>
            <a:r>
              <a:rPr lang="ru-RU" sz="2000" dirty="0">
                <a:solidFill>
                  <a:srgbClr val="000000"/>
                </a:solidFill>
              </a:rPr>
              <a:t>, предполагающих включение элементов какого-либо институционального дискурса в медиа, интерпретацию содержания институционального дискурса, распространение этой интерпретации на широкую аудиторию, формирование общественного мнения как средства регулирования социальной реальности.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(Силанова М.А. Медиатизация юридического дискурса //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Медиаскоп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2014. № 4.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URL: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http://www.mediascope.ru/1643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Медиатизация термина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– элемент медиатизации какого-либо институционального дискурса (в частности, научного), </a:t>
            </a:r>
            <a:r>
              <a:rPr lang="ru-RU" sz="2000" dirty="0">
                <a:solidFill>
                  <a:srgbClr val="000000"/>
                </a:solidFill>
              </a:rPr>
              <a:t>распространение и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переосмысление термина в рамках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медиадискурса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 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(Силанова М.А. Медиатизация юридических терминов в дискурсе современных СМИ: </a:t>
            </a:r>
            <a:r>
              <a:rPr lang="ru-RU" sz="2000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дисс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. канд. филол. н. Москва, 2017)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62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80885-162B-36F8-FB7D-10F5E796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Термины, не подвергающиеся медиатизации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5666E-781B-7354-8318-35FBC52A5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зафиксированы в текстах СМИ: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Ассоциативный тезаурус,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Инференция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Когнитивная грамматика, Когнитивная метафора, Когнитивная семантика, Когнитивная семиотика, Когнитивный синтаксис, Концептуальная деривация, Концептуальная интеграция, Концептуальный анализ, Ментальные презентации, Механизмы формирования смысла, Универсальный предметный код, Фон/фигура, Формат знания, Фреймовая семантика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371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A19F9-64B1-702A-0547-8555B665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8" y="0"/>
            <a:ext cx="10840914" cy="12600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Семантика термина в научном и медийном дискурсе совпадает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3B21B-B83E-A73E-13C3-2ADC0D58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8" y="1260000"/>
            <a:ext cx="12175066" cy="559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effectLst/>
                <a:ea typeface="Calibri" panose="020F0502020204030204" pitchFamily="34" charset="0"/>
              </a:rPr>
              <a:t>антропоцентризм, ассоциация, картина мира, категоризация, когнитивная лингвистика, когнитивный, </a:t>
            </a:r>
            <a:r>
              <a:rPr lang="ru-RU" sz="1800" b="1" dirty="0" err="1">
                <a:effectLst/>
                <a:ea typeface="Calibri" panose="020F0502020204030204" pitchFamily="34" charset="0"/>
              </a:rPr>
              <a:t>когниция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, менталитет, ментальность, ментальный, ментальный лексикон, метафора, референция, семейное сходство, тезаурус, языковая картина мира, языковая личность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 текстах научной тематики:</a:t>
            </a:r>
          </a:p>
          <a:p>
            <a:pPr algn="just"/>
            <a:r>
              <a:rPr lang="ru-RU" sz="1900" i="1" dirty="0">
                <a:effectLst/>
                <a:ea typeface="Calibri" panose="020F0502020204030204" pitchFamily="34" charset="0"/>
              </a:rPr>
              <a:t>В устойчивых выражениях, которые имеют общую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референцию 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в русском и английском языках, в русских словосочетаниях используется прилагательное «золотой», в английском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golden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(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golden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calf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— золотой телец,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golden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wedding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— золотая свадьба,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golden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rule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— золотое правило)</a:t>
            </a:r>
            <a:r>
              <a:rPr lang="ru-RU" sz="1900" dirty="0">
                <a:effectLst/>
                <a:ea typeface="Calibri" panose="020F0502020204030204" pitchFamily="34" charset="0"/>
              </a:rPr>
              <a:t> (Коммерсантъ Наука, 24.02.2022) </a:t>
            </a:r>
          </a:p>
          <a:p>
            <a:r>
              <a:rPr lang="ru-RU" sz="1900" i="1" dirty="0">
                <a:effectLst/>
                <a:ea typeface="Calibri" panose="020F0502020204030204" pitchFamily="34" charset="0"/>
              </a:rPr>
              <a:t>Как показал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лингвоперсонологический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анализ его речи, основу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тезауруса 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Остапа Бендера составляют слова, касающиеся финансов, кредитной политики и судопроизводства</a:t>
            </a:r>
            <a:r>
              <a:rPr lang="ru-RU" sz="1900" dirty="0">
                <a:effectLst/>
                <a:ea typeface="Calibri" panose="020F0502020204030204" pitchFamily="34" charset="0"/>
              </a:rPr>
              <a:t> (Коммерсантъ, 08.07.2019)</a:t>
            </a:r>
          </a:p>
          <a:p>
            <a:r>
              <a:rPr lang="ru-RU" sz="1900" i="1" dirty="0">
                <a:effectLst/>
                <a:ea typeface="Calibri" panose="020F0502020204030204" pitchFamily="34" charset="0"/>
              </a:rPr>
              <a:t>Газета The Times провела собственное расследование ситуации с использованием в студенческой среде ноотропов — препаратов для стимулирования умственной деятельности, активизации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когнитивных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 функций и улучшения памяти </a:t>
            </a:r>
            <a:r>
              <a:rPr lang="ru-RU" sz="1900" dirty="0">
                <a:effectLst/>
                <a:ea typeface="Calibri" panose="020F0502020204030204" pitchFamily="34" charset="0"/>
              </a:rPr>
              <a:t>(Коммерсантъ, 27.12.2021)</a:t>
            </a:r>
          </a:p>
          <a:p>
            <a:r>
              <a:rPr lang="ru-RU" sz="1900" i="1" dirty="0">
                <a:effectLst/>
                <a:ea typeface="Calibri" panose="020F0502020204030204" pitchFamily="34" charset="0"/>
              </a:rPr>
              <a:t>Когда сравнили болевших и </a:t>
            </a:r>
            <a:r>
              <a:rPr lang="ru-RU" sz="1900" i="1" dirty="0" err="1">
                <a:effectLst/>
                <a:ea typeface="Calibri" panose="020F0502020204030204" pitchFamily="34" charset="0"/>
              </a:rPr>
              <a:t>неболевших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, то обнаружили, что у перенесших ковид скорость снижения </a:t>
            </a:r>
            <a:r>
              <a:rPr lang="ru-RU" sz="19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когниции</a:t>
            </a:r>
            <a:r>
              <a:rPr lang="ru-RU" sz="1900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значительно увеличилась</a:t>
            </a:r>
            <a:r>
              <a:rPr lang="ru-RU" sz="1900" dirty="0">
                <a:effectLst/>
                <a:ea typeface="Calibri" panose="020F0502020204030204" pitchFamily="34" charset="0"/>
              </a:rPr>
              <a:t> (</a:t>
            </a:r>
            <a:r>
              <a:rPr lang="ru-RU" sz="1900" dirty="0" err="1">
                <a:effectLst/>
                <a:ea typeface="Calibri" panose="020F0502020204030204" pitchFamily="34" charset="0"/>
              </a:rPr>
              <a:t>Lenta</a:t>
            </a:r>
            <a:r>
              <a:rPr lang="ru-RU" sz="1900" dirty="0">
                <a:effectLst/>
                <a:ea typeface="Calibri" panose="020F0502020204030204" pitchFamily="34" charset="0"/>
              </a:rPr>
              <a:t>.</a:t>
            </a:r>
            <a:r>
              <a:rPr lang="en-US" sz="1900" dirty="0" err="1">
                <a:effectLst/>
                <a:ea typeface="Calibri" panose="020F0502020204030204" pitchFamily="34" charset="0"/>
              </a:rPr>
              <a:t>ru</a:t>
            </a:r>
            <a:r>
              <a:rPr lang="ru-RU" sz="1900" dirty="0">
                <a:effectLst/>
                <a:ea typeface="Calibri" panose="020F0502020204030204" pitchFamily="34" charset="0"/>
              </a:rPr>
              <a:t>, 21.03.2022)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 текстах общественно-политической тематики: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r>
              <a:rPr lang="ru-RU" sz="1900" i="1" dirty="0">
                <a:effectLst/>
                <a:ea typeface="Calibri" panose="020F0502020204030204" pitchFamily="34" charset="0"/>
              </a:rPr>
              <a:t>Намеренно искажается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картина мира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, чтобы запутать людей по всем направлениям </a:t>
            </a:r>
            <a:r>
              <a:rPr lang="ru-RU" sz="1900" dirty="0">
                <a:effectLst/>
                <a:ea typeface="Calibri" panose="020F0502020204030204" pitchFamily="34" charset="0"/>
              </a:rPr>
              <a:t>(Коммерсантъ, 14.04.2022)</a:t>
            </a:r>
          </a:p>
          <a:p>
            <a:r>
              <a:rPr lang="ru-RU" sz="1900" i="1" dirty="0">
                <a:effectLst/>
                <a:ea typeface="Calibri" panose="020F0502020204030204" pitchFamily="34" charset="0"/>
              </a:rPr>
              <a:t>У нас общая история, нас объединяет родственная культура и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менталитет</a:t>
            </a:r>
            <a:r>
              <a:rPr lang="ru-RU" sz="1900" i="1" dirty="0">
                <a:effectLst/>
                <a:ea typeface="Calibri" panose="020F0502020204030204" pitchFamily="34" charset="0"/>
              </a:rPr>
              <a:t>, и, конечно, православные традиции</a:t>
            </a:r>
            <a:r>
              <a:rPr lang="ru-RU" sz="1900" dirty="0">
                <a:effectLst/>
                <a:ea typeface="Calibri" panose="020F0502020204030204" pitchFamily="34" charset="0"/>
              </a:rPr>
              <a:t> (</a:t>
            </a:r>
            <a:r>
              <a:rPr lang="ru-RU" sz="1900" dirty="0" err="1">
                <a:effectLst/>
                <a:ea typeface="Calibri" panose="020F0502020204030204" pitchFamily="34" charset="0"/>
              </a:rPr>
              <a:t>Lenta</a:t>
            </a:r>
            <a:r>
              <a:rPr lang="en-US" sz="1900" dirty="0">
                <a:effectLst/>
                <a:ea typeface="Calibri" panose="020F0502020204030204" pitchFamily="34" charset="0"/>
              </a:rPr>
              <a:t>.</a:t>
            </a:r>
            <a:r>
              <a:rPr lang="en-US" sz="1900" dirty="0" err="1">
                <a:effectLst/>
                <a:ea typeface="Calibri" panose="020F0502020204030204" pitchFamily="34" charset="0"/>
              </a:rPr>
              <a:t>ru</a:t>
            </a:r>
            <a:r>
              <a:rPr lang="ru-RU" sz="1900" dirty="0">
                <a:effectLst/>
                <a:ea typeface="Calibri" panose="020F0502020204030204" pitchFamily="34" charset="0"/>
              </a:rPr>
              <a:t>, 11.04.2022)</a:t>
            </a:r>
            <a:endParaRPr lang="ru-RU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5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FF6E68-8F8E-2D56-497A-DDCB0F6E8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Тексты научной тематики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159A8-81F0-43B3-FBF0-397A8D060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  <a:ea typeface="Times New Roman" panose="02020603050405020304" pitchFamily="18" charset="0"/>
              </a:rPr>
              <a:t>«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Когда берется просто какой-то кусок действительности, вставляется в какую-то </a:t>
            </a:r>
            <a:r>
              <a:rPr lang="ru-RU" sz="2000" b="1" i="1" dirty="0">
                <a:effectLst/>
                <a:ea typeface="Times New Roman" panose="02020603050405020304" pitchFamily="18" charset="0"/>
              </a:rPr>
              <a:t>рамку, фрейм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, и это называется искусством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» (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Полит.ру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23.04.2010); </a:t>
            </a:r>
            <a:r>
              <a:rPr lang="ru-RU" sz="2000" b="1" i="1" dirty="0">
                <a:effectLst/>
                <a:ea typeface="Times New Roman" panose="02020603050405020304" pitchFamily="18" charset="0"/>
              </a:rPr>
              <a:t>фреймы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, т.е. когнитивные установки, которые подводят воспринимаемое под известное…Типовые </a:t>
            </a:r>
            <a:r>
              <a:rPr lang="ru-RU" sz="2000" b="1" i="1" dirty="0">
                <a:effectLst/>
                <a:ea typeface="Times New Roman" panose="02020603050405020304" pitchFamily="18" charset="0"/>
              </a:rPr>
              <a:t>фреймы 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российского </a:t>
            </a:r>
            <a:r>
              <a:rPr lang="ru-RU" sz="2000" b="1" i="1" dirty="0">
                <a:effectLst/>
                <a:ea typeface="Times New Roman" panose="02020603050405020304" pitchFamily="18" charset="0"/>
              </a:rPr>
              <a:t>менталитета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…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Полит.ру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26.04.2012). 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E548-B9B1-8CAF-3C23-AAFF14742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Тексты общественно-политической тематики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92E64-F16E-1089-00E5-EA9C8EFB09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effectLst/>
                <a:ea typeface="Times New Roman" panose="02020603050405020304" pitchFamily="18" charset="0"/>
              </a:rPr>
              <a:t>В целом руководителям как на собеседовании, так и в дальнейшей рабочей деятельности важно придерживаться делового дресс-кода: именно начальство задает общий </a:t>
            </a:r>
            <a:r>
              <a:rPr lang="ru-RU" sz="2000" b="1" i="1" dirty="0">
                <a:effectLst/>
                <a:ea typeface="Times New Roman" panose="02020603050405020304" pitchFamily="18" charset="0"/>
              </a:rPr>
              <a:t>фрейм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 для всего коллектива, именно на них равняются все подчиненные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(Москва 24, 02.09.2021) -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‘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схема, стандарт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’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3790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Другая 19">
      <a:dk1>
        <a:srgbClr val="FFFFFF"/>
      </a:dk1>
      <a:lt1>
        <a:srgbClr val="000000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7916_TF22736411_Win32" id="{907B29F2-C7A9-4D6E-9280-13BDA4C2379B}" vid="{F9140B98-99C4-487F-8E54-B29203BD39E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1676</TotalTime>
  <Words>2852</Words>
  <Application>Microsoft Office PowerPoint</Application>
  <PresentationFormat>Широкоэкранный</PresentationFormat>
  <Paragraphs>119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HSE Sans</vt:lpstr>
      <vt:lpstr>Небеса</vt:lpstr>
      <vt:lpstr>Особенности функционирования терминов когнитивных наук в медийном дискурсе</vt:lpstr>
      <vt:lpstr>Презентация PowerPoint</vt:lpstr>
      <vt:lpstr>Источники материала</vt:lpstr>
      <vt:lpstr>Результаты исследования</vt:lpstr>
      <vt:lpstr>Распространение терминов в СМИ как активный процесс </vt:lpstr>
      <vt:lpstr>Медиатизация</vt:lpstr>
      <vt:lpstr>Термины, не подвергающиеся медиатизации</vt:lpstr>
      <vt:lpstr>Семантика термина в научном и медийном дискурсе совпадает</vt:lpstr>
      <vt:lpstr>Презентация PowerPoint</vt:lpstr>
      <vt:lpstr>Многозначные термины употребляются в одном из своих значений (как правило, менее узкоспециализированном)</vt:lpstr>
      <vt:lpstr>Презентация PowerPoint</vt:lpstr>
      <vt:lpstr>использование в общеупотребительном значении</vt:lpstr>
      <vt:lpstr>Презентация PowerPoint</vt:lpstr>
      <vt:lpstr>семантика термина в медийном дискурсе более широкая, чем в научном дискурсе</vt:lpstr>
      <vt:lpstr>семантика термина в медийном дискурсе более узкая, чем в научном дискурсе</vt:lpstr>
      <vt:lpstr>Полисемичные заимствованные лексемы</vt:lpstr>
      <vt:lpstr>МЕТАФОРИЧЕСКОЕ УПОТРЕБЛЕНИЕ</vt:lpstr>
      <vt:lpstr>Ошибочное употребление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функционирование терминов когнитивных наук в медийном дискурсе</dc:title>
  <dc:creator>Валентина Куликова</dc:creator>
  <cp:lastModifiedBy>Валентина Куликова</cp:lastModifiedBy>
  <cp:revision>26</cp:revision>
  <dcterms:created xsi:type="dcterms:W3CDTF">2022-10-23T09:28:24Z</dcterms:created>
  <dcterms:modified xsi:type="dcterms:W3CDTF">2022-10-25T09:10:07Z</dcterms:modified>
</cp:coreProperties>
</file>