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37" r:id="rId2"/>
    <p:sldId id="361" r:id="rId3"/>
    <p:sldId id="356" r:id="rId4"/>
    <p:sldId id="362" r:id="rId5"/>
    <p:sldId id="363" r:id="rId6"/>
    <p:sldId id="365" r:id="rId7"/>
    <p:sldId id="364" r:id="rId8"/>
    <p:sldId id="340" r:id="rId9"/>
    <p:sldId id="335" r:id="rId10"/>
    <p:sldId id="290" r:id="rId11"/>
    <p:sldId id="263" r:id="rId12"/>
    <p:sldId id="355" r:id="rId13"/>
    <p:sldId id="367" r:id="rId14"/>
    <p:sldId id="341" r:id="rId15"/>
    <p:sldId id="366" r:id="rId16"/>
    <p:sldId id="342" r:id="rId17"/>
    <p:sldId id="346" r:id="rId18"/>
    <p:sldId id="358" r:id="rId19"/>
    <p:sldId id="357" r:id="rId20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98"/>
    <p:restoredTop sz="94444"/>
  </p:normalViewPr>
  <p:slideViewPr>
    <p:cSldViewPr snapToGrid="0" snapToObjects="1">
      <p:cViewPr varScale="1">
        <p:scale>
          <a:sx n="108" d="100"/>
          <a:sy n="108" d="100"/>
        </p:scale>
        <p:origin x="3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58218-60F2-6048-AE1C-F696ED488D8B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D331-AA3E-D74B-A25E-8F644DC45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D331-AA3E-D74B-A25E-8F644DC4592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28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83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9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7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0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64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3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69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645E-397F-894F-8324-CF36791EBF80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A496-7938-D143-97FB-FF25A97AE3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22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iam-tula.ru/category/collections/tulskii-nekropol/?post_type=collection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am-tula.ru/sohraniteli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7D883AC-C8B1-8441-939E-01663F8A0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936" y="524255"/>
            <a:ext cx="8644127" cy="5623881"/>
          </a:xfrm>
        </p:spPr>
        <p:txBody>
          <a:bodyPr>
            <a:normAutofit/>
          </a:bodyPr>
          <a:lstStyle/>
          <a:p>
            <a:pPr algn="r"/>
            <a:r>
              <a:rPr lang="ru-RU" sz="24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Ирина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Ковшарь</a:t>
            </a:r>
            <a:endParaRPr lang="ru-RU" sz="24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r"/>
            <a:r>
              <a:rPr lang="ru-RU" sz="24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Тульский историко-архитектурный музей</a:t>
            </a:r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Тульский некрополь: 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  <a:latin typeface="Helvetica" pitchFamily="2" charset="0"/>
              </a:rPr>
              <a:t>сохранение и описание </a:t>
            </a: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endParaRPr lang="ru-RU" sz="2800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58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05ABDA4E-96CF-5342-814E-249B77E98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306" y="68263"/>
            <a:ext cx="4503388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5063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483CB92-9E8F-2845-BF87-074392840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057" y="502443"/>
            <a:ext cx="4419697" cy="5853113"/>
          </a:xfrm>
          <a:noFill/>
        </p:spPr>
      </p:pic>
    </p:spTree>
    <p:extLst>
      <p:ext uri="{BB962C8B-B14F-4D97-AF65-F5344CB8AC3E}">
        <p14:creationId xmlns:p14="http://schemas.microsoft.com/office/powerpoint/2010/main" val="405054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6B5A4F0-11C9-D448-9D84-E88D8D4F5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699" y="68263"/>
            <a:ext cx="4570603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52889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5ED9723-83D9-F242-B7C8-6063CAFBA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557" y="1094015"/>
            <a:ext cx="8556172" cy="32983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Helvetica" pitchFamily="2" charset="0"/>
              </a:rPr>
              <a:t>Коллекция «Тульский некрополь»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Helvetica" pitchFamily="2" charset="0"/>
              </a:rPr>
              <a:t>Тульского историко-архитектурного музея 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r>
              <a:rPr lang="ru-RU" sz="2800" dirty="0">
                <a:solidFill>
                  <a:schemeClr val="tx1"/>
                </a:solidFill>
                <a:latin typeface="Helvetica" pitchFamily="2" charset="0"/>
              </a:rPr>
              <a:t>(</a:t>
            </a:r>
            <a:r>
              <a:rPr lang="en" sz="2800" dirty="0">
                <a:solidFill>
                  <a:schemeClr val="tx1"/>
                </a:solidFill>
                <a:latin typeface="Helvetica" pitchFamily="2" charset="0"/>
                <a:hlinkClick r:id="rId2"/>
              </a:rPr>
              <a:t>https://tiam-tula.ru/category/collections/tulskii-nekropol/?post_type=collection</a:t>
            </a:r>
            <a:r>
              <a:rPr lang="ru-RU" sz="2800" dirty="0">
                <a:solidFill>
                  <a:schemeClr val="tx1"/>
                </a:solidFill>
                <a:latin typeface="Helvetica" pitchFamily="2" charset="0"/>
              </a:rPr>
              <a:t>)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10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внутренний, пол, потол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39773DFB-B863-D848-8B98-6CA814300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849" y="68263"/>
            <a:ext cx="5024302" cy="6721475"/>
          </a:xfr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D648AA-F76D-4B3C-9670-D56FCEBE6ABB}"/>
              </a:ext>
            </a:extLst>
          </p:cNvPr>
          <p:cNvSpPr/>
          <p:nvPr/>
        </p:nvSpPr>
        <p:spPr>
          <a:xfrm>
            <a:off x="347939" y="173114"/>
            <a:ext cx="2084541" cy="665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ТИАМ</a:t>
            </a:r>
          </a:p>
        </p:txBody>
      </p:sp>
    </p:spTree>
    <p:extLst>
      <p:ext uri="{BB962C8B-B14F-4D97-AF65-F5344CB8AC3E}">
        <p14:creationId xmlns:p14="http://schemas.microsoft.com/office/powerpoint/2010/main" val="2077416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BEF9B80-86EC-904A-A4FF-105D86A64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849" y="68263"/>
            <a:ext cx="5024302" cy="672147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7B2A3C-3CD0-44AA-AFF3-B1A042246A67}"/>
              </a:ext>
            </a:extLst>
          </p:cNvPr>
          <p:cNvSpPr/>
          <p:nvPr/>
        </p:nvSpPr>
        <p:spPr>
          <a:xfrm>
            <a:off x="347939" y="173114"/>
            <a:ext cx="2084541" cy="665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ТИАМ</a:t>
            </a:r>
          </a:p>
        </p:txBody>
      </p:sp>
    </p:spTree>
    <p:extLst>
      <p:ext uri="{BB962C8B-B14F-4D97-AF65-F5344CB8AC3E}">
        <p14:creationId xmlns:p14="http://schemas.microsoft.com/office/powerpoint/2010/main" val="128589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8A5CFEE3-9F1F-C24C-9515-BF653F72E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79070"/>
            <a:ext cx="8963025" cy="6699861"/>
          </a:xfr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808F98-F5BC-42E0-8148-50B545F7E6EC}"/>
              </a:ext>
            </a:extLst>
          </p:cNvPr>
          <p:cNvSpPr/>
          <p:nvPr/>
        </p:nvSpPr>
        <p:spPr>
          <a:xfrm>
            <a:off x="90488" y="346228"/>
            <a:ext cx="816746" cy="665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ТИАМ</a:t>
            </a:r>
          </a:p>
        </p:txBody>
      </p:sp>
    </p:spTree>
    <p:extLst>
      <p:ext uri="{BB962C8B-B14F-4D97-AF65-F5344CB8AC3E}">
        <p14:creationId xmlns:p14="http://schemas.microsoft.com/office/powerpoint/2010/main" val="609247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внутренний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9DC3AF58-C043-4743-8AFF-A23BC85D0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79070"/>
            <a:ext cx="8963025" cy="6699861"/>
          </a:xfr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C93856-1749-44B0-945C-0D7906DE31B6}"/>
              </a:ext>
            </a:extLst>
          </p:cNvPr>
          <p:cNvSpPr/>
          <p:nvPr/>
        </p:nvSpPr>
        <p:spPr>
          <a:xfrm>
            <a:off x="347939" y="679141"/>
            <a:ext cx="2084541" cy="665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ТИАМ</a:t>
            </a:r>
          </a:p>
        </p:txBody>
      </p:sp>
    </p:spTree>
    <p:extLst>
      <p:ext uri="{BB962C8B-B14F-4D97-AF65-F5344CB8AC3E}">
        <p14:creationId xmlns:p14="http://schemas.microsoft.com/office/powerpoint/2010/main" val="910382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внутренний, монитор, экран&#10;&#10;Автоматически созданное описание">
            <a:extLst>
              <a:ext uri="{FF2B5EF4-FFF2-40B4-BE49-F238E27FC236}">
                <a16:creationId xmlns:a16="http://schemas.microsoft.com/office/drawing/2014/main" id="{4E110421-7F90-734F-80E9-96FD74E43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79070"/>
            <a:ext cx="8963025" cy="6699861"/>
          </a:xfr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B10312-5B38-469E-9652-4AF0C9F00FB4}"/>
              </a:ext>
            </a:extLst>
          </p:cNvPr>
          <p:cNvSpPr/>
          <p:nvPr/>
        </p:nvSpPr>
        <p:spPr>
          <a:xfrm>
            <a:off x="347939" y="679141"/>
            <a:ext cx="2084541" cy="665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ТИАМ</a:t>
            </a:r>
          </a:p>
        </p:txBody>
      </p:sp>
    </p:spTree>
    <p:extLst>
      <p:ext uri="{BB962C8B-B14F-4D97-AF65-F5344CB8AC3E}">
        <p14:creationId xmlns:p14="http://schemas.microsoft.com/office/powerpoint/2010/main" val="2456855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выглядит как текс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8CE6A3F-1B13-D74A-A998-24281C25A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9849" y="68263"/>
            <a:ext cx="5024302" cy="6721475"/>
          </a:xfr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5A4908-3060-4A3D-B488-B8ED57DE5561}"/>
              </a:ext>
            </a:extLst>
          </p:cNvPr>
          <p:cNvSpPr/>
          <p:nvPr/>
        </p:nvSpPr>
        <p:spPr>
          <a:xfrm>
            <a:off x="347939" y="173114"/>
            <a:ext cx="2084541" cy="66582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ТИАМ</a:t>
            </a:r>
          </a:p>
        </p:txBody>
      </p:sp>
    </p:spTree>
    <p:extLst>
      <p:ext uri="{BB962C8B-B14F-4D97-AF65-F5344CB8AC3E}">
        <p14:creationId xmlns:p14="http://schemas.microsoft.com/office/powerpoint/2010/main" val="171022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622C20-0797-8741-8384-ADB30CB0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060704"/>
            <a:ext cx="7772400" cy="4949952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2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algn="ctr"/>
            <a:endParaRPr lang="ru-RU" sz="2200" dirty="0">
              <a:solidFill>
                <a:srgbClr val="000000"/>
              </a:solidFill>
              <a:latin typeface="Helvetica" pitchFamily="2" charset="0"/>
            </a:endParaRPr>
          </a:p>
          <a:p>
            <a:pPr algn="ctr"/>
            <a:r>
              <a:rPr lang="ru-RU" sz="22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Формирование Тульского некрополя: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tx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Всехсвятское</a:t>
            </a:r>
            <a:r>
              <a:rPr lang="ru-RU" sz="2200" dirty="0">
                <a:solidFill>
                  <a:schemeClr val="tx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кладбище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chemeClr val="tx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Чулковское</a:t>
            </a:r>
            <a:r>
              <a:rPr lang="ru-RU" sz="2200" dirty="0">
                <a:solidFill>
                  <a:schemeClr val="tx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кладбище</a:t>
            </a:r>
            <a:endParaRPr lang="ru-RU" sz="2200" dirty="0">
              <a:solidFill>
                <a:schemeClr val="tx1"/>
              </a:solidFill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effectLst/>
                <a:latin typeface="Helvetic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Спасское кладбище</a:t>
            </a:r>
            <a:endParaRPr lang="ru-RU" sz="2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endParaRPr lang="ru-RU" sz="2200" dirty="0">
              <a:solidFill>
                <a:schemeClr val="tx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chemeClr val="tx1"/>
                </a:solidFill>
                <a:latin typeface="Helvetica" pitchFamily="2" charset="0"/>
              </a:rPr>
              <a:t>Вопросы описания и изучения – ранний (краеведческий) этап – издания Всероссийского общества охраны памятников истории и культуры </a:t>
            </a:r>
          </a:p>
          <a:p>
            <a:pPr algn="just"/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Helvetica" pitchFamily="2" charset="0"/>
              </a:rPr>
              <a:t>Современное изучение (проект «Тени старинного кладбища»)</a:t>
            </a:r>
          </a:p>
          <a:p>
            <a:pPr algn="just"/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Helvetica" pitchFamily="2" charset="0"/>
              </a:rPr>
              <a:t>Движение «</a:t>
            </a:r>
            <a:r>
              <a:rPr lang="ru-RU" sz="2200" dirty="0" err="1">
                <a:solidFill>
                  <a:schemeClr val="tx1"/>
                </a:solidFill>
                <a:latin typeface="Helvetica" pitchFamily="2" charset="0"/>
              </a:rPr>
              <a:t>СоХранители</a:t>
            </a:r>
            <a:r>
              <a:rPr lang="ru-RU" sz="2200" dirty="0">
                <a:solidFill>
                  <a:schemeClr val="tx1"/>
                </a:solidFill>
                <a:latin typeface="Helvetica" pitchFamily="2" charset="0"/>
              </a:rPr>
              <a:t>»: </a:t>
            </a:r>
            <a:r>
              <a:rPr lang="en" sz="2200" dirty="0">
                <a:solidFill>
                  <a:schemeClr val="tx1"/>
                </a:solidFill>
                <a:latin typeface="Helvetica" pitchFamily="2" charset="0"/>
                <a:hlinkClick r:id="rId2"/>
              </a:rPr>
              <a:t>https://tiam-tula.ru/sohraniteli/</a:t>
            </a:r>
            <a:endParaRPr lang="ru-RU" sz="2200" dirty="0">
              <a:solidFill>
                <a:schemeClr val="tx1"/>
              </a:solidFill>
              <a:latin typeface="Helvetica" pitchFamily="2" charset="0"/>
            </a:endParaRPr>
          </a:p>
          <a:p>
            <a:pPr algn="just"/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81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CA0136FE-E783-C64C-98E8-E6CFD1089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7568" y="68262"/>
            <a:ext cx="407511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84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6182DAE-BEF0-7D48-B264-30E5A95899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325" y="0"/>
            <a:ext cx="4033156" cy="6513259"/>
          </a:xfrm>
        </p:spPr>
      </p:pic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DFFD6F8-F5FC-8A4C-9B10-7159C1F7CF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8957" y="359229"/>
            <a:ext cx="4033157" cy="6139542"/>
          </a:xfrm>
        </p:spPr>
      </p:pic>
    </p:spTree>
    <p:extLst>
      <p:ext uri="{BB962C8B-B14F-4D97-AF65-F5344CB8AC3E}">
        <p14:creationId xmlns:p14="http://schemas.microsoft.com/office/powerpoint/2010/main" val="309195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текст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35E54FA2-5A6E-1940-9523-B452DEDD56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0912" y="0"/>
            <a:ext cx="4093502" cy="6672368"/>
          </a:xfrm>
        </p:spPr>
      </p:pic>
      <p:pic>
        <p:nvPicPr>
          <p:cNvPr id="8" name="Объект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65129CF-1B2D-8945-8AFB-5DA912E57D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49588" y="0"/>
            <a:ext cx="3853541" cy="6672368"/>
          </a:xfrm>
        </p:spPr>
      </p:pic>
    </p:spTree>
    <p:extLst>
      <p:ext uri="{BB962C8B-B14F-4D97-AF65-F5344CB8AC3E}">
        <p14:creationId xmlns:p14="http://schemas.microsoft.com/office/powerpoint/2010/main" val="2271418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B4DE6-35E8-664C-B9BE-03DFC458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Описания надгробий: </a:t>
            </a:r>
            <a:br>
              <a:rPr lang="ru-RU" dirty="0"/>
            </a:br>
            <a:r>
              <a:rPr lang="ru-RU" dirty="0"/>
              <a:t>вторая половина 1960-х – 1980-е гг.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13C396-2F59-6F43-82E2-F1C72A5FE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6387" y="1518558"/>
            <a:ext cx="4261756" cy="5339442"/>
          </a:xfrm>
        </p:spPr>
      </p:pic>
    </p:spTree>
    <p:extLst>
      <p:ext uri="{BB962C8B-B14F-4D97-AF65-F5344CB8AC3E}">
        <p14:creationId xmlns:p14="http://schemas.microsoft.com/office/powerpoint/2010/main" val="357606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E622C20-0797-8741-8384-ADB30CB0A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060704"/>
            <a:ext cx="7772400" cy="5568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Helvetica" pitchFamily="2" charset="0"/>
              </a:rPr>
              <a:t>Проект «Тени старинного кладбища»: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Helvetica" pitchFamily="2" charset="0"/>
              </a:rPr>
              <a:t>описание  тульского некрополя, </a:t>
            </a:r>
          </a:p>
          <a:p>
            <a:pPr algn="ctr"/>
            <a:r>
              <a:rPr lang="ru-RU" sz="3200" dirty="0">
                <a:solidFill>
                  <a:schemeClr val="tx1"/>
                </a:solidFill>
                <a:latin typeface="Helvetica" pitchFamily="2" charset="0"/>
              </a:rPr>
              <a:t>вкл. этнические захоронения</a:t>
            </a:r>
          </a:p>
          <a:p>
            <a:pPr algn="ctr"/>
            <a:endParaRPr lang="ru-RU" sz="32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endParaRPr lang="ru-RU" sz="320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pPr algn="ctr"/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endParaRPr lang="ru-RU" sz="2200" dirty="0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ru-RU" sz="2200" b="0" i="0" dirty="0">
              <a:solidFill>
                <a:schemeClr val="tx1"/>
              </a:solidFill>
              <a:latin typeface="Helvetica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7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117B1437-90FD-3046-8EDC-00BB1F44E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792" y="502443"/>
            <a:ext cx="4419697" cy="5853113"/>
          </a:xfrm>
          <a:noFill/>
        </p:spPr>
      </p:pic>
    </p:spTree>
    <p:extLst>
      <p:ext uri="{BB962C8B-B14F-4D97-AF65-F5344CB8AC3E}">
        <p14:creationId xmlns:p14="http://schemas.microsoft.com/office/powerpoint/2010/main" val="3591023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B916629A-7588-8349-AE72-5761CB680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151" y="373258"/>
            <a:ext cx="4419697" cy="5853113"/>
          </a:xfrm>
          <a:noFill/>
        </p:spPr>
      </p:pic>
    </p:spTree>
    <p:extLst>
      <p:ext uri="{BB962C8B-B14F-4D97-AF65-F5344CB8AC3E}">
        <p14:creationId xmlns:p14="http://schemas.microsoft.com/office/powerpoint/2010/main" val="3405548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120</Words>
  <Application>Microsoft Office PowerPoint</Application>
  <PresentationFormat>Экран (4:3)</PresentationFormat>
  <Paragraphs>43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Описания надгробий:  вторая половина 1960-х – 1980-е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Болтунова</dc:creator>
  <cp:lastModifiedBy>Береснева Наталия Александровна</cp:lastModifiedBy>
  <cp:revision>36</cp:revision>
  <dcterms:created xsi:type="dcterms:W3CDTF">2019-10-31T04:35:31Z</dcterms:created>
  <dcterms:modified xsi:type="dcterms:W3CDTF">2022-12-06T13:47:17Z</dcterms:modified>
</cp:coreProperties>
</file>