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4DEFA-B800-4C6C-997F-8BC3BBB44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32C2E-D359-4655-9EFA-AA98F6A16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F4B77-C900-428B-96EE-4830B9D5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A0B8C-ADD5-49BB-B977-2012DBD2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9F6A5-036C-4F33-98AC-354064C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1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38AAD-D1DE-42CE-A899-31059246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8B9A3F-678E-4E73-8566-740563D7F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D28E0-3EB1-4C1C-A628-4C194427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968C-5620-4FB2-8BC4-B57BB8D7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14392-B972-4AFA-AABA-0D195938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31E088-99C6-42F6-9A00-3E8F3C9DE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5CABE-26E5-446C-B77E-1050E360E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C00B1B-17BB-47D5-8853-683FC1F0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DEF76-5A65-410F-AF17-5A1404BF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A4912-F1DF-4CD0-B925-BC38D67C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4D283-B699-485D-937E-CC2E33F2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280B9-2F28-445E-9F90-A3A523F8E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4EFBA-9DAF-432F-9FD8-743B3B9D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F95CF-0529-4D4A-92FC-B3CB499F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2EF46-B528-462A-9CD7-7C4677CF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9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15F1F-76F6-4200-8244-9207B296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94AD-7E40-41F2-ACFD-0D94B12D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B742F-E96E-4EA9-A7B5-C0176C83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89858-1249-4BA6-8D46-039E5C8F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89CB5-C35A-47FB-BABB-CF02CBF3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27D6E-D685-4FAC-9F25-D410C5A5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9DB84-5F7C-4634-B9F8-8CF76510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947537-6C09-4B73-ACA7-DEC26C12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FAE2C-DC6B-4157-ACEC-3B879E0D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026E8-E043-4E77-A73E-BC3EB7A4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7892DA-6CE5-4989-922B-A2B571F2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9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293E8-C446-4485-8D1B-7C25065B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80704-DEFE-4132-8866-8365A6D7C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CA34EF-FD3F-4AAB-BA76-FF7309F7F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7BBCEB-2302-432E-A02B-C48FFEFD7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0F9568-06B0-4797-908E-C7F0A886E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D9DD73-1708-4EDC-925E-A7ABD695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AE25A1-EB9F-4A6A-8697-1A98D190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50A979-380B-4B82-8539-CF6112D8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25D4B-11FE-4FCE-9CDE-0C55B28F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4CD4AA-4526-4262-BD3A-5AE3DB71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74C6A-13B2-4F5F-9C9F-7E7D3009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E84782-3AD5-475B-B48D-884781B9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5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0386EC-0047-48E9-8855-C83CAEF3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F6E62A-AE1C-43E9-8536-CE0C7D3F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08E0F-3D82-48ED-997A-49C47F1C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8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4D80D-47C0-47A8-B0F9-FF390A2A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E1BD7-4DE1-4973-A0C6-4434CC62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6899E9-CB1A-4523-86A3-36E98CAAA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3DD9E-70F9-449F-A97C-200E9D85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931A5-86B1-4992-95AF-C83C0009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CF271-C9E2-4D4A-B9AF-B86438EE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B1925-3ADB-422D-89A2-54AFDBB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9CD391-9200-4E16-96D6-DE2E39F39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027F5A-99AC-4CA5-B2BE-6F98955A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ECAB7-9D26-4873-AA1E-CEC64BE5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587E4-5229-4422-BAB7-008385A9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886A6-F6D0-4ADE-B305-203F6CF1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21B4F-1786-4085-92BA-D23B9DF6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A89B4-717B-4092-8C3B-E5771390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8F845-94D0-4BFF-A3E6-C0D32BC5A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5733-4DEE-47D9-B416-52730CD1225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BAE2C-CA1B-4CC1-80A0-839B655D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C482-AD11-4896-94D6-BF03B3E12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8338-B2D5-4422-8BE7-1722547E3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C%D0%BF%D0%B5%D1%80%D0%B0%D1%82%D0%BE%D1%80%D1%81%D0%BA%D0%B0%D1%8F_%D0%90%D0%BA%D0%B0%D0%B4%D0%B5%D0%BC%D0%B8%D1%8F_%D1%85%D1%83%D0%B4%D0%BE%D0%B6%D0%B5%D1%81%D1%82%D0%B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parhia-kaluga.ru/kaluzhskaja-eparhija/monastyri/tihonova-pustyn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400C-C9A3-4CE6-866E-4B1388A18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«ПОЭЗИЯ КЛАДБИЩА»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E32155-2E0A-48CE-9A5D-9324ABF08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о памятных коллекциях в семейном архиве Сухово-Кобылиных, Петрово-Соловово,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Салиас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-де-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Турнемир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2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5B0C4-B072-4639-87F4-FC3A59727777}"/>
              </a:ext>
            </a:extLst>
          </p:cNvPr>
          <p:cNvSpPr txBox="1"/>
          <p:nvPr/>
        </p:nvSpPr>
        <p:spPr>
          <a:xfrm>
            <a:off x="3048886" y="197346"/>
            <a:ext cx="609777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 Никитич Кречетников, боевой генерал, губернатор Астрахани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 Екатерины Великой. Однако, он не пользовался такой благосклонностью императрицы как его брат, известный вельможа, граф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Никитич Кречетников. Их отец - Никита Семенович участник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Русско-турецкой войны,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генерал-провиантмейстер, затем президент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Ревизион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-Коллегии, а мать -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Екатерина Григорьевна, урожденная Собакина.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Родословная этой ветви Кречетниковых составлена по архивным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 членом Историко-родословного общества в Москве О.В.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Щербачевым. Им установлены фамилии жен пяти поколений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Кречетниковых и семь фамилий их предков.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восходящем смешанном родословии Александра Васильевича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его сестер установлены 22 фамилии.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968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DBAC-5742-4008-A70F-FD8B83D0A761}"/>
              </a:ext>
            </a:extLst>
          </p:cNvPr>
          <p:cNvSpPr txBox="1"/>
          <p:nvPr/>
        </p:nvSpPr>
        <p:spPr>
          <a:xfrm>
            <a:off x="2232837" y="531628"/>
            <a:ext cx="79425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числе князья Солнцевы-Засекины-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рюриковичи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ведущие свой род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князя Мстислава - старшего, сына Владимира Мономаха. Среди их же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предков князья ярославские: Федор Ростиславович Черный (ум. в 1299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году), женатый вторым браком на дочери хана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Менгу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-Темира (правнуке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Чингиз-хана) Кончаке, в крещении Анне, и его внук Василий Давидович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Грозные Очи (ум. в 1345 году), женатый на дочери Ивана Калиты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Евдокии. (Князь Федор Ростиславович и его сыновья были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канонизированы. Их мощи хранятся в Ярославле.)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Калита, выдав дочь за князя Василия, использовал его связь с ордой.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 фамилий принадлежит к древним боярским родам 14 века,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пришедшим на московскую службу со времен Ивана Калиты.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Пушкины, предок которых Гаврила Алексич, известный герой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Невской битвы (1240 год).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D1A0A-837F-42F4-B2A9-DE09F1639BD6}"/>
              </a:ext>
            </a:extLst>
          </p:cNvPr>
          <p:cNvSpPr txBox="1"/>
          <p:nvPr/>
        </p:nvSpPr>
        <p:spPr>
          <a:xfrm>
            <a:off x="2527890" y="1305341"/>
            <a:ext cx="79451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Колычевы - потомки Андрея Кобылы - боярина Симеона Гордого,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является также родоначальником Сухово-Кобылиных. Их предку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Василию Третьяку за отличие в Казанском походе Иван Четвертый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пожаловал село Сухово и разрешил именоваться Сухово-Кобылиными.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же рода Колычевых митрополит Филипп, выступивший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 террора опричнины, был убит Малютой Скуратовым.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старинному боярскому роду принадлежали Собакины. Сестра Петра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Васильевича Собакина, Марфа, была царицей - женой Ивана Грозного.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14 века ведут свой род Чириковы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Ладыжинские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Среди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известных участников Куликовской битвы предок Александра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Васильевича - Игнатий Чириков. Из этого же рода и выдающийся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мореплаватель, капитан-командор Алексей Чириков.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15 века находились на московской службе Шепелевы, Нестеровы,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Кречетниковы,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Приклонские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Свиязевы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Зыбины, Радиловы. С 16 века -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Вельяшевы-Волынцевы, Лачиновы, Алфимовы.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499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2F05C-6084-49F0-8394-EE7744584756}"/>
              </a:ext>
            </a:extLst>
          </p:cNvPr>
          <p:cNvSpPr txBox="1"/>
          <p:nvPr/>
        </p:nvSpPr>
        <p:spPr>
          <a:xfrm>
            <a:off x="3048885" y="889844"/>
            <a:ext cx="72965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Таково краткое описание восходящего смешанного родословия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Васильевича Сухово-Кобылина. Оно может быть еще, по-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видимому, дополнено, но надо полагать, что и в таком виде дает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представить себе предысторию личности,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формировавшейся поколениями его предков.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оно и как</a:t>
            </a:r>
            <a:b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глубоко уходят корни его в ярославскую землю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известно,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осталось прямых потомков Александра Васильевича,</a:t>
            </a:r>
            <a:b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то историческое наследие, некой моделью которого может</a:t>
            </a:r>
            <a:b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рассматриваться данное родословие, перешло как составная часть</a:t>
            </a:r>
            <a:b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потомкам его сестер.</a:t>
            </a:r>
            <a:br>
              <a:rPr lang="ru-RU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3030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ABA0F-C08E-49B0-9D62-DA02EB26DBA4}"/>
              </a:ext>
            </a:extLst>
          </p:cNvPr>
          <p:cNvSpPr txBox="1"/>
          <p:nvPr/>
        </p:nvSpPr>
        <p:spPr>
          <a:xfrm>
            <a:off x="3048886" y="335846"/>
            <a:ext cx="80302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Евдокия Петрово-Соловово имела трех сыновей и дочь. Судьба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потомков их нам не известна. Дочь Мария Михайловна, бывшая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фрейлина императрицы, незамужняя, скончалась в Москве в 1941 году.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Елизавета Васильевна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Салиас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Турнемир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имела двух дочерей и сына.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дочь Мария вышла замуж за И.В. Гурко (1862), героя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Балканской войны, ставшего последним фельдмаршалом Российской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империи. Её сыновья - известные деятели начала 20 века, эмигрировали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границу. Их потомки живут в настоящее время в Париже. Ольга вышла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замуж за Н.К. Жукова, в последствии губернатора Калуги. Их потомки, в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 числе, внучка Мария Владимировна, урожденная Боголепова,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художница, живут в Москве.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77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DA38EB-A816-4414-AF2C-24C03C15CFBE}"/>
              </a:ext>
            </a:extLst>
          </p:cNvPr>
          <p:cNvSpPr txBox="1"/>
          <p:nvPr/>
        </p:nvSpPr>
        <p:spPr>
          <a:xfrm>
            <a:off x="414670" y="1859340"/>
            <a:ext cx="65496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 Елизаветы Васильевны известный исторический писатель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Евгений Андреевич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Салиас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имел пять дочерей и одного сына. Две его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дочери эмигрировали. Потомки старшей - Елизаветы Тепловой живут в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США. Потомки его сына Георгия Евгеньевича и дочери Евдокии, в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замужестве Урусовой, как и они сами, остались в России. Многие из них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подверглись репрессиям, и не вернулись из лагерей.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Салиас Евгений Андреевич - 49 книг. ">
            <a:extLst>
              <a:ext uri="{FF2B5EF4-FFF2-40B4-BE49-F238E27FC236}">
                <a16:creationId xmlns:a16="http://schemas.microsoft.com/office/drawing/2014/main" id="{A40DBE53-298A-4058-9B26-79DE3355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44" y="669851"/>
            <a:ext cx="4153786" cy="43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4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рода Сухово-Кобылиных.">
            <a:extLst>
              <a:ext uri="{FF2B5EF4-FFF2-40B4-BE49-F238E27FC236}">
                <a16:creationId xmlns:a16="http://schemas.microsoft.com/office/drawing/2014/main" id="{F610B3DE-4F81-4F99-B3AD-61826D5B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691116"/>
            <a:ext cx="3710763" cy="426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D198D0-187D-47F1-8CA6-00230F3C4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8" y="0"/>
            <a:ext cx="5369441" cy="546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1FFC9-5AD0-4D33-8A9A-BA632780E916}"/>
              </a:ext>
            </a:extLst>
          </p:cNvPr>
          <p:cNvSpPr txBox="1"/>
          <p:nvPr/>
        </p:nvSpPr>
        <p:spPr>
          <a:xfrm>
            <a:off x="4423144" y="3244334"/>
            <a:ext cx="1594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Персон: 103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поколений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7AA3-CE81-4563-9A4A-24673B06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РОССИЙСКИХ  АРХИВАХ, В КОТОРЫХ ХРАНЯТСЯ ДОКУМЕНТЫ СЕМЕЙНОГО КЛАНА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E174E-59E8-4CB9-8C5C-5E4FBB2F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106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РГАЛИ. Фонды Сухово-Кобылина и его сестры писательницы Елизаветы Васильевны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Салиас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 -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Турнемир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(урожденной Сухово-Кобылиной)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литературный музей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(ныне музей истории русской литературы имени Даля). В 1934 году по инициативе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В.Д.Бонч-Бруевича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создателя и первого директора музея, Луиза де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Фальтан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замужестве маркиза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Фальтан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  дочь Надежды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Нарышкиной (в замужестве за писателем Александром Дюма-сыном) и Сухово-Кобылина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передала  архив отца в Россию. Часть оказалась в Литературном музее, а другая в ЦГАЛИ в 1940 году. В 2021 году вышел каталог о коллекции семьи, хранящейся в Литературном музее  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 рукописей РГБ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(самый крупный фонд, в котором документы практически всех ветвей семейного клана) с 1930-х годов он был закрыт и к его описи, а также допуску исследователей приступили только в 2017 году.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этих трех хранилищах имеются крупные комплексы семейных  документов,  относящихся, как захоронениям рода, так и  описаниям внешних танатологических событий и мест памяти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Дочь Нарышкиной и Сухово-Кобылина Луиза, в замужестве маркиза де ФальтанПо ...">
            <a:extLst>
              <a:ext uri="{FF2B5EF4-FFF2-40B4-BE49-F238E27FC236}">
                <a16:creationId xmlns:a16="http://schemas.microsoft.com/office/drawing/2014/main" id="{98A8E0E7-AA8C-4BCB-BF9C-22578A1E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66" y="1905000"/>
            <a:ext cx="3551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2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1F19BA7-F06F-45ED-A016-59A29B92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0"/>
            <a:ext cx="836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4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DFC9-5D72-4F54-8B1D-BE1F548C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ГРУППЫ ДОКУМЕНТОВ, СВЯЗАННЫХ С ЗАХОРОНЕНИЯМИ 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CD2B8-92B2-47E6-92D2-AD4B0ADF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  «кладбищенские»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травелоги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Ж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ОР РГБ хранятся 5 альбомов с зарисовками русских и европейских кладбищ, сделанных Софьей Васильевной Сухово-Кобылиной 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(1825—1867)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Известна как первая женщина, окончившая 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Императорская Академия художест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Академию художеств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золотой медалью.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Они датируются 1859, 1861, 1863, 1864, 1866 гг.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альбома наполнены зарисовками надгробий. (1859 и 1863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ександр Васильевич Сухово-Кобылин.">
            <a:extLst>
              <a:ext uri="{FF2B5EF4-FFF2-40B4-BE49-F238E27FC236}">
                <a16:creationId xmlns:a16="http://schemas.microsoft.com/office/drawing/2014/main" id="{215F9643-E619-4B0F-A145-8695A5B5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1116419"/>
            <a:ext cx="3732028" cy="38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67894-62C8-407C-B183-E7EBF03EF6DC}"/>
              </a:ext>
            </a:extLst>
          </p:cNvPr>
          <p:cNvSpPr txBox="1"/>
          <p:nvPr/>
        </p:nvSpPr>
        <p:spPr>
          <a:xfrm>
            <a:off x="4465674" y="808073"/>
            <a:ext cx="7400261" cy="568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spcBef>
                <a:spcPts val="375"/>
              </a:spcBef>
              <a:spcAft>
                <a:spcPts val="37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Племяннику </a:t>
            </a: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Василию Михайловичу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Петрово-Соловово </a:t>
            </a: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адресовано одно из самых пронзительных по интонации и философских по содержанию писем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известного драматурга </a:t>
            </a: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Сухово-Кобылина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22 июня 1875 года: </a:t>
            </a:r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«Что же нас касается, то очевидно, что одна Могила может нас, Славян, исправить. Для всякого Зрячего у него на лбу написано: Смерть. Когда ближе, как можно ближе посмотришь на эту матушку Расею — какая полная 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переполная</a:t>
            </a:r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чаша безобразий. Язык устает говорить, глаза устают смотреть. Надо зажмуриться и молчать.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 между тем Природа хороша и богата — и она привязывает.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Задача всякого из вас молодых и лучших — это переменить Породу скрещиванием и произведением полукровных. Будущность только тут и это неизбежное историческое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Поступание</a:t>
            </a:r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Всякий Славянин носит на лбу написанным: Смерть.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ru-RU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Ты меня не осуждай — я говорю это в конце Жизни и говорю холодно. Ты послушайся меня, окунись сначала в другую Атмосферу и если ровно ничего не восчувствуешь — то или я ошибся или тебе не хватило, чтобы ощутить то, что ощущал я».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0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86227-A111-469D-82A4-012E4C91F382}"/>
              </a:ext>
            </a:extLst>
          </p:cNvPr>
          <p:cNvSpPr txBox="1"/>
          <p:nvPr/>
        </p:nvSpPr>
        <p:spPr>
          <a:xfrm>
            <a:off x="563526" y="1446028"/>
            <a:ext cx="113662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КИПРЕНСКИЙ Орест Адамович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мыза Нежинская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Ямбургского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1782 –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5/17.10.1836: HONORI ET MEMORIAE / ORESTIS KIPRENSKOI / INTER PICTORES ROSSIACOS CLARISSIMI / IN IMPERIALIS BONARUM ARTIUM / ACADEMIA QUAE IN PETROPOLI EST / MAGISTRI ET A CONSILIIS / ACADEMIAE NAPOLITANAE SODALIS / QUOTQUOT ROMAE SUNT RUSSIACI / PICTORES ARCHITECTI SCALPTOR / TANTUM GENITIS SUAE LUMEN / TOTQUE VIRTUTES ANIMI / SIBI ANTE TEMPUS PRAEREPTAS DEFLENTES / SUA IMPENSA FECERUNT / ...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ANNO AETATIS XXXXIIII / X KAL OCTOBR AN CHS MDCCCXXXVI / В честь и в память Ореста Кипренского, самого знаменитого среди русских художников, профессора и советника Петербургской академии художеств и члена Неаполитанской академии, поставили на свои средства живущие в Риме русские художники, архитекторы и скульпторы, оплакивая безвременно угасший светоч своего народа и столь добродетельную душу. [в возрасте 44 лет, на 10-й день октябрьских календ 1836 г. от Р.Х.. Внебрачный сын помещика А. Д. Дьяконова, записанный в семью дворового Адама К.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Швальбе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Под фамилией Кипренский был записан в 1788 в Воспитательное училище при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Академии художеств. Художник. Перед вступлением в брак принял католичество. Был октябрь месяц. В Риме этот месяц посвящен веселью и езде в колясках трудящихся женщин, разукрашенных цветами, с бубнами в руках, распевающих свои песни; в такой веселый октябрьский день собрались на квартиру покойного свои и некоторые чужие отдать достойному труженику последний долг. Явились могильщики, взяли гроб, снесли вниз, положили на носилки, покрыли черным покровом, взвалили себе на плечи, и целая ватага капуцин, по два в ряд, затянули вслух свои молитвы. Мы же, с поникшими головами, следовали за гробом до церкви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Sant'Andrea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[, где и поставили в память покойного Кипренского на стене мрамор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32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56453-914C-457E-80DF-F14D9D2E19F9}"/>
              </a:ext>
            </a:extLst>
          </p:cNvPr>
          <p:cNvSpPr txBox="1"/>
          <p:nvPr/>
        </p:nvSpPr>
        <p:spPr>
          <a:xfrm>
            <a:off x="3048886" y="520994"/>
            <a:ext cx="8221626" cy="670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ЩЕДРИН Сильвестр Феодосиевич, 1791 – Сорренто 27.10./8.11.1830: Здесь погребен Сильвестр Щедрин, русский художник, почетный профессор Королевского института изящных искусств в Неаполе. Родился 2 января 1791, умер в Сорренто 8 ноября 1830 (лат.) [Сорренто, в церкви монастыря Сан-Винченцо, авторы надгробия – С. И.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Гальберг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П. А.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Ставассер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А. А. Иванов, П. К. Клодт; На ребре основания горельефа справа стоит клеймо: Отливал барон Клодт]. Сын скульптора, профессора и ректора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Академии художеств Феодосия Федоровича Щедрина (1751–1825). Брат Сильвестра Щедрина, Аполлон «задумал приличный памятник умершему, и просил об этом известного профессора скульптуры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Гальберга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Последний горячо любил покойного товарища, и начал надгробный барельеф, на котором изобразил портрет Щедрина во весь рост. Он посажен перед картиной; но левая рука его, вместе с палитрою, опустилась на левое колено; правая, которой пальцы готовы выронить живописную кисть, повисла в омертвении, и голова, с опущенными веками глаз, склоненная на грудь, ясно выражают минуту смерти художника. Но не успел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Гальберг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этот благороднейший и вместе образованнейший из русских художников, окончить надгробного барельефа, как сам был отозван в вечность. После смерти его, окончание па мятника было поручено ученикам его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Ставассеру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Иванову, которые и исполнили это дело добросовестно и со свойственной им любовью к своему искусству; а барон Клодт отлил барельеф из бронзы, который и был отправлен в Сорренто»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52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705FB3-7B05-4B3D-AAEA-AD968E6B7EA0}"/>
              </a:ext>
            </a:extLst>
          </p:cNvPr>
          <p:cNvSpPr txBox="1"/>
          <p:nvPr/>
        </p:nvSpPr>
        <p:spPr>
          <a:xfrm>
            <a:off x="3048886" y="2055772"/>
            <a:ext cx="6097772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понятна запись: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покоится под простой плитой с почти стертой надписью. Находится она в самом центре кладбища, на перекрестке главных аллей, но сильно заросла кустарником, темно-серый гранит запылился, ни цветка, ни венка. Долгое время сюда приходила какая-то женщина и ухаживала за могилой, на которой не переводились живые цветы. Но потом и ее не стало. Очень редко здесь кто-нибудь останавливается.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gloria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1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EFFD5-C7FD-43B8-B9E8-9EFEF09FAB52}"/>
              </a:ext>
            </a:extLst>
          </p:cNvPr>
          <p:cNvSpPr txBox="1"/>
          <p:nvPr/>
        </p:nvSpPr>
        <p:spPr>
          <a:xfrm>
            <a:off x="5025344" y="2178643"/>
            <a:ext cx="3573577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«Кладбищенские дневники». Письменные свидетельства.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8C2CC7-C275-4871-A361-CDFA9DE7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12" y="102160"/>
            <a:ext cx="714507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дневники путешествий принадлежат Евдокии Васильевне Петрово-Соловово (урожденной  Сухово-Кобылиной,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(1819(10)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1893(6)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детальным описанием посещений европейских кладбищ (неопубликованные) во время нескольких поездок заграницу и в молодости и в зрелом возрасте в 1840-е, 1860, 1870 и 1880-е годы.   есть в ОР РГБ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Рисунок 4" descr="Евдокия Васильевна Петрово-Соловово, ур. ">
            <a:extLst>
              <a:ext uri="{FF2B5EF4-FFF2-40B4-BE49-F238E27FC236}">
                <a16:creationId xmlns:a16="http://schemas.microsoft.com/office/drawing/2014/main" id="{C6DD9CF1-111F-43A6-83C8-6A4379EA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9" y="1625045"/>
            <a:ext cx="2547471" cy="35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4DC6E2E-F277-4732-BF9A-F137C3A4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12" y="3564089"/>
            <a:ext cx="7145079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из писем  она признается, что она читает надгробия, как книгу жизни и не может пропустить ни одну надбись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СЛУЦКАЯ / SLOUTZKY Анна Яковлевна (Нина), Омск 9.8.1860 – Венеция 28.1.1886, дочь генерала от инфантерии. Nata in Siberia / Morta in Venezia / Родилась в Сибири, умерла в Венеции (итал. яз.). Досвиданья, Нина! [Венеция, Сан-Микеле, RG, высокий мраморный четырехконечный крест с венком роз на пьедестале; № 39. Чин погребения совершил архиман[1]дрит Херувим Малиянос. RMdS, запись № 157. На стене ви[1]сит мраморная доска с надписью: Анна Яковлевна Слуцкая. Дочь генерала от инфантерии]. Дочь Якова Александровича Слуцкого († 1898), военного юриста, члена Главного военного суда, и его жены Людмилы-Анны, рожд. Гасфорд.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Нина – принятое в Венеции уменьшительное к имени Анна. </a:t>
            </a:r>
            <a: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Facchinelli C. La figlia del generale // Teatri della diversit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 53, aprile 2010.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25–27 (о возможном влия[1]нии эпитафии на творчество А.П. Чехова и на образ Нины Заречной («Чайка»).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4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233FC-8AF8-4926-89AB-0210389E5E15}"/>
              </a:ext>
            </a:extLst>
          </p:cNvPr>
          <p:cNvSpPr txBox="1"/>
          <p:nvPr/>
        </p:nvSpPr>
        <p:spPr>
          <a:xfrm>
            <a:off x="3048886" y="691117"/>
            <a:ext cx="6520416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 Евдокия Петрово-Соловово похоронена на кладбище Донского монастыря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F7F5A-4A07-4C48-AAAD-C4822CF5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441702" y="2279705"/>
            <a:ext cx="13501591" cy="7774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9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867B32-F2C6-4D30-A3C6-451F7F2D99AF}"/>
              </a:ext>
            </a:extLst>
          </p:cNvPr>
          <p:cNvSpPr txBox="1"/>
          <p:nvPr/>
        </p:nvSpPr>
        <p:spPr>
          <a:xfrm>
            <a:off x="3048886" y="2944861"/>
            <a:ext cx="609777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надписи обсуждался в письмах Сухово-Кобылина А.В. с семьей родственников Петрово-Соловово. И это отдельная история</a:t>
            </a:r>
          </a:p>
        </p:txBody>
      </p:sp>
    </p:spTree>
    <p:extLst>
      <p:ext uri="{BB962C8B-B14F-4D97-AF65-F5344CB8AC3E}">
        <p14:creationId xmlns:p14="http://schemas.microsoft.com/office/powerpoint/2010/main" val="252952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79C72D-A4D3-487E-A921-171F3FD54AB3}"/>
              </a:ext>
            </a:extLst>
          </p:cNvPr>
          <p:cNvSpPr txBox="1"/>
          <p:nvPr/>
        </p:nvSpPr>
        <p:spPr>
          <a:xfrm>
            <a:off x="1212112" y="522660"/>
            <a:ext cx="5911702" cy="5812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кладбищенский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травелог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обнаруживаем в неопубликованных записках другой сестры писательницы Евгении Тур,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Творчество да и само имя графини Елизаветы Васильевны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Салиас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де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Турнемир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(1815–1892), урожденной Сухово-Кобылиной, известной под литературным псевдонимом Евгения Тур, ныне относятся, пожалуй, к литературно-археологическим реликтам. Е.В.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Салиас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де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Турнемир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более известна теперь как старшая сестра драматурга Александра Васильевича Сухово-Кобылина и мать исторического романиста Евгения </a:t>
            </a:r>
            <a:r>
              <a:rPr lang="ru-RU" sz="1800" dirty="0" err="1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Салиаса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 (1840–1908). Между тем несколько десятилетий российской жизни, с середины </a:t>
            </a:r>
            <a:r>
              <a:rPr lang="en-US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XIX </a:t>
            </a: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века начиная, невозможно представить без Евгении Тур – писательницы, переводчика, журналиста, хозяйки салона.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Травелоги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описанием посещения европейских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кладби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 числе публиковались в журнале «Русский Вестник», основанный и редактировавшийся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М.Н.Катковым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B75A1FA-EDC5-428C-B8BF-0B0BF410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05" y="100013"/>
            <a:ext cx="4189228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9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B4C02-020F-49F3-AA9D-E63653DC7B8B}"/>
              </a:ext>
            </a:extLst>
          </p:cNvPr>
          <p:cNvSpPr txBox="1"/>
          <p:nvPr/>
        </p:nvSpPr>
        <p:spPr>
          <a:xfrm>
            <a:off x="3048886" y="374606"/>
            <a:ext cx="6097772" cy="610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Последние годы Евгения Тур жила в Калуге, где губернатором в 1883–1887 годах был К.Н. Жуков (1849–1901), муж ее младшей дочери Ольги (1845–1912), и в Варшаве, где в течение одиннадцати лет (1883–1894) служил генерал-губернатором и командовал войсками Варшавского военного округа И.В. Гурко (1828–1901), муж ее старшей дочери Марии (1842–1906). Там же, в Варшаве, Е.В. 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Салиас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де 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Турнемир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 скончалась 15 (27) марта 1892 года. Похоронена в родовой усыпальнице Шепелевых, к роду которых она принадлежала по матери – урожденной Марии Ивановне 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Шепелевой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(1789–1862). Усыпальница «известных благодетелей обители Шепелевых»  находилась в Преображенском соборе Тихоновой пустыни, монастыря недалеко от Калуги, и вместе с собором была разрушена еще на заре советской власти. Предстоит восстановить подробности захоронения и текстовые надписи, которые там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присуствовали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См. </a:t>
            </a:r>
            <a:r>
              <a:rPr lang="ru-RU" sz="1800" u="sng" dirty="0">
                <a:solidFill>
                  <a:srgbClr val="333333"/>
                </a:solidFill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http://eparhia-kaluga.ru/kaluzhskaja-eparhija/monastyri/tihonova-pustyn.html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6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6B7F63-FDF2-4818-8888-7CAA458536D7}"/>
              </a:ext>
            </a:extLst>
          </p:cNvPr>
          <p:cNvSpPr txBox="1"/>
          <p:nvPr/>
        </p:nvSpPr>
        <p:spPr>
          <a:xfrm>
            <a:off x="3944679" y="595423"/>
            <a:ext cx="8247322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некрополя Бутурлиных –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Приклонских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Волынских – Вульф – Сухово-Кобылиных в Ново-Иерусалимском монастыре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данного некрополя начинает погребение Святейшего Патриарха Никона. Далее лица, связанные с патриархом и их потомки: некрополь рода князей Волконских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вт. пол. XVII – середина XVIII в.); некрополь дворян Нащокиных (13.03.1718 – 22.05.1793); некрополь князей Щербатовых, дворян Бестужевых-Рюминых и дворян Карповых (1755 – 17.11.1823); некрополь князей Черкасских, дворян Загряжских (22.03.1782 – 30.05.1847), некрополь князей Шаховских (06.12.1809 – 07.08.1817), некрополь дворян Бутурлиных –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Приклонских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Волынских – Вульф – Сухово-Кобылиных (25.10.1778 – 11.04.1873)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25787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01F1C3-FA8D-476C-97D0-757704FBE861}"/>
              </a:ext>
            </a:extLst>
          </p:cNvPr>
          <p:cNvSpPr txBox="1"/>
          <p:nvPr/>
        </p:nvSpPr>
        <p:spPr>
          <a:xfrm>
            <a:off x="2" y="0"/>
            <a:ext cx="683673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ряда десятилетий в послереволюционный период истории монастыря имел место факт перемещения надгробий, поэтому обнаруженные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атрибутированные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грунтовой части некрополя захоронения дают возможность впервые определить точное место других захоронений дворянской части некрополя. В частности, это касается реальных мест погребения шести представителей трех поколений семьи Сухово-Кобылиных, члены которой являются частью фамильного некрополя Бутурлиных –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Приклонских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Волынских – Вульф. Из дворян Сухово-Кобылиных в обители упокоены дед и бабка прославленного драматурга, почетного академика отделения русского языка и словесности Александра Васильевича Сухово-Кобылина (17.09.1817, Москва – 11.03.1903, Ривьера, вилла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полковник Александр Васильевич Сухово-Кобылин (12.08.1748 – 22.01.1815) и его супруга Евдокия (Авдотья) Ивановна Мусина-Пушкина (01.03.1750 – 23.02.1801). Последняя была дочерью Натальи Михайловны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(?–?), родной сестры Петра Михайловича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Приклонского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Также в монастыре погребены два следующих поколения Сухово-Кобылиных: родители классика, отец – полковник Василий Александрович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СуховоКобылин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(11.03.1784 – 11.04.1873), мать – Мария Ивановна Шепелева (1789 – 08.07.1862), брат – Иван Васильевич Сухово-Кобылин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1829 – 06.06.1849) и сестра – художница Софья Васильевна Сухово-Кобылина (1825 – 25.09.1867)</a:t>
            </a: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46751D1-5063-49C2-8256-9A0319E4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35" y="0"/>
            <a:ext cx="5252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5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2969-15DE-47C8-AA54-C8B374076ECC}"/>
              </a:ext>
            </a:extLst>
          </p:cNvPr>
          <p:cNvSpPr txBox="1"/>
          <p:nvPr/>
        </p:nvSpPr>
        <p:spPr>
          <a:xfrm>
            <a:off x="3048886" y="1997839"/>
            <a:ext cx="60977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докладе речь пойдет об  одном из самых разветвленных и древних семейных кланов Сухово-Кобылиных, Петрово-Солового и других фамильных линий, тесно связанных между собой. По словам самого Сухово-Кобылина, эта семейная грибница корнями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 вошла и «оплетала» историю российской империи с «незапамятных времен». </a:t>
            </a:r>
          </a:p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лица этого богатого во всех смыслах семейного гнезда или системы семейных гнезд оставили  неизгладимый след и вписали славные страницы в прошедшие эпохи.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2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1D58C-6E03-461F-AB37-020FA6ADD75C}"/>
              </a:ext>
            </a:extLst>
          </p:cNvPr>
          <p:cNvSpPr txBox="1"/>
          <p:nvPr/>
        </p:nvSpPr>
        <p:spPr>
          <a:xfrm>
            <a:off x="3048886" y="1859340"/>
            <a:ext cx="60977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апеллируя к Сухово-Кобылину,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немало размышлявшему над судьбой собственного рода, его деятельном присутствии в российской истории в течении нескольких веков, и  тех, кто был вовлечен в славные и драматические события русской истории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хотелось бы вернуться к его суждению о том, что при всей разнице и порой отдаленности ячеек и звеньев этого фамильного клана, разросшиеся корни и ветви объединяла не только устойчивость, энергия и жизнеспособность, не только мощное чувство жизни,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и не менее сильное чувство смерти.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19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53DBA-64E3-4A63-A5DA-4F809D9D47E6}"/>
              </a:ext>
            </a:extLst>
          </p:cNvPr>
          <p:cNvSpPr txBox="1"/>
          <p:nvPr/>
        </p:nvSpPr>
        <p:spPr>
          <a:xfrm>
            <a:off x="5911701" y="1443841"/>
            <a:ext cx="59648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Последнее выражалось не только в соблюдении  традиций, семейных в том числе,  присущих христианской православной традиции, но и в комплексах материальных свидетельств - постоянном внимании к местам захоронения близких и дальних, фиксации в дневниках и мемуарах посещений этих мест скорби, описанию в домашних очерках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травелогах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Иными словами речь идет о создании коллективного семейного «бумажного» Некрополя, который непреднамеренно и стихийно запечатлевался в документах разного рода, опубликованных и оставшихся в архивах. </a:t>
            </a:r>
          </a:p>
          <a:p>
            <a:pPr indent="190500" algn="just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драматург Сухово-Кобылин тему смерти и ложного погребения сделал даже сюжетом последней части своей знаменитой трилогии «Картины прошедшего» - -«Смерть Тарелкина».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Сухово-Кобылин А.В. Трилогия. ">
            <a:extLst>
              <a:ext uri="{FF2B5EF4-FFF2-40B4-BE49-F238E27FC236}">
                <a16:creationId xmlns:a16="http://schemas.microsoft.com/office/drawing/2014/main" id="{F3D16440-8271-4E2E-88B9-F87A62F2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4" y="700923"/>
            <a:ext cx="4777561" cy="5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3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9912F-2F2D-4219-86E1-C74F7480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ОЧЕРТАНИЯ СЕМЕЙНОГО КЛАНА СУХОВО-КОБЫЛИНЫХ, ПЕТРОВО-СОЛОВОВО И ДР.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944B-BD4D-40D6-9DB6-50DAC238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Родословная Сухово-Кобылиных была представлена секунд-майором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Александром Васильевичем, дедом драматурга, в 1788 году при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прошении в Московский архив иностранных дел для составления справки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Разрядного Архива о дворянских службах предков. Своим прямым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предком он указал Василия Константиновича Третьяка, упомянутого в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Бархатной книге, который стал писаться Сухово-Кобылиным.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Правнук Василия Третьяка - Михаил Федорович, в 1668 году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числился дворянином московским. Его сын Василий так же дворянин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(1678 год), участвовал в Троицком (1682 год) и крымских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походах (1687-1688 гг.). Состояли на военной службе: сын Василия -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 (в 1725 году - полковник) и внук Василий (в 1744 году - капитан-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поручик Лейб-Гвардии Измайловского полка).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Василия Федоровича и его жены - Авдотьи Федоровны, урожденной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княжны Солнцевой-Засекиной, было три сына: Николай - поручик, Федор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подполковник, и Александр - податель прошения о составлении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родословной справки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7F840-8BA7-475D-8664-55C2E3B08837}"/>
              </a:ext>
            </a:extLst>
          </p:cNvPr>
          <p:cNvSpPr txBox="1"/>
          <p:nvPr/>
        </p:nvSpPr>
        <p:spPr>
          <a:xfrm>
            <a:off x="3048886" y="1305342"/>
            <a:ext cx="60977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была подготовлена 28 марта 1791 года, и в 1792 году род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Сухово-Кобылиных был внесен в VI часть родословной книги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Московской губернии. По прошению того же Александра Васильевича 30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июня 1796 года был высочайше утвержден герб рода, типовой для всех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потомков Андрея Кобылы.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о потомках братьев Александра Васильевича, - Федора 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Николая не имеется. Известно только, что у Федора, женатого на Наталье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Плохово, был сын Николай.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78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3FF5B2-FFA2-4AF5-8CA1-CB275C2F431C}"/>
              </a:ext>
            </a:extLst>
          </p:cNvPr>
          <p:cNvSpPr txBox="1"/>
          <p:nvPr/>
        </p:nvSpPr>
        <p:spPr>
          <a:xfrm>
            <a:off x="903767" y="255181"/>
            <a:ext cx="1100469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 Александр Васильевич (12.08.1748 - 23.02.1815) в службу вступил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1772 году. В 1792 году он секунд-майор, в отставке -коллежский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советник, был женат на Евдокии Ивановне Мусиной -Пушкиной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(1.03.1750 - 23.02.1801) - родной сестре известного собирателя 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деятеля графа Алексея Ивановича. У них были сыновья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Василий и Александр и дочь Варвара, замужем за Владимиром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Михайловичем Яшвилем.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Александрович (1787-1858) и его жена Елизавета Петровна,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урожденная Алмазова (1793-1877), владели родовым ярославским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имением Сухово-Кобылиных в с. Новое. Их сын Дмитрий умер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малолетним, а имение перешло к племяннику.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драматурга, Василий Александрович (1784-1873), был женат на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Марии Ивановне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Шепелевой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Кроме сына Александра у них было три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дочери.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Младшая - Софья (1825-1867) профессиональная художница, первая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женщина, окончившая Академию художеств с большой золотой медалью,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замужем не была.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- Евдокия (1819-1893), отличалась исключительной красотой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обаянием. Н. Огарев посвятил ей цикл своих стихов.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1844 года была замужем за Михаилом Федоровичем Петрово-Соловово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(1813-1885), отставным полковником кавалергардом.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78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D894B3-45AA-447C-844F-606E0F96664B}"/>
              </a:ext>
            </a:extLst>
          </p:cNvPr>
          <p:cNvSpPr txBox="1"/>
          <p:nvPr/>
        </p:nvSpPr>
        <p:spPr>
          <a:xfrm>
            <a:off x="3048886" y="1443841"/>
            <a:ext cx="60977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сестра - Елизавета (1815-1892), была известной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писательницей (псевдоним Евгения Тур), вышла замуж за графа Франции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Анри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Салиас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Турнемира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(1810-1894).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имеющимся данным, удалось установить десять фамилий предков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Василия Александровича - отца Александра Васильевича и его сестер.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 их, по линии матери - Иван Дмитриевич Шепелев, бригадир и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предводитель дворянства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Перемышельского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уезда Калужской губернии,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женат на Елизавете Петровне, урожденной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Кречетниковой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242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3533</Words>
  <Application>Microsoft Office PowerPoint</Application>
  <PresentationFormat>Широкоэкранный</PresentationFormat>
  <Paragraphs>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PT Serif</vt:lpstr>
      <vt:lpstr>Times New Roman</vt:lpstr>
      <vt:lpstr>Тема Office</vt:lpstr>
      <vt:lpstr>«ПОЭЗИЯ КЛАДБИЩА»</vt:lpstr>
      <vt:lpstr>Презентация PowerPoint</vt:lpstr>
      <vt:lpstr>Презентация PowerPoint</vt:lpstr>
      <vt:lpstr>Презентация PowerPoint</vt:lpstr>
      <vt:lpstr>Презентация PowerPoint</vt:lpstr>
      <vt:lpstr>ОЧЕРТАНИЯ СЕМЕЙНОГО КЛАНА СУХОВО-КОБЫЛИНЫХ, ПЕТРОВО-СОЛОВОВО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РОССИЙСКИХ  АРХИВАХ, В КОТОРЫХ ХРАНЯТСЯ ДОКУМЕНТЫ СЕМЕЙНОГО КЛАНА </vt:lpstr>
      <vt:lpstr>Презентация PowerPoint</vt:lpstr>
      <vt:lpstr>ОСНОВНЫЕ ГРУППЫ ДОКУМЕНТОВ, СВЯЗАННЫХ С ЗАХОРОНЕНИЯМИ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«ПОЭЗИЯ КЛАДБИЩА»</dc:title>
  <dc:creator>sergei penskoi</dc:creator>
  <cp:lastModifiedBy>sergei penskoi</cp:lastModifiedBy>
  <cp:revision>1</cp:revision>
  <dcterms:created xsi:type="dcterms:W3CDTF">2022-03-01T12:22:22Z</dcterms:created>
  <dcterms:modified xsi:type="dcterms:W3CDTF">2022-03-01T20:00:42Z</dcterms:modified>
</cp:coreProperties>
</file>