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/>
    <p:restoredTop sz="94629"/>
  </p:normalViewPr>
  <p:slideViewPr>
    <p:cSldViewPr snapToGrid="0" snapToObjects="1">
      <p:cViewPr varScale="1">
        <p:scale>
          <a:sx n="95" d="100"/>
          <a:sy n="95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9392A-69CB-411D-9072-D53C154A777D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A003D7-A906-42BA-B5FD-A48CF00AA356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История, государство и политика ибероамериканских стран</a:t>
          </a:r>
          <a:endParaRPr lang="ru-RU" dirty="0"/>
        </a:p>
      </dgm:t>
    </dgm:pt>
    <dgm:pt modelId="{1E5C18ED-D4D2-4304-BD4A-33AE591320AA}" type="parTrans" cxnId="{AC5B74A4-95A1-4F91-9DD8-BD76A4592A1B}">
      <dgm:prSet/>
      <dgm:spPr/>
      <dgm:t>
        <a:bodyPr/>
        <a:lstStyle/>
        <a:p>
          <a:endParaRPr lang="ru-RU"/>
        </a:p>
      </dgm:t>
    </dgm:pt>
    <dgm:pt modelId="{FCF61A0A-6C7A-4BAC-B0D0-1D3AA22DAEBF}" type="sibTrans" cxnId="{AC5B74A4-95A1-4F91-9DD8-BD76A4592A1B}">
      <dgm:prSet/>
      <dgm:spPr/>
      <dgm:t>
        <a:bodyPr/>
        <a:lstStyle/>
        <a:p>
          <a:endParaRPr lang="ru-RU"/>
        </a:p>
      </dgm:t>
    </dgm:pt>
    <dgm:pt modelId="{A23AC8E5-6D0C-4B92-88A2-71BC6562DA8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Международные отношения и дипломатия ибероамериканского мира</a:t>
          </a:r>
          <a:endParaRPr lang="ru-RU" dirty="0"/>
        </a:p>
      </dgm:t>
    </dgm:pt>
    <dgm:pt modelId="{C158EA26-1B6D-4FC3-9734-727E4A0C6811}" type="parTrans" cxnId="{8B4B2337-BE24-4C17-8FA8-D46B5EE2DB5F}">
      <dgm:prSet/>
      <dgm:spPr/>
      <dgm:t>
        <a:bodyPr/>
        <a:lstStyle/>
        <a:p>
          <a:endParaRPr lang="ru-RU"/>
        </a:p>
      </dgm:t>
    </dgm:pt>
    <dgm:pt modelId="{F119D873-069A-4910-AEC4-16EF758E72D4}" type="sibTrans" cxnId="{8B4B2337-BE24-4C17-8FA8-D46B5EE2DB5F}">
      <dgm:prSet/>
      <dgm:spPr/>
      <dgm:t>
        <a:bodyPr/>
        <a:lstStyle/>
        <a:p>
          <a:endParaRPr lang="ru-RU"/>
        </a:p>
      </dgm:t>
    </dgm:pt>
    <dgm:pt modelId="{0955627D-57B9-4B48-BCC8-8571D611A20C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Экономика и бизнес современной Ибероамерики: особенности и перспективы</a:t>
          </a:r>
          <a:endParaRPr lang="ru-RU" dirty="0"/>
        </a:p>
      </dgm:t>
    </dgm:pt>
    <dgm:pt modelId="{78469116-42C1-4D6E-925F-217FD18B4092}" type="parTrans" cxnId="{9A27B85E-9D5B-4CCD-8A70-14245FD4CA1E}">
      <dgm:prSet/>
      <dgm:spPr/>
      <dgm:t>
        <a:bodyPr/>
        <a:lstStyle/>
        <a:p>
          <a:endParaRPr lang="ru-RU"/>
        </a:p>
      </dgm:t>
    </dgm:pt>
    <dgm:pt modelId="{1F4075B9-316E-4327-BA6C-E6B4F04B57B6}" type="sibTrans" cxnId="{9A27B85E-9D5B-4CCD-8A70-14245FD4CA1E}">
      <dgm:prSet/>
      <dgm:spPr/>
      <dgm:t>
        <a:bodyPr/>
        <a:lstStyle/>
        <a:p>
          <a:endParaRPr lang="ru-RU"/>
        </a:p>
      </dgm:t>
    </dgm:pt>
    <dgm:pt modelId="{AFBACC39-C9E8-458A-B719-5B16C7CC36F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Социум, религия и культура в ибероамериканском мире</a:t>
          </a:r>
          <a:endParaRPr lang="ru-RU" dirty="0"/>
        </a:p>
      </dgm:t>
    </dgm:pt>
    <dgm:pt modelId="{73548A78-3C5D-4081-8FBA-090907DBE455}" type="parTrans" cxnId="{192C7472-A72A-4625-A68C-7432278CE2A7}">
      <dgm:prSet/>
      <dgm:spPr/>
      <dgm:t>
        <a:bodyPr/>
        <a:lstStyle/>
        <a:p>
          <a:endParaRPr lang="ru-RU"/>
        </a:p>
      </dgm:t>
    </dgm:pt>
    <dgm:pt modelId="{29E2D037-CAF1-4346-AE9F-5CDF30D3C60B}" type="sibTrans" cxnId="{192C7472-A72A-4625-A68C-7432278CE2A7}">
      <dgm:prSet/>
      <dgm:spPr/>
      <dgm:t>
        <a:bodyPr/>
        <a:lstStyle/>
        <a:p>
          <a:endParaRPr lang="ru-RU"/>
        </a:p>
      </dgm:t>
    </dgm:pt>
    <dgm:pt modelId="{4385B143-7FB7-48CA-85F2-71513EFDD136}" type="pres">
      <dgm:prSet presAssocID="{B2A9392A-69CB-411D-9072-D53C154A77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5F015-F6B2-455A-B7FB-DC17B9A8B16A}" type="pres">
      <dgm:prSet presAssocID="{98A003D7-A906-42BA-B5FD-A48CF00AA3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B289D-C231-4C11-9F2F-E24E307C684D}" type="pres">
      <dgm:prSet presAssocID="{FCF61A0A-6C7A-4BAC-B0D0-1D3AA22DAEBF}" presName="sibTrans" presStyleCnt="0"/>
      <dgm:spPr/>
    </dgm:pt>
    <dgm:pt modelId="{063D94C7-BDB9-4FB2-A16B-50738A4BBEDA}" type="pres">
      <dgm:prSet presAssocID="{A23AC8E5-6D0C-4B92-88A2-71BC6562DA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2DBE7-B49B-428A-882C-CBF64CAFE5FA}" type="pres">
      <dgm:prSet presAssocID="{F119D873-069A-4910-AEC4-16EF758E72D4}" presName="sibTrans" presStyleCnt="0"/>
      <dgm:spPr/>
    </dgm:pt>
    <dgm:pt modelId="{2F1E0768-2972-4153-B07C-B3399C0A0BF7}" type="pres">
      <dgm:prSet presAssocID="{0955627D-57B9-4B48-BCC8-8571D611A2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8A46-5DB0-46C5-A9E7-2CDF752FB51E}" type="pres">
      <dgm:prSet presAssocID="{1F4075B9-316E-4327-BA6C-E6B4F04B57B6}" presName="sibTrans" presStyleCnt="0"/>
      <dgm:spPr/>
    </dgm:pt>
    <dgm:pt modelId="{A666EDBD-23FD-4D63-97CA-86148CD602D7}" type="pres">
      <dgm:prSet presAssocID="{AFBACC39-C9E8-458A-B719-5B16C7CC36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A1898-54E1-40B2-8C74-5F5B49E0CAA5}" type="presOf" srcId="{AFBACC39-C9E8-458A-B719-5B16C7CC36F8}" destId="{A666EDBD-23FD-4D63-97CA-86148CD602D7}" srcOrd="0" destOrd="0" presId="urn:microsoft.com/office/officeart/2005/8/layout/default#1"/>
    <dgm:cxn modelId="{192C7472-A72A-4625-A68C-7432278CE2A7}" srcId="{B2A9392A-69CB-411D-9072-D53C154A777D}" destId="{AFBACC39-C9E8-458A-B719-5B16C7CC36F8}" srcOrd="3" destOrd="0" parTransId="{73548A78-3C5D-4081-8FBA-090907DBE455}" sibTransId="{29E2D037-CAF1-4346-AE9F-5CDF30D3C60B}"/>
    <dgm:cxn modelId="{9A27B85E-9D5B-4CCD-8A70-14245FD4CA1E}" srcId="{B2A9392A-69CB-411D-9072-D53C154A777D}" destId="{0955627D-57B9-4B48-BCC8-8571D611A20C}" srcOrd="2" destOrd="0" parTransId="{78469116-42C1-4D6E-925F-217FD18B4092}" sibTransId="{1F4075B9-316E-4327-BA6C-E6B4F04B57B6}"/>
    <dgm:cxn modelId="{8B4B2337-BE24-4C17-8FA8-D46B5EE2DB5F}" srcId="{B2A9392A-69CB-411D-9072-D53C154A777D}" destId="{A23AC8E5-6D0C-4B92-88A2-71BC6562DA89}" srcOrd="1" destOrd="0" parTransId="{C158EA26-1B6D-4FC3-9734-727E4A0C6811}" sibTransId="{F119D873-069A-4910-AEC4-16EF758E72D4}"/>
    <dgm:cxn modelId="{A259424C-DA26-4C49-A1A3-C36A8A721514}" type="presOf" srcId="{B2A9392A-69CB-411D-9072-D53C154A777D}" destId="{4385B143-7FB7-48CA-85F2-71513EFDD136}" srcOrd="0" destOrd="0" presId="urn:microsoft.com/office/officeart/2005/8/layout/default#1"/>
    <dgm:cxn modelId="{AC5B74A4-95A1-4F91-9DD8-BD76A4592A1B}" srcId="{B2A9392A-69CB-411D-9072-D53C154A777D}" destId="{98A003D7-A906-42BA-B5FD-A48CF00AA356}" srcOrd="0" destOrd="0" parTransId="{1E5C18ED-D4D2-4304-BD4A-33AE591320AA}" sibTransId="{FCF61A0A-6C7A-4BAC-B0D0-1D3AA22DAEBF}"/>
    <dgm:cxn modelId="{2C15D5AF-7BDC-488E-A3E4-50B6C844CF77}" type="presOf" srcId="{0955627D-57B9-4B48-BCC8-8571D611A20C}" destId="{2F1E0768-2972-4153-B07C-B3399C0A0BF7}" srcOrd="0" destOrd="0" presId="urn:microsoft.com/office/officeart/2005/8/layout/default#1"/>
    <dgm:cxn modelId="{1C1E84BB-3AFC-4E50-9D9F-54BE02AE2B82}" type="presOf" srcId="{A23AC8E5-6D0C-4B92-88A2-71BC6562DA89}" destId="{063D94C7-BDB9-4FB2-A16B-50738A4BBEDA}" srcOrd="0" destOrd="0" presId="urn:microsoft.com/office/officeart/2005/8/layout/default#1"/>
    <dgm:cxn modelId="{0BB5980F-959C-4F00-8576-5CE3AEA721CD}" type="presOf" srcId="{98A003D7-A906-42BA-B5FD-A48CF00AA356}" destId="{E975F015-F6B2-455A-B7FB-DC17B9A8B16A}" srcOrd="0" destOrd="0" presId="urn:microsoft.com/office/officeart/2005/8/layout/default#1"/>
    <dgm:cxn modelId="{66C02391-A08B-4FCE-AFB8-F3572A455369}" type="presParOf" srcId="{4385B143-7FB7-48CA-85F2-71513EFDD136}" destId="{E975F015-F6B2-455A-B7FB-DC17B9A8B16A}" srcOrd="0" destOrd="0" presId="urn:microsoft.com/office/officeart/2005/8/layout/default#1"/>
    <dgm:cxn modelId="{DADB7722-FF75-419D-AF29-5E5EC9DC6AB1}" type="presParOf" srcId="{4385B143-7FB7-48CA-85F2-71513EFDD136}" destId="{D5CB289D-C231-4C11-9F2F-E24E307C684D}" srcOrd="1" destOrd="0" presId="urn:microsoft.com/office/officeart/2005/8/layout/default#1"/>
    <dgm:cxn modelId="{94B9E9C9-7519-4A78-9EEC-5C6B2835E3A1}" type="presParOf" srcId="{4385B143-7FB7-48CA-85F2-71513EFDD136}" destId="{063D94C7-BDB9-4FB2-A16B-50738A4BBEDA}" srcOrd="2" destOrd="0" presId="urn:microsoft.com/office/officeart/2005/8/layout/default#1"/>
    <dgm:cxn modelId="{BCCAE81E-1A93-4F5B-9426-3DC421EC4C5A}" type="presParOf" srcId="{4385B143-7FB7-48CA-85F2-71513EFDD136}" destId="{E112DBE7-B49B-428A-882C-CBF64CAFE5FA}" srcOrd="3" destOrd="0" presId="urn:microsoft.com/office/officeart/2005/8/layout/default#1"/>
    <dgm:cxn modelId="{3342647A-D282-4C32-896F-2C2695CAAD19}" type="presParOf" srcId="{4385B143-7FB7-48CA-85F2-71513EFDD136}" destId="{2F1E0768-2972-4153-B07C-B3399C0A0BF7}" srcOrd="4" destOrd="0" presId="urn:microsoft.com/office/officeart/2005/8/layout/default#1"/>
    <dgm:cxn modelId="{157640FC-18C1-461E-96AD-154CDB30152B}" type="presParOf" srcId="{4385B143-7FB7-48CA-85F2-71513EFDD136}" destId="{ABC28A46-5DB0-46C5-A9E7-2CDF752FB51E}" srcOrd="5" destOrd="0" presId="urn:microsoft.com/office/officeart/2005/8/layout/default#1"/>
    <dgm:cxn modelId="{F184B196-7A1A-4366-B142-4D875087B6B0}" type="presParOf" srcId="{4385B143-7FB7-48CA-85F2-71513EFDD136}" destId="{A666EDBD-23FD-4D63-97CA-86148CD602D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015-F6B2-455A-B7FB-DC17B9A8B16A}">
      <dsp:nvSpPr>
        <dsp:cNvPr id="0" name=""/>
        <dsp:cNvSpPr/>
      </dsp:nvSpPr>
      <dsp:spPr>
        <a:xfrm>
          <a:off x="3172" y="677351"/>
          <a:ext cx="2516465" cy="150987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История, государство и политика ибероамериканских стран</a:t>
          </a:r>
          <a:endParaRPr lang="ru-RU" sz="1900" kern="1200" dirty="0"/>
        </a:p>
      </dsp:txBody>
      <dsp:txXfrm>
        <a:off x="3172" y="677351"/>
        <a:ext cx="2516465" cy="1509879"/>
      </dsp:txXfrm>
    </dsp:sp>
    <dsp:sp modelId="{063D94C7-BDB9-4FB2-A16B-50738A4BBEDA}">
      <dsp:nvSpPr>
        <dsp:cNvPr id="0" name=""/>
        <dsp:cNvSpPr/>
      </dsp:nvSpPr>
      <dsp:spPr>
        <a:xfrm>
          <a:off x="2771283" y="677351"/>
          <a:ext cx="2516465" cy="150987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Международные отношения и дипломатия ибероамериканского мира</a:t>
          </a:r>
          <a:endParaRPr lang="ru-RU" sz="1900" kern="1200" dirty="0"/>
        </a:p>
      </dsp:txBody>
      <dsp:txXfrm>
        <a:off x="2771283" y="677351"/>
        <a:ext cx="2516465" cy="1509879"/>
      </dsp:txXfrm>
    </dsp:sp>
    <dsp:sp modelId="{2F1E0768-2972-4153-B07C-B3399C0A0BF7}">
      <dsp:nvSpPr>
        <dsp:cNvPr id="0" name=""/>
        <dsp:cNvSpPr/>
      </dsp:nvSpPr>
      <dsp:spPr>
        <a:xfrm>
          <a:off x="5539395" y="677351"/>
          <a:ext cx="2516465" cy="150987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Экономика и бизнес современной Ибероамерики: особенности и перспективы</a:t>
          </a:r>
          <a:endParaRPr lang="ru-RU" sz="1900" kern="1200" dirty="0"/>
        </a:p>
      </dsp:txBody>
      <dsp:txXfrm>
        <a:off x="5539395" y="677351"/>
        <a:ext cx="2516465" cy="1509879"/>
      </dsp:txXfrm>
    </dsp:sp>
    <dsp:sp modelId="{A666EDBD-23FD-4D63-97CA-86148CD602D7}">
      <dsp:nvSpPr>
        <dsp:cNvPr id="0" name=""/>
        <dsp:cNvSpPr/>
      </dsp:nvSpPr>
      <dsp:spPr>
        <a:xfrm>
          <a:off x="8307507" y="677351"/>
          <a:ext cx="2516465" cy="150987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Социум, религия и культура в ибероамериканском мире</a:t>
          </a:r>
          <a:endParaRPr lang="ru-RU" sz="1900" kern="1200" dirty="0"/>
        </a:p>
      </dsp:txBody>
      <dsp:txXfrm>
        <a:off x="8307507" y="677351"/>
        <a:ext cx="2516465" cy="150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Ибероамерканские страны в современном мире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Майнор департамента зарубежного регионоведения</a:t>
            </a:r>
          </a:p>
          <a:p>
            <a:r>
              <a:rPr lang="ru-RU" b="1" dirty="0" smtClean="0"/>
              <a:t>Факультета мировой экономики и мировой политики НИУ ВШЭ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65" y="320894"/>
            <a:ext cx="2402699" cy="212555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64" y="320894"/>
            <a:ext cx="2129589" cy="212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майнора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1704" y="2767476"/>
          <a:ext cx="10827145" cy="286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История, государство и политика ибероамериканских стран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97230" y="4090670"/>
            <a:ext cx="6278245" cy="241109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История государств Пиренейского полуострова</a:t>
            </a:r>
          </a:p>
          <a:p>
            <a:r>
              <a:rPr lang="ru-RU" dirty="0" smtClean="0"/>
              <a:t>История американских колоний</a:t>
            </a:r>
          </a:p>
          <a:p>
            <a:r>
              <a:rPr lang="ru-RU" dirty="0" smtClean="0"/>
              <a:t>Особенности государственного устройства</a:t>
            </a:r>
          </a:p>
          <a:p>
            <a:r>
              <a:rPr lang="ru-RU" dirty="0" smtClean="0"/>
              <a:t>Специфика политических перспектив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2404" y="3173024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Преподаватели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90" y="3798669"/>
            <a:ext cx="1356325" cy="135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9890" y="5296217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Волосюк Ольга Виленовна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2379" y="5745217"/>
            <a:ext cx="264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Доктор исторических наук,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рофессор Департамента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зарубежного регионоведения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3" name="Picture Placeholder 22" descr="история 1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r="987" b="16689"/>
          <a:stretch>
            <a:fillRect/>
          </a:stretch>
        </p:blipFill>
        <p:spPr>
          <a:xfrm>
            <a:off x="680085" y="2028825"/>
            <a:ext cx="6308725" cy="792480"/>
          </a:xfrm>
          <a:prstGeom prst="rect">
            <a:avLst/>
          </a:prstGeom>
          <a:effectLst>
            <a:reflection stA="45000" endPos="65000" dist="76200" dir="5400000" sy="-100000" algn="bl" rotWithShape="0"/>
          </a:effectLst>
        </p:spPr>
      </p:pic>
      <p:pic>
        <p:nvPicPr>
          <p:cNvPr id="30" name="Picture Placeholder 29" descr="история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r="1157" b="15595"/>
          <a:stretch>
            <a:fillRect/>
          </a:stretch>
        </p:blipFill>
        <p:spPr>
          <a:xfrm>
            <a:off x="690880" y="2949575"/>
            <a:ext cx="6291580" cy="958850"/>
          </a:xfrm>
          <a:prstGeom prst="rect">
            <a:avLst/>
          </a:prstGeom>
          <a:effectLst/>
        </p:spPr>
      </p:pic>
      <p:sp>
        <p:nvSpPr>
          <p:cNvPr id="6" name="Рисунок 5"/>
          <p:cNvSpPr>
            <a:spLocks noGrp="1"/>
          </p:cNvSpPr>
          <p:nvPr>
            <p:ph type="pic" idx="15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отношения и дипломатия ибероамериканского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085" y="3697605"/>
            <a:ext cx="6536690" cy="249999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Актуальные вопросы истории международных отношений</a:t>
            </a:r>
          </a:p>
          <a:p>
            <a:r>
              <a:rPr lang="ru-RU" sz="2600" dirty="0" smtClean="0"/>
              <a:t>Особенности двухсторонней и многосторонней дипломатии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25850" y="2078319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Преподаватели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62" y="2583340"/>
            <a:ext cx="1356325" cy="135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5736" y="4075355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Волосюк Ольга Виленовна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225" y="4466938"/>
            <a:ext cx="264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Доктор исторических наук,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рофессор Департамента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зарубежного регионоведения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37" y="2610622"/>
            <a:ext cx="1329043" cy="13290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5344" y="4037734"/>
            <a:ext cx="2656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>
                <a:solidFill>
                  <a:prstClr val="black"/>
                </a:solidFill>
              </a:rPr>
              <a:t>Борзова Алла Юрьевна</a:t>
            </a:r>
            <a:r>
              <a:rPr lang="ru-RU" sz="1400" b="1" u="sng" dirty="0" smtClean="0">
                <a:solidFill>
                  <a:prstClr val="black"/>
                </a:solidFill>
              </a:rPr>
              <a:t>,</a:t>
            </a:r>
          </a:p>
          <a:p>
            <a:pPr lvl="0" algn="ctr"/>
            <a:r>
              <a:rPr lang="ru-RU" sz="1400" b="1" u="sng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Доктор </a:t>
            </a:r>
            <a:r>
              <a:rPr lang="ru-RU" sz="1400" dirty="0">
                <a:solidFill>
                  <a:prstClr val="black"/>
                </a:solidFill>
              </a:rPr>
              <a:t>исторических наук,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Приглашенный профессор </a:t>
            </a:r>
            <a:r>
              <a:rPr lang="ru-RU" sz="1400" dirty="0">
                <a:solidFill>
                  <a:prstClr val="black"/>
                </a:solidFill>
              </a:rPr>
              <a:t>Департамента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зарубежного регионоведения</a:t>
            </a:r>
          </a:p>
        </p:txBody>
      </p:sp>
      <p:pic>
        <p:nvPicPr>
          <p:cNvPr id="8" name="Content Placeholder 7" descr="MO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191" b="9944"/>
          <a:stretch>
            <a:fillRect/>
          </a:stretch>
        </p:blipFill>
        <p:spPr>
          <a:xfrm>
            <a:off x="744855" y="2078319"/>
            <a:ext cx="6313805" cy="143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и бизнес современной Ибероамерики: особенности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085" y="3773805"/>
            <a:ext cx="7223760" cy="2717165"/>
          </a:xfrm>
        </p:spPr>
        <p:txBody>
          <a:bodyPr/>
          <a:lstStyle/>
          <a:p>
            <a:r>
              <a:rPr lang="ru-RU" dirty="0" smtClean="0"/>
              <a:t>Экономическое развитие государств</a:t>
            </a:r>
          </a:p>
          <a:p>
            <a:r>
              <a:rPr lang="ru-RU" dirty="0" smtClean="0"/>
              <a:t>Экономические взаимоотношения в регионе</a:t>
            </a:r>
          </a:p>
          <a:p>
            <a:r>
              <a:rPr lang="ru-RU" dirty="0" smtClean="0"/>
              <a:t>Взаимосвязь с процессами, происходящими в мировой экономической системе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28399" y="2585521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Преподаватель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2593" y="4550910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Школяр Николай Андреевич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1200" y="4856532"/>
            <a:ext cx="2832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Доктор экономических наук,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Приглашенный профессор Департамента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зарубежного регионоведения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147" y="3052568"/>
            <a:ext cx="1395369" cy="1492128"/>
          </a:xfrm>
          <a:prstGeom prst="rect">
            <a:avLst/>
          </a:prstGeom>
        </p:spPr>
      </p:pic>
      <p:pic>
        <p:nvPicPr>
          <p:cNvPr id="5" name="Content Placeholder 4" descr="экономика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71" b="11611"/>
          <a:stretch>
            <a:fillRect/>
          </a:stretch>
        </p:blipFill>
        <p:spPr>
          <a:xfrm>
            <a:off x="680085" y="2040255"/>
            <a:ext cx="6765925" cy="145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Социум, религия и культура в ибероамериканском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606403"/>
            <a:ext cx="6545979" cy="2038265"/>
          </a:xfrm>
        </p:spPr>
        <p:txBody>
          <a:bodyPr/>
          <a:lstStyle/>
          <a:p>
            <a:r>
              <a:rPr lang="ru-RU" dirty="0" smtClean="0"/>
              <a:t>Изучение социальной сферы</a:t>
            </a:r>
          </a:p>
          <a:p>
            <a:r>
              <a:rPr lang="ru-RU" dirty="0" smtClean="0"/>
              <a:t>Анализ религиозных особенностей</a:t>
            </a:r>
          </a:p>
          <a:p>
            <a:r>
              <a:rPr lang="ru-RU" dirty="0" smtClean="0"/>
              <a:t>Знакомство с культурой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9600" y="2217704"/>
            <a:ext cx="203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Преподаватели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16" y="2850904"/>
            <a:ext cx="1331466" cy="13314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56444" y="4710106"/>
            <a:ext cx="2690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u="sng" dirty="0" smtClean="0">
                <a:solidFill>
                  <a:schemeClr val="bg1"/>
                </a:solidFill>
              </a:rPr>
              <a:t>Борзова Алла Юрьевна,</a:t>
            </a:r>
            <a:r>
              <a:rPr lang="ru-RU" sz="1400" b="1" u="sng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Доктор исторических наук,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</a:rPr>
              <a:t>профессор Департамента 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</a:rPr>
              <a:t>зарубежного регионоведения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085" y="2336800"/>
            <a:ext cx="6320790" cy="3697605"/>
          </a:xfrm>
        </p:spPr>
        <p:txBody>
          <a:bodyPr/>
          <a:lstStyle/>
          <a:p>
            <a:r>
              <a:rPr lang="ru-RU" dirty="0" smtClean="0"/>
              <a:t>Ответственное лицо за </a:t>
            </a:r>
            <a:r>
              <a:rPr lang="ru-RU" dirty="0" err="1" smtClean="0"/>
              <a:t>майнор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Доктор исторических наук, профессор департамента зарубежного регионоведения Факультета мировой экономики и мировой политики НИУ ВШЭ</a:t>
            </a:r>
          </a:p>
          <a:p>
            <a:pPr marL="0" indent="0">
              <a:buNone/>
            </a:pPr>
            <a:r>
              <a:rPr lang="ru-RU" dirty="0" smtClean="0"/>
              <a:t>Волосюк Ольга Виленовна</a:t>
            </a:r>
          </a:p>
          <a:p>
            <a:pPr marL="0" indent="0">
              <a:buNone/>
            </a:pPr>
            <a:r>
              <a:rPr lang="en-US" dirty="0" smtClean="0"/>
              <a:t>ovolosiuk@hse.ru</a:t>
            </a:r>
            <a:endParaRPr lang="ru-RU" dirty="0" smtClean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3895" y="2120265"/>
            <a:ext cx="3352165" cy="391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227" y="1727484"/>
            <a:ext cx="8791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Ждем всех желающих на майноре!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4042" y="4382634"/>
            <a:ext cx="6079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Майнор откроет перед всеми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новые возможности в жизни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18</TotalTime>
  <Words>231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Ибероамерканские страны в современном мире </vt:lpstr>
      <vt:lpstr>Содержание майнора</vt:lpstr>
      <vt:lpstr>История, государство и политика ибероамериканских стран</vt:lpstr>
      <vt:lpstr>Международные отношения и дипломатия ибероамериканского мира</vt:lpstr>
      <vt:lpstr>Экономика и бизнес современной Ибероамерики: особенности и перспективы</vt:lpstr>
      <vt:lpstr>Социум, религия и культура в ибероамериканском мире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Ибероамерканские страны в современном мире</dc:title>
  <dc:creator>пользователь Microsoft Office</dc:creator>
  <cp:lastModifiedBy>Пользователь Windows</cp:lastModifiedBy>
  <cp:revision>22</cp:revision>
  <dcterms:created xsi:type="dcterms:W3CDTF">2019-03-21T16:39:00Z</dcterms:created>
  <dcterms:modified xsi:type="dcterms:W3CDTF">2023-03-01T09:55:39Z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