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4475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0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8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9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3809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5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016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447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345FC2-0B70-4AB9-81D8-D9211111DC3A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B7F2AB-E761-4871-8571-C0FC6A636E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90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1171575"/>
            <a:ext cx="11029950" cy="28829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Социальные партнерства современной российской школы как инструмент формирования насыщенной образовательной среды и преодоления неравенства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6841331" y="4054475"/>
            <a:ext cx="6095999" cy="1289050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Козлова </a:t>
            </a:r>
            <a:r>
              <a:rPr lang="ru-RU" sz="2400" dirty="0" smtClean="0"/>
              <a:t>М.А., МЛ ИСИ</a:t>
            </a:r>
            <a:r>
              <a:rPr lang="ru-RU" sz="2400" dirty="0"/>
              <a:t> 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Симонова </a:t>
            </a:r>
            <a:r>
              <a:rPr lang="ru-RU" sz="2400" dirty="0" smtClean="0"/>
              <a:t>О.А., каф. </a:t>
            </a:r>
            <a:r>
              <a:rPr lang="ru-RU" sz="2400" dirty="0"/>
              <a:t>общей </a:t>
            </a:r>
            <a:r>
              <a:rPr lang="ru-RU" sz="2400" dirty="0" smtClean="0"/>
              <a:t>социологии</a:t>
            </a:r>
            <a:r>
              <a:rPr lang="ru-RU" sz="2400" dirty="0"/>
              <a:t> 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/>
              <a:t>Мадфес</a:t>
            </a:r>
            <a:r>
              <a:rPr lang="ru-RU" sz="2400" dirty="0"/>
              <a:t> </a:t>
            </a:r>
            <a:r>
              <a:rPr lang="ru-RU" sz="2400" dirty="0" smtClean="0"/>
              <a:t>О.Н., МЛ ИСИ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8162" y="5807075"/>
            <a:ext cx="11787188" cy="145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НУГ </a:t>
            </a:r>
            <a:r>
              <a:rPr lang="ru-RU" sz="2000" dirty="0"/>
              <a:t>№ </a:t>
            </a:r>
            <a:r>
              <a:rPr lang="ru-RU" sz="2000" dirty="0" smtClean="0"/>
              <a:t>23-00-024 </a:t>
            </a:r>
            <a:r>
              <a:rPr lang="ru-RU" sz="2000" dirty="0"/>
              <a:t>«Дружелюбная образовательная среда: на перекрестке интересов школы и города</a:t>
            </a:r>
            <a:r>
              <a:rPr lang="ru-RU" sz="2000" dirty="0" smtClean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241058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4" y="923925"/>
            <a:ext cx="11249026" cy="6096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/>
              <a:t>Родители: все плохо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 smtClean="0"/>
          </a:p>
          <a:p>
            <a:pPr marL="0" indent="0" algn="just">
              <a:buNone/>
            </a:pPr>
            <a:r>
              <a:rPr lang="ru-RU" dirty="0"/>
              <a:t>«</a:t>
            </a:r>
            <a:r>
              <a:rPr lang="ru-RU" i="1" dirty="0"/>
              <a:t>Есть у нас разные направления учебы, воспитательная работа, досуг, здоровье и так далее, где родители тоже в каждом направлении работают» </a:t>
            </a:r>
            <a:r>
              <a:rPr lang="ru-RU" dirty="0"/>
              <a:t>(</a:t>
            </a:r>
            <a:r>
              <a:rPr lang="ru-RU" dirty="0" err="1"/>
              <a:t>Полазна</a:t>
            </a:r>
            <a:r>
              <a:rPr lang="ru-RU" dirty="0"/>
              <a:t>, СОШ). 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М</a:t>
            </a:r>
            <a:r>
              <a:rPr lang="ru-RU" i="1" dirty="0" smtClean="0"/>
              <a:t>ы </a:t>
            </a:r>
            <a:r>
              <a:rPr lang="ru-RU" i="1" dirty="0"/>
              <a:t>несколько лет бились за то, чтобы детям начали преподавать родной язык. Целая группа родителей, писали заявления, просили – а они (школа, </a:t>
            </a:r>
            <a:r>
              <a:rPr lang="ru-RU" i="1" dirty="0" err="1"/>
              <a:t>педколлектив</a:t>
            </a:r>
            <a:r>
              <a:rPr lang="ru-RU" i="1" dirty="0"/>
              <a:t>) говорят: “Это </a:t>
            </a:r>
            <a:r>
              <a:rPr lang="ru-RU" i="1" dirty="0" err="1"/>
              <a:t>внеучебная</a:t>
            </a:r>
            <a:r>
              <a:rPr lang="ru-RU" i="1" dirty="0"/>
              <a:t> деятельность, у нас часов не хватает”. И это при том, что мы же по закону имеем право обучать детей родному языку в рамках учебного плана…</a:t>
            </a:r>
            <a:r>
              <a:rPr lang="ru-RU" dirty="0"/>
              <a:t>» (Кудымкар, мама).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В</a:t>
            </a:r>
            <a:r>
              <a:rPr lang="ru-RU" i="1" dirty="0" smtClean="0"/>
              <a:t> </a:t>
            </a:r>
            <a:r>
              <a:rPr lang="ru-RU" i="1" dirty="0"/>
              <a:t>дни открытых дверей родителям было представлено абсолютно все, и внеурочная деятельность: они видели, что школа может предложить их детям</a:t>
            </a:r>
            <a:r>
              <a:rPr lang="ru-RU" dirty="0"/>
              <a:t>» (</a:t>
            </a:r>
            <a:r>
              <a:rPr lang="ru-RU" dirty="0" err="1"/>
              <a:t>Полазна</a:t>
            </a:r>
            <a:r>
              <a:rPr lang="ru-RU" dirty="0"/>
              <a:t>, СОШ),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Н</a:t>
            </a:r>
            <a:r>
              <a:rPr lang="ru-RU" i="1" dirty="0" smtClean="0"/>
              <a:t>едавно </a:t>
            </a:r>
            <a:r>
              <a:rPr lang="ru-RU" i="1" dirty="0"/>
              <a:t>проводили анкетирование родителей по степени удовлетворенности - анализ показал, что высокое качество, удовлетворены практически 80-90%</a:t>
            </a:r>
            <a:r>
              <a:rPr lang="ru-RU" dirty="0"/>
              <a:t>» (Чусовой, СОШ); «</a:t>
            </a:r>
            <a:r>
              <a:rPr lang="ru-RU" i="1" dirty="0"/>
              <a:t>если, допустим, где-то надо проголосовать за проект, либо поддержать, либо написать какие-то комментарии - они охотно идут на это, то есть поддерживают</a:t>
            </a:r>
            <a:r>
              <a:rPr lang="ru-RU" dirty="0"/>
              <a:t>» (Лысьва, СОШ). 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В школе сейчас трудно работать с детьми, с родителями еще труднее. Раньше если ребенок затрудняется в учебе, его отправляли в специальную школу и это было нетрудно сделать. Сейчас вот не отправляют, поэтому проблем сейчас больше стало, с детьми, а еще родители. Родители считают, что вам отдали учить. Мне как-то один раз один папа так сказал: “Я вам отдал ребенка - все, учите пожалуйста”</a:t>
            </a:r>
            <a:r>
              <a:rPr lang="ru-RU" dirty="0"/>
              <a:t>» (Чусовой, СОШ).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674" y="85725"/>
            <a:ext cx="11058525" cy="5905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Результаты. Типы партнерств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5090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099" y="685800"/>
            <a:ext cx="11268075" cy="14859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Социальные партнерства школы: риски и перспективы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099" y="1809749"/>
            <a:ext cx="11125201" cy="528637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Диспропорция </a:t>
            </a:r>
            <a:r>
              <a:rPr lang="ru-RU" dirty="0"/>
              <a:t>в широте, разнообразии и устойчивости партнерств между «престижными</a:t>
            </a:r>
            <a:r>
              <a:rPr lang="ru-RU" dirty="0" smtClean="0"/>
              <a:t>» и «непрестижными» школами - риск и закрепления углубления </a:t>
            </a:r>
            <a:r>
              <a:rPr lang="ru-RU" dirty="0"/>
              <a:t>образовательного неравенства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«Открытость» школы, трансформация </a:t>
            </a:r>
            <a:r>
              <a:rPr lang="ru-RU" dirty="0"/>
              <a:t>под запросы </a:t>
            </a:r>
            <a:r>
              <a:rPr lang="ru-RU" dirty="0" err="1" smtClean="0"/>
              <a:t>акторов</a:t>
            </a:r>
            <a:r>
              <a:rPr lang="ru-RU" dirty="0"/>
              <a:t> </a:t>
            </a:r>
            <a:r>
              <a:rPr lang="ru-RU" dirty="0" smtClean="0"/>
              <a:t>- вторжение </a:t>
            </a:r>
            <a:r>
              <a:rPr lang="ru-RU" dirty="0"/>
              <a:t>школы </a:t>
            </a:r>
            <a:r>
              <a:rPr lang="ru-RU" dirty="0" smtClean="0"/>
              <a:t>в </a:t>
            </a:r>
            <a:r>
              <a:rPr lang="ru-RU" dirty="0"/>
              <a:t>сферу нерегламентированного государством </a:t>
            </a:r>
            <a:r>
              <a:rPr lang="ru-RU" dirty="0" smtClean="0"/>
              <a:t>экспериментирования, ответное усиление контроля, </a:t>
            </a:r>
            <a:r>
              <a:rPr lang="ru-RU" dirty="0" err="1" smtClean="0"/>
              <a:t>демотивация</a:t>
            </a:r>
            <a:r>
              <a:rPr lang="ru-RU" dirty="0" smtClean="0"/>
              <a:t> участников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Перспектива - публичная дискуссия: </a:t>
            </a:r>
          </a:p>
          <a:p>
            <a:pPr algn="just">
              <a:buFontTx/>
              <a:buChar char="-"/>
            </a:pPr>
            <a:r>
              <a:rPr lang="ru-RU" dirty="0" smtClean="0"/>
              <a:t>расширение спектра </a:t>
            </a:r>
            <a:r>
              <a:rPr lang="ru-RU" dirty="0" err="1" smtClean="0"/>
              <a:t>акторов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переориентация отчетности,</a:t>
            </a:r>
          </a:p>
          <a:p>
            <a:pPr algn="just">
              <a:buFontTx/>
              <a:buChar char="-"/>
            </a:pPr>
            <a:r>
              <a:rPr lang="ru-RU" dirty="0" smtClean="0"/>
              <a:t>адресность поддержки.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1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1171575"/>
            <a:ext cx="11029950" cy="28829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Социальные партнерства современной российской школы как инструмент формирования насыщенной образовательной среды и преодоления неравенства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6841331" y="4054475"/>
            <a:ext cx="6095999" cy="1289050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Козлова </a:t>
            </a:r>
            <a:r>
              <a:rPr lang="ru-RU" sz="2400" dirty="0" smtClean="0"/>
              <a:t>М.А., МЛ ИСИ</a:t>
            </a:r>
            <a:r>
              <a:rPr lang="ru-RU" sz="2400" dirty="0"/>
              <a:t> 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Симонова </a:t>
            </a:r>
            <a:r>
              <a:rPr lang="ru-RU" sz="2400" dirty="0" smtClean="0"/>
              <a:t>О.А., каф. </a:t>
            </a:r>
            <a:r>
              <a:rPr lang="ru-RU" sz="2400" dirty="0"/>
              <a:t>общей </a:t>
            </a:r>
            <a:r>
              <a:rPr lang="ru-RU" sz="2400" dirty="0" smtClean="0"/>
              <a:t>социологии</a:t>
            </a:r>
            <a:r>
              <a:rPr lang="ru-RU" sz="2400" dirty="0"/>
              <a:t> 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/>
              <a:t>Мадфес</a:t>
            </a:r>
            <a:r>
              <a:rPr lang="ru-RU" sz="2400" dirty="0"/>
              <a:t> </a:t>
            </a:r>
            <a:r>
              <a:rPr lang="ru-RU" sz="2400" dirty="0" smtClean="0"/>
              <a:t>О.Н., МЛ ИСИ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8162" y="5807075"/>
            <a:ext cx="11787188" cy="145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НУГ </a:t>
            </a:r>
            <a:r>
              <a:rPr lang="ru-RU" sz="2000" dirty="0"/>
              <a:t>№ </a:t>
            </a:r>
            <a:r>
              <a:rPr lang="ru-RU" sz="2000" dirty="0" smtClean="0"/>
              <a:t>23-00-024 </a:t>
            </a:r>
            <a:r>
              <a:rPr lang="ru-RU" sz="2000" dirty="0"/>
              <a:t>«Дружелюбная образовательная среда: на перекрестке интересов школы и города</a:t>
            </a:r>
            <a:r>
              <a:rPr lang="ru-RU" sz="2000" dirty="0" smtClean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37493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762" y="117475"/>
            <a:ext cx="11591925" cy="8540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Проблема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762" y="742950"/>
            <a:ext cx="11425238" cy="547687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Традиционно школа </a:t>
            </a:r>
            <a:r>
              <a:rPr lang="ru-RU" dirty="0" smtClean="0"/>
              <a:t>ориентирована </a:t>
            </a:r>
            <a:r>
              <a:rPr lang="ru-RU" dirty="0"/>
              <a:t>на выполнение функции </a:t>
            </a:r>
            <a:r>
              <a:rPr lang="ru-RU" dirty="0" smtClean="0"/>
              <a:t>воспроизводства / Очевидна нерелевантность воспроизводимых ценностей </a:t>
            </a:r>
            <a:r>
              <a:rPr lang="ru-RU" dirty="0"/>
              <a:t>и </a:t>
            </a:r>
            <a:r>
              <a:rPr lang="ru-RU" dirty="0" smtClean="0"/>
              <a:t>практик </a:t>
            </a:r>
            <a:r>
              <a:rPr lang="ru-RU" dirty="0" smtClean="0"/>
              <a:t>запросам современности</a:t>
            </a:r>
            <a:r>
              <a:rPr lang="ru-RU" dirty="0" smtClean="0"/>
              <a:t>. </a:t>
            </a:r>
            <a:endParaRPr lang="ru-RU" dirty="0"/>
          </a:p>
          <a:p>
            <a:pPr algn="just"/>
            <a:r>
              <a:rPr lang="ru-RU" dirty="0" smtClean="0"/>
              <a:t>Вовлечение </a:t>
            </a:r>
            <a:r>
              <a:rPr lang="ru-RU" dirty="0"/>
              <a:t>внешних </a:t>
            </a:r>
            <a:r>
              <a:rPr lang="ru-RU" dirty="0" smtClean="0"/>
              <a:t>организаций </a:t>
            </a:r>
            <a:r>
              <a:rPr lang="ru-RU" dirty="0"/>
              <a:t>в системы образования </a:t>
            </a:r>
            <a:r>
              <a:rPr lang="ru-RU" dirty="0" smtClean="0"/>
              <a:t>как инструмент реформирования (</a:t>
            </a:r>
            <a:r>
              <a:rPr lang="ru-RU" dirty="0" err="1"/>
              <a:t>Austin</a:t>
            </a:r>
            <a:r>
              <a:rPr lang="ru-RU" dirty="0"/>
              <a:t>, 2003; </a:t>
            </a:r>
            <a:r>
              <a:rPr lang="ru-RU" dirty="0" err="1"/>
              <a:t>Kolleck</a:t>
            </a:r>
            <a:r>
              <a:rPr lang="ru-RU" dirty="0"/>
              <a:t>, 2017; </a:t>
            </a:r>
            <a:r>
              <a:rPr lang="en-US" dirty="0" err="1"/>
              <a:t>Salamon</a:t>
            </a:r>
            <a:r>
              <a:rPr lang="en-US" dirty="0"/>
              <a:t> </a:t>
            </a:r>
            <a:r>
              <a:rPr lang="en-GB" dirty="0"/>
              <a:t>et al</a:t>
            </a:r>
            <a:r>
              <a:rPr lang="ru-RU" dirty="0"/>
              <a:t>., 1999; </a:t>
            </a:r>
            <a:r>
              <a:rPr lang="ru-RU" dirty="0" err="1"/>
              <a:t>Wohlstetter</a:t>
            </a:r>
            <a:r>
              <a:rPr lang="ru-RU" dirty="0"/>
              <a:t> </a:t>
            </a:r>
            <a:r>
              <a:rPr lang="en-GB" dirty="0"/>
              <a:t>et al</a:t>
            </a:r>
            <a:r>
              <a:rPr lang="ru-RU" dirty="0"/>
              <a:t>., 2004</a:t>
            </a:r>
            <a:r>
              <a:rPr lang="ru-RU" dirty="0" smtClean="0"/>
              <a:t>). 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Цель: </a:t>
            </a:r>
            <a:r>
              <a:rPr lang="ru-RU" dirty="0"/>
              <a:t>анализ потенциала социальных партнерств школы в решении проблем насыщения образовательной среды и преодоления образовательного неравенства.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sz="1900" b="1" dirty="0" smtClean="0"/>
              <a:t>ИВ:</a:t>
            </a:r>
            <a:r>
              <a:rPr lang="ru-RU" sz="1900" dirty="0" smtClean="0"/>
              <a:t> </a:t>
            </a:r>
          </a:p>
          <a:p>
            <a:pPr algn="just"/>
            <a:r>
              <a:rPr lang="ru-RU" sz="1900" dirty="0" smtClean="0"/>
              <a:t>Как </a:t>
            </a:r>
            <a:r>
              <a:rPr lang="ru-RU" sz="1900" dirty="0"/>
              <a:t>государственные (муниципальные), частные (бизнес) и общественные (локальные «низовые» инициативы, НКО) ресурсы используются школами для реализации образовательных проектов?</a:t>
            </a:r>
          </a:p>
          <a:p>
            <a:pPr lvl="0" algn="just"/>
            <a:r>
              <a:rPr lang="ru-RU" sz="1900" dirty="0"/>
              <a:t>Каковы потенциальные и реальные эффекты реализуемых партнерств, каким образом их реализация сказывается на актуальном состоянии и перспективах развития образовательной среды и преодоления образовательного неравенства?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29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49" y="533400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Образовательное неравенство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049" y="2506662"/>
            <a:ext cx="11306175" cy="372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Компоненты: </a:t>
            </a:r>
            <a:endParaRPr lang="ru-RU" dirty="0"/>
          </a:p>
          <a:p>
            <a:pPr algn="just"/>
            <a:r>
              <a:rPr lang="ru-RU" dirty="0" smtClean="0"/>
              <a:t>(</a:t>
            </a:r>
            <a:r>
              <a:rPr lang="ru-RU" dirty="0"/>
              <a:t>не)равенство стартовых образовательных </a:t>
            </a:r>
            <a:r>
              <a:rPr lang="ru-RU" dirty="0" smtClean="0"/>
              <a:t>возможностей, </a:t>
            </a:r>
            <a:endParaRPr lang="ru-RU" dirty="0"/>
          </a:p>
          <a:p>
            <a:pPr algn="just"/>
            <a:r>
              <a:rPr lang="ru-RU" b="1" i="1" dirty="0" smtClean="0"/>
              <a:t>(</a:t>
            </a:r>
            <a:r>
              <a:rPr lang="ru-RU" b="1" i="1" dirty="0"/>
              <a:t>не)равенство образовательного </a:t>
            </a:r>
            <a:r>
              <a:rPr lang="ru-RU" b="1" i="1" dirty="0" smtClean="0"/>
              <a:t>процесса, </a:t>
            </a:r>
            <a:endParaRPr lang="ru-RU" b="1" i="1" dirty="0"/>
          </a:p>
          <a:p>
            <a:pPr algn="just"/>
            <a:r>
              <a:rPr lang="ru-RU" dirty="0" smtClean="0"/>
              <a:t>(</a:t>
            </a:r>
            <a:r>
              <a:rPr lang="ru-RU" dirty="0"/>
              <a:t>не)равенство результатов образовательного </a:t>
            </a:r>
            <a:r>
              <a:rPr lang="ru-RU" dirty="0" smtClean="0"/>
              <a:t>процесса,</a:t>
            </a:r>
            <a:endParaRPr lang="ru-RU" dirty="0"/>
          </a:p>
          <a:p>
            <a:pPr marL="987552" lvl="2" indent="0" algn="just">
              <a:buNone/>
            </a:pPr>
            <a:r>
              <a:rPr lang="ru-RU" sz="2000" dirty="0" smtClean="0"/>
              <a:t>Уровни проявления - факторы: </a:t>
            </a:r>
            <a:endParaRPr lang="ru-RU" sz="2000" dirty="0"/>
          </a:p>
          <a:p>
            <a:pPr lvl="2" algn="just"/>
            <a:r>
              <a:rPr lang="ru-RU" sz="2000" dirty="0" smtClean="0"/>
              <a:t>сам учащийся; </a:t>
            </a:r>
            <a:endParaRPr lang="ru-RU" sz="2000" dirty="0"/>
          </a:p>
          <a:p>
            <a:pPr lvl="2" algn="just"/>
            <a:r>
              <a:rPr lang="ru-RU" sz="2000" dirty="0" smtClean="0"/>
              <a:t>его/ее семья; </a:t>
            </a:r>
            <a:endParaRPr lang="ru-RU" sz="2000" dirty="0"/>
          </a:p>
          <a:p>
            <a:pPr lvl="2" algn="just"/>
            <a:r>
              <a:rPr lang="ru-RU" sz="2000" b="1" i="1" dirty="0" smtClean="0"/>
              <a:t>школа</a:t>
            </a:r>
            <a:r>
              <a:rPr lang="ru-RU" sz="2000" dirty="0" smtClean="0"/>
              <a:t>; </a:t>
            </a:r>
            <a:endParaRPr lang="ru-RU" sz="2000" dirty="0"/>
          </a:p>
          <a:p>
            <a:pPr lvl="2" algn="just"/>
            <a:r>
              <a:rPr lang="ru-RU" sz="2000" dirty="0" smtClean="0"/>
              <a:t>регион проживания.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525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12" y="161925"/>
            <a:ext cx="10848975" cy="14859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Социальные партнерства. </a:t>
            </a:r>
            <a:br>
              <a:rPr lang="ru-RU" sz="3200" dirty="0" smtClean="0"/>
            </a:br>
            <a:r>
              <a:rPr lang="ru-RU" sz="3200" dirty="0" smtClean="0"/>
              <a:t>Советский </a:t>
            </a:r>
            <a:r>
              <a:rPr lang="ru-RU" sz="3200" dirty="0" err="1" smtClean="0"/>
              <a:t>бэкграунд</a:t>
            </a:r>
            <a:r>
              <a:rPr lang="ru-RU" sz="3200" dirty="0" smtClean="0"/>
              <a:t>/постсоветская трансформация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625" y="1524000"/>
            <a:ext cx="11277600" cy="55340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err="1" smtClean="0"/>
              <a:t>Стейтистский</a:t>
            </a:r>
            <a:r>
              <a:rPr lang="ru-RU" b="1" dirty="0" smtClean="0"/>
              <a:t> период </a:t>
            </a:r>
            <a:r>
              <a:rPr lang="ru-RU" dirty="0" smtClean="0"/>
              <a:t>– программы трудового воспитания</a:t>
            </a:r>
          </a:p>
          <a:p>
            <a:pPr marL="0" indent="0" algn="just">
              <a:buNone/>
            </a:pPr>
            <a:r>
              <a:rPr lang="ru-RU" dirty="0" smtClean="0"/>
              <a:t>Цель - приобщение </a:t>
            </a:r>
            <a:r>
              <a:rPr lang="ru-RU" dirty="0"/>
              <a:t>школьников к трудовой этике и государственной </a:t>
            </a:r>
            <a:r>
              <a:rPr lang="ru-RU" dirty="0" smtClean="0"/>
              <a:t>идеологии: трансляция ценностей равенства + решение производственных задач</a:t>
            </a:r>
          </a:p>
          <a:p>
            <a:pPr marL="0" indent="0" algn="just">
              <a:buNone/>
            </a:pPr>
            <a:r>
              <a:rPr lang="ru-RU" b="1" dirty="0"/>
              <a:t>Либеральный период </a:t>
            </a:r>
            <a:r>
              <a:rPr lang="ru-RU" dirty="0" smtClean="0"/>
              <a:t>– выживание школ </a:t>
            </a:r>
          </a:p>
          <a:p>
            <a:pPr marL="0" indent="0" algn="just">
              <a:buNone/>
            </a:pPr>
            <a:r>
              <a:rPr lang="ru-RU" dirty="0" smtClean="0"/>
              <a:t>Цель – преодоление </a:t>
            </a:r>
            <a:r>
              <a:rPr lang="ru-RU" dirty="0"/>
              <a:t>неравенства в доступе к получению качественных образовательных </a:t>
            </a:r>
            <a:r>
              <a:rPr lang="ru-RU" dirty="0" smtClean="0"/>
              <a:t>услуг. </a:t>
            </a:r>
          </a:p>
          <a:p>
            <a:pPr marL="0" indent="0" algn="just">
              <a:buNone/>
            </a:pPr>
            <a:r>
              <a:rPr lang="ru-RU" dirty="0" smtClean="0"/>
              <a:t>Миссия </a:t>
            </a:r>
            <a:r>
              <a:rPr lang="ru-RU" dirty="0"/>
              <a:t>социальных </a:t>
            </a:r>
            <a:r>
              <a:rPr lang="ru-RU" dirty="0" smtClean="0"/>
              <a:t>партнерств: </a:t>
            </a:r>
          </a:p>
          <a:p>
            <a:pPr algn="just"/>
            <a:r>
              <a:rPr lang="ru-RU" dirty="0" smtClean="0"/>
              <a:t>содействие </a:t>
            </a:r>
            <a:r>
              <a:rPr lang="ru-RU" dirty="0"/>
              <a:t>созданию более просвещенного общества и разрешение социальных проблем (</a:t>
            </a:r>
            <a:r>
              <a:rPr lang="ru-RU" dirty="0" err="1"/>
              <a:t>Wohlstetter</a:t>
            </a:r>
            <a:r>
              <a:rPr lang="ru-RU" dirty="0"/>
              <a:t> </a:t>
            </a:r>
            <a:r>
              <a:rPr lang="en-GB" dirty="0"/>
              <a:t>et al</a:t>
            </a:r>
            <a:r>
              <a:rPr lang="ru-RU" dirty="0"/>
              <a:t>., 2015; </a:t>
            </a:r>
            <a:r>
              <a:rPr lang="ru-RU" dirty="0" err="1"/>
              <a:t>Yemini</a:t>
            </a:r>
            <a:r>
              <a:rPr lang="ru-RU" dirty="0"/>
              <a:t>, </a:t>
            </a:r>
            <a:r>
              <a:rPr lang="ru-RU" dirty="0" err="1"/>
              <a:t>Sagie</a:t>
            </a:r>
            <a:r>
              <a:rPr lang="ru-RU" dirty="0"/>
              <a:t>, 2015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улучшение </a:t>
            </a:r>
            <a:r>
              <a:rPr lang="ru-RU" dirty="0"/>
              <a:t>состояния </a:t>
            </a:r>
            <a:r>
              <a:rPr lang="ru-RU" dirty="0" smtClean="0"/>
              <a:t>школ (</a:t>
            </a:r>
            <a:r>
              <a:rPr lang="ru-RU" dirty="0" err="1"/>
              <a:t>Patrinos</a:t>
            </a:r>
            <a:r>
              <a:rPr lang="ru-RU" dirty="0"/>
              <a:t>, 2006), </a:t>
            </a:r>
            <a:endParaRPr lang="ru-RU" dirty="0" smtClean="0"/>
          </a:p>
          <a:p>
            <a:pPr algn="just"/>
            <a:r>
              <a:rPr lang="ru-RU" dirty="0" smtClean="0"/>
              <a:t>поддержание </a:t>
            </a:r>
            <a:r>
              <a:rPr lang="ru-RU" dirty="0"/>
              <a:t>культурного разнообразия (</a:t>
            </a:r>
            <a:r>
              <a:rPr lang="ru-RU" dirty="0" err="1"/>
              <a:t>Meyer</a:t>
            </a:r>
            <a:r>
              <a:rPr lang="ru-RU" dirty="0"/>
              <a:t>, </a:t>
            </a:r>
            <a:r>
              <a:rPr lang="ru-RU" dirty="0" err="1"/>
              <a:t>Boyd</a:t>
            </a:r>
            <a:r>
              <a:rPr lang="ru-RU" dirty="0"/>
              <a:t>, 2001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развитие </a:t>
            </a:r>
            <a:r>
              <a:rPr lang="ru-RU" dirty="0"/>
              <a:t>инновационной составляющей образования (</a:t>
            </a:r>
            <a:r>
              <a:rPr lang="ru-RU" dirty="0" err="1"/>
              <a:t>Dees</a:t>
            </a:r>
            <a:r>
              <a:rPr lang="ru-RU" dirty="0"/>
              <a:t>, 2005; </a:t>
            </a:r>
            <a:r>
              <a:rPr lang="ru-RU" dirty="0" err="1"/>
              <a:t>Kolleck</a:t>
            </a:r>
            <a:r>
              <a:rPr lang="ru-RU" dirty="0"/>
              <a:t>, 2017).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Но! риски </a:t>
            </a:r>
            <a:r>
              <a:rPr lang="ru-RU" dirty="0"/>
              <a:t>для </a:t>
            </a:r>
            <a:r>
              <a:rPr lang="ru-RU" dirty="0" smtClean="0"/>
              <a:t>школы: </a:t>
            </a:r>
          </a:p>
          <a:p>
            <a:pPr algn="just"/>
            <a:r>
              <a:rPr lang="ru-RU" dirty="0" smtClean="0"/>
              <a:t>возможное </a:t>
            </a:r>
            <a:r>
              <a:rPr lang="ru-RU" dirty="0"/>
              <a:t>влияние на образовательную политику и практики, </a:t>
            </a:r>
            <a:endParaRPr lang="ru-RU" dirty="0" smtClean="0"/>
          </a:p>
          <a:p>
            <a:pPr algn="just"/>
            <a:r>
              <a:rPr lang="ru-RU" dirty="0" smtClean="0"/>
              <a:t>закрепление </a:t>
            </a:r>
            <a:r>
              <a:rPr lang="ru-RU" dirty="0"/>
              <a:t>социального </a:t>
            </a:r>
            <a:r>
              <a:rPr lang="ru-RU" dirty="0" smtClean="0"/>
              <a:t>неравенства (</a:t>
            </a:r>
            <a:r>
              <a:rPr lang="en-US" dirty="0"/>
              <a:t>Ball</a:t>
            </a:r>
            <a:r>
              <a:rPr lang="ru-RU" dirty="0"/>
              <a:t>, 2007, 2008; </a:t>
            </a:r>
            <a:r>
              <a:rPr lang="ru-RU" dirty="0" err="1"/>
              <a:t>Williamson</a:t>
            </a:r>
            <a:r>
              <a:rPr lang="ru-RU" dirty="0"/>
              <a:t>, 2016; </a:t>
            </a:r>
            <a:r>
              <a:rPr lang="en-US" dirty="0"/>
              <a:t>Yemini</a:t>
            </a:r>
            <a:r>
              <a:rPr lang="ru-RU" dirty="0"/>
              <a:t>, </a:t>
            </a:r>
            <a:r>
              <a:rPr lang="en-US" dirty="0" err="1"/>
              <a:t>Sagie</a:t>
            </a:r>
            <a:r>
              <a:rPr lang="ru-RU" dirty="0"/>
              <a:t>, 2015</a:t>
            </a:r>
            <a:r>
              <a:rPr lang="ru-RU" dirty="0" smtClean="0"/>
              <a:t>), </a:t>
            </a:r>
          </a:p>
          <a:p>
            <a:pPr algn="just"/>
            <a:r>
              <a:rPr lang="ru-RU" dirty="0" smtClean="0"/>
              <a:t>подрыв </a:t>
            </a:r>
            <a:r>
              <a:rPr lang="ru-RU" dirty="0"/>
              <a:t>относительной автономии школы </a:t>
            </a:r>
            <a:r>
              <a:rPr lang="ru-RU" dirty="0" smtClean="0"/>
              <a:t>(</a:t>
            </a:r>
            <a:r>
              <a:rPr lang="en-US" dirty="0" err="1"/>
              <a:t>Kolleck</a:t>
            </a:r>
            <a:r>
              <a:rPr lang="ru-RU" dirty="0"/>
              <a:t>, 2016; </a:t>
            </a:r>
            <a:r>
              <a:rPr lang="en-US" dirty="0"/>
              <a:t>Yemini et al</a:t>
            </a:r>
            <a:r>
              <a:rPr lang="ru-RU" dirty="0"/>
              <a:t>., 2018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01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38125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dirty="0"/>
              <a:t>Организация и методы исследования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75" y="1885950"/>
            <a:ext cx="11477625" cy="489585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География  </a:t>
            </a:r>
          </a:p>
          <a:p>
            <a:pPr marL="0" indent="0" algn="just">
              <a:buNone/>
            </a:pPr>
            <a:r>
              <a:rPr lang="ru-RU" dirty="0" smtClean="0"/>
              <a:t>Пермский край: Пермь, Березники, </a:t>
            </a:r>
            <a:r>
              <a:rPr lang="ru-RU" dirty="0"/>
              <a:t>Чайковский, Кунгур, Лысьва, </a:t>
            </a:r>
            <a:r>
              <a:rPr lang="ru-RU" dirty="0" smtClean="0"/>
              <a:t>Соликамск, Чусовой, Кудымкар, </a:t>
            </a:r>
            <a:r>
              <a:rPr lang="ru-RU" dirty="0" err="1" smtClean="0"/>
              <a:t>Полазна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dirty="0" smtClean="0"/>
              <a:t>Период</a:t>
            </a:r>
          </a:p>
          <a:p>
            <a:pPr marL="0" indent="0" algn="just">
              <a:buNone/>
            </a:pPr>
            <a:r>
              <a:rPr lang="ru-RU" dirty="0" smtClean="0"/>
              <a:t>апрель </a:t>
            </a:r>
            <a:r>
              <a:rPr lang="ru-RU" dirty="0"/>
              <a:t>2022 года </a:t>
            </a:r>
            <a:endParaRPr lang="en-GB" dirty="0" smtClean="0"/>
          </a:p>
          <a:p>
            <a:pPr algn="just"/>
            <a:r>
              <a:rPr lang="ru-RU" dirty="0" smtClean="0"/>
              <a:t>Метод </a:t>
            </a:r>
          </a:p>
          <a:p>
            <a:pPr marL="0" indent="0" algn="just">
              <a:buNone/>
            </a:pPr>
            <a:r>
              <a:rPr lang="ru-RU" dirty="0" err="1" smtClean="0"/>
              <a:t>Полуструктурированные</a:t>
            </a:r>
            <a:r>
              <a:rPr lang="ru-RU" dirty="0" smtClean="0"/>
              <a:t> интервью (</a:t>
            </a:r>
            <a:r>
              <a:rPr lang="en-GB" dirty="0" smtClean="0"/>
              <a:t>N </a:t>
            </a:r>
            <a:r>
              <a:rPr lang="en-GB" dirty="0"/>
              <a:t>=</a:t>
            </a:r>
            <a:r>
              <a:rPr lang="ru-RU" dirty="0"/>
              <a:t> </a:t>
            </a:r>
            <a:r>
              <a:rPr lang="ru-RU" dirty="0" smtClean="0"/>
              <a:t>88),</a:t>
            </a:r>
          </a:p>
          <a:p>
            <a:pPr marL="0" indent="0" algn="just">
              <a:buNone/>
            </a:pPr>
            <a:r>
              <a:rPr lang="ru-RU" dirty="0" smtClean="0"/>
              <a:t>Осевое кодирование (описание </a:t>
            </a:r>
            <a:r>
              <a:rPr lang="ru-RU" dirty="0"/>
              <a:t>проектов, реализуемых в </a:t>
            </a:r>
            <a:r>
              <a:rPr lang="ru-RU" dirty="0" smtClean="0"/>
              <a:t>партнерстве: предметная </a:t>
            </a:r>
            <a:r>
              <a:rPr lang="ru-RU" dirty="0"/>
              <a:t>(целевая) направленность проекта, </a:t>
            </a:r>
            <a:r>
              <a:rPr lang="ru-RU" dirty="0" err="1" smtClean="0"/>
              <a:t>акторы</a:t>
            </a:r>
            <a:r>
              <a:rPr lang="ru-RU" dirty="0"/>
              <a:t>, </a:t>
            </a:r>
            <a:r>
              <a:rPr lang="ru-RU" dirty="0" smtClean="0"/>
              <a:t>инициатор, </a:t>
            </a:r>
            <a:r>
              <a:rPr lang="ru-RU" dirty="0"/>
              <a:t>характер </a:t>
            </a:r>
            <a:r>
              <a:rPr lang="ru-RU" dirty="0" smtClean="0"/>
              <a:t>взаимодействий – типы партнерств) </a:t>
            </a:r>
          </a:p>
          <a:p>
            <a:pPr marL="0" indent="0" algn="just">
              <a:buNone/>
            </a:pPr>
            <a:r>
              <a:rPr lang="ru-RU" dirty="0" smtClean="0"/>
              <a:t>Выборочное кодирование (впечатления </a:t>
            </a:r>
            <a:r>
              <a:rPr lang="ru-RU" dirty="0"/>
              <a:t>и оценки процесса, результатов и перспектив социальных партнерств </a:t>
            </a:r>
            <a:r>
              <a:rPr lang="ru-RU" dirty="0" err="1" smtClean="0"/>
              <a:t>акторами</a:t>
            </a:r>
            <a:r>
              <a:rPr lang="ru-RU" dirty="0" smtClean="0"/>
              <a:t> - эффекты </a:t>
            </a:r>
            <a:r>
              <a:rPr lang="ru-RU" dirty="0"/>
              <a:t>и </a:t>
            </a:r>
            <a:r>
              <a:rPr lang="ru-RU" dirty="0" smtClean="0"/>
              <a:t>риски партнерств)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59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5" y="85725"/>
            <a:ext cx="9601200" cy="838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Результаты. Типы партнерств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325" y="752475"/>
            <a:ext cx="11353800" cy="5943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 smtClean="0"/>
              <a:t>Производство: оснащение школ, профориентация учащихся, повышение квалификации учителей </a:t>
            </a:r>
          </a:p>
          <a:p>
            <a:pPr marL="0" indent="0" algn="just">
              <a:buNone/>
            </a:pPr>
            <a:r>
              <a:rPr lang="ru-RU" i="1" dirty="0" smtClean="0"/>
              <a:t>«</a:t>
            </a:r>
            <a:r>
              <a:rPr lang="ru-RU" i="1" dirty="0"/>
              <a:t>Н</a:t>
            </a:r>
            <a:r>
              <a:rPr lang="ru-RU" i="1" dirty="0" smtClean="0"/>
              <a:t>апротив </a:t>
            </a:r>
            <a:r>
              <a:rPr lang="ru-RU" i="1" dirty="0"/>
              <a:t>школы большое предприятие - это лидеры в сфере легкой промышленности. Они являются многопрофильным предприятием: у них есть непосредственно производство ткацкое, прядильное, красильное производство, у них есть своя котельная, у них энергетика представлена, у них свой продвинутый IT-отдел, у них свой отдел переводчиков, потому что вся документация на станки приходит на иностранном. У них, естественно, есть отдел юридического сопровождения деятельности, есть отдел планирования, экономический отдел и так далее. Мы с ними сотрудничаем как раз в этом смысле: мы сначала формируем у детей с 7 класса представление о современном крупном предприятии - они должны понимать, что это такое, и что здесь все профили представлены. А потом мы уже организуем практики, </a:t>
            </a:r>
            <a:r>
              <a:rPr lang="ru-RU" i="1" dirty="0" err="1"/>
              <a:t>профпробы</a:t>
            </a:r>
            <a:r>
              <a:rPr lang="ru-RU" i="1" dirty="0"/>
              <a:t> по этим отделам для профилей, которые у нас являются ведущими. Это очень гармонично дополняет нашу работу по </a:t>
            </a:r>
            <a:r>
              <a:rPr lang="ru-RU" i="1" dirty="0" err="1"/>
              <a:t>предпрофильности</a:t>
            </a:r>
            <a:r>
              <a:rPr lang="ru-RU" i="1" dirty="0"/>
              <a:t> и профильности и по профориентации» </a:t>
            </a:r>
            <a:r>
              <a:rPr lang="ru-RU" dirty="0"/>
              <a:t>(Чайковский, СОШ).</a:t>
            </a:r>
          </a:p>
          <a:p>
            <a:pPr marL="0" indent="0" algn="just">
              <a:buNone/>
            </a:pPr>
            <a:r>
              <a:rPr lang="ru-RU" i="1" dirty="0" smtClean="0"/>
              <a:t>«</a:t>
            </a:r>
            <a:r>
              <a:rPr lang="ru-RU" i="1" dirty="0"/>
              <a:t>Э</a:t>
            </a:r>
            <a:r>
              <a:rPr lang="ru-RU" i="1" dirty="0" smtClean="0"/>
              <a:t>то </a:t>
            </a:r>
            <a:r>
              <a:rPr lang="ru-RU" i="1" dirty="0"/>
              <a:t>взаимодействие со специалистами и инженерами положительно влияет в том числе на учителей. Потому что у нас один тип мышления, у них совершенно другой, когда это сочетается, получается некий новый продукт» </a:t>
            </a:r>
            <a:r>
              <a:rPr lang="ru-RU" dirty="0"/>
              <a:t>(Чайковский, гимназия).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В</a:t>
            </a:r>
            <a:r>
              <a:rPr lang="ru-RU" i="1" dirty="0" smtClean="0"/>
              <a:t> </a:t>
            </a:r>
            <a:r>
              <a:rPr lang="ru-RU" i="1" dirty="0"/>
              <a:t>этом году тема </a:t>
            </a:r>
            <a:r>
              <a:rPr lang="ru-RU" i="1" dirty="0" err="1"/>
              <a:t>брэйн-феста</a:t>
            </a:r>
            <a:r>
              <a:rPr lang="ru-RU" i="1" dirty="0"/>
              <a:t> была космическое путешествие: дети должны оказаться на какой-то планете и понять, приспособлена она для проживания или нет. Создавались различные задания, где нужно было использовать оборудование именно данного предприятия, и дети должны были на различных станциях </a:t>
            </a:r>
            <a:r>
              <a:rPr lang="ru-RU" i="1" dirty="0" err="1"/>
              <a:t>прорешивать</a:t>
            </a:r>
            <a:r>
              <a:rPr lang="ru-RU" i="1" dirty="0"/>
              <a:t> практические задания, которые не имеют явного ответа</a:t>
            </a:r>
            <a:r>
              <a:rPr lang="ru-RU" dirty="0"/>
              <a:t>» (Чайковский, гимназия).</a:t>
            </a:r>
          </a:p>
        </p:txBody>
      </p:sp>
    </p:spTree>
    <p:extLst>
      <p:ext uri="{BB962C8B-B14F-4D97-AF65-F5344CB8AC3E}">
        <p14:creationId xmlns:p14="http://schemas.microsoft.com/office/powerpoint/2010/main" val="273360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4" y="676275"/>
            <a:ext cx="11249026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/>
              <a:t>Академия: профориентация, повышение квалификации, </a:t>
            </a:r>
            <a:r>
              <a:rPr lang="ru-RU" b="1" i="1" dirty="0"/>
              <a:t>углубленное изучение отдельных предметов, формирование </a:t>
            </a:r>
            <a:r>
              <a:rPr lang="ru-RU" b="1" i="1" dirty="0" smtClean="0"/>
              <a:t>исследовательских </a:t>
            </a:r>
            <a:r>
              <a:rPr lang="ru-RU" b="1" i="1" dirty="0"/>
              <a:t>и практико-ориентированных компетенций и мотивации к получению высшего </a:t>
            </a:r>
            <a:r>
              <a:rPr lang="ru-RU" b="1" i="1" dirty="0" smtClean="0"/>
              <a:t>образования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dirty="0" smtClean="0"/>
              <a:t>«У</a:t>
            </a:r>
            <a:r>
              <a:rPr lang="ru-RU" i="1" dirty="0" smtClean="0"/>
              <a:t> </a:t>
            </a:r>
            <a:r>
              <a:rPr lang="ru-RU" i="1" dirty="0"/>
              <a:t>нас уже несколько лет активно ведется работа по поиску научных руководителей, и дети в течение полутора лет работают с аспирантами Университета по написанию своих работ. У кого-то попроще работа получается, реферативного уровня, у кого-то действительно элементы исследования есть, и когда приглашенные эксперты их оценивают, они говорят, что некоторые ваши работы на уровне выпускной квалификационной бакалаврской работы. Разный уровень, но у кого-то, кому это интересно, у кого прямо получается уже со школьной скамьи, у них есть возможность такой рывок сделать</a:t>
            </a:r>
            <a:r>
              <a:rPr lang="ru-RU" dirty="0"/>
              <a:t>» (Пермь, лицей)).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Х, </a:t>
            </a:r>
            <a:r>
              <a:rPr lang="ru-RU" i="1" dirty="0"/>
              <a:t>когда в Высшей школе экономики работала, к нам приезжала, проводила семинары, но потом у нее что-то поменялось…</a:t>
            </a:r>
            <a:r>
              <a:rPr lang="ru-RU" dirty="0"/>
              <a:t>» (Лысьва, СОШ),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М</a:t>
            </a:r>
            <a:r>
              <a:rPr lang="ru-RU" i="1" dirty="0" smtClean="0"/>
              <a:t>ы </a:t>
            </a:r>
            <a:r>
              <a:rPr lang="ru-RU" i="1" dirty="0"/>
              <a:t>организуем </a:t>
            </a:r>
            <a:r>
              <a:rPr lang="ru-RU" i="1" dirty="0" err="1"/>
              <a:t>стажировочные</a:t>
            </a:r>
            <a:r>
              <a:rPr lang="ru-RU" i="1" dirty="0"/>
              <a:t> площадки как управленческой направленности, рассказываем, какие механизмы мы используем в управлении, так и отдельно для педагогов-предметников</a:t>
            </a:r>
            <a:r>
              <a:rPr lang="ru-RU" dirty="0"/>
              <a:t>» (Пермь, лицей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674" y="85725"/>
            <a:ext cx="11058525" cy="5905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Результаты. Типы партнерств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92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4" y="1266825"/>
            <a:ext cx="11249026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/>
              <a:t>Образовательный бизнес: -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/>
          </a:p>
          <a:p>
            <a:pPr marL="0" indent="0" algn="just">
              <a:buNone/>
            </a:pPr>
            <a:r>
              <a:rPr lang="ru-RU" dirty="0"/>
              <a:t>«</a:t>
            </a:r>
            <a:r>
              <a:rPr lang="ru-RU" i="1" dirty="0"/>
              <a:t>Проблема, как правило, в территориальном отделе образования. Если отдел образования более-менее - люди, которые открыты новшествам - было попроще. Есть люди законсервированные, системного формата, которые "ну мы же и так жили хорошо, что ты лезешь" - было и такое. Но, в принципе, бизнес тем и бизнес, извините за выражение, иногда нам с..</a:t>
            </a:r>
            <a:r>
              <a:rPr lang="ru-RU" i="1" dirty="0" err="1"/>
              <a:t>ть</a:t>
            </a:r>
            <a:r>
              <a:rPr lang="ru-RU" i="1" dirty="0"/>
              <a:t> на государственные службы, потому что они не имеют над нами нормативно-правовой власти, поэтому не могут диктовать нам правила. В итоге, мы со школами, в принципе, параллельно существуем</a:t>
            </a:r>
            <a:r>
              <a:rPr lang="ru-RU" dirty="0"/>
              <a:t>» (Березники, образовательный бизнес</a:t>
            </a:r>
            <a:r>
              <a:rPr lang="ru-RU" dirty="0" smtClean="0"/>
              <a:t>) 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Н</a:t>
            </a:r>
            <a:r>
              <a:rPr lang="ru-RU" i="1" dirty="0" smtClean="0"/>
              <a:t>а </a:t>
            </a:r>
            <a:r>
              <a:rPr lang="ru-RU" i="1" dirty="0"/>
              <a:t>протяжении всей жизни мне хотелось бы что-то такое для людей, наверное, больше творческое, нежели с бумажками заниматься</a:t>
            </a:r>
            <a:r>
              <a:rPr lang="ru-RU" dirty="0"/>
              <a:t>» (Чайковский, образовательный бизнес</a:t>
            </a:r>
            <a:r>
              <a:rPr lang="ru-RU" dirty="0" smtClean="0"/>
              <a:t>) </a:t>
            </a:r>
          </a:p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i="1" dirty="0"/>
              <a:t>Г</a:t>
            </a:r>
            <a:r>
              <a:rPr lang="ru-RU" i="1" dirty="0" smtClean="0"/>
              <a:t>лавная </a:t>
            </a:r>
            <a:r>
              <a:rPr lang="ru-RU" i="1" dirty="0"/>
              <a:t>наша миссия - это малым городам дать специалистов высокообразованных, чтобы дать равные возможности провинциальным и городским ребятам</a:t>
            </a:r>
            <a:r>
              <a:rPr lang="ru-RU" dirty="0"/>
              <a:t>» (Березники, образовательный бизнес).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674" y="85725"/>
            <a:ext cx="11058525" cy="5905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Результаты. Типы партнерств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242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4" y="1266825"/>
            <a:ext cx="11249026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/>
              <a:t>НКО: разнообразие учебной</a:t>
            </a:r>
            <a:r>
              <a:rPr lang="ru-RU" b="1" i="1" dirty="0"/>
              <a:t> </a:t>
            </a:r>
            <a:r>
              <a:rPr lang="ru-RU" b="1" i="1" dirty="0" smtClean="0"/>
              <a:t>и </a:t>
            </a:r>
            <a:r>
              <a:rPr lang="ru-RU" b="1" i="1" dirty="0" err="1" smtClean="0"/>
              <a:t>внеучебной</a:t>
            </a:r>
            <a:r>
              <a:rPr lang="ru-RU" b="1" i="1" dirty="0" smtClean="0"/>
              <a:t> деятельности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«</a:t>
            </a:r>
            <a:r>
              <a:rPr lang="ru-RU" i="1" dirty="0"/>
              <a:t>С</a:t>
            </a:r>
            <a:r>
              <a:rPr lang="ru-RU" i="1" dirty="0" smtClean="0"/>
              <a:t>амая </a:t>
            </a:r>
            <a:r>
              <a:rPr lang="ru-RU" i="1" dirty="0"/>
              <a:t>насыщенная — это программа обучения коми-пермяцкому языку через веселые уроки. И школы нас ждут и рады бывают, когда люди приходят и у них готовые знания есть, то есть не надо самим в материалах копаться. И если получим грант на этот проект, то целый год будем в школе преподавать краеведение, и, кстати, с патриотической ноткой, когда, знаете, я горжусь своей землей, я горжусь своим народом, я горжусь его достижениями, его талантом, его красотой, богатством, культурой, и я вижу, что я могу здесь сделать. Например, когда вырасту, могу выучиться на дизайнера или открыть гостевые дома в старинных избах, например. То есть мы хотим детям показать, насколько они могут пригодиться на своей же земле</a:t>
            </a:r>
            <a:r>
              <a:rPr lang="ru-RU" dirty="0"/>
              <a:t>» (Кудымкар, АНО).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674" y="85725"/>
            <a:ext cx="11058525" cy="5905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Результаты. Типы партнерств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59454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1606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Социальные партнерства современной российской школы как инструмент формирования насыщенной образовательной среды и преодоления неравенства</vt:lpstr>
      <vt:lpstr>Проблема</vt:lpstr>
      <vt:lpstr>Образовательное неравенство</vt:lpstr>
      <vt:lpstr>Социальные партнерства.  Советский бэкграунд/постсоветская трансформация</vt:lpstr>
      <vt:lpstr>Организация и методы исследования </vt:lpstr>
      <vt:lpstr>Результаты. Типы партнерств</vt:lpstr>
      <vt:lpstr>Результаты. Типы партнерств</vt:lpstr>
      <vt:lpstr>Результаты. Типы партнерств</vt:lpstr>
      <vt:lpstr>Результаты. Типы партнерств</vt:lpstr>
      <vt:lpstr>Результаты. Типы партнерств</vt:lpstr>
      <vt:lpstr>Социальные партнерства школы: риски и перспективы</vt:lpstr>
      <vt:lpstr>Социальные партнерства современной российской школы как инструмент формирования насыщенной образовательной среды и преодоления неравенства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партнерства современной российской школы как инструмент формирования насыщенной образовательной среды и преодоления неравенства</dc:title>
  <dc:creator>Мария Козлова</dc:creator>
  <cp:lastModifiedBy>Мария Козлова</cp:lastModifiedBy>
  <cp:revision>19</cp:revision>
  <dcterms:created xsi:type="dcterms:W3CDTF">2023-06-30T02:20:25Z</dcterms:created>
  <dcterms:modified xsi:type="dcterms:W3CDTF">2023-06-30T04:43:58Z</dcterms:modified>
</cp:coreProperties>
</file>