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5" r:id="rId5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96628C"/>
    <a:srgbClr val="CD5A5A"/>
    <a:srgbClr val="EB681F"/>
    <a:srgbClr val="029C63"/>
    <a:srgbClr val="FFD746"/>
    <a:srgbClr val="11A0D7"/>
    <a:srgbClr val="E61F3D"/>
    <a:srgbClr val="234A9B"/>
    <a:srgbClr val="7D4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0"/>
    <p:restoredTop sz="73953" autoAdjust="0"/>
  </p:normalViewPr>
  <p:slideViewPr>
    <p:cSldViewPr snapToGrid="0" snapToObjects="1">
      <p:cViewPr varScale="1">
        <p:scale>
          <a:sx n="96" d="100"/>
          <a:sy n="96" d="100"/>
        </p:scale>
        <p:origin x="1164" y="7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-51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12/11/2023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Исполнитель (подразделение): </a:t>
            </a:r>
            <a:r>
              <a:rPr lang="ru-RU" sz="1200" dirty="0">
                <a:latin typeface="Helvetica Neue"/>
                <a:ea typeface="Helvetica Neue"/>
                <a:cs typeface="Helvetica Neue"/>
                <a:sym typeface="Helvetica Neue"/>
              </a:rPr>
              <a:t>Международная лаборатория суперкомпьютерного атомистического моделирования и многомасштабного анализа, НИУ ВШЭ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Исполнители (ФИО)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к.ф.-м.н. Писарев Василий Вячеславович</a:t>
            </a: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Проект (тема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и №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ru-RU" sz="1200" dirty="0"/>
              <a:t>Методы анализа эффективности суперкомпьютерного комплекса, новые параллельные алгоритмы для молекулярно-динамических расчетов и моделирование транспортных процессов в жидкостях и </a:t>
            </a:r>
            <a:r>
              <a:rPr lang="ru-RU" sz="1200" dirty="0" err="1"/>
              <a:t>биомембранах</a:t>
            </a:r>
            <a:r>
              <a:rPr lang="ru-RU" sz="1200" dirty="0"/>
              <a:t> (проект ПФИ </a:t>
            </a:r>
            <a:r>
              <a:rPr lang="ru-RU" sz="1200" baseline="0" dirty="0"/>
              <a:t>НИУ ВШЭ)</a:t>
            </a:r>
            <a:endParaRPr lang="ru-RU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Английское наименование проекта: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 of supercomputing</a:t>
            </a:r>
            <a:r>
              <a:rPr lang="en-US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complex efficiency analysis, novel parallel algorithms for molecular dynamics simulations, and modeling of transport processes in liquids and </a:t>
            </a:r>
            <a:r>
              <a:rPr lang="en-US" sz="1200" i="1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biomembranes</a:t>
            </a:r>
            <a:r>
              <a:rPr lang="en-US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Руководитель проекта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Смирнов Григорий Сергеевич, Калиничев Андрей Геннадьевич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Заказчик: </a:t>
            </a:r>
            <a:r>
              <a:rPr lang="ru-RU" sz="1200" dirty="0">
                <a:latin typeface="Helvetica Neue"/>
                <a:ea typeface="Helvetica Neue"/>
                <a:cs typeface="Helvetica Neue"/>
                <a:sym typeface="Helvetica Neue"/>
              </a:rPr>
              <a:t>НИУ ВШЭ</a:t>
            </a:r>
          </a:p>
          <a:p>
            <a:pPr algn="l"/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Цель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ru-RU" sz="1200" dirty="0">
                <a:latin typeface="Arial Narrow (Основной текст)"/>
              </a:rPr>
              <a:t>Исследование свойств материалов методами численного суперкомпьютерного моделирования, разработка и оптимизация методов моделирования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Описание анимации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(простыми словами)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Верхний ряд: схема кристаллической структуры </a:t>
            </a:r>
            <a:r>
              <a:rPr lang="ru-RU" sz="1200" b="0" kern="1200" dirty="0" err="1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брусита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и колебательные спектры, полученные при различных давлениях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Средний ряд: </a:t>
            </a:r>
            <a:r>
              <a:rPr lang="ru-RU" sz="1200" dirty="0"/>
              <a:t>Этапы зарождения кристалла в металлическом стекле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Нижний ряд: Сравнение времени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выполнения одного шага моделирования кильватерного потенциала плазменного потока в разных версиях разрабатываемой программы</a:t>
            </a:r>
            <a:endParaRPr lang="ru-RU" sz="1200" b="0" kern="1200" dirty="0">
              <a:solidFill>
                <a:schemeClr val="tx1"/>
              </a:solidFill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l"/>
            <a:r>
              <a:rPr lang="ru-RU" sz="1200" b="1" dirty="0">
                <a:latin typeface="Arial Narrow (Основной текст)"/>
              </a:rPr>
              <a:t>Статьи со ссылкой на использование</a:t>
            </a:r>
            <a:r>
              <a:rPr lang="ru-RU" sz="1200" b="1" baseline="0" dirty="0">
                <a:latin typeface="Arial Narrow (Основной текст)"/>
              </a:rPr>
              <a:t> суперкомпьютера НИУ ВШЭ</a:t>
            </a:r>
            <a:r>
              <a:rPr lang="ru-RU" sz="1200" b="1" dirty="0">
                <a:latin typeface="Arial Narrow (Основной текст)"/>
              </a:rPr>
              <a:t>: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N.,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V.,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Ewen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J. P.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Probing the high-pressure viscosity of hydrocarbon mixtures using molecular dynamics simulations // J. Chem.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Phys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, 2020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(Scopus: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Q1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, HSE Rank: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A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)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</a:rPr>
              <a:t>.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DOI: https://doi.org/10.1063/5.0028393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N.D.,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Lenev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D.Yu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.,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V.V.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Transport coefficients of model lubricants up to 400 MPa from molecular dynamics // J. Chem.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Phys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,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2020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(Scopus: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Q1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A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). DOI: https://doi.org/10.1063/5.0008907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Pisarev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V. V.,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Kalinichev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A. G.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Couette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flow of pentane in clay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nanopores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: Molecular dynamics simulation // Journal of Molecular Liquids, Volume 366, 2022</a:t>
            </a:r>
            <a:r>
              <a:rPr lang="ru-RU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(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Scopus: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Q1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A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). DOI: https://doi.org/10.1016/j.molliq.2022.120290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Tararushkin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E. V.,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Pisarev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V. V.,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Kalinichev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A. G. Interaction of Nitrite Ions with Hydrated </a:t>
            </a:r>
            <a:r>
              <a:rPr lang="en-US" sz="12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Portlandite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Surfaces: Atomistic Computer Simulation Study // Materials, 2023 (Scopus: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Q2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2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C</a:t>
            </a:r>
            <a:r>
              <a:rPr lang="en-US" sz="12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). DOI: https://doi.org/10.3390/ma16145026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cs typeface="Times New Roman" panose="02020603050405020304" pitchFamily="18" charset="0"/>
              </a:rPr>
              <a:t>!!</a:t>
            </a:r>
            <a:r>
              <a:rPr lang="en-US" sz="1200" b="0" dirty="0" smtClean="0">
                <a:cs typeface="Times New Roman" panose="02020603050405020304" pitchFamily="18" charset="0"/>
              </a:rPr>
              <a:t> </a:t>
            </a:r>
            <a:r>
              <a:rPr lang="ru-RU" sz="1200" b="0" dirty="0" smtClean="0">
                <a:cs typeface="Times New Roman" panose="02020603050405020304" pitchFamily="18" charset="0"/>
              </a:rPr>
              <a:t>Для определения уровня</a:t>
            </a:r>
            <a:r>
              <a:rPr lang="ru-RU" sz="1200" b="0" baseline="0" dirty="0" smtClean="0">
                <a:cs typeface="Times New Roman" panose="02020603050405020304" pitchFamily="18" charset="0"/>
              </a:rPr>
              <a:t> издания по рейтингу ВШЭ воспользуйтесь списком журналов </a:t>
            </a:r>
            <a:r>
              <a:rPr lang="ru-RU" sz="1200" b="0" baseline="0" dirty="0" err="1" smtClean="0">
                <a:cs typeface="Times New Roman" panose="02020603050405020304" pitchFamily="18" charset="0"/>
              </a:rPr>
              <a:t>наукометрического</a:t>
            </a:r>
            <a:r>
              <a:rPr lang="ru-RU" sz="1200" b="0" baseline="0" dirty="0" smtClean="0">
                <a:cs typeface="Times New Roman" panose="02020603050405020304" pitchFamily="18" charset="0"/>
              </a:rPr>
              <a:t> центра НИУ ВШЭ: </a:t>
            </a:r>
            <a:r>
              <a:rPr lang="en-US" sz="1200" b="1" baseline="0" dirty="0" smtClean="0">
                <a:cs typeface="Times New Roman" panose="02020603050405020304" pitchFamily="18" charset="0"/>
              </a:rPr>
              <a:t>https://scientometrics.hse.ru/lists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cs typeface="Times New Roman" panose="02020603050405020304" pitchFamily="18" charset="0"/>
              </a:rPr>
              <a:t>!!</a:t>
            </a:r>
            <a:r>
              <a:rPr lang="en-US" sz="1200" b="0" baseline="0" dirty="0" smtClean="0">
                <a:cs typeface="Times New Roman" panose="02020603050405020304" pitchFamily="18" charset="0"/>
              </a:rPr>
              <a:t> </a:t>
            </a:r>
            <a:r>
              <a:rPr lang="ru-RU" sz="1200" b="0" baseline="0" dirty="0" smtClean="0">
                <a:cs typeface="Times New Roman" panose="02020603050405020304" pitchFamily="18" charset="0"/>
              </a:rPr>
              <a:t>Для определения квартиля </a:t>
            </a:r>
            <a:r>
              <a:rPr lang="en-US" sz="1200" b="0" baseline="0" dirty="0" smtClean="0">
                <a:cs typeface="Times New Roman" panose="02020603050405020304" pitchFamily="18" charset="0"/>
              </a:rPr>
              <a:t>Scopus </a:t>
            </a:r>
            <a:r>
              <a:rPr lang="ru-RU" sz="1200" b="0" baseline="0" dirty="0" smtClean="0">
                <a:cs typeface="Times New Roman" panose="02020603050405020304" pitchFamily="18" charset="0"/>
              </a:rPr>
              <a:t>обратитесь к рейтингу журналов </a:t>
            </a:r>
            <a:r>
              <a:rPr lang="en-US" sz="1200" b="0" baseline="0" dirty="0" err="1" smtClean="0">
                <a:cs typeface="Times New Roman" panose="02020603050405020304" pitchFamily="18" charset="0"/>
              </a:rPr>
              <a:t>Scimago</a:t>
            </a:r>
            <a:r>
              <a:rPr lang="en-US" sz="1200" b="0" baseline="0" dirty="0" smtClean="0">
                <a:cs typeface="Times New Roman" panose="02020603050405020304" pitchFamily="18" charset="0"/>
              </a:rPr>
              <a:t>: </a:t>
            </a:r>
            <a:r>
              <a:rPr lang="en-US" sz="1200" b="1" baseline="0" dirty="0" smtClean="0">
                <a:cs typeface="Times New Roman" panose="02020603050405020304" pitchFamily="18" charset="0"/>
              </a:rPr>
              <a:t>https://www.scimagojr.com/journalrank.php</a:t>
            </a:r>
            <a:endParaRPr lang="ru-RU" sz="1200" b="1" dirty="0" smtClean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748903-8EB5-294E-A216-6B54B0368783}" type="slidenum">
              <a:rPr kumimoji="0" lang="en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8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, OSM, title and numb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2CFCF-39AE-4DD6-9DAA-2D1D816B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686" y="444849"/>
            <a:ext cx="6978391" cy="48263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ru-RU" sz="280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</a:defRPr>
            </a:lvl1pPr>
          </a:lstStyle>
          <a:p>
            <a:pPr marL="0" lvl="0"/>
            <a:r>
              <a:rPr lang="ru-RU"/>
              <a:t>Образец заголовка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AF8710-CAD1-4511-979C-A507C504492F}"/>
              </a:ext>
            </a:extLst>
          </p:cNvPr>
          <p:cNvSpPr txBox="1"/>
          <p:nvPr userDrawn="1"/>
        </p:nvSpPr>
        <p:spPr>
          <a:xfrm>
            <a:off x="1216102" y="462863"/>
            <a:ext cx="18319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E2D69"/>
                </a:solidFill>
                <a:latin typeface="HSE Sans" panose="02000000000000000000" pitchFamily="50" charset="-52"/>
              </a:rPr>
              <a:t>Отчёт по проекту на суперкомпьютерном комплексе НИУ ВШЭ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B9CDDF-916C-4F65-8E38-8CBB5EEE1124}"/>
              </a:ext>
            </a:extLst>
          </p:cNvPr>
          <p:cNvSpPr txBox="1"/>
          <p:nvPr userDrawn="1"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AF94B5-93D7-5247-B727-C7089232F508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rgbClr val="102D69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102D69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5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12/11/2023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olotinsky1998/Ionwake/tree/develo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A42BC31-0947-AC42-BAAD-C5721A7173CC}"/>
              </a:ext>
            </a:extLst>
          </p:cNvPr>
          <p:cNvSpPr txBox="1"/>
          <p:nvPr/>
        </p:nvSpPr>
        <p:spPr>
          <a:xfrm>
            <a:off x="387626" y="1313442"/>
            <a:ext cx="7261467" cy="529375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Times New Roman" panose="02020603050405020304" pitchFamily="18" charset="0"/>
              </a:rPr>
              <a:t>Заказчик: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Times New Roman" panose="02020603050405020304" pitchFamily="18" charset="0"/>
              </a:rPr>
              <a:t>Программа фундаментальных исследований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Исполнитель: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Международная лаборатория суперкомпьютерного атомистического моделирования и многомасштабного анализа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Samsung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Руководитель проекта: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Писарев В.В.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Цель исследования: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Исследование свойств материалов методами суперкомпьютерного моделирования, разработка вычислительных методов и их оптимизация под архитектуру суперкомпьютера НИУ ВШЭ.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Результат: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Методом МД рассчитаны свойства материалов – уравнение состояния и свойства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брусита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Mg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(OH)2 при высоких давлениях, коэффициенты переноса углеводородных флюидов, механизмы кристаллизации жидкометаллических пленок.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Программа для моделирования плазменного потока оптимизирована и распараллелена с использованием технологий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OpenMP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и MPI, что привело к ускорению расчёта в 48 раз. Исходные коды выложены в открытый доступ: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  <a:hlinkClick r:id="rId3"/>
              </a:rPr>
              <a:t>https://github.com/kolotinsky1998/Ionwake/tree/develop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Публикации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:</a:t>
            </a: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N.,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V., Ewen J. P.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Probing the high-pressure viscosity of hydrocarbon mixtures using molecular dynamics simulations // J. Chem. Phys, 2020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en-US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(Scopus: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Q1</a:t>
            </a:r>
            <a:r>
              <a:rPr kumimoji="0" lang="en-US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, HSE Rank: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A</a:t>
            </a:r>
            <a:r>
              <a:rPr kumimoji="0" lang="en-US" sz="13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)</a:t>
            </a:r>
            <a:endParaRPr lang="en-US" sz="1300" dirty="0">
              <a:solidFill>
                <a:prstClr val="black"/>
              </a:solidFill>
              <a:latin typeface="HSE Sans" panose="02000000000000000000" pitchFamily="50" charset="-52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en-US" sz="13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3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N.D.,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Lenev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D.Yu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V.V.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Transport coefficients of model lubricants up to 400 MPa from molecular dynamics // J. Chem. Phys,</a:t>
            </a: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2020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(Scopus: </a:t>
            </a:r>
            <a:r>
              <a:rPr lang="en-US" sz="1300" b="1" dirty="0">
                <a:solidFill>
                  <a:prstClr val="black"/>
                </a:solidFill>
                <a:latin typeface="HSE Sans" panose="02000000000000000000" pitchFamily="50" charset="-52"/>
              </a:rPr>
              <a:t>Q1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3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A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300" dirty="0" err="1" smtClean="0">
                <a:solidFill>
                  <a:prstClr val="black"/>
                </a:solidFill>
                <a:latin typeface="HSE Sans" panose="02000000000000000000" pitchFamily="50" charset="-52"/>
              </a:rPr>
              <a:t>Pisarev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V. V.,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Kalinichev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A. G.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Couette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flow of pentane in clay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nanopores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: Molecular dynamics simulation // Journal of Molecular Liquids, Volume 366, 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2022</a:t>
            </a:r>
            <a:r>
              <a:rPr lang="ru-RU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 (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Scopus: </a:t>
            </a:r>
            <a:r>
              <a:rPr lang="en-US" sz="13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Q1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3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A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Tararushkin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E. V.,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Pisarev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V. V.,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Kalinichev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A. G. Interaction of Nitrite Ions with Hydrated </a:t>
            </a:r>
            <a:r>
              <a:rPr lang="en-US" sz="1300" dirty="0" err="1">
                <a:solidFill>
                  <a:prstClr val="black"/>
                </a:solidFill>
                <a:latin typeface="HSE Sans" panose="02000000000000000000" pitchFamily="50" charset="-52"/>
              </a:rPr>
              <a:t>Portlandite</a:t>
            </a:r>
            <a:r>
              <a:rPr lang="en-US" sz="1300" dirty="0">
                <a:solidFill>
                  <a:prstClr val="black"/>
                </a:solidFill>
                <a:latin typeface="HSE Sans" panose="02000000000000000000" pitchFamily="50" charset="-52"/>
              </a:rPr>
              <a:t> Surfaces: Atomistic Computer Simulation Study // Materials, 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2023 (Scopus: </a:t>
            </a:r>
            <a:r>
              <a:rPr lang="en-US" sz="13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Q2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, HSE Rank: </a:t>
            </a:r>
            <a:r>
              <a:rPr lang="en-US" sz="1300" b="1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C</a:t>
            </a:r>
            <a:r>
              <a:rPr lang="en-US" sz="1300" dirty="0" smtClean="0">
                <a:solidFill>
                  <a:prstClr val="black"/>
                </a:solidFill>
                <a:latin typeface="HSE Sans" panose="02000000000000000000" pitchFamily="50" charset="-52"/>
              </a:rPr>
              <a:t>)</a:t>
            </a:r>
            <a:endParaRPr kumimoji="0" lang="ru-RU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94" y="1265324"/>
            <a:ext cx="4182302" cy="5359903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F7C1A07-F5B2-4D21-9937-4312A35F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686" y="444849"/>
            <a:ext cx="6978391" cy="592535"/>
          </a:xfrm>
        </p:spPr>
        <p:txBody>
          <a:bodyPr/>
          <a:lstStyle/>
          <a:p>
            <a:r>
              <a:rPr lang="ru-RU" sz="1800" dirty="0"/>
              <a:t>Атомистическое и континуальное моделирование в задачах физики</a:t>
            </a:r>
          </a:p>
        </p:txBody>
      </p:sp>
    </p:spTree>
    <p:extLst>
      <p:ext uri="{BB962C8B-B14F-4D97-AF65-F5344CB8AC3E}">
        <p14:creationId xmlns:p14="http://schemas.microsoft.com/office/powerpoint/2010/main" val="353074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9875bd71-cde8-496c-a136-433f55d5e6d0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96afe77-3acb-4328-97fc-408e1bde3ec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668</Words>
  <Application>Microsoft Office PowerPoint</Application>
  <PresentationFormat>Широкоэкранный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Narrow (Основной текст)</vt:lpstr>
      <vt:lpstr>Calibri</vt:lpstr>
      <vt:lpstr>Calibri Light</vt:lpstr>
      <vt:lpstr>Helvetica Neue</vt:lpstr>
      <vt:lpstr>HSE Sans</vt:lpstr>
      <vt:lpstr>Times New Roman</vt:lpstr>
      <vt:lpstr>Office Theme</vt:lpstr>
      <vt:lpstr>Атомистическое и континуальное моделирование в задачах физики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vikozyrev@hse.ru</cp:lastModifiedBy>
  <cp:revision>15</cp:revision>
  <cp:lastPrinted>2021-11-11T13:08:42Z</cp:lastPrinted>
  <dcterms:created xsi:type="dcterms:W3CDTF">2021-11-11T08:52:47Z</dcterms:created>
  <dcterms:modified xsi:type="dcterms:W3CDTF">2023-12-11T14:35:51Z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