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62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D29C5-114F-4824-A8FC-1189ACE5C071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4A0D-A4C1-402B-87BD-DBB3DA68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A4A0D-A4C1-402B-87BD-DBB3DA6892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2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A4A0D-A4C1-402B-87BD-DBB3DA6892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6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073AE-4912-46D1-89F9-6DA298A5D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CDD51-DAC2-434D-BB9A-FAF51C925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14E2A-2024-4C35-9997-DF750F52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42F3-E122-4322-B6E0-3DF1A7F2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C40B60-4C09-4DEF-A791-859888B0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81A0-0B65-4AAE-ACBD-A89D624D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9183F8-AA88-4A03-B152-DBE5F8AA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75A18-801A-4F3D-9F73-D1DE276D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0D675-E5E2-4B65-B887-94E44B57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D9AB5-FEF1-4F44-9AFE-415F79EB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4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C80CB6-BFF6-4265-AC98-72F27948C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F89936-AD0B-4531-90A7-8F8104E7C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D4F87-8419-415D-A877-FECD6C35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B83AC-728C-4AF8-9A6D-665234E9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62C54-AB64-4DD5-B792-8541CC3A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8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C9F25-0B59-48F7-AAC5-4D49E31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C4A69-5A41-4443-B31C-53551045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8DDC59-799F-4E9F-9C8B-40B1CAF3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B665F-0707-417D-BDD7-E80A63ED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BCB-1D08-45DE-91F5-245DD3DF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5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36CB-3E3A-4A2D-84E4-8DDA4C2C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838FE8-4B64-4556-9237-F1969973F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2F7F2-F6B7-4223-B564-EDAA0930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DB27A-1D61-4646-8A65-20E0281F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B8CD8-376F-4749-A859-E8459FCC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5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64953-8A4A-4E6E-AD16-23BD8DBC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4D0F2-EB49-45EB-B1C3-6457867EF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191774-0D56-4B93-83B9-638C45B58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34A6E-F323-48E2-81D2-CE2ADD65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C963D-2CDC-4905-8BA2-A39C0D00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CB40A6-3639-4D59-B362-D878AB13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0FF42-ABEF-4BA9-80F5-F2006F5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E013D-817D-4B72-AC02-B52CA6D5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A3CC98-FFC4-4A4D-8AD7-A17931EC2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FF5FE6-B750-46B7-B942-B4174A4BF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853B02-09B8-4E0D-8A7D-C3AAF604F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269F6-CBFC-461F-8D53-10A7F88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0DD23C-CFBF-4FBD-B41E-740C44C8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96B806-0427-4DE5-BA4D-716E7D93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8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8006F-B60D-4941-8451-24B0A35B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B030D8-A422-4FE9-895F-4F938D51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AEE015-E94B-4102-AF8B-3F864E83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BBF924-FAF3-4C9D-96A9-607E4F2C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7894D7-6253-4A85-9167-A1463DB4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07C8B0-13EF-4B8A-B8F5-49C751A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09BAC-E7DC-439E-BB1A-1FC34636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1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5C6BF-0ECA-4518-B35B-9CEA9E35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18C3B-A75D-4383-B46C-127C20E87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90D2D-E9EA-45A1-B1F3-FA0AD5789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77FE7-BF71-41D3-9AA7-F1D84B6B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84D02-C469-49BC-B22A-32E85C1D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45095B-7561-4FAE-806F-AE41D763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1DA0E-6C2A-4E13-A91D-B5B0546E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2A8D0D-596A-4E17-9CA5-221A98087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68BD3-8370-4AFF-962E-C4164A5B9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A3626-A2F1-44EB-8F93-0536A1D2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09A5C-46C1-466A-B2B4-7DD03F8F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CADB6-ABC3-4EB4-B3C2-D96E31F3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7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0B67C-AD27-43CE-94A5-7FB9DCFA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E6B74-7D11-4A69-9772-3471EB4D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2D388-BE14-48D2-B599-5E2947FF1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65D0-7ACD-452F-A06B-7659D9AF685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00020-F344-4936-8395-39C69E138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C47C6-138A-4159-8616-9E67202F7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A00D-B5E1-4A8C-9FDB-ECDA8F86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vu.com/p/1754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AF2-9AC2-4815-A311-6ABD94C4E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Похоронная сфера в Российской империи конца XIX – начала XX в.</a:t>
            </a:r>
            <a:br>
              <a:rPr lang="ru-RU" sz="4400" dirty="0"/>
            </a:br>
            <a:r>
              <a:rPr lang="ru-RU" sz="4400" b="1" dirty="0"/>
              <a:t>как публичная сфера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2CAF02-326E-41BF-9F22-E19DDCB68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/>
              <a:t>Екатерина </a:t>
            </a:r>
            <a:r>
              <a:rPr lang="ru-RU" dirty="0" err="1"/>
              <a:t>Болтунова</a:t>
            </a:r>
            <a:endParaRPr lang="ru-RU" dirty="0"/>
          </a:p>
          <a:p>
            <a:pPr algn="r"/>
            <a:r>
              <a:rPr lang="ru-RU" dirty="0"/>
              <a:t>Наталия Береснева</a:t>
            </a:r>
          </a:p>
        </p:txBody>
      </p:sp>
    </p:spTree>
    <p:extLst>
      <p:ext uri="{BB962C8B-B14F-4D97-AF65-F5344CB8AC3E}">
        <p14:creationId xmlns:p14="http://schemas.microsoft.com/office/powerpoint/2010/main" val="89827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2FBB8E-8490-46B0-A3F0-DDFA8E45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92BA94-3BED-4762-B672-64AB609D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522"/>
            <a:ext cx="10515600" cy="5271441"/>
          </a:xfrm>
        </p:spPr>
        <p:txBody>
          <a:bodyPr/>
          <a:lstStyle/>
          <a:p>
            <a:pPr algn="just"/>
            <a:r>
              <a:rPr lang="ru-RU" dirty="0"/>
              <a:t>Обороты кладбищенского духовенства достигают огромных размеров. Так, например, Ваганьковское кладбище в год делает около 100,000 руб. оборота.</a:t>
            </a:r>
          </a:p>
          <a:p>
            <a:pPr algn="just"/>
            <a:r>
              <a:rPr lang="ru-RU" dirty="0"/>
              <a:t>К услугам духовенства духовные журналы, в роде «Церковности», где ремесленники и торговцы по изготовлению памятников и пр. обзываются  развратниками, пьяницами и т.п.</a:t>
            </a:r>
          </a:p>
          <a:p>
            <a:pPr algn="just"/>
            <a:r>
              <a:rPr lang="ru-RU" dirty="0"/>
              <a:t>Практикуются и еще более «решительные» меры. Так, одного из видных ремесленников г. Б. заведующий Ваганьковским кладбищем о. Любимов просто </a:t>
            </a:r>
            <a:r>
              <a:rPr lang="ru-RU" dirty="0" err="1"/>
              <a:t>напросто</a:t>
            </a:r>
            <a:r>
              <a:rPr lang="ru-RU" dirty="0"/>
              <a:t> приказал не пускать на кладбище</a:t>
            </a:r>
          </a:p>
        </p:txBody>
      </p:sp>
    </p:spTree>
    <p:extLst>
      <p:ext uri="{BB962C8B-B14F-4D97-AF65-F5344CB8AC3E}">
        <p14:creationId xmlns:p14="http://schemas.microsoft.com/office/powerpoint/2010/main" val="8109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E1AEA-2BC7-4B5B-ABCE-B49766EA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DCA7F-EC9F-45D3-B438-9C53BB52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501"/>
            <a:ext cx="10515600" cy="5342462"/>
          </a:xfrm>
        </p:spPr>
        <p:txBody>
          <a:bodyPr/>
          <a:lstStyle/>
          <a:p>
            <a:pPr algn="just"/>
            <a:r>
              <a:rPr lang="ru-RU" dirty="0"/>
              <a:t>16 сего июля полицейский чиновник Александровской полиции Долженко, получив в 10 час. утра частным путем сведения, что на городском кладбище находятся каких-то два </a:t>
            </a:r>
            <a:r>
              <a:rPr lang="ru-RU" dirty="0" err="1"/>
              <a:t>поддозрительных</a:t>
            </a:r>
            <a:r>
              <a:rPr lang="ru-RU" dirty="0"/>
              <a:t> субъекта, взял с собою городовых </a:t>
            </a:r>
            <a:r>
              <a:rPr lang="ru-RU" dirty="0" err="1"/>
              <a:t>Бицюка</a:t>
            </a:r>
            <a:r>
              <a:rPr lang="ru-RU" dirty="0"/>
              <a:t> и Черныша и немедленно отправился туда.</a:t>
            </a:r>
          </a:p>
          <a:p>
            <a:pPr algn="just"/>
            <a:r>
              <a:rPr lang="ru-RU" dirty="0"/>
              <a:t>На месте происшествия разбойники оставили мешок, в коем найдены: большое количество разной нелегальной литературы, револьвер, пять обойм, 119 патронов, разрывной снаряд, подложные паспорта…. фотографическая карточка проживающей в гор. Александровске крестьянки Марии Яковлевой Борисовой.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7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EB118F-7588-4B98-B817-E9CD178FF8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154" y="1393793"/>
            <a:ext cx="10564429" cy="47831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«…Среди всех местоположений меня интересуют именно те, у которых есть любопытное свойство: они соотносятся со всеми остальными местоположениями, но таким образом, что приостанавливают, нейтрализуют или переворачивают всю совокупность отношений, которые тем самым ими обозначаются, отражаются или </a:t>
            </a:r>
            <a:r>
              <a:rPr lang="ru-RU" dirty="0" err="1"/>
              <a:t>рефлектируются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(</a:t>
            </a:r>
            <a:r>
              <a:rPr lang="ru-RU" i="1" dirty="0"/>
              <a:t>Фуко М</a:t>
            </a:r>
            <a:r>
              <a:rPr lang="ru-RU" dirty="0"/>
              <a:t>. Другие пространства // Фуко М. Интеллектуалы и власть: Избранные политические статьи, выступления и интервью. Часть 3. М</a:t>
            </a:r>
            <a:r>
              <a:rPr lang="en-US" dirty="0"/>
              <a:t>.: </a:t>
            </a:r>
            <a:r>
              <a:rPr lang="ru-RU" dirty="0"/>
              <a:t>Праксис</a:t>
            </a:r>
            <a:r>
              <a:rPr lang="en-US" dirty="0"/>
              <a:t>, 2006. </a:t>
            </a:r>
            <a:r>
              <a:rPr lang="ru-RU" dirty="0"/>
              <a:t>С</a:t>
            </a:r>
            <a:r>
              <a:rPr lang="en-US" dirty="0"/>
              <a:t>. 191-204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77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554C26-D2A8-4290-8E76-ADF82812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222227-0BAD-4F7D-B511-0D39199B2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3742" r="1849" b="2908"/>
          <a:stretch/>
        </p:blipFill>
        <p:spPr>
          <a:xfrm>
            <a:off x="1526959" y="1109709"/>
            <a:ext cx="3284738" cy="450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8E729F89-860F-4394-B306-C9AFFD972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0575" y="1105587"/>
            <a:ext cx="3089048" cy="45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62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27D009-A6E9-4AD8-9661-FFF63069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A1D29CF-7029-4A19-933A-128DC4A94C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7" y="564302"/>
            <a:ext cx="4075508" cy="572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09430E7-45DC-47B0-BC9F-9B636B051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75" y="564302"/>
            <a:ext cx="3852282" cy="572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AAA0-7937-487F-BBF6-AD70001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5141E-5B89-4072-A0D3-C60B6E3A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7"/>
            <a:ext cx="10515600" cy="570644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Все чаще и чаще попадались бюро похоронных процессий с солидными вывесками — серебряные буквы по матовому фону. На вертикальных щитах между окнами были нарисованы серебряные гробы с замысловатыми ножками и гофрированным рюшем между крышкой и нижней частью гроба, дубовые и лавровые венки с лентами. Надпись, которая, очевидно, должна была привлечь широкий круг клиентов и указывать на размах операций фирмы, гласила: „Похороны всех вероисповеданий“. В оконных витринах выставлялись гробы высшего класса — лакированные дубовые и металлические с пышным орнаментом, а также детские гробики, золотые, серебряные, розовые, голубые. </a:t>
            </a:r>
          </a:p>
          <a:p>
            <a:pPr marL="0" indent="0" algn="ctr">
              <a:buNone/>
            </a:pPr>
            <a:r>
              <a:rPr lang="en-US" dirty="0"/>
              <a:t>&lt;…&gt;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Предусматривались всевозможные роскошества похоронной индустрии: угодно вам пригласить архиерея — будет архиерей. Желательно, чтобы за гробом шли генералы, сенаторы или графы — будут и таковые. Можно было также заказать ораторов для произнесения речи перед отверстой могилой, солирующих во время отпевания артистов императорских театров, заметку в газету или даже целый некролог с портретом, маску с покойника</a:t>
            </a:r>
          </a:p>
          <a:p>
            <a:pPr marL="0" indent="0" algn="r">
              <a:buNone/>
            </a:pPr>
            <a:r>
              <a:rPr lang="ru-RU" dirty="0"/>
              <a:t>(Григорьев М.А. Петербург 1910-х годов. Прогулки в прошлое. СПб.: Российский институт истории искусств, 2005. С. 235–236)</a:t>
            </a:r>
          </a:p>
        </p:txBody>
      </p:sp>
    </p:spTree>
    <p:extLst>
      <p:ext uri="{BB962C8B-B14F-4D97-AF65-F5344CB8AC3E}">
        <p14:creationId xmlns:p14="http://schemas.microsoft.com/office/powerpoint/2010/main" val="359132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1DA8F6E-940C-4C0F-BCAF-721C2A6E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43DA0E2-7689-4D73-902B-A40409D87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564" y="113470"/>
            <a:ext cx="4964792" cy="66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2BB96-9B7C-44A0-B1FD-5EB8F23B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2D23E4-9ABE-48B1-A6CC-36B8A00F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35" y="365125"/>
            <a:ext cx="4235725" cy="6568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8EBA2-6169-47BC-BBF4-97326A631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461" y="219873"/>
            <a:ext cx="4278520" cy="65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841178A-47AC-4D2C-9947-319BC5BF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211591-74C4-4361-8331-E0B34ECFD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7" y="703340"/>
            <a:ext cx="4776152" cy="4873625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E6E858D-5DA8-49C0-AAE8-CF3AD8E4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3017" y="5752730"/>
            <a:ext cx="4776152" cy="967666"/>
          </a:xfrm>
        </p:spPr>
        <p:txBody>
          <a:bodyPr/>
          <a:lstStyle/>
          <a:p>
            <a:pPr algn="ctr"/>
            <a:r>
              <a:rPr lang="ru-RU" dirty="0"/>
              <a:t>Процессия близ Тургеневской площади. 1910 г. // </a:t>
            </a:r>
            <a:r>
              <a:rPr lang="ru-RU" dirty="0">
                <a:hlinkClick r:id="rId3" tooltip="https://pastvu.com/p/17547"/>
              </a:rPr>
              <a:t>https://pastvu.com/p/17547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8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9E89-87F8-4442-831A-2677FBDC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4C09FE-FFBC-43C6-8114-06AACE2B7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858109"/>
            <a:ext cx="6172200" cy="394249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B7DD9FB-76E1-48B9-926E-FC89EED8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6760" y="5027971"/>
            <a:ext cx="6172200" cy="347077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Похороны актрисы Веры Федоровны Комиссаржевской // МАММ / МДФ</a:t>
            </a:r>
          </a:p>
        </p:txBody>
      </p:sp>
    </p:spTree>
    <p:extLst>
      <p:ext uri="{BB962C8B-B14F-4D97-AF65-F5344CB8AC3E}">
        <p14:creationId xmlns:p14="http://schemas.microsoft.com/office/powerpoint/2010/main" val="2964556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491</Words>
  <Application>Microsoft Office PowerPoint</Application>
  <PresentationFormat>Широкоэкранный</PresentationFormat>
  <Paragraphs>21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Похоронная сфера в Российской империи конца XIX – начала XX в. как публичная 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Похоронная сфера в Российской империя конца XIX – начала XX в. как публичная сфера</dc:title>
  <dc:creator>Береснева Наталия Александровна</dc:creator>
  <cp:lastModifiedBy>Береснева Наталия Александровна</cp:lastModifiedBy>
  <cp:revision>20</cp:revision>
  <dcterms:created xsi:type="dcterms:W3CDTF">2023-12-12T14:17:34Z</dcterms:created>
  <dcterms:modified xsi:type="dcterms:W3CDTF">2023-12-15T09:32:44Z</dcterms:modified>
</cp:coreProperties>
</file>