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7099300" cy="10234613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Arial Narrow" panose="020B0606020202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25">
          <p15:clr>
            <a:srgbClr val="A4A3A4"/>
          </p15:clr>
        </p15:guide>
        <p15:guide id="2" pos="1209">
          <p15:clr>
            <a:srgbClr val="A4A3A4"/>
          </p15:clr>
        </p15:guide>
        <p15:guide id="3" pos="2955">
          <p15:clr>
            <a:srgbClr val="A4A3A4"/>
          </p15:clr>
        </p15:guide>
        <p15:guide id="4" pos="2071">
          <p15:clr>
            <a:srgbClr val="A4A3A4"/>
          </p15:clr>
        </p15:guide>
        <p15:guide id="5" pos="3840">
          <p15:clr>
            <a:srgbClr val="A4A3A4"/>
          </p15:clr>
        </p15:guide>
        <p15:guide id="6" pos="4702">
          <p15:clr>
            <a:srgbClr val="A4A3A4"/>
          </p15:clr>
        </p15:guide>
        <p15:guide id="7" pos="5586">
          <p15:clr>
            <a:srgbClr val="A4A3A4"/>
          </p15:clr>
        </p15:guide>
        <p15:guide id="8" pos="7333">
          <p15:clr>
            <a:srgbClr val="A4A3A4"/>
          </p15:clr>
        </p15:guide>
        <p15:guide id="9" orient="horz" pos="3952">
          <p15:clr>
            <a:srgbClr val="A4A3A4"/>
          </p15:clr>
        </p15:guide>
        <p15:guide id="10" pos="6471">
          <p15:clr>
            <a:srgbClr val="A4A3A4"/>
          </p15:clr>
        </p15:guide>
        <p15:guide id="11" orient="horz" pos="9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iacCyfJ4SW38PAAfSoiPUHu5z+J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Connolly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customschemas.google.com/relationships/presentationmetadata" Target="meta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arkhipov\Desktop\&#1057;&#1090;&#1091;&#1076;&#1077;&#1085;&#1090;&#1099;%20&#1089;&#1090;&#1072;&#1078;&#1077;&#1088;&#1099;-&#1080;&#1089;&#1089;&#1083;&#1077;&#1076;&#1086;&#1074;&#1072;&#1090;&#1077;&#1083;&#1080;_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HSE Sans Black" panose="02000000000000000000" pitchFamily="50" charset="0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  <a:latin typeface="HSE Sans Black" panose="02000000000000000000" pitchFamily="50" charset="0"/>
              </a:rPr>
              <a:t>Distribution by divisions</a:t>
            </a:r>
            <a:endParaRPr lang="ru-RU">
              <a:solidFill>
                <a:schemeClr val="tx1"/>
              </a:solidFill>
              <a:latin typeface="HSE Sans Black" panose="02000000000000000000" pitchFamily="50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HSE Sans Black" panose="02000000000000000000" pitchFamily="50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282-44DE-9F33-A146F876691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282-44DE-9F33-A146F876691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282-44DE-9F33-A146F876691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282-44DE-9F33-A146F876691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282-44DE-9F33-A146F876691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282-44DE-9F33-A146F876691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B282-44DE-9F33-A146F876691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B282-44DE-9F33-A146F876691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HSE Sans" panose="02000000000000000000" pitchFamily="50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Лист1!$B$2:$B$9</c:f>
              <c:strCache>
                <c:ptCount val="8"/>
                <c:pt idx="0">
                  <c:v>Center for Market Studies and Spatial Economics</c:v>
                </c:pt>
                <c:pt idx="1">
                  <c:v>International Laboratory of Game Theory and Decision Making</c:v>
                </c:pt>
                <c:pt idx="2">
                  <c:v>Centre for Historical Research</c:v>
                </c:pt>
                <c:pt idx="3">
                  <c:v>Strategic Entrepreneurship Centre</c:v>
                </c:pt>
                <c:pt idx="4">
                  <c:v>Laboratory of Sociology in Education and Science</c:v>
                </c:pt>
                <c:pt idx="5">
                  <c:v>Centre for Youth Studies</c:v>
                </c:pt>
                <c:pt idx="6">
                  <c:v>International Laboratory of Quantum Optoelectronics</c:v>
                </c:pt>
                <c:pt idx="7">
                  <c:v>Laboratory for Social and Cognitive Informatics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14</c:v>
                </c:pt>
                <c:pt idx="1">
                  <c:v>3</c:v>
                </c:pt>
                <c:pt idx="2">
                  <c:v>7</c:v>
                </c:pt>
                <c:pt idx="3">
                  <c:v>4</c:v>
                </c:pt>
                <c:pt idx="4">
                  <c:v>4</c:v>
                </c:pt>
                <c:pt idx="5">
                  <c:v>8</c:v>
                </c:pt>
                <c:pt idx="6">
                  <c:v>2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282-44DE-9F33-A146F876691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HSE Sans" panose="02000000000000000000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363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1294" y="0"/>
            <a:ext cx="3076363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2" name="Google Shape;182;p1:notes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10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0:notes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11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1:notes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12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2:notes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p13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3:notes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7" name="Google Shape;377;p14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4:notes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p15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5:notes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2" name="Google Shape;412;p16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6:notes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2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Google Shape;190;p2:notes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3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:notes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4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4:notes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5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5:notes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6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6:notes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7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7:notes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8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4" name="Google Shape;294;p8:notes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p9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7" name="Google Shape;307;p9:notes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">
  <p:cSld name="Обложка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8" descr="A blue circle with white text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3859" y="962173"/>
            <a:ext cx="886499" cy="886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18"/>
          <p:cNvCxnSpPr/>
          <p:nvPr/>
        </p:nvCxnSpPr>
        <p:spPr>
          <a:xfrm>
            <a:off x="6090212" y="985336"/>
            <a:ext cx="0" cy="840173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18;p18"/>
          <p:cNvCxnSpPr/>
          <p:nvPr/>
        </p:nvCxnSpPr>
        <p:spPr>
          <a:xfrm>
            <a:off x="8642581" y="985336"/>
            <a:ext cx="0" cy="840173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" name="Google Shape;19;p18"/>
          <p:cNvCxnSpPr/>
          <p:nvPr/>
        </p:nvCxnSpPr>
        <p:spPr>
          <a:xfrm>
            <a:off x="11179047" y="985336"/>
            <a:ext cx="0" cy="840173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" name="Google Shape;20;p18"/>
          <p:cNvSpPr txBox="1">
            <a:spLocks noGrp="1"/>
          </p:cNvSpPr>
          <p:nvPr>
            <p:ph type="title"/>
          </p:nvPr>
        </p:nvSpPr>
        <p:spPr>
          <a:xfrm>
            <a:off x="1027967" y="2404670"/>
            <a:ext cx="7634059" cy="1978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4300"/>
              <a:buFont typeface="Arial"/>
              <a:buNone/>
              <a:defRPr sz="4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body" idx="1"/>
          </p:nvPr>
        </p:nvSpPr>
        <p:spPr>
          <a:xfrm>
            <a:off x="2074947" y="1187841"/>
            <a:ext cx="3848717" cy="43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2"/>
          </p:nvPr>
        </p:nvSpPr>
        <p:spPr>
          <a:xfrm>
            <a:off x="6259420" y="1173829"/>
            <a:ext cx="2278063" cy="46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3"/>
          </p:nvPr>
        </p:nvSpPr>
        <p:spPr>
          <a:xfrm>
            <a:off x="8786720" y="1173829"/>
            <a:ext cx="2217738" cy="46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4"/>
          </p:nvPr>
        </p:nvSpPr>
        <p:spPr>
          <a:xfrm>
            <a:off x="1027967" y="4824914"/>
            <a:ext cx="7625267" cy="65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блица_2">
  <p:cSld name="Таблица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7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27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7" name="Google Shape;127;p27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8" name="Google Shape;128;p27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9" name="Google Shape;129;p27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0" name="Google Shape;130;p27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1" name="Google Shape;131;p27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27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27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7"/>
          <p:cNvSpPr txBox="1">
            <a:spLocks noGrp="1"/>
          </p:cNvSpPr>
          <p:nvPr>
            <p:ph type="body" idx="4"/>
          </p:nvPr>
        </p:nvSpPr>
        <p:spPr>
          <a:xfrm>
            <a:off x="585787" y="1447064"/>
            <a:ext cx="7617877" cy="53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27"/>
          <p:cNvSpPr txBox="1">
            <a:spLocks noGrp="1"/>
          </p:cNvSpPr>
          <p:nvPr>
            <p:ph type="body" idx="5"/>
          </p:nvPr>
        </p:nvSpPr>
        <p:spPr>
          <a:xfrm>
            <a:off x="585788" y="5739189"/>
            <a:ext cx="6824303" cy="70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7"/>
          <p:cNvSpPr txBox="1">
            <a:spLocks noGrp="1"/>
          </p:cNvSpPr>
          <p:nvPr>
            <p:ph type="body" idx="6"/>
          </p:nvPr>
        </p:nvSpPr>
        <p:spPr>
          <a:xfrm>
            <a:off x="8686807" y="2208363"/>
            <a:ext cx="2930666" cy="2570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вет">
  <p:cSld name="цв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8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8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0" name="Google Shape;140;p28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1" name="Google Shape;141;p28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2" name="Google Shape;142;p28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" name="Google Shape;143;p28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4" name="Google Shape;144;p28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title"/>
          </p:nvPr>
        </p:nvSpPr>
        <p:spPr>
          <a:xfrm>
            <a:off x="585899" y="1447790"/>
            <a:ext cx="4322530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body" idx="4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28"/>
          <p:cNvSpPr/>
          <p:nvPr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8"/>
          <p:cNvSpPr/>
          <p:nvPr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8"/>
          <p:cNvSpPr/>
          <p:nvPr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8"/>
          <p:cNvSpPr/>
          <p:nvPr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8"/>
          <p:cNvSpPr/>
          <p:nvPr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8"/>
          <p:cNvSpPr/>
          <p:nvPr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8"/>
          <p:cNvSpPr/>
          <p:nvPr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8"/>
          <p:cNvSpPr/>
          <p:nvPr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8"/>
          <p:cNvSpPr/>
          <p:nvPr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8"/>
          <p:cNvSpPr/>
          <p:nvPr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8"/>
          <p:cNvSpPr/>
          <p:nvPr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8"/>
          <p:cNvSpPr/>
          <p:nvPr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8"/>
          <p:cNvSpPr/>
          <p:nvPr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8"/>
          <p:cNvSpPr/>
          <p:nvPr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8"/>
          <p:cNvSpPr/>
          <p:nvPr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8"/>
          <p:cNvSpPr/>
          <p:nvPr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8"/>
          <p:cNvSpPr/>
          <p:nvPr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8"/>
          <p:cNvSpPr/>
          <p:nvPr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8"/>
          <p:cNvSpPr/>
          <p:nvPr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8"/>
          <p:cNvSpPr/>
          <p:nvPr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истый_2">
  <p:cSld name="чистый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9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1" name="Google Shape;171;p29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2" name="Google Shape;172;p29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3" name="Google Shape;173;p29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4" name="Google Shape;174;p29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5" name="Google Shape;175;p29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6" name="Google Shape;176;p29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29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_3">
  <p:cSld name="Текст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9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Google Shape;27;p19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" name="Google Shape;28;p19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" name="Google Shape;29;p19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" name="Google Shape;30;p19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" name="Google Shape;31;p19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" name="Google Shape;32;p19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body" idx="3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4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5"/>
          </p:nvPr>
        </p:nvSpPr>
        <p:spPr>
          <a:xfrm>
            <a:off x="6259892" y="2379663"/>
            <a:ext cx="5383968" cy="3451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3200"/>
              <a:buFont typeface="Arial"/>
              <a:buNone/>
              <a:defRPr sz="3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body" idx="6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_1">
  <p:cSld name="Текст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0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" name="Google Shape;41;p20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" name="Google Shape;42;p20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" name="Google Shape;43;p20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" name="Google Shape;44;p20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" name="Google Shape;45;p20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" name="Google Shape;46;p20"/>
          <p:cNvSpPr>
            <a:spLocks noGrp="1"/>
          </p:cNvSpPr>
          <p:nvPr>
            <p:ph type="pic" idx="2"/>
          </p:nvPr>
        </p:nvSpPr>
        <p:spPr>
          <a:xfrm>
            <a:off x="6684653" y="1447790"/>
            <a:ext cx="4325167" cy="4325107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sp>
      <p:sp>
        <p:nvSpPr>
          <p:cNvPr id="47" name="Google Shape;47;p20"/>
          <p:cNvSpPr txBox="1">
            <a:spLocks noGrp="1"/>
          </p:cNvSpPr>
          <p:nvPr>
            <p:ph type="title"/>
          </p:nvPr>
        </p:nvSpPr>
        <p:spPr>
          <a:xfrm>
            <a:off x="585898" y="1447790"/>
            <a:ext cx="5245560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1"/>
          </p:nvPr>
        </p:nvSpPr>
        <p:spPr>
          <a:xfrm>
            <a:off x="585897" y="2379663"/>
            <a:ext cx="5245561" cy="339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истый">
  <p:cSld name="чистый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0A204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_2">
  <p:cSld name="Текст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22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" name="Google Shape;57;p22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" name="Google Shape;58;p22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9" name="Google Shape;59;p22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0" name="Google Shape;60;p22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" name="Google Shape;61;p22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2" name="Google Shape;62;p22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body" idx="3"/>
          </p:nvPr>
        </p:nvSpPr>
        <p:spPr>
          <a:xfrm>
            <a:off x="585897" y="2379663"/>
            <a:ext cx="11057971" cy="3745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body" idx="4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График_1">
  <p:cSld name="График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3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" name="Google Shape;69;p23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0" name="Google Shape;70;p23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" name="Google Shape;71;p23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" name="Google Shape;72;p23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" name="Google Shape;73;p23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title"/>
          </p:nvPr>
        </p:nvSpPr>
        <p:spPr>
          <a:xfrm>
            <a:off x="585899" y="1447790"/>
            <a:ext cx="4322530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body" idx="4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body" idx="5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>
            <a:spLocks noGrp="1"/>
          </p:cNvSpPr>
          <p:nvPr>
            <p:ph type="chart" idx="6"/>
          </p:nvPr>
        </p:nvSpPr>
        <p:spPr>
          <a:xfrm>
            <a:off x="5272097" y="1447790"/>
            <a:ext cx="6371768" cy="4289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График_2">
  <p:cSld name="График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24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Google Shape;83;p24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4" name="Google Shape;84;p24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5" name="Google Shape;85;p24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6" name="Google Shape;86;p24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" name="Google Shape;87;p24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8" name="Google Shape;88;p24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4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4"/>
          <p:cNvSpPr txBox="1">
            <a:spLocks noGrp="1"/>
          </p:cNvSpPr>
          <p:nvPr>
            <p:ph type="body" idx="4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>
            <a:spLocks noGrp="1"/>
          </p:cNvSpPr>
          <p:nvPr>
            <p:ph type="chart" idx="5"/>
          </p:nvPr>
        </p:nvSpPr>
        <p:spPr>
          <a:xfrm>
            <a:off x="5272097" y="1447790"/>
            <a:ext cx="6371768" cy="4289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body" idx="6"/>
          </p:nvPr>
        </p:nvSpPr>
        <p:spPr>
          <a:xfrm>
            <a:off x="585788" y="1447064"/>
            <a:ext cx="4322762" cy="70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body" idx="7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фры">
  <p:cSld name="Цифры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5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25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8" name="Google Shape;98;p25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9" name="Google Shape;99;p25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0" name="Google Shape;100;p25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" name="Google Shape;101;p25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5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body" idx="4"/>
          </p:nvPr>
        </p:nvSpPr>
        <p:spPr>
          <a:xfrm>
            <a:off x="575076" y="4103994"/>
            <a:ext cx="2758143" cy="156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5"/>
          </p:nvPr>
        </p:nvSpPr>
        <p:spPr>
          <a:xfrm>
            <a:off x="4047007" y="4103994"/>
            <a:ext cx="2757612" cy="156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body" idx="6"/>
          </p:nvPr>
        </p:nvSpPr>
        <p:spPr>
          <a:xfrm>
            <a:off x="7518938" y="4103994"/>
            <a:ext cx="2757612" cy="156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body" idx="7"/>
          </p:nvPr>
        </p:nvSpPr>
        <p:spPr>
          <a:xfrm>
            <a:off x="575076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marL="914400" lvl="1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25"/>
          <p:cNvSpPr txBox="1">
            <a:spLocks noGrp="1"/>
          </p:cNvSpPr>
          <p:nvPr>
            <p:ph type="body" idx="8"/>
          </p:nvPr>
        </p:nvSpPr>
        <p:spPr>
          <a:xfrm>
            <a:off x="4047007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marL="914400" lvl="1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5"/>
          <p:cNvSpPr txBox="1">
            <a:spLocks noGrp="1"/>
          </p:cNvSpPr>
          <p:nvPr>
            <p:ph type="body" idx="9"/>
          </p:nvPr>
        </p:nvSpPr>
        <p:spPr>
          <a:xfrm>
            <a:off x="7518938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marL="914400" lvl="1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блица_1">
  <p:cSld name="Таблица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26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" name="Google Shape;115;p26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" name="Google Shape;116;p26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7" name="Google Shape;117;p26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8" name="Google Shape;118;p26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9" name="Google Shape;119;p26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6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6"/>
          <p:cNvSpPr txBox="1">
            <a:spLocks noGrp="1"/>
          </p:cNvSpPr>
          <p:nvPr>
            <p:ph type="body" idx="4"/>
          </p:nvPr>
        </p:nvSpPr>
        <p:spPr>
          <a:xfrm>
            <a:off x="585787" y="1447065"/>
            <a:ext cx="11058065" cy="307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6"/>
          <p:cNvSpPr txBox="1">
            <a:spLocks noGrp="1"/>
          </p:cNvSpPr>
          <p:nvPr>
            <p:ph type="body" idx="5"/>
          </p:nvPr>
        </p:nvSpPr>
        <p:spPr>
          <a:xfrm>
            <a:off x="585788" y="5739189"/>
            <a:ext cx="6824303" cy="70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akozhanov@hse.ru" TargetMode="External"/><Relationship Id="rId3" Type="http://schemas.openxmlformats.org/officeDocument/2006/relationships/hyperlink" Target="mailto:evborisova@hse.ru" TargetMode="External"/><Relationship Id="rId7" Type="http://schemas.openxmlformats.org/officeDocument/2006/relationships/image" Target="../media/image52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3.png"/><Relationship Id="rId5" Type="http://schemas.openxmlformats.org/officeDocument/2006/relationships/image" Target="../media/image50.png"/><Relationship Id="rId10" Type="http://schemas.openxmlformats.org/officeDocument/2006/relationships/hyperlink" Target="mailto:posipova@hse.ru" TargetMode="External"/><Relationship Id="rId4" Type="http://schemas.openxmlformats.org/officeDocument/2006/relationships/hyperlink" Target="mailto:vkoltunova@hse.ru" TargetMode="External"/><Relationship Id="rId9" Type="http://schemas.openxmlformats.org/officeDocument/2006/relationships/hyperlink" Target="mailto:tmakarova@hse.ru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asnesterov@hse.ru" TargetMode="External"/><Relationship Id="rId13" Type="http://schemas.openxmlformats.org/officeDocument/2006/relationships/image" Target="../media/image13.gif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kokovin@hse.ru" TargetMode="External"/><Relationship Id="rId11" Type="http://schemas.openxmlformats.org/officeDocument/2006/relationships/image" Target="../media/image11.gif"/><Relationship Id="rId5" Type="http://schemas.openxmlformats.org/officeDocument/2006/relationships/image" Target="../media/image8.png"/><Relationship Id="rId10" Type="http://schemas.openxmlformats.org/officeDocument/2006/relationships/hyperlink" Target="mailto:eomelchenko@hse.ru" TargetMode="External"/><Relationship Id="rId4" Type="http://schemas.openxmlformats.org/officeDocument/2006/relationships/hyperlink" Target="mailto:dalexandrov@hse.ru" TargetMode="External"/><Relationship Id="rId9" Type="http://schemas.openxmlformats.org/officeDocument/2006/relationships/image" Target="../media/image10.png"/><Relationship Id="rId1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ekoltsova@hse.ru" TargetMode="External"/><Relationship Id="rId13" Type="http://schemas.openxmlformats.org/officeDocument/2006/relationships/image" Target="../media/image21.gif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12" Type="http://schemas.openxmlformats.org/officeDocument/2006/relationships/image" Target="../media/image2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kryzhanovskaya@hse.ru" TargetMode="External"/><Relationship Id="rId11" Type="http://schemas.openxmlformats.org/officeDocument/2006/relationships/image" Target="../media/image19.gif"/><Relationship Id="rId5" Type="http://schemas.openxmlformats.org/officeDocument/2006/relationships/hyperlink" Target="mailto:gshirokova@hse.ru" TargetMode="External"/><Relationship Id="rId10" Type="http://schemas.openxmlformats.org/officeDocument/2006/relationships/image" Target="../media/image18.png"/><Relationship Id="rId4" Type="http://schemas.openxmlformats.org/officeDocument/2006/relationships/hyperlink" Target="mailto:areznik@hse.ru" TargetMode="External"/><Relationship Id="rId9" Type="http://schemas.openxmlformats.org/officeDocument/2006/relationships/image" Target="../media/image17.png"/><Relationship Id="rId14" Type="http://schemas.openxmlformats.org/officeDocument/2006/relationships/image" Target="../media/image2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gif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gif"/><Relationship Id="rId7" Type="http://schemas.openxmlformats.org/officeDocument/2006/relationships/image" Target="../media/image3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"/>
          <p:cNvSpPr txBox="1">
            <a:spLocks noGrp="1"/>
          </p:cNvSpPr>
          <p:nvPr>
            <p:ph type="title"/>
          </p:nvPr>
        </p:nvSpPr>
        <p:spPr>
          <a:xfrm>
            <a:off x="1720160" y="2314728"/>
            <a:ext cx="8877270" cy="2647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4300"/>
              <a:buFont typeface="Arial"/>
              <a:buNone/>
            </a:pPr>
            <a:r>
              <a:rPr lang="en-US" dirty="0">
                <a:latin typeface="HSE Sans" panose="02000000000000000000" pitchFamily="50" charset="-52"/>
                <a:sym typeface="Arial"/>
              </a:rPr>
              <a:t>Academic development of students at </a:t>
            </a:r>
            <a:r>
              <a:rPr lang="en-US" dirty="0">
                <a:latin typeface="HSE Sans" panose="02000000000000000000" pitchFamily="50" charset="-52"/>
              </a:rPr>
              <a:t>HSE</a:t>
            </a:r>
            <a:r>
              <a:rPr lang="en-US" dirty="0">
                <a:latin typeface="HSE Sans" panose="02000000000000000000" pitchFamily="50" charset="-52"/>
                <a:sym typeface="Arial"/>
              </a:rPr>
              <a:t> St. Petersburg</a:t>
            </a:r>
            <a:endParaRPr dirty="0">
              <a:latin typeface="HSE Sans" panose="02000000000000000000" pitchFamily="50" charset="-52"/>
              <a:sym typeface="Arial"/>
            </a:endParaRPr>
          </a:p>
        </p:txBody>
      </p:sp>
      <p:sp>
        <p:nvSpPr>
          <p:cNvPr id="185" name="Google Shape;185;p1"/>
          <p:cNvSpPr txBox="1">
            <a:spLocks noGrp="1"/>
          </p:cNvSpPr>
          <p:nvPr>
            <p:ph type="body" idx="2"/>
          </p:nvPr>
        </p:nvSpPr>
        <p:spPr>
          <a:xfrm>
            <a:off x="6259420" y="1173829"/>
            <a:ext cx="2278063" cy="46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en-US" dirty="0">
                <a:latin typeface="HSE Sans" panose="02000000000000000000" pitchFamily="50" charset="-52"/>
              </a:rPr>
              <a:t>HSE – Saint-Petersburg</a:t>
            </a:r>
            <a:endParaRPr dirty="0">
              <a:latin typeface="HSE Sans" panose="02000000000000000000" pitchFamily="50" charset="-52"/>
            </a:endParaRPr>
          </a:p>
        </p:txBody>
      </p:sp>
      <p:sp>
        <p:nvSpPr>
          <p:cNvPr id="186" name="Google Shape;186;p1"/>
          <p:cNvSpPr txBox="1">
            <a:spLocks noGrp="1"/>
          </p:cNvSpPr>
          <p:nvPr>
            <p:ph type="body" idx="3"/>
          </p:nvPr>
        </p:nvSpPr>
        <p:spPr>
          <a:xfrm>
            <a:off x="8786720" y="1173829"/>
            <a:ext cx="2217738" cy="46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en-US" dirty="0">
                <a:latin typeface="HSE Sans" panose="02000000000000000000" pitchFamily="50" charset="-52"/>
              </a:rPr>
              <a:t>Saint-Petersburg  2023</a:t>
            </a:r>
            <a:endParaRPr dirty="0">
              <a:latin typeface="HSE Sans" panose="02000000000000000000" pitchFamily="50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84" y="914681"/>
            <a:ext cx="1074821" cy="9814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0"/>
          <p:cNvSpPr txBox="1">
            <a:spLocks noGrp="1"/>
          </p:cNvSpPr>
          <p:nvPr>
            <p:ph type="title"/>
          </p:nvPr>
        </p:nvSpPr>
        <p:spPr>
          <a:xfrm>
            <a:off x="660748" y="1447790"/>
            <a:ext cx="5245560" cy="416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000" b="1">
                <a:latin typeface="HSE Sans" panose="02000000000000000000" pitchFamily="50" charset="-52"/>
              </a:rPr>
              <a:t>“</a:t>
            </a:r>
            <a:r>
              <a:rPr lang="en-US" sz="2000">
                <a:latin typeface="HSE Sans" panose="02000000000000000000" pitchFamily="50" charset="-52"/>
                <a:sym typeface="Arial"/>
              </a:rPr>
              <a:t>Science </a:t>
            </a:r>
            <a:r>
              <a:rPr lang="en-US" sz="2000">
                <a:latin typeface="HSE Sans" panose="02000000000000000000" pitchFamily="50" charset="-52"/>
              </a:rPr>
              <a:t>Battles</a:t>
            </a:r>
            <a:r>
              <a:rPr lang="en-US" sz="2000">
                <a:latin typeface="HSE Sans" panose="02000000000000000000" pitchFamily="50" charset="-52"/>
                <a:sym typeface="Arial"/>
              </a:rPr>
              <a:t>: HSE</a:t>
            </a:r>
            <a:r>
              <a:rPr lang="en-US" sz="2000" b="1">
                <a:latin typeface="HSE Sans" panose="02000000000000000000" pitchFamily="50" charset="-52"/>
              </a:rPr>
              <a:t>”</a:t>
            </a:r>
            <a:r>
              <a:rPr lang="en-US" sz="2000">
                <a:latin typeface="HSE Sans" panose="02000000000000000000" pitchFamily="50" charset="-52"/>
                <a:sym typeface="Arial"/>
              </a:rPr>
              <a:t> </a:t>
            </a:r>
            <a:r>
              <a:rPr lang="en-US">
                <a:latin typeface="HSE Sans" panose="02000000000000000000" pitchFamily="50" charset="-52"/>
                <a:sym typeface="Arial"/>
              </a:rPr>
              <a:t/>
            </a:r>
            <a:br>
              <a:rPr lang="en-US">
                <a:latin typeface="HSE Sans" panose="02000000000000000000" pitchFamily="50" charset="-52"/>
                <a:sym typeface="Arial"/>
              </a:rPr>
            </a:br>
            <a:r>
              <a:rPr lang="en-US" sz="2000">
                <a:latin typeface="HSE Sans" panose="02000000000000000000" pitchFamily="50" charset="-52"/>
                <a:sym typeface="Arial"/>
              </a:rPr>
              <a:t/>
            </a:r>
            <a:br>
              <a:rPr lang="en-US" sz="2000">
                <a:latin typeface="HSE Sans" panose="02000000000000000000" pitchFamily="50" charset="-52"/>
                <a:sym typeface="Arial"/>
              </a:rPr>
            </a:br>
            <a:endParaRPr sz="2000">
              <a:latin typeface="HSE Sans" panose="02000000000000000000" pitchFamily="50" charset="-52"/>
              <a:sym typeface="Arial"/>
            </a:endParaRPr>
          </a:p>
        </p:txBody>
      </p:sp>
      <p:sp>
        <p:nvSpPr>
          <p:cNvPr id="330" name="Google Shape;330;p10"/>
          <p:cNvSpPr txBox="1">
            <a:spLocks noGrp="1"/>
          </p:cNvSpPr>
          <p:nvPr>
            <p:ph type="body" idx="1"/>
          </p:nvPr>
        </p:nvSpPr>
        <p:spPr>
          <a:xfrm>
            <a:off x="585897" y="1863969"/>
            <a:ext cx="5889718" cy="3908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 fontScale="92500"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None/>
            </a:pPr>
            <a:r>
              <a:rPr lang="en-US">
                <a:latin typeface="HSE Sans" panose="02000000000000000000" pitchFamily="50" charset="-52"/>
                <a:sym typeface="Arial"/>
              </a:rPr>
              <a:t>"Science </a:t>
            </a:r>
            <a:r>
              <a:rPr lang="en-US">
                <a:latin typeface="HSE Sans" panose="02000000000000000000" pitchFamily="50" charset="-52"/>
              </a:rPr>
              <a:t>Battles</a:t>
            </a:r>
            <a:r>
              <a:rPr lang="en-US">
                <a:latin typeface="HSE Sans" panose="02000000000000000000" pitchFamily="50" charset="-52"/>
                <a:sym typeface="Arial"/>
              </a:rPr>
              <a:t>: HSE" is a place where any person interested in science can learn about the ongoing scientific research and ask questions to young scientists.</a:t>
            </a:r>
            <a:endParaRPr>
              <a:latin typeface="HSE Sans" panose="02000000000000000000" pitchFamily="50" charset="-52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None/>
            </a:pPr>
            <a:r>
              <a:rPr lang="en-US">
                <a:latin typeface="HSE Sans" panose="02000000000000000000" pitchFamily="50" charset="-52"/>
                <a:sym typeface="Arial"/>
              </a:rPr>
              <a:t>Each science battle consists of presentations by 4 participants.</a:t>
            </a:r>
            <a:endParaRPr>
              <a:latin typeface="HSE Sans" panose="02000000000000000000" pitchFamily="50" charset="-52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None/>
            </a:pPr>
            <a:r>
              <a:rPr lang="en-US">
                <a:latin typeface="HSE Sans" panose="02000000000000000000" pitchFamily="50" charset="-52"/>
              </a:rPr>
              <a:t>How does it work</a:t>
            </a:r>
            <a:r>
              <a:rPr lang="en-US">
                <a:latin typeface="HSE Sans" panose="02000000000000000000" pitchFamily="50" charset="-52"/>
                <a:sym typeface="Arial"/>
              </a:rPr>
              <a:t>?</a:t>
            </a:r>
            <a:endParaRPr>
              <a:latin typeface="HSE Sans" panose="02000000000000000000" pitchFamily="50" charset="-52"/>
            </a:endParaRPr>
          </a:p>
          <a:p>
            <a:pPr marL="285750" lvl="0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Char char="•"/>
            </a:pPr>
            <a:r>
              <a:rPr lang="en-US">
                <a:latin typeface="HSE Sans" panose="02000000000000000000" pitchFamily="50" charset="-52"/>
                <a:sym typeface="Arial"/>
              </a:rPr>
              <a:t>Each participant has to give a talk about their scientific research and answer questions from the audience </a:t>
            </a:r>
            <a:r>
              <a:rPr lang="en-US">
                <a:latin typeface="HSE Sans" panose="02000000000000000000" pitchFamily="50" charset="-52"/>
              </a:rPr>
              <a:t>for</a:t>
            </a:r>
            <a:r>
              <a:rPr lang="en-US">
                <a:latin typeface="HSE Sans" panose="02000000000000000000" pitchFamily="50" charset="-52"/>
                <a:sym typeface="Arial"/>
              </a:rPr>
              <a:t> 10 minutes</a:t>
            </a:r>
            <a:endParaRPr>
              <a:latin typeface="HSE Sans" panose="02000000000000000000" pitchFamily="50" charset="-52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None/>
            </a:pPr>
            <a:r>
              <a:rPr lang="en-US">
                <a:latin typeface="HSE Sans" panose="02000000000000000000" pitchFamily="50" charset="-52"/>
                <a:sym typeface="Arial"/>
              </a:rPr>
              <a:t>Restrictions and rules</a:t>
            </a:r>
            <a:endParaRPr>
              <a:latin typeface="HSE Sans" panose="02000000000000000000" pitchFamily="50" charset="-52"/>
            </a:endParaRPr>
          </a:p>
          <a:p>
            <a:pPr marL="285750" lvl="0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Char char="•"/>
            </a:pPr>
            <a:r>
              <a:rPr lang="en-US">
                <a:latin typeface="HSE Sans" panose="02000000000000000000" pitchFamily="50" charset="-52"/>
                <a:sym typeface="Arial"/>
              </a:rPr>
              <a:t>No powerpoint</a:t>
            </a:r>
            <a:r>
              <a:rPr lang="en-US">
                <a:latin typeface="HSE Sans" panose="02000000000000000000" pitchFamily="50" charset="-52"/>
              </a:rPr>
              <a:t> –</a:t>
            </a:r>
            <a:r>
              <a:rPr lang="en-US">
                <a:latin typeface="HSE Sans" panose="02000000000000000000" pitchFamily="50" charset="-52"/>
                <a:sym typeface="Arial"/>
              </a:rPr>
              <a:t> only public speaking skills and props</a:t>
            </a:r>
            <a:endParaRPr>
              <a:latin typeface="HSE Sans" panose="02000000000000000000" pitchFamily="50" charset="-52"/>
              <a:sym typeface="Arial"/>
            </a:endParaRPr>
          </a:p>
          <a:p>
            <a:pPr marL="285750" lvl="0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00"/>
              <a:buChar char="•"/>
            </a:pPr>
            <a:r>
              <a:rPr lang="en-US">
                <a:latin typeface="HSE Sans" panose="02000000000000000000" pitchFamily="50" charset="-52"/>
                <a:sym typeface="Arial"/>
              </a:rPr>
              <a:t>After all participants have spoken, a vote is taken among the audience and the jury </a:t>
            </a:r>
            <a:endParaRPr>
              <a:latin typeface="HSE Sans" panose="02000000000000000000" pitchFamily="50" charset="-52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None/>
            </a:pPr>
            <a:r>
              <a:rPr lang="en-US">
                <a:latin typeface="HSE Sans" panose="02000000000000000000" pitchFamily="50" charset="-52"/>
                <a:sym typeface="Arial"/>
              </a:rPr>
              <a:t>What is the prize?</a:t>
            </a:r>
            <a:endParaRPr>
              <a:latin typeface="HSE Sans" panose="02000000000000000000" pitchFamily="50" charset="-52"/>
            </a:endParaRPr>
          </a:p>
          <a:p>
            <a:pPr marL="285750" lvl="0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Char char="•"/>
            </a:pPr>
            <a:r>
              <a:rPr lang="en-US">
                <a:latin typeface="HSE Sans" panose="02000000000000000000" pitchFamily="50" charset="-52"/>
                <a:sym typeface="Arial"/>
              </a:rPr>
              <a:t>The winner gets the opportunity to go to the finals and compete for the main prize </a:t>
            </a:r>
            <a:r>
              <a:rPr lang="en-US">
                <a:latin typeface="HSE Sans" panose="02000000000000000000" pitchFamily="50" charset="-52"/>
              </a:rPr>
              <a:t>of</a:t>
            </a:r>
            <a:r>
              <a:rPr lang="en-US">
                <a:latin typeface="HSE Sans" panose="02000000000000000000" pitchFamily="50" charset="-52"/>
                <a:sym typeface="Arial"/>
              </a:rPr>
              <a:t> an academic travel grant</a:t>
            </a:r>
            <a:endParaRPr>
              <a:latin typeface="HSE Sans" panose="02000000000000000000" pitchFamily="50" charset="-52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None/>
            </a:pPr>
            <a:r>
              <a:rPr lang="en-US">
                <a:latin typeface="HSE Sans" panose="02000000000000000000" pitchFamily="50" charset="-52"/>
                <a:sym typeface="Arial"/>
              </a:rPr>
              <a:t>When?</a:t>
            </a:r>
            <a:endParaRPr>
              <a:latin typeface="HSE Sans" panose="02000000000000000000" pitchFamily="50" charset="-52"/>
            </a:endParaRPr>
          </a:p>
          <a:p>
            <a:pPr marL="285750" lvl="0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Char char="•"/>
            </a:pPr>
            <a:r>
              <a:rPr lang="en-US">
                <a:latin typeface="HSE Sans" panose="02000000000000000000" pitchFamily="50" charset="-52"/>
                <a:sym typeface="Arial"/>
              </a:rPr>
              <a:t>The new season of academic </a:t>
            </a:r>
            <a:r>
              <a:rPr lang="en-US">
                <a:latin typeface="HSE Sans" panose="02000000000000000000" pitchFamily="50" charset="-52"/>
              </a:rPr>
              <a:t>battles</a:t>
            </a:r>
            <a:r>
              <a:rPr lang="en-US">
                <a:latin typeface="HSE Sans" panose="02000000000000000000" pitchFamily="50" charset="-52"/>
                <a:sym typeface="Arial"/>
              </a:rPr>
              <a:t> will start in February</a:t>
            </a:r>
            <a:endParaRPr>
              <a:latin typeface="HSE Sans" panose="02000000000000000000" pitchFamily="50" charset="-52"/>
              <a:ea typeface="Arial Narrow"/>
              <a:cs typeface="Arial Narrow"/>
              <a:sym typeface="Arial Narrow"/>
            </a:endParaRPr>
          </a:p>
        </p:txBody>
      </p:sp>
      <p:sp>
        <p:nvSpPr>
          <p:cNvPr id="331" name="Google Shape;331;p10"/>
          <p:cNvSpPr txBox="1">
            <a:spLocks noGrp="1"/>
          </p:cNvSpPr>
          <p:nvPr>
            <p:ph type="body" idx="3"/>
          </p:nvPr>
        </p:nvSpPr>
        <p:spPr>
          <a:xfrm>
            <a:off x="1080655" y="540904"/>
            <a:ext cx="2202873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latin typeface="HSE Sans" panose="02000000000000000000" pitchFamily="50" charset="-52"/>
              </a:rPr>
              <a:t>HSE – Saint-Petersburg</a:t>
            </a:r>
            <a:endParaRPr sz="1200">
              <a:latin typeface="HSE Sans" panose="02000000000000000000" pitchFamily="50" charset="-5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>
              <a:latin typeface="HSE Sans" panose="02000000000000000000" pitchFamily="50" charset="-52"/>
              <a:ea typeface="Arial Narrow"/>
              <a:cs typeface="Arial Narrow"/>
              <a:sym typeface="Arial Narrow"/>
            </a:endParaRPr>
          </a:p>
        </p:txBody>
      </p:sp>
      <p:sp>
        <p:nvSpPr>
          <p:cNvPr id="332" name="Google Shape;332;p10"/>
          <p:cNvSpPr txBox="1">
            <a:spLocks noGrp="1"/>
          </p:cNvSpPr>
          <p:nvPr>
            <p:ph type="body" idx="4"/>
          </p:nvPr>
        </p:nvSpPr>
        <p:spPr>
          <a:xfrm>
            <a:off x="3459162" y="548720"/>
            <a:ext cx="2534313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None/>
            </a:pPr>
            <a:r>
              <a:rPr lang="en-US" sz="1200">
                <a:latin typeface="HSE Sans" panose="02000000000000000000" pitchFamily="50" charset="-52"/>
                <a:sym typeface="Arial"/>
              </a:rPr>
              <a:t>Academic Development of students</a:t>
            </a:r>
            <a:endParaRPr>
              <a:latin typeface="HSE Sans" panose="02000000000000000000" pitchFamily="50" charset="-52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None/>
            </a:pPr>
            <a:r>
              <a:rPr lang="en-US" sz="1200">
                <a:latin typeface="HSE Sans" panose="02000000000000000000" pitchFamily="50" charset="-52"/>
              </a:rPr>
              <a:t>HSE – Saint-Petersburg</a:t>
            </a:r>
            <a:endParaRPr sz="1200">
              <a:latin typeface="HSE Sans" panose="02000000000000000000" pitchFamily="50" charset="-52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>
              <a:latin typeface="HSE Sans" panose="02000000000000000000" pitchFamily="50" charset="-52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33" name="Google Shape;33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0214" y="5601397"/>
            <a:ext cx="1039473" cy="103947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</p:pic>
      <p:sp>
        <p:nvSpPr>
          <p:cNvPr id="334" name="Google Shape;334;p10"/>
          <p:cNvSpPr txBox="1">
            <a:spLocks noGrp="1"/>
          </p:cNvSpPr>
          <p:nvPr>
            <p:ph type="body" idx="4"/>
          </p:nvPr>
        </p:nvSpPr>
        <p:spPr>
          <a:xfrm>
            <a:off x="6321969" y="548720"/>
            <a:ext cx="2534313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None/>
            </a:pPr>
            <a:r>
              <a:rPr lang="en-US" sz="1200">
                <a:latin typeface="HSE Sans" panose="02000000000000000000" pitchFamily="50" charset="-52"/>
                <a:sym typeface="Arial"/>
              </a:rPr>
              <a:t>Popularizing Science</a:t>
            </a:r>
            <a:endParaRPr sz="1200">
              <a:latin typeface="HSE Sans" panose="02000000000000000000" pitchFamily="50" charset="-52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>
              <a:latin typeface="HSE Sans" panose="02000000000000000000" pitchFamily="50" charset="-52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35" name="Google Shape;335;p1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16660" r="16660"/>
          <a:stretch/>
        </p:blipFill>
        <p:spPr>
          <a:xfrm>
            <a:off x="6884159" y="1447790"/>
            <a:ext cx="4325167" cy="4325107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1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667" r="16666"/>
          <a:stretch/>
        </p:blipFill>
        <p:spPr>
          <a:xfrm>
            <a:off x="7332353" y="1171565"/>
            <a:ext cx="4325167" cy="4325107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pic>
      <p:sp>
        <p:nvSpPr>
          <p:cNvPr id="342" name="Google Shape;342;p11"/>
          <p:cNvSpPr txBox="1">
            <a:spLocks noGrp="1"/>
          </p:cNvSpPr>
          <p:nvPr>
            <p:ph type="title"/>
          </p:nvPr>
        </p:nvSpPr>
        <p:spPr>
          <a:xfrm>
            <a:off x="585897" y="1274886"/>
            <a:ext cx="5841279" cy="350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>
                <a:latin typeface="HSE Sans" panose="02000000000000000000" pitchFamily="50" charset="-52"/>
                <a:sym typeface="Arial"/>
              </a:rPr>
              <a:t>Student Research Paper Competition</a:t>
            </a:r>
            <a:endParaRPr sz="1600">
              <a:latin typeface="HSE Sans" panose="02000000000000000000" pitchFamily="50" charset="-52"/>
              <a:sym typeface="Arial"/>
            </a:endParaRPr>
          </a:p>
        </p:txBody>
      </p:sp>
      <p:sp>
        <p:nvSpPr>
          <p:cNvPr id="343" name="Google Shape;343;p11"/>
          <p:cNvSpPr txBox="1">
            <a:spLocks noGrp="1"/>
          </p:cNvSpPr>
          <p:nvPr>
            <p:ph type="body" idx="1"/>
          </p:nvPr>
        </p:nvSpPr>
        <p:spPr>
          <a:xfrm>
            <a:off x="454635" y="1863970"/>
            <a:ext cx="6478749" cy="451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 lnSpcReduction="10000"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ct val="100000"/>
              <a:buNone/>
            </a:pPr>
            <a:r>
              <a:rPr lang="en-US">
                <a:latin typeface="HSE Sans" panose="02000000000000000000" pitchFamily="50" charset="-52"/>
                <a:sym typeface="Arial"/>
              </a:rPr>
              <a:t>What is it for?</a:t>
            </a:r>
            <a:endParaRPr>
              <a:latin typeface="HSE Sans" panose="02000000000000000000" pitchFamily="50" charset="-52"/>
            </a:endParaRPr>
          </a:p>
          <a:p>
            <a:pPr marL="285750" lvl="0" indent="-285781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ct val="100000"/>
              <a:buFont typeface="Arial"/>
              <a:buChar char="•"/>
            </a:pPr>
            <a:r>
              <a:rPr lang="en-US">
                <a:latin typeface="HSE Sans" panose="02000000000000000000" pitchFamily="50" charset="-52"/>
                <a:sym typeface="Arial"/>
              </a:rPr>
              <a:t>To identify and support the most talented and creative students and graduates, to inspire them </a:t>
            </a:r>
            <a:r>
              <a:rPr lang="en-US">
                <a:latin typeface="HSE Sans" panose="02000000000000000000" pitchFamily="50" charset="-52"/>
              </a:rPr>
              <a:t>in their</a:t>
            </a:r>
            <a:r>
              <a:rPr lang="en-US">
                <a:latin typeface="HSE Sans" panose="02000000000000000000" pitchFamily="50" charset="-52"/>
                <a:sym typeface="Arial"/>
              </a:rPr>
              <a:t> research work and their master</a:t>
            </a:r>
            <a:r>
              <a:rPr lang="en-US">
                <a:latin typeface="HSE Sans" panose="02000000000000000000" pitchFamily="50" charset="-52"/>
              </a:rPr>
              <a:t>y</a:t>
            </a:r>
            <a:r>
              <a:rPr lang="en-US">
                <a:latin typeface="HSE Sans" panose="02000000000000000000" pitchFamily="50" charset="-52"/>
                <a:sym typeface="Arial"/>
              </a:rPr>
              <a:t> of their educational programmes</a:t>
            </a:r>
            <a:endParaRPr>
              <a:latin typeface="HSE Sans" panose="02000000000000000000" pitchFamily="50" charset="-52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ct val="100000"/>
              <a:buNone/>
            </a:pPr>
            <a:r>
              <a:rPr lang="en-US">
                <a:latin typeface="HSE Sans" panose="02000000000000000000" pitchFamily="50" charset="-52"/>
                <a:sym typeface="Arial"/>
              </a:rPr>
              <a:t>Who can apply?</a:t>
            </a:r>
            <a:endParaRPr>
              <a:latin typeface="HSE Sans" panose="02000000000000000000" pitchFamily="50" charset="-52"/>
            </a:endParaRPr>
          </a:p>
          <a:p>
            <a:pPr marL="285750" lvl="0" indent="-285781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ct val="100000"/>
              <a:buFont typeface="Arial"/>
              <a:buChar char="•"/>
            </a:pPr>
            <a:r>
              <a:rPr lang="en-US">
                <a:latin typeface="HSE Sans" panose="02000000000000000000" pitchFamily="50" charset="-52"/>
                <a:sym typeface="Arial"/>
              </a:rPr>
              <a:t>Bachelor's, specialist's, and master's </a:t>
            </a:r>
            <a:r>
              <a:rPr lang="en-US">
                <a:latin typeface="HSE Sans" panose="02000000000000000000" pitchFamily="50" charset="-52"/>
              </a:rPr>
              <a:t>students</a:t>
            </a:r>
            <a:endParaRPr>
              <a:latin typeface="HSE Sans" panose="02000000000000000000" pitchFamily="50" charset="-52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ct val="100000"/>
              <a:buNone/>
            </a:pPr>
            <a:r>
              <a:rPr lang="en-US">
                <a:latin typeface="HSE Sans" panose="02000000000000000000" pitchFamily="50" charset="-52"/>
                <a:sym typeface="Arial"/>
              </a:rPr>
              <a:t>Advantages of participation in the competition</a:t>
            </a:r>
            <a:endParaRPr>
              <a:latin typeface="HSE Sans" panose="02000000000000000000" pitchFamily="50" charset="-52"/>
            </a:endParaRPr>
          </a:p>
          <a:p>
            <a:pPr marL="285750" lvl="0" indent="-285781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ct val="100000"/>
              <a:buFont typeface="Arial"/>
              <a:buChar char="•"/>
            </a:pPr>
            <a:r>
              <a:rPr lang="en-US">
                <a:latin typeface="HSE Sans" panose="02000000000000000000" pitchFamily="50" charset="-52"/>
              </a:rPr>
              <a:t>A </a:t>
            </a:r>
            <a:r>
              <a:rPr lang="en-US">
                <a:latin typeface="HSE Sans" panose="02000000000000000000" pitchFamily="50" charset="-52"/>
                <a:sym typeface="Arial"/>
              </a:rPr>
              <a:t>special scholarship for the winners in each category (20,000 rubles </a:t>
            </a:r>
            <a:r>
              <a:rPr lang="en-US">
                <a:latin typeface="HSE Sans" panose="02000000000000000000" pitchFamily="50" charset="-52"/>
              </a:rPr>
              <a:t>per month for</a:t>
            </a:r>
            <a:r>
              <a:rPr lang="en-US">
                <a:latin typeface="HSE Sans" panose="02000000000000000000" pitchFamily="50" charset="-52"/>
                <a:sym typeface="Arial"/>
              </a:rPr>
              <a:t> 10 months);</a:t>
            </a:r>
            <a:endParaRPr>
              <a:latin typeface="HSE Sans" panose="02000000000000000000" pitchFamily="50" charset="-52"/>
            </a:endParaRPr>
          </a:p>
          <a:p>
            <a:pPr marL="285750" lvl="0" indent="-285781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ct val="100000"/>
              <a:buFont typeface="Arial"/>
              <a:buChar char="•"/>
            </a:pPr>
            <a:r>
              <a:rPr lang="en-US">
                <a:latin typeface="HSE Sans" panose="02000000000000000000" pitchFamily="50" charset="-52"/>
              </a:rPr>
              <a:t>A special certificate</a:t>
            </a:r>
            <a:endParaRPr>
              <a:latin typeface="HSE Sans" panose="02000000000000000000" pitchFamily="50" charset="-52"/>
            </a:endParaRPr>
          </a:p>
          <a:p>
            <a:pPr marL="285750" lvl="0" indent="-285781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ct val="100000"/>
              <a:buFont typeface="Arial"/>
              <a:buChar char="•"/>
            </a:pPr>
            <a:r>
              <a:rPr lang="en-US">
                <a:latin typeface="HSE Sans" panose="02000000000000000000" pitchFamily="50" charset="-52"/>
              </a:rPr>
              <a:t>A</a:t>
            </a:r>
            <a:r>
              <a:rPr lang="en-US">
                <a:latin typeface="HSE Sans" panose="02000000000000000000" pitchFamily="50" charset="-52"/>
                <a:sym typeface="Arial"/>
              </a:rPr>
              <a:t>dditional points </a:t>
            </a:r>
            <a:r>
              <a:rPr lang="en-US">
                <a:latin typeface="HSE Sans" panose="02000000000000000000" pitchFamily="50" charset="-52"/>
              </a:rPr>
              <a:t>for</a:t>
            </a:r>
            <a:r>
              <a:rPr lang="en-US">
                <a:latin typeface="HSE Sans" panose="02000000000000000000" pitchFamily="50" charset="-52"/>
                <a:sym typeface="Arial"/>
              </a:rPr>
              <a:t> admission to </a:t>
            </a:r>
            <a:r>
              <a:rPr lang="en-US">
                <a:latin typeface="HSE Sans" panose="02000000000000000000" pitchFamily="50" charset="-52"/>
              </a:rPr>
              <a:t>a</a:t>
            </a:r>
            <a:r>
              <a:rPr lang="en-US">
                <a:latin typeface="HSE Sans" panose="02000000000000000000" pitchFamily="50" charset="-52"/>
                <a:sym typeface="Arial"/>
              </a:rPr>
              <a:t> Master's </a:t>
            </a:r>
            <a:r>
              <a:rPr lang="en-US">
                <a:latin typeface="HSE Sans" panose="02000000000000000000" pitchFamily="50" charset="-52"/>
              </a:rPr>
              <a:t>program</a:t>
            </a:r>
            <a:endParaRPr>
              <a:latin typeface="HSE Sans" panose="02000000000000000000" pitchFamily="50" charset="-52"/>
            </a:endParaRPr>
          </a:p>
          <a:p>
            <a:pPr marL="285750" lvl="0" indent="-285781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ct val="100000"/>
              <a:buFont typeface="Arial"/>
              <a:buChar char="•"/>
            </a:pPr>
            <a:r>
              <a:rPr lang="en-US">
                <a:latin typeface="HSE Sans" panose="02000000000000000000" pitchFamily="50" charset="-52"/>
              </a:rPr>
              <a:t>D</a:t>
            </a:r>
            <a:r>
              <a:rPr lang="en-US">
                <a:latin typeface="HSE Sans" panose="02000000000000000000" pitchFamily="50" charset="-52"/>
                <a:sym typeface="Arial"/>
              </a:rPr>
              <a:t>iscounts on payment for admission to </a:t>
            </a:r>
            <a:r>
              <a:rPr lang="en-US">
                <a:latin typeface="HSE Sans" panose="02000000000000000000" pitchFamily="50" charset="-52"/>
              </a:rPr>
              <a:t>an HSE</a:t>
            </a:r>
            <a:r>
              <a:rPr lang="en-US">
                <a:latin typeface="HSE Sans" panose="02000000000000000000" pitchFamily="50" charset="-52"/>
                <a:sym typeface="Arial"/>
              </a:rPr>
              <a:t> Master's program</a:t>
            </a:r>
            <a:endParaRPr>
              <a:latin typeface="HSE Sans" panose="02000000000000000000" pitchFamily="50" charset="-52"/>
            </a:endParaRPr>
          </a:p>
          <a:p>
            <a:pPr marL="285750" lvl="0" indent="-285781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ct val="100000"/>
              <a:buFont typeface="Arial"/>
              <a:buChar char="•"/>
            </a:pPr>
            <a:r>
              <a:rPr lang="en-US">
                <a:latin typeface="HSE Sans" panose="02000000000000000000" pitchFamily="50" charset="-52"/>
              </a:rPr>
              <a:t>A</a:t>
            </a:r>
            <a:r>
              <a:rPr lang="en-US">
                <a:latin typeface="HSE Sans" panose="02000000000000000000" pitchFamily="50" charset="-52"/>
                <a:sym typeface="Arial"/>
              </a:rPr>
              <a:t>n academic travelling grant for participation in a scientific event </a:t>
            </a:r>
            <a:endParaRPr>
              <a:latin typeface="HSE Sans" panose="02000000000000000000" pitchFamily="50" charset="-52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ct val="100000"/>
              <a:buNone/>
            </a:pPr>
            <a:r>
              <a:rPr lang="en-US">
                <a:latin typeface="HSE Sans" panose="02000000000000000000" pitchFamily="50" charset="-52"/>
                <a:sym typeface="Arial"/>
              </a:rPr>
              <a:t>What are main requirements?</a:t>
            </a:r>
            <a:endParaRPr>
              <a:latin typeface="HSE Sans" panose="02000000000000000000" pitchFamily="50" charset="-52"/>
            </a:endParaRPr>
          </a:p>
          <a:p>
            <a:pPr marL="285750" lvl="0" indent="-285781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ct val="100000"/>
              <a:buFont typeface="Arial"/>
              <a:buChar char="•"/>
            </a:pPr>
            <a:r>
              <a:rPr lang="en-US">
                <a:latin typeface="HSE Sans" panose="02000000000000000000" pitchFamily="50" charset="-52"/>
                <a:sym typeface="Arial"/>
              </a:rPr>
              <a:t>Research papers </a:t>
            </a:r>
            <a:r>
              <a:rPr lang="en-US">
                <a:latin typeface="HSE Sans" panose="02000000000000000000" pitchFamily="50" charset="-52"/>
              </a:rPr>
              <a:t>are to be</a:t>
            </a:r>
            <a:r>
              <a:rPr lang="en-US">
                <a:latin typeface="HSE Sans" panose="02000000000000000000" pitchFamily="50" charset="-52"/>
                <a:sym typeface="Arial"/>
              </a:rPr>
              <a:t> written in Russian or English</a:t>
            </a:r>
            <a:endParaRPr>
              <a:latin typeface="HSE Sans" panose="02000000000000000000" pitchFamily="50" charset="-52"/>
            </a:endParaRPr>
          </a:p>
          <a:p>
            <a:pPr marL="285750" lvl="0" indent="-285781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ct val="100000"/>
              <a:buFont typeface="Arial"/>
              <a:buChar char="•"/>
            </a:pPr>
            <a:r>
              <a:rPr lang="en-US">
                <a:latin typeface="HSE Sans" panose="02000000000000000000" pitchFamily="50" charset="-52"/>
              </a:rPr>
              <a:t>P</a:t>
            </a:r>
            <a:r>
              <a:rPr lang="en-US">
                <a:latin typeface="HSE Sans" panose="02000000000000000000" pitchFamily="50" charset="-52"/>
                <a:sym typeface="Arial"/>
              </a:rPr>
              <a:t>apers for the competition </a:t>
            </a:r>
            <a:r>
              <a:rPr lang="en-US">
                <a:latin typeface="HSE Sans" panose="02000000000000000000" pitchFamily="50" charset="-52"/>
              </a:rPr>
              <a:t>are to be submitted</a:t>
            </a:r>
            <a:r>
              <a:rPr lang="en-US">
                <a:latin typeface="HSE Sans" panose="02000000000000000000" pitchFamily="50" charset="-52"/>
                <a:sym typeface="Arial"/>
              </a:rPr>
              <a:t> from 1 September to 15 October annually</a:t>
            </a:r>
            <a:endParaRPr>
              <a:latin typeface="HSE Sans" panose="02000000000000000000" pitchFamily="50" charset="-52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ct val="100000"/>
              <a:buNone/>
            </a:pPr>
            <a:endParaRPr>
              <a:latin typeface="HSE Sans" panose="02000000000000000000" pitchFamily="50" charset="-52"/>
              <a:ea typeface="Arial Narrow"/>
              <a:cs typeface="Arial Narrow"/>
              <a:sym typeface="Arial Narrow"/>
            </a:endParaRPr>
          </a:p>
        </p:txBody>
      </p:sp>
      <p:sp>
        <p:nvSpPr>
          <p:cNvPr id="344" name="Google Shape;344;p11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2081649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latin typeface="HSE Sans" panose="02000000000000000000" pitchFamily="50" charset="-52"/>
              </a:rPr>
              <a:t>HSE – Saint-Petersburg</a:t>
            </a:r>
            <a:endParaRPr sz="1200">
              <a:latin typeface="HSE Sans" panose="02000000000000000000" pitchFamily="50" charset="-5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>
              <a:latin typeface="HSE Sans" panose="02000000000000000000" pitchFamily="50" charset="-52"/>
              <a:ea typeface="Arial Narrow"/>
              <a:cs typeface="Arial Narrow"/>
              <a:sym typeface="Arial Narrow"/>
            </a:endParaRPr>
          </a:p>
        </p:txBody>
      </p:sp>
      <p:sp>
        <p:nvSpPr>
          <p:cNvPr id="345" name="Google Shape;345;p11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467812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None/>
            </a:pPr>
            <a:r>
              <a:rPr lang="en-US" sz="1200">
                <a:latin typeface="HSE Sans" panose="02000000000000000000" pitchFamily="50" charset="-52"/>
                <a:sym typeface="Arial"/>
              </a:rPr>
              <a:t>Academic Development of students</a:t>
            </a:r>
            <a:endParaRPr>
              <a:latin typeface="HSE Sans" panose="02000000000000000000" pitchFamily="50" charset="-52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None/>
            </a:pPr>
            <a:r>
              <a:rPr lang="en-US" sz="1200">
                <a:latin typeface="HSE Sans" panose="02000000000000000000" pitchFamily="50" charset="-52"/>
              </a:rPr>
              <a:t>HSE – Saint-Petersburg</a:t>
            </a:r>
            <a:endParaRPr sz="1200">
              <a:latin typeface="HSE Sans" panose="02000000000000000000" pitchFamily="50" charset="-52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>
              <a:latin typeface="HSE Sans" panose="02000000000000000000" pitchFamily="50" charset="-52"/>
              <a:ea typeface="Arial Narrow"/>
              <a:cs typeface="Arial Narrow"/>
              <a:sym typeface="Arial Narrow"/>
            </a:endParaRPr>
          </a:p>
        </p:txBody>
      </p:sp>
      <p:sp>
        <p:nvSpPr>
          <p:cNvPr id="346" name="Google Shape;346;p11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None/>
            </a:pPr>
            <a:r>
              <a:rPr lang="en-US" sz="1200">
                <a:latin typeface="HSE Sans" panose="02000000000000000000" pitchFamily="50" charset="-52"/>
                <a:sym typeface="Arial"/>
              </a:rPr>
              <a:t>Inner Academic Competition</a:t>
            </a:r>
            <a:endParaRPr sz="1200">
              <a:latin typeface="HSE Sans" panose="02000000000000000000" pitchFamily="50" charset="-52"/>
              <a:sym typeface="Arial"/>
            </a:endParaRPr>
          </a:p>
        </p:txBody>
      </p:sp>
      <p:sp>
        <p:nvSpPr>
          <p:cNvPr id="347" name="Google Shape;347;p11"/>
          <p:cNvSpPr/>
          <p:nvPr/>
        </p:nvSpPr>
        <p:spPr>
          <a:xfrm>
            <a:off x="8740562" y="5790987"/>
            <a:ext cx="1508747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HSE Sans" panose="02000000000000000000" pitchFamily="50" charset="-52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48" name="Google Shape;34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42322" y="5496673"/>
            <a:ext cx="1173404" cy="1173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1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636" r="16636"/>
          <a:stretch/>
        </p:blipFill>
        <p:spPr>
          <a:xfrm>
            <a:off x="6684653" y="1447790"/>
            <a:ext cx="4325167" cy="4325107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pic>
      <p:sp>
        <p:nvSpPr>
          <p:cNvPr id="355" name="Google Shape;355;p12"/>
          <p:cNvSpPr txBox="1">
            <a:spLocks noGrp="1"/>
          </p:cNvSpPr>
          <p:nvPr>
            <p:ph type="title"/>
          </p:nvPr>
        </p:nvSpPr>
        <p:spPr>
          <a:xfrm>
            <a:off x="585897" y="1248508"/>
            <a:ext cx="5841279" cy="615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>
                <a:latin typeface="HSE Sans" panose="02000000000000000000" pitchFamily="50" charset="-52"/>
                <a:sym typeface="Arial"/>
              </a:rPr>
              <a:t> Team research project competition “Research Initiative”</a:t>
            </a:r>
            <a:endParaRPr sz="1600">
              <a:latin typeface="HSE Sans" panose="02000000000000000000" pitchFamily="50" charset="-52"/>
              <a:sym typeface="Arial"/>
            </a:endParaRPr>
          </a:p>
        </p:txBody>
      </p:sp>
      <p:sp>
        <p:nvSpPr>
          <p:cNvPr id="356" name="Google Shape;356;p12"/>
          <p:cNvSpPr txBox="1">
            <a:spLocks noGrp="1"/>
          </p:cNvSpPr>
          <p:nvPr>
            <p:ph type="body" idx="1"/>
          </p:nvPr>
        </p:nvSpPr>
        <p:spPr>
          <a:xfrm>
            <a:off x="266007" y="1596044"/>
            <a:ext cx="6161169" cy="376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 fontScale="92500" lnSpcReduction="20000"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ct val="100000"/>
              <a:buNone/>
            </a:pPr>
            <a:r>
              <a:rPr lang="en-US">
                <a:latin typeface="HSE Sans" panose="02000000000000000000" pitchFamily="50" charset="-52"/>
                <a:sym typeface="Arial"/>
              </a:rPr>
              <a:t>The idea of Initiative</a:t>
            </a:r>
            <a:endParaRPr>
              <a:latin typeface="HSE Sans" panose="02000000000000000000" pitchFamily="50" charset="-52"/>
            </a:endParaRPr>
          </a:p>
          <a:p>
            <a:pPr marL="285750" lvl="0" indent="-27959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ct val="100000"/>
              <a:buFont typeface="Arial"/>
              <a:buChar char="•"/>
            </a:pPr>
            <a:r>
              <a:rPr lang="en-US">
                <a:latin typeface="HSE Sans" panose="02000000000000000000" pitchFamily="50" charset="-52"/>
              </a:rPr>
              <a:t>A</a:t>
            </a:r>
            <a:r>
              <a:rPr lang="en-US">
                <a:latin typeface="HSE Sans" panose="02000000000000000000" pitchFamily="50" charset="-52"/>
                <a:sym typeface="Arial"/>
              </a:rPr>
              <a:t> grant competition</a:t>
            </a:r>
            <a:endParaRPr>
              <a:latin typeface="HSE Sans" panose="02000000000000000000" pitchFamily="50" charset="-52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ct val="100000"/>
              <a:buNone/>
            </a:pPr>
            <a:r>
              <a:rPr lang="en-US">
                <a:latin typeface="HSE Sans" panose="02000000000000000000" pitchFamily="50" charset="-52"/>
                <a:sym typeface="Arial"/>
              </a:rPr>
              <a:t>Who can participate? </a:t>
            </a:r>
            <a:endParaRPr>
              <a:latin typeface="HSE Sans" panose="02000000000000000000" pitchFamily="50" charset="-52"/>
            </a:endParaRPr>
          </a:p>
          <a:p>
            <a:pPr marL="285750" lvl="0" indent="-27959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ct val="100000"/>
              <a:buFont typeface="Arial"/>
              <a:buChar char="•"/>
            </a:pPr>
            <a:r>
              <a:rPr lang="en-US">
                <a:latin typeface="HSE Sans" panose="02000000000000000000" pitchFamily="50" charset="-52"/>
                <a:sym typeface="Arial"/>
              </a:rPr>
              <a:t> </a:t>
            </a:r>
            <a:r>
              <a:rPr lang="en-US">
                <a:latin typeface="HSE Sans" panose="02000000000000000000" pitchFamily="50" charset="-52"/>
              </a:rPr>
              <a:t>U</a:t>
            </a:r>
            <a:r>
              <a:rPr lang="en-US">
                <a:latin typeface="HSE Sans" panose="02000000000000000000" pitchFamily="50" charset="-52"/>
                <a:sym typeface="Arial"/>
              </a:rPr>
              <a:t>ndergraduate and graduate students</a:t>
            </a:r>
            <a:endParaRPr>
              <a:latin typeface="HSE Sans" panose="02000000000000000000" pitchFamily="50" charset="-52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ct val="100000"/>
              <a:buNone/>
            </a:pPr>
            <a:r>
              <a:rPr lang="en-US">
                <a:latin typeface="HSE Sans" panose="02000000000000000000" pitchFamily="50" charset="-52"/>
                <a:sym typeface="Arial"/>
              </a:rPr>
              <a:t>Advantages</a:t>
            </a:r>
            <a:endParaRPr>
              <a:latin typeface="HSE Sans" panose="02000000000000000000" pitchFamily="50" charset="-52"/>
            </a:endParaRPr>
          </a:p>
          <a:p>
            <a:pPr marL="285750" lvl="0" indent="-27959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ct val="100000"/>
              <a:buFont typeface="Arial"/>
              <a:buChar char="•"/>
            </a:pPr>
            <a:r>
              <a:rPr lang="en-US">
                <a:latin typeface="HSE Sans" panose="02000000000000000000" pitchFamily="50" charset="-52"/>
              </a:rPr>
              <a:t>An </a:t>
            </a:r>
            <a:r>
              <a:rPr lang="en-US">
                <a:latin typeface="HSE Sans" panose="02000000000000000000" pitchFamily="50" charset="-52"/>
                <a:sym typeface="Arial"/>
              </a:rPr>
              <a:t>opportunity to come up with and independently implement a team research project from scratch</a:t>
            </a:r>
            <a:endParaRPr>
              <a:latin typeface="HSE Sans" panose="02000000000000000000" pitchFamily="50" charset="-52"/>
            </a:endParaRPr>
          </a:p>
          <a:p>
            <a:pPr marL="285750" lvl="0" indent="-27959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ct val="100000"/>
              <a:buFont typeface="Arial"/>
              <a:buChar char="•"/>
            </a:pPr>
            <a:r>
              <a:rPr lang="en-US">
                <a:latin typeface="HSE Sans" panose="02000000000000000000" pitchFamily="50" charset="-52"/>
                <a:sym typeface="Arial"/>
              </a:rPr>
              <a:t>students gain teamwork skills</a:t>
            </a:r>
            <a:endParaRPr>
              <a:latin typeface="HSE Sans" panose="02000000000000000000" pitchFamily="50" charset="-52"/>
            </a:endParaRPr>
          </a:p>
          <a:p>
            <a:pPr marL="285750" lvl="0" indent="-27959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ct val="100000"/>
              <a:buFont typeface="Arial"/>
              <a:buChar char="•"/>
            </a:pPr>
            <a:r>
              <a:rPr lang="en-US">
                <a:latin typeface="HSE Sans" panose="02000000000000000000" pitchFamily="50" charset="-52"/>
              </a:rPr>
              <a:t>An</a:t>
            </a:r>
            <a:r>
              <a:rPr lang="en-US">
                <a:latin typeface="HSE Sans" panose="02000000000000000000" pitchFamily="50" charset="-52"/>
                <a:sym typeface="Arial"/>
              </a:rPr>
              <a:t> opportunit</a:t>
            </a:r>
            <a:r>
              <a:rPr lang="en-US">
                <a:latin typeface="HSE Sans" panose="02000000000000000000" pitchFamily="50" charset="-52"/>
              </a:rPr>
              <a:t>y</a:t>
            </a:r>
            <a:r>
              <a:rPr lang="en-US">
                <a:latin typeface="HSE Sans" panose="02000000000000000000" pitchFamily="50" charset="-52"/>
                <a:sym typeface="Arial"/>
              </a:rPr>
              <a:t> to collaborate and realize the most ambitious scientific ideas</a:t>
            </a:r>
            <a:endParaRPr>
              <a:latin typeface="HSE Sans" panose="02000000000000000000" pitchFamily="50" charset="-52"/>
            </a:endParaRPr>
          </a:p>
          <a:p>
            <a:pPr marL="285750" lvl="0" indent="-27959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ct val="100000"/>
              <a:buFont typeface="Arial"/>
              <a:buChar char="•"/>
            </a:pPr>
            <a:r>
              <a:rPr lang="en-US">
                <a:latin typeface="HSE Sans" panose="02000000000000000000" pitchFamily="50" charset="-52"/>
              </a:rPr>
              <a:t>An opportunity to conduct i</a:t>
            </a:r>
            <a:r>
              <a:rPr lang="en-US">
                <a:latin typeface="HSE Sans" panose="02000000000000000000" pitchFamily="50" charset="-52"/>
                <a:sym typeface="Arial"/>
              </a:rPr>
              <a:t>nterdisciplinary </a:t>
            </a:r>
            <a:r>
              <a:rPr lang="en-US">
                <a:latin typeface="HSE Sans" panose="02000000000000000000" pitchFamily="50" charset="-52"/>
              </a:rPr>
              <a:t>research</a:t>
            </a:r>
            <a:endParaRPr>
              <a:latin typeface="HSE Sans" panose="02000000000000000000" pitchFamily="50" charset="-52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ct val="100000"/>
              <a:buNone/>
            </a:pPr>
            <a:r>
              <a:rPr lang="en-US">
                <a:latin typeface="HSE Sans" panose="02000000000000000000" pitchFamily="50" charset="-52"/>
                <a:sym typeface="Arial"/>
              </a:rPr>
              <a:t>Examples:</a:t>
            </a:r>
            <a:endParaRPr>
              <a:latin typeface="HSE Sans" panose="02000000000000000000" pitchFamily="50" charset="-52"/>
            </a:endParaRPr>
          </a:p>
          <a:p>
            <a:pPr marL="285750" lvl="0" indent="-27959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ct val="100000"/>
              <a:buFont typeface="Arial"/>
              <a:buChar char="•"/>
            </a:pPr>
            <a:r>
              <a:rPr lang="en-US">
                <a:latin typeface="HSE Sans" panose="02000000000000000000" pitchFamily="50" charset="-52"/>
              </a:rPr>
              <a:t>C</a:t>
            </a:r>
            <a:r>
              <a:rPr lang="en-US">
                <a:latin typeface="HSE Sans" panose="02000000000000000000" pitchFamily="50" charset="-52"/>
                <a:sym typeface="Arial"/>
              </a:rPr>
              <a:t>reating experimental medical drugs</a:t>
            </a:r>
            <a:endParaRPr>
              <a:latin typeface="HSE Sans" panose="02000000000000000000" pitchFamily="50" charset="-52"/>
            </a:endParaRPr>
          </a:p>
          <a:p>
            <a:pPr marL="285750" lvl="0" indent="-27959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ct val="100000"/>
              <a:buFont typeface="Arial"/>
              <a:buChar char="•"/>
            </a:pPr>
            <a:r>
              <a:rPr lang="en-US">
                <a:latin typeface="HSE Sans" panose="02000000000000000000" pitchFamily="50" charset="-52"/>
              </a:rPr>
              <a:t>C</a:t>
            </a:r>
            <a:r>
              <a:rPr lang="en-US">
                <a:latin typeface="HSE Sans" panose="02000000000000000000" pitchFamily="50" charset="-52"/>
                <a:sym typeface="Arial"/>
              </a:rPr>
              <a:t>reating databases of languages of the peoples of the Russian North</a:t>
            </a:r>
            <a:endParaRPr>
              <a:latin typeface="HSE Sans" panose="02000000000000000000" pitchFamily="50" charset="-52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ct val="100000"/>
              <a:buNone/>
            </a:pPr>
            <a:r>
              <a:rPr lang="en-US">
                <a:latin typeface="HSE Sans" panose="02000000000000000000" pitchFamily="50" charset="-52"/>
                <a:sym typeface="Arial"/>
              </a:rPr>
              <a:t>Applications for the team research project are collected annually from 8 February to 3 March.</a:t>
            </a:r>
            <a:endParaRPr>
              <a:latin typeface="HSE Sans" panose="02000000000000000000" pitchFamily="50" charset="-52"/>
              <a:sym typeface="Arial"/>
            </a:endParaRPr>
          </a:p>
        </p:txBody>
      </p:sp>
      <p:sp>
        <p:nvSpPr>
          <p:cNvPr id="357" name="Google Shape;357;p12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2073336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latin typeface="HSE Sans" panose="02000000000000000000" pitchFamily="50" charset="-52"/>
              </a:rPr>
              <a:t>HSE – Saint-Petersburg</a:t>
            </a:r>
            <a:endParaRPr sz="1200">
              <a:latin typeface="HSE Sans" panose="02000000000000000000" pitchFamily="50" charset="-5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>
              <a:latin typeface="HSE Sans" panose="02000000000000000000" pitchFamily="50" charset="-52"/>
              <a:ea typeface="Arial Narrow"/>
              <a:cs typeface="Arial Narrow"/>
              <a:sym typeface="Arial Narrow"/>
            </a:endParaRPr>
          </a:p>
        </p:txBody>
      </p:sp>
      <p:sp>
        <p:nvSpPr>
          <p:cNvPr id="358" name="Google Shape;358;p12"/>
          <p:cNvSpPr txBox="1">
            <a:spLocks noGrp="1"/>
          </p:cNvSpPr>
          <p:nvPr>
            <p:ph type="body" idx="4"/>
          </p:nvPr>
        </p:nvSpPr>
        <p:spPr>
          <a:xfrm>
            <a:off x="3459162" y="548720"/>
            <a:ext cx="2509375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None/>
            </a:pPr>
            <a:r>
              <a:rPr lang="en-US" sz="1200">
                <a:latin typeface="HSE Sans" panose="02000000000000000000" pitchFamily="50" charset="-52"/>
                <a:sym typeface="Arial"/>
              </a:rPr>
              <a:t>Academic Development of students</a:t>
            </a:r>
            <a:endParaRPr>
              <a:latin typeface="HSE Sans" panose="02000000000000000000" pitchFamily="50" charset="-52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None/>
            </a:pPr>
            <a:r>
              <a:rPr lang="en-US" sz="1200">
                <a:latin typeface="HSE Sans" panose="02000000000000000000" pitchFamily="50" charset="-52"/>
              </a:rPr>
              <a:t>HSE – Saint-Petersburg</a:t>
            </a:r>
            <a:endParaRPr sz="1200">
              <a:latin typeface="HSE Sans" panose="02000000000000000000" pitchFamily="50" charset="-52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>
              <a:latin typeface="HSE Sans" panose="02000000000000000000" pitchFamily="50" charset="-52"/>
              <a:ea typeface="Arial Narrow"/>
              <a:cs typeface="Arial Narrow"/>
              <a:sym typeface="Arial Narrow"/>
            </a:endParaRPr>
          </a:p>
        </p:txBody>
      </p:sp>
      <p:sp>
        <p:nvSpPr>
          <p:cNvPr id="359" name="Google Shape;359;p12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None/>
            </a:pPr>
            <a:r>
              <a:rPr lang="en-US" sz="1200">
                <a:latin typeface="HSE Sans" panose="02000000000000000000" pitchFamily="50" charset="-52"/>
                <a:sym typeface="Arial"/>
              </a:rPr>
              <a:t>Inner Academic Competition</a:t>
            </a:r>
            <a:endParaRPr sz="1200">
              <a:latin typeface="HSE Sans" panose="02000000000000000000" pitchFamily="50" charset="-52"/>
              <a:sym typeface="Arial"/>
            </a:endParaRPr>
          </a:p>
        </p:txBody>
      </p:sp>
      <p:sp>
        <p:nvSpPr>
          <p:cNvPr id="360" name="Google Shape;360;p12"/>
          <p:cNvSpPr/>
          <p:nvPr/>
        </p:nvSpPr>
        <p:spPr>
          <a:xfrm>
            <a:off x="3651417" y="6260028"/>
            <a:ext cx="1508747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HSE Sans" panose="02000000000000000000" pitchFamily="50" charset="-52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61" name="Google Shape;361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63687" y="5298003"/>
            <a:ext cx="1409700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3"/>
          <p:cNvSpPr txBox="1">
            <a:spLocks noGrp="1"/>
          </p:cNvSpPr>
          <p:nvPr>
            <p:ph type="title"/>
          </p:nvPr>
        </p:nvSpPr>
        <p:spPr>
          <a:xfrm>
            <a:off x="585898" y="1304311"/>
            <a:ext cx="5673994" cy="67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800">
                <a:latin typeface="HSE Sans" panose="02000000000000000000" pitchFamily="50" charset="-52"/>
                <a:sym typeface="Arial"/>
              </a:rPr>
              <a:t>State Academic Scholarship </a:t>
            </a:r>
            <a:r>
              <a:rPr lang="en-US">
                <a:latin typeface="HSE Sans" panose="02000000000000000000" pitchFamily="50" charset="-52"/>
              </a:rPr>
              <a:t/>
            </a:r>
            <a:br>
              <a:rPr lang="en-US">
                <a:latin typeface="HSE Sans" panose="02000000000000000000" pitchFamily="50" charset="-52"/>
              </a:rPr>
            </a:br>
            <a:r>
              <a:rPr lang="en-US">
                <a:latin typeface="HSE Sans" panose="02000000000000000000" pitchFamily="50" charset="-52"/>
              </a:rPr>
              <a:t/>
            </a:r>
            <a:br>
              <a:rPr lang="en-US">
                <a:latin typeface="HSE Sans" panose="02000000000000000000" pitchFamily="50" charset="-52"/>
              </a:rPr>
            </a:br>
            <a:endParaRPr>
              <a:latin typeface="HSE Sans" panose="02000000000000000000" pitchFamily="50" charset="-52"/>
            </a:endParaRPr>
          </a:p>
        </p:txBody>
      </p:sp>
      <p:sp>
        <p:nvSpPr>
          <p:cNvPr id="368" name="Google Shape;368;p13"/>
          <p:cNvSpPr txBox="1">
            <a:spLocks noGrp="1"/>
          </p:cNvSpPr>
          <p:nvPr>
            <p:ph type="body" idx="1"/>
          </p:nvPr>
        </p:nvSpPr>
        <p:spPr>
          <a:xfrm>
            <a:off x="585897" y="1983035"/>
            <a:ext cx="5484397" cy="3789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400"/>
              <a:buFont typeface="Arial"/>
              <a:buNone/>
            </a:pPr>
            <a:r>
              <a:rPr lang="en-US" sz="1400" b="1">
                <a:latin typeface="HSE Sans" panose="02000000000000000000" pitchFamily="50" charset="-52"/>
              </a:rPr>
              <a:t>An Increased Scholarship</a:t>
            </a:r>
            <a:r>
              <a:rPr lang="en-US">
                <a:latin typeface="HSE Sans" panose="02000000000000000000" pitchFamily="50" charset="-52"/>
              </a:rPr>
              <a:t> for achievements in research activities is awarded to students studying on a full-time state-funded basis </a:t>
            </a:r>
            <a:endParaRPr>
              <a:latin typeface="HSE Sans" panose="02000000000000000000" pitchFamily="50" charset="-5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rPr lang="en-US">
                <a:latin typeface="HSE Sans" panose="02000000000000000000" pitchFamily="50" charset="-52"/>
              </a:rPr>
              <a:t>Who can</a:t>
            </a:r>
            <a:r>
              <a:rPr lang="en-US">
                <a:latin typeface="HSE Sans" panose="02000000000000000000" pitchFamily="50" charset="-52"/>
                <a:sym typeface="Arial"/>
              </a:rPr>
              <a:t> </a:t>
            </a:r>
            <a:r>
              <a:rPr lang="en-US">
                <a:latin typeface="HSE Sans" panose="02000000000000000000" pitchFamily="50" charset="-52"/>
              </a:rPr>
              <a:t>apply</a:t>
            </a:r>
            <a:endParaRPr>
              <a:latin typeface="HSE Sans" panose="02000000000000000000" pitchFamily="50" charset="-52"/>
              <a:sym typeface="Arial"/>
            </a:endParaRPr>
          </a:p>
          <a:p>
            <a:pPr marL="285750" lvl="0" indent="-29197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Char char="•"/>
            </a:pPr>
            <a:r>
              <a:rPr lang="en-US">
                <a:latin typeface="HSE Sans" panose="02000000000000000000" pitchFamily="50" charset="-52"/>
              </a:rPr>
              <a:t>Winners of a research paper competition at HSE</a:t>
            </a:r>
            <a:endParaRPr>
              <a:latin typeface="HSE Sans" panose="02000000000000000000" pitchFamily="50" charset="-52"/>
            </a:endParaRPr>
          </a:p>
          <a:p>
            <a:pPr marL="285750" lvl="0" indent="-29197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Char char="•"/>
            </a:pPr>
            <a:r>
              <a:rPr lang="en-US">
                <a:latin typeface="HSE Sans" panose="02000000000000000000" pitchFamily="50" charset="-52"/>
              </a:rPr>
              <a:t>Winners of a research paper competition held outside of HSE</a:t>
            </a:r>
            <a:endParaRPr>
              <a:latin typeface="HSE Sans" panose="02000000000000000000" pitchFamily="50" charset="-52"/>
            </a:endParaRPr>
          </a:p>
          <a:p>
            <a:pPr marL="285750" lvl="0" indent="-29197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Char char="•"/>
            </a:pPr>
            <a:r>
              <a:rPr lang="en-US">
                <a:latin typeface="HSE Sans" panose="02000000000000000000" pitchFamily="50" charset="-52"/>
              </a:rPr>
              <a:t>Those receiving a grant for research paper fulfilment</a:t>
            </a:r>
            <a:endParaRPr>
              <a:latin typeface="HSE Sans" panose="02000000000000000000" pitchFamily="50" charset="-52"/>
            </a:endParaRPr>
          </a:p>
          <a:p>
            <a:pPr marL="285750" lvl="0" indent="-29197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Char char="•"/>
            </a:pPr>
            <a:r>
              <a:rPr lang="en-US">
                <a:latin typeface="HSE Sans" panose="02000000000000000000" pitchFamily="50" charset="-52"/>
              </a:rPr>
              <a:t>Publication in a scientific (academic, scientific, educational and methodological) publication</a:t>
            </a:r>
            <a:endParaRPr>
              <a:latin typeface="HSE Sans" panose="02000000000000000000" pitchFamily="50" charset="-5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rPr lang="en-US">
                <a:latin typeface="HSE Sans" panose="02000000000000000000" pitchFamily="50" charset="-52"/>
                <a:sym typeface="Arial"/>
              </a:rPr>
              <a:t>How to participate</a:t>
            </a:r>
            <a:endParaRPr>
              <a:latin typeface="HSE Sans" panose="02000000000000000000" pitchFamily="50" charset="-52"/>
            </a:endParaRPr>
          </a:p>
          <a:p>
            <a:pPr marL="285750" lvl="0" indent="-29197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Char char="•"/>
            </a:pPr>
            <a:r>
              <a:rPr lang="en-US">
                <a:latin typeface="HSE Sans" panose="02000000000000000000" pitchFamily="50" charset="-52"/>
              </a:rPr>
              <a:t>A student submits an application for the Increased Scholarship through the LMS educational information environment system</a:t>
            </a:r>
            <a:endParaRPr>
              <a:latin typeface="HSE Sans" panose="02000000000000000000" pitchFamily="50" charset="-52"/>
            </a:endParaRPr>
          </a:p>
          <a:p>
            <a:pPr marL="285750" lvl="0" indent="-29197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Char char="•"/>
            </a:pPr>
            <a:r>
              <a:rPr lang="en-US">
                <a:latin typeface="HSE Sans" panose="02000000000000000000" pitchFamily="50" charset="-52"/>
              </a:rPr>
              <a:t>Documents for the competition are submitted in the LMS system within 20 calendar days from the date of the competition announcement</a:t>
            </a:r>
            <a:endParaRPr>
              <a:latin typeface="HSE Sans" panose="02000000000000000000" pitchFamily="50" charset="-52"/>
            </a:endParaRPr>
          </a:p>
          <a:p>
            <a:pPr marL="285750" lvl="0" indent="-29197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Char char="•"/>
            </a:pPr>
            <a:r>
              <a:rPr lang="en-US">
                <a:latin typeface="HSE Sans" panose="02000000000000000000" pitchFamily="50" charset="-52"/>
              </a:rPr>
              <a:t>Competition announcements are posted on the website (see QR) no later than 15 May and 15 November of each academic year.</a:t>
            </a:r>
            <a:endParaRPr>
              <a:latin typeface="HSE Sans" panose="02000000000000000000" pitchFamily="50" charset="-52"/>
            </a:endParaRPr>
          </a:p>
        </p:txBody>
      </p:sp>
      <p:sp>
        <p:nvSpPr>
          <p:cNvPr id="369" name="Google Shape;369;p13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2095270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latin typeface="HSE Sans" panose="02000000000000000000" pitchFamily="50" charset="-52"/>
              </a:rPr>
              <a:t>HSE – Saint-Petersburg</a:t>
            </a:r>
            <a:endParaRPr sz="1200">
              <a:latin typeface="HSE Sans" panose="02000000000000000000" pitchFamily="50" charset="-5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>
              <a:latin typeface="HSE Sans" panose="02000000000000000000" pitchFamily="50" charset="-52"/>
            </a:endParaRPr>
          </a:p>
        </p:txBody>
      </p:sp>
      <p:sp>
        <p:nvSpPr>
          <p:cNvPr id="370" name="Google Shape;370;p13"/>
          <p:cNvSpPr txBox="1">
            <a:spLocks noGrp="1"/>
          </p:cNvSpPr>
          <p:nvPr>
            <p:ph type="body" idx="4"/>
          </p:nvPr>
        </p:nvSpPr>
        <p:spPr>
          <a:xfrm>
            <a:off x="3459162" y="548720"/>
            <a:ext cx="2611132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None/>
            </a:pPr>
            <a:r>
              <a:rPr lang="en-US" sz="1200">
                <a:latin typeface="HSE Sans" panose="02000000000000000000" pitchFamily="50" charset="-52"/>
                <a:sym typeface="Arial"/>
              </a:rPr>
              <a:t>Academic Development of students</a:t>
            </a:r>
            <a:endParaRPr>
              <a:latin typeface="HSE Sans" panose="02000000000000000000" pitchFamily="50" charset="-52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None/>
            </a:pPr>
            <a:r>
              <a:rPr lang="en-US" sz="1200">
                <a:latin typeface="HSE Sans" panose="02000000000000000000" pitchFamily="50" charset="-52"/>
              </a:rPr>
              <a:t>HSE – Saint-Petersburg</a:t>
            </a:r>
            <a:endParaRPr sz="1200">
              <a:latin typeface="HSE Sans" panose="02000000000000000000" pitchFamily="50" charset="-52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>
              <a:latin typeface="HSE Sans" panose="02000000000000000000" pitchFamily="50" charset="-52"/>
            </a:endParaRPr>
          </a:p>
        </p:txBody>
      </p:sp>
      <p:sp>
        <p:nvSpPr>
          <p:cNvPr id="371" name="Google Shape;371;p13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3677322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None/>
            </a:pPr>
            <a:r>
              <a:rPr lang="en-US" sz="1200">
                <a:latin typeface="HSE Sans" panose="02000000000000000000" pitchFamily="50" charset="-52"/>
              </a:rPr>
              <a:t>Increased State Academic Scholarship</a:t>
            </a:r>
            <a:endParaRPr>
              <a:latin typeface="HSE Sans" panose="02000000000000000000" pitchFamily="50" charset="-52"/>
            </a:endParaRPr>
          </a:p>
        </p:txBody>
      </p:sp>
      <p:pic>
        <p:nvPicPr>
          <p:cNvPr id="372" name="Google Shape;372;p1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758" r="16758"/>
          <a:stretch/>
        </p:blipFill>
        <p:spPr>
          <a:xfrm>
            <a:off x="7466957" y="1447789"/>
            <a:ext cx="4325167" cy="4325107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pic>
      <p:sp>
        <p:nvSpPr>
          <p:cNvPr id="373" name="Google Shape;373;p13"/>
          <p:cNvSpPr/>
          <p:nvPr/>
        </p:nvSpPr>
        <p:spPr>
          <a:xfrm>
            <a:off x="3238960" y="5967833"/>
            <a:ext cx="2792406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HSE Sans" panose="02000000000000000000" pitchFamily="50" charset="-52"/>
              <a:sym typeface="Arial"/>
            </a:endParaRPr>
          </a:p>
        </p:txBody>
      </p:sp>
      <p:pic>
        <p:nvPicPr>
          <p:cNvPr id="374" name="Google Shape;37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85287" y="5577308"/>
            <a:ext cx="1052092" cy="1052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4"/>
          <p:cNvSpPr txBox="1">
            <a:spLocks noGrp="1"/>
          </p:cNvSpPr>
          <p:nvPr>
            <p:ph type="title"/>
          </p:nvPr>
        </p:nvSpPr>
        <p:spPr>
          <a:xfrm>
            <a:off x="275495" y="1358446"/>
            <a:ext cx="5068859" cy="493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latin typeface="HSE Sans" panose="02000000000000000000" pitchFamily="50" charset="-52"/>
                <a:sym typeface="Arial"/>
              </a:rPr>
              <a:t>Grant competitions</a:t>
            </a:r>
            <a:endParaRPr sz="1600">
              <a:latin typeface="HSE Sans" panose="02000000000000000000" pitchFamily="50" charset="-52"/>
              <a:sym typeface="Arial"/>
            </a:endParaRPr>
          </a:p>
        </p:txBody>
      </p:sp>
      <p:sp>
        <p:nvSpPr>
          <p:cNvPr id="381" name="Google Shape;381;p14"/>
          <p:cNvSpPr txBox="1">
            <a:spLocks noGrp="1"/>
          </p:cNvSpPr>
          <p:nvPr>
            <p:ph type="body" idx="1"/>
          </p:nvPr>
        </p:nvSpPr>
        <p:spPr>
          <a:xfrm>
            <a:off x="275495" y="1774624"/>
            <a:ext cx="4959126" cy="4858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None/>
            </a:pPr>
            <a:endParaRPr>
              <a:latin typeface="HSE Sans" panose="02000000000000000000" pitchFamily="50" charset="-52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None/>
            </a:pPr>
            <a:r>
              <a:rPr lang="en-US">
                <a:latin typeface="HSE Sans" panose="02000000000000000000" pitchFamily="50" charset="-52"/>
                <a:sym typeface="Arial"/>
              </a:rPr>
              <a:t>Who can participate?</a:t>
            </a:r>
            <a:endParaRPr>
              <a:latin typeface="HSE Sans" panose="02000000000000000000" pitchFamily="50" charset="-52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Char char="•"/>
            </a:pPr>
            <a:r>
              <a:rPr lang="en-US">
                <a:latin typeface="HSE Sans" panose="02000000000000000000" pitchFamily="50" charset="-52"/>
              </a:rPr>
              <a:t>undergraduate </a:t>
            </a:r>
            <a:r>
              <a:rPr lang="en-US">
                <a:latin typeface="HSE Sans" panose="02000000000000000000" pitchFamily="50" charset="-52"/>
                <a:sym typeface="Arial"/>
              </a:rPr>
              <a:t>students of universities located in St. Petersburg</a:t>
            </a:r>
            <a:endParaRPr>
              <a:latin typeface="HSE Sans" panose="02000000000000000000" pitchFamily="50" charset="-52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Char char="•"/>
            </a:pPr>
            <a:r>
              <a:rPr lang="en-US">
                <a:latin typeface="HSE Sans" panose="02000000000000000000" pitchFamily="50" charset="-52"/>
                <a:sym typeface="Arial"/>
              </a:rPr>
              <a:t>postgraduate students of any universit</a:t>
            </a:r>
            <a:r>
              <a:rPr lang="en-US">
                <a:latin typeface="HSE Sans" panose="02000000000000000000" pitchFamily="50" charset="-52"/>
              </a:rPr>
              <a:t>y</a:t>
            </a:r>
            <a:endParaRPr>
              <a:latin typeface="HSE Sans" panose="02000000000000000000" pitchFamily="50" charset="-52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Char char="•"/>
            </a:pPr>
            <a:r>
              <a:rPr lang="en-US">
                <a:latin typeface="HSE Sans" panose="02000000000000000000" pitchFamily="50" charset="-52"/>
                <a:sym typeface="Arial"/>
              </a:rPr>
              <a:t>branch and academic institutes located in St. Petersburg</a:t>
            </a:r>
            <a:endParaRPr>
              <a:latin typeface="HSE Sans" panose="02000000000000000000" pitchFamily="50" charset="-52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None/>
            </a:pPr>
            <a:endParaRPr>
              <a:latin typeface="HSE Sans" panose="02000000000000000000" pitchFamily="50" charset="-52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None/>
            </a:pPr>
            <a:r>
              <a:rPr lang="en-US">
                <a:latin typeface="HSE Sans" panose="02000000000000000000" pitchFamily="50" charset="-52"/>
                <a:sym typeface="Arial"/>
              </a:rPr>
              <a:t>Example competitions</a:t>
            </a:r>
            <a:endParaRPr>
              <a:latin typeface="HSE Sans" panose="02000000000000000000" pitchFamily="50" charset="-52"/>
              <a:sym typeface="Arial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Char char="-"/>
            </a:pPr>
            <a:r>
              <a:rPr lang="en-US">
                <a:latin typeface="HSE Sans" panose="02000000000000000000" pitchFamily="50" charset="-52"/>
                <a:sym typeface="Arial"/>
              </a:rPr>
              <a:t>Competition of student research on the problems of forming a tolerant environment in St. Petersburg (March)</a:t>
            </a:r>
            <a:endParaRPr>
              <a:latin typeface="HSE Sans" panose="02000000000000000000" pitchFamily="50" charset="-52"/>
              <a:sym typeface="Arial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Char char="-"/>
            </a:pPr>
            <a:r>
              <a:rPr lang="en-US">
                <a:latin typeface="HSE Sans" panose="02000000000000000000" pitchFamily="50" charset="-52"/>
                <a:sym typeface="Arial"/>
              </a:rPr>
              <a:t>Competition of business ideas, scientific and technical developments, and research projects under the motto "Young, Daring, Promising" (April</a:t>
            </a:r>
            <a:r>
              <a:rPr lang="en-US">
                <a:latin typeface="HSE Sans" panose="02000000000000000000" pitchFamily="50" charset="-52"/>
              </a:rPr>
              <a:t>–</a:t>
            </a:r>
            <a:r>
              <a:rPr lang="en-US">
                <a:latin typeface="HSE Sans" panose="02000000000000000000" pitchFamily="50" charset="-52"/>
                <a:sym typeface="Arial"/>
              </a:rPr>
              <a:t>May)</a:t>
            </a:r>
            <a:endParaRPr>
              <a:latin typeface="HSE Sans" panose="02000000000000000000" pitchFamily="50" charset="-52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None/>
            </a:pPr>
            <a:endParaRPr>
              <a:latin typeface="HSE Sans" panose="02000000000000000000" pitchFamily="50" charset="-52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None/>
            </a:pPr>
            <a:endParaRPr>
              <a:latin typeface="HSE Sans" panose="02000000000000000000" pitchFamily="50" charset="-52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None/>
            </a:pPr>
            <a:r>
              <a:rPr lang="en-US">
                <a:latin typeface="HSE Sans" panose="02000000000000000000" pitchFamily="50" charset="-52"/>
                <a:sym typeface="Arial"/>
              </a:rPr>
              <a:t>Detailed information about these and other scientific competitions and grants are on the website of the Research Department of </a:t>
            </a:r>
            <a:r>
              <a:rPr lang="en-US">
                <a:latin typeface="HSE Sans" panose="02000000000000000000" pitchFamily="50" charset="-52"/>
              </a:rPr>
              <a:t>HSE</a:t>
            </a:r>
            <a:r>
              <a:rPr lang="en-US">
                <a:latin typeface="HSE Sans" panose="02000000000000000000" pitchFamily="50" charset="-52"/>
                <a:sym typeface="Arial"/>
              </a:rPr>
              <a:t> St. Petersburg</a:t>
            </a:r>
            <a:endParaRPr>
              <a:latin typeface="HSE Sans" panose="02000000000000000000" pitchFamily="50" charset="-52"/>
              <a:sym typeface="Arial"/>
            </a:endParaRPr>
          </a:p>
        </p:txBody>
      </p:sp>
      <p:sp>
        <p:nvSpPr>
          <p:cNvPr id="382" name="Google Shape;382;p14"/>
          <p:cNvSpPr txBox="1">
            <a:spLocks noGrp="1"/>
          </p:cNvSpPr>
          <p:nvPr>
            <p:ph type="body" idx="3"/>
          </p:nvPr>
        </p:nvSpPr>
        <p:spPr>
          <a:xfrm>
            <a:off x="1143689" y="548720"/>
            <a:ext cx="2098275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latin typeface="HSE Sans" panose="02000000000000000000" pitchFamily="50" charset="-52"/>
              </a:rPr>
              <a:t>HSE – Saint-Petersburg</a:t>
            </a:r>
            <a:endParaRPr sz="1200">
              <a:latin typeface="HSE Sans" panose="02000000000000000000" pitchFamily="50" charset="-5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>
              <a:latin typeface="HSE Sans" panose="02000000000000000000" pitchFamily="50" charset="-52"/>
              <a:ea typeface="Arial Narrow"/>
              <a:cs typeface="Arial Narrow"/>
              <a:sym typeface="Arial Narrow"/>
            </a:endParaRPr>
          </a:p>
        </p:txBody>
      </p:sp>
      <p:sp>
        <p:nvSpPr>
          <p:cNvPr id="383" name="Google Shape;383;p14"/>
          <p:cNvSpPr txBox="1">
            <a:spLocks noGrp="1"/>
          </p:cNvSpPr>
          <p:nvPr>
            <p:ph type="body" idx="4"/>
          </p:nvPr>
        </p:nvSpPr>
        <p:spPr>
          <a:xfrm>
            <a:off x="3459163" y="539828"/>
            <a:ext cx="2531156" cy="417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None/>
            </a:pPr>
            <a:r>
              <a:rPr lang="en-US" sz="1200">
                <a:latin typeface="HSE Sans" panose="02000000000000000000" pitchFamily="50" charset="-52"/>
                <a:sym typeface="Arial"/>
              </a:rPr>
              <a:t>Academic Development of students</a:t>
            </a:r>
            <a:endParaRPr>
              <a:latin typeface="HSE Sans" panose="02000000000000000000" pitchFamily="50" charset="-52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None/>
            </a:pPr>
            <a:r>
              <a:rPr lang="en-US" sz="1200">
                <a:latin typeface="HSE Sans" panose="02000000000000000000" pitchFamily="50" charset="-52"/>
              </a:rPr>
              <a:t>HSE – Saint-Petersburg</a:t>
            </a:r>
            <a:endParaRPr sz="1200">
              <a:latin typeface="HSE Sans" panose="02000000000000000000" pitchFamily="50" charset="-52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>
              <a:latin typeface="HSE Sans" panose="02000000000000000000" pitchFamily="50" charset="-52"/>
              <a:ea typeface="Arial Narrow"/>
              <a:cs typeface="Arial Narrow"/>
              <a:sym typeface="Arial Narrow"/>
            </a:endParaRPr>
          </a:p>
        </p:txBody>
      </p:sp>
      <p:sp>
        <p:nvSpPr>
          <p:cNvPr id="384" name="Google Shape;384;p14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None/>
            </a:pPr>
            <a:r>
              <a:rPr lang="en-US" sz="1200">
                <a:latin typeface="HSE Sans" panose="02000000000000000000" pitchFamily="50" charset="-52"/>
                <a:sym typeface="Arial"/>
              </a:rPr>
              <a:t>Outer science competitions</a:t>
            </a:r>
            <a:endParaRPr sz="1200">
              <a:latin typeface="HSE Sans" panose="02000000000000000000" pitchFamily="50" charset="-52"/>
              <a:sym typeface="Arial"/>
            </a:endParaRPr>
          </a:p>
        </p:txBody>
      </p:sp>
      <p:sp>
        <p:nvSpPr>
          <p:cNvPr id="386" name="Google Shape;386;p14"/>
          <p:cNvSpPr/>
          <p:nvPr/>
        </p:nvSpPr>
        <p:spPr>
          <a:xfrm>
            <a:off x="6163973" y="4666298"/>
            <a:ext cx="226193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HSE Sans" panose="02000000000000000000" pitchFamily="50" charset="-52"/>
              <a:sym typeface="Arial"/>
            </a:endParaRPr>
          </a:p>
        </p:txBody>
      </p:sp>
      <p:sp>
        <p:nvSpPr>
          <p:cNvPr id="387" name="Google Shape;387;p14"/>
          <p:cNvSpPr/>
          <p:nvPr/>
        </p:nvSpPr>
        <p:spPr>
          <a:xfrm>
            <a:off x="9831740" y="4678059"/>
            <a:ext cx="11023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SE Sans" panose="02000000000000000000" pitchFamily="50" charset="-52"/>
                <a:ea typeface="Arial Narrow"/>
                <a:cs typeface="Arial Narrow"/>
                <a:sym typeface="Arial Narrow"/>
              </a:rPr>
              <a:t> </a:t>
            </a:r>
            <a:r>
              <a:rPr lang="en-US" sz="1600">
                <a:solidFill>
                  <a:schemeClr val="dk1"/>
                </a:solidFill>
                <a:latin typeface="HSE Sans" panose="02000000000000000000" pitchFamily="50" charset="-52"/>
                <a:sym typeface="Arial"/>
              </a:rPr>
              <a:t>Science</a:t>
            </a:r>
            <a:endParaRPr sz="1600">
              <a:solidFill>
                <a:schemeClr val="dk1"/>
              </a:solidFill>
              <a:latin typeface="HSE Sans" panose="02000000000000000000" pitchFamily="50" charset="-52"/>
              <a:sym typeface="Arial"/>
            </a:endParaRPr>
          </a:p>
        </p:txBody>
      </p:sp>
      <p:pic>
        <p:nvPicPr>
          <p:cNvPr id="388" name="Google Shape;38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8351" y="1358445"/>
            <a:ext cx="6315956" cy="2997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740" y="5047391"/>
            <a:ext cx="1488030" cy="14880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5"/>
          <p:cNvSpPr txBox="1">
            <a:spLocks noGrp="1"/>
          </p:cNvSpPr>
          <p:nvPr>
            <p:ph type="body" idx="1"/>
          </p:nvPr>
        </p:nvSpPr>
        <p:spPr>
          <a:xfrm>
            <a:off x="1143688" y="570531"/>
            <a:ext cx="2168549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latin typeface="HSE Sans" panose="02000000000000000000" pitchFamily="50" charset="-52"/>
              </a:rPr>
              <a:t>HSE – Saint-Petersburg</a:t>
            </a:r>
            <a:endParaRPr sz="1200">
              <a:latin typeface="HSE Sans" panose="02000000000000000000" pitchFamily="50" charset="-5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>
              <a:latin typeface="HSE Sans" panose="02000000000000000000" pitchFamily="50" charset="-52"/>
              <a:ea typeface="Arial Narrow"/>
              <a:cs typeface="Arial Narrow"/>
              <a:sym typeface="Arial Narrow"/>
            </a:endParaRPr>
          </a:p>
        </p:txBody>
      </p:sp>
      <p:sp>
        <p:nvSpPr>
          <p:cNvPr id="396" name="Google Shape;396;p15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528682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None/>
            </a:pPr>
            <a:r>
              <a:rPr lang="en-US" sz="1200">
                <a:latin typeface="HSE Sans" panose="02000000000000000000" pitchFamily="50" charset="-52"/>
                <a:sym typeface="Arial"/>
              </a:rPr>
              <a:t>Academic Development of students</a:t>
            </a:r>
            <a:endParaRPr>
              <a:latin typeface="HSE Sans" panose="02000000000000000000" pitchFamily="50" charset="-52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None/>
            </a:pPr>
            <a:r>
              <a:rPr lang="en-US" sz="1200">
                <a:latin typeface="HSE Sans" panose="02000000000000000000" pitchFamily="50" charset="-52"/>
              </a:rPr>
              <a:t>HSE – Saint-Petersburg</a:t>
            </a:r>
            <a:endParaRPr sz="1200">
              <a:latin typeface="HSE Sans" panose="02000000000000000000" pitchFamily="50" charset="-52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>
              <a:latin typeface="HSE Sans" panose="02000000000000000000" pitchFamily="50" charset="-52"/>
              <a:ea typeface="Arial Narrow"/>
              <a:cs typeface="Arial Narrow"/>
              <a:sym typeface="Arial Narrow"/>
            </a:endParaRPr>
          </a:p>
        </p:txBody>
      </p:sp>
      <p:sp>
        <p:nvSpPr>
          <p:cNvPr id="397" name="Google Shape;397;p15"/>
          <p:cNvSpPr txBox="1">
            <a:spLocks noGrp="1"/>
          </p:cNvSpPr>
          <p:nvPr>
            <p:ph type="body" idx="6"/>
          </p:nvPr>
        </p:nvSpPr>
        <p:spPr>
          <a:xfrm>
            <a:off x="6312665" y="548720"/>
            <a:ext cx="3937375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None/>
            </a:pPr>
            <a:r>
              <a:rPr lang="en-US" sz="1200">
                <a:latin typeface="HSE Sans" panose="02000000000000000000" pitchFamily="50" charset="-52"/>
                <a:sym typeface="Arial"/>
              </a:rPr>
              <a:t>Contacts</a:t>
            </a:r>
            <a:endParaRPr sz="1200">
              <a:latin typeface="HSE Sans" panose="02000000000000000000" pitchFamily="50" charset="-52"/>
              <a:sym typeface="Arial"/>
            </a:endParaRPr>
          </a:p>
        </p:txBody>
      </p:sp>
      <p:sp>
        <p:nvSpPr>
          <p:cNvPr id="398" name="Google Shape;398;p15"/>
          <p:cNvSpPr txBox="1"/>
          <p:nvPr/>
        </p:nvSpPr>
        <p:spPr>
          <a:xfrm>
            <a:off x="2990213" y="1065672"/>
            <a:ext cx="6186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HSE Sans" panose="02000000000000000000" pitchFamily="50" charset="-52"/>
                <a:sym typeface="Arial"/>
              </a:rPr>
              <a:t>Research Support Department</a:t>
            </a:r>
            <a:endParaRPr sz="1800" b="1" dirty="0">
              <a:solidFill>
                <a:schemeClr val="dk1"/>
              </a:solidFill>
              <a:latin typeface="HSE Sans" panose="02000000000000000000" pitchFamily="50" charset="-52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HSE Sans" panose="02000000000000000000" pitchFamily="50" charset="-52"/>
                <a:sym typeface="Arial"/>
              </a:rPr>
              <a:t>Academic Support Unit</a:t>
            </a:r>
            <a:endParaRPr sz="1800" b="1" dirty="0">
              <a:solidFill>
                <a:schemeClr val="dk1"/>
              </a:solidFill>
              <a:latin typeface="HSE Sans" panose="02000000000000000000" pitchFamily="50" charset="-52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HSE Sans" panose="02000000000000000000" pitchFamily="50" charset="-52"/>
              </a:rPr>
              <a:t>HSE Saint-Petersburg</a:t>
            </a:r>
            <a:endParaRPr sz="1800" b="1" dirty="0">
              <a:solidFill>
                <a:schemeClr val="dk1"/>
              </a:solidFill>
              <a:latin typeface="HSE Sans" panose="02000000000000000000" pitchFamily="50" charset="-52"/>
            </a:endParaRPr>
          </a:p>
        </p:txBody>
      </p:sp>
      <p:sp>
        <p:nvSpPr>
          <p:cNvPr id="399" name="Google Shape;399;p15"/>
          <p:cNvSpPr txBox="1"/>
          <p:nvPr/>
        </p:nvSpPr>
        <p:spPr>
          <a:xfrm>
            <a:off x="2225826" y="2929354"/>
            <a:ext cx="25751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HSE Sans" panose="02000000000000000000" pitchFamily="50" charset="-52"/>
                <a:sym typeface="Arial"/>
              </a:rPr>
              <a:t>Borisova</a:t>
            </a:r>
            <a:r>
              <a:rPr lang="en-US" sz="1200" dirty="0">
                <a:solidFill>
                  <a:schemeClr val="dk1"/>
                </a:solidFill>
                <a:latin typeface="HSE Sans" panose="02000000000000000000" pitchFamily="50" charset="-52"/>
                <a:sym typeface="Arial"/>
              </a:rPr>
              <a:t> Elena, head of </a:t>
            </a:r>
            <a:r>
              <a:rPr lang="en-US" sz="1200" dirty="0" smtClean="0">
                <a:solidFill>
                  <a:schemeClr val="dk1"/>
                </a:solidFill>
                <a:latin typeface="HSE Sans" panose="02000000000000000000" pitchFamily="50" charset="-52"/>
                <a:sym typeface="Arial"/>
              </a:rPr>
              <a:t>division</a:t>
            </a:r>
            <a:endParaRPr dirty="0">
              <a:latin typeface="HSE Sans" panose="02000000000000000000" pitchFamily="50" charset="-52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HSE Sans" panose="02000000000000000000" pitchFamily="50" charset="-52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evborisova@hse.ru</a:t>
            </a:r>
            <a:r>
              <a:rPr lang="en-US" sz="1200" dirty="0">
                <a:solidFill>
                  <a:schemeClr val="dk1"/>
                </a:solidFill>
                <a:latin typeface="HSE Sans" panose="02000000000000000000" pitchFamily="50" charset="-52"/>
                <a:sym typeface="Arial"/>
              </a:rPr>
              <a:t> </a:t>
            </a:r>
            <a:endParaRPr sz="1200" dirty="0">
              <a:solidFill>
                <a:schemeClr val="dk1"/>
              </a:solidFill>
              <a:latin typeface="HSE Sans" panose="02000000000000000000" pitchFamily="50" charset="-52"/>
              <a:sym typeface="Arial"/>
            </a:endParaRPr>
          </a:p>
        </p:txBody>
      </p:sp>
      <p:sp>
        <p:nvSpPr>
          <p:cNvPr id="400" name="Google Shape;400;p15"/>
          <p:cNvSpPr txBox="1"/>
          <p:nvPr/>
        </p:nvSpPr>
        <p:spPr>
          <a:xfrm>
            <a:off x="7349535" y="2996942"/>
            <a:ext cx="25426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SE Sans" panose="02000000000000000000" pitchFamily="50" charset="-52"/>
                <a:sym typeface="Arial"/>
              </a:rPr>
              <a:t>Koltunova Veronica, lead specialist</a:t>
            </a:r>
            <a:endParaRPr>
              <a:latin typeface="HSE Sans" panose="02000000000000000000" pitchFamily="50" charset="-52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dk1"/>
                </a:solidFill>
                <a:latin typeface="HSE Sans" panose="02000000000000000000" pitchFamily="50" charset="-52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vkoltunova@hse.ru</a:t>
            </a:r>
            <a:r>
              <a:rPr lang="en-US" sz="1200">
                <a:solidFill>
                  <a:schemeClr val="dk1"/>
                </a:solidFill>
                <a:latin typeface="HSE Sans" panose="02000000000000000000" pitchFamily="50" charset="-52"/>
                <a:sym typeface="Arial"/>
              </a:rPr>
              <a:t> </a:t>
            </a:r>
            <a:endParaRPr sz="1200">
              <a:solidFill>
                <a:schemeClr val="dk1"/>
              </a:solidFill>
              <a:latin typeface="HSE Sans" panose="02000000000000000000" pitchFamily="50" charset="-52"/>
              <a:sym typeface="Arial"/>
            </a:endParaRPr>
          </a:p>
        </p:txBody>
      </p:sp>
      <p:pic>
        <p:nvPicPr>
          <p:cNvPr id="401" name="Google Shape;401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11014" y="4380828"/>
            <a:ext cx="1494882" cy="1198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17967" y="4430242"/>
            <a:ext cx="1375063" cy="112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54314" y="4380828"/>
            <a:ext cx="1580468" cy="1175366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15"/>
          <p:cNvSpPr txBox="1"/>
          <p:nvPr/>
        </p:nvSpPr>
        <p:spPr>
          <a:xfrm>
            <a:off x="1078563" y="5680212"/>
            <a:ext cx="295978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SE Sans" panose="02000000000000000000" pitchFamily="50" charset="-52"/>
                <a:sym typeface="Arial"/>
              </a:rPr>
              <a:t>Kozhanov Andrey, principal of AD center</a:t>
            </a:r>
            <a:endParaRPr>
              <a:latin typeface="HSE Sans" panose="02000000000000000000" pitchFamily="50" charset="-52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dk1"/>
                </a:solidFill>
                <a:latin typeface="HSE Sans" panose="02000000000000000000" pitchFamily="50" charset="-52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akozhanov@hse.ru</a:t>
            </a:r>
            <a:r>
              <a:rPr lang="en-US" sz="1200">
                <a:solidFill>
                  <a:schemeClr val="dk1"/>
                </a:solidFill>
                <a:latin typeface="HSE Sans" panose="02000000000000000000" pitchFamily="50" charset="-52"/>
                <a:sym typeface="Arial"/>
              </a:rPr>
              <a:t> </a:t>
            </a:r>
            <a:endParaRPr sz="1200">
              <a:solidFill>
                <a:schemeClr val="dk1"/>
              </a:solidFill>
              <a:latin typeface="HSE Sans" panose="02000000000000000000" pitchFamily="50" charset="-52"/>
              <a:sym typeface="Arial"/>
            </a:endParaRPr>
          </a:p>
        </p:txBody>
      </p:sp>
      <p:sp>
        <p:nvSpPr>
          <p:cNvPr id="405" name="Google Shape;405;p15"/>
          <p:cNvSpPr txBox="1"/>
          <p:nvPr/>
        </p:nvSpPr>
        <p:spPr>
          <a:xfrm>
            <a:off x="4761591" y="5680212"/>
            <a:ext cx="208781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SE Sans" panose="02000000000000000000" pitchFamily="50" charset="-52"/>
                <a:sym typeface="Arial"/>
              </a:rPr>
              <a:t>Makarova Tatyana, manager</a:t>
            </a:r>
            <a:endParaRPr>
              <a:latin typeface="HSE Sans" panose="02000000000000000000" pitchFamily="50" charset="-52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dk1"/>
                </a:solidFill>
                <a:latin typeface="HSE Sans" panose="02000000000000000000" pitchFamily="50" charset="-52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tmakarova@hse.ru</a:t>
            </a:r>
            <a:r>
              <a:rPr lang="en-US" sz="1200">
                <a:solidFill>
                  <a:schemeClr val="dk1"/>
                </a:solidFill>
                <a:latin typeface="HSE Sans" panose="02000000000000000000" pitchFamily="50" charset="-52"/>
                <a:sym typeface="Arial"/>
              </a:rPr>
              <a:t> </a:t>
            </a:r>
            <a:endParaRPr>
              <a:latin typeface="HSE Sans" panose="02000000000000000000" pitchFamily="50" charset="-52"/>
            </a:endParaRPr>
          </a:p>
        </p:txBody>
      </p:sp>
      <p:sp>
        <p:nvSpPr>
          <p:cNvPr id="406" name="Google Shape;406;p15"/>
          <p:cNvSpPr txBox="1"/>
          <p:nvPr/>
        </p:nvSpPr>
        <p:spPr>
          <a:xfrm>
            <a:off x="8245045" y="5680211"/>
            <a:ext cx="18642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SE Sans" panose="02000000000000000000" pitchFamily="50" charset="-52"/>
                <a:sym typeface="Arial"/>
              </a:rPr>
              <a:t>Osipova Polina, manager</a:t>
            </a:r>
            <a:endParaRPr>
              <a:latin typeface="HSE Sans" panose="02000000000000000000" pitchFamily="50" charset="-52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dk1"/>
                </a:solidFill>
                <a:latin typeface="HSE Sans" panose="02000000000000000000" pitchFamily="50" charset="-52"/>
                <a:sym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posipova@hse.ru</a:t>
            </a:r>
            <a:r>
              <a:rPr lang="en-US" sz="1200">
                <a:solidFill>
                  <a:schemeClr val="dk1"/>
                </a:solidFill>
                <a:latin typeface="HSE Sans" panose="02000000000000000000" pitchFamily="50" charset="-52"/>
                <a:sym typeface="Arial"/>
              </a:rPr>
              <a:t> </a:t>
            </a:r>
            <a:endParaRPr>
              <a:latin typeface="HSE Sans" panose="02000000000000000000" pitchFamily="50" charset="-52"/>
            </a:endParaRPr>
          </a:p>
        </p:txBody>
      </p:sp>
      <p:sp>
        <p:nvSpPr>
          <p:cNvPr id="407" name="Google Shape;407;p15"/>
          <p:cNvSpPr txBox="1"/>
          <p:nvPr/>
        </p:nvSpPr>
        <p:spPr>
          <a:xfrm>
            <a:off x="3120324" y="3833436"/>
            <a:ext cx="5445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HSE Sans" panose="02000000000000000000" pitchFamily="50" charset="-52"/>
                <a:sym typeface="Arial"/>
              </a:rPr>
              <a:t>Centre for the Academic Development of Students</a:t>
            </a:r>
            <a:r>
              <a:rPr lang="en-US" sz="1800" b="1" dirty="0">
                <a:solidFill>
                  <a:schemeClr val="dk1"/>
                </a:solidFill>
                <a:latin typeface="HSE Sans" panose="02000000000000000000" pitchFamily="50" charset="-52"/>
              </a:rPr>
              <a:t> —</a:t>
            </a:r>
            <a:r>
              <a:rPr lang="en-US" sz="1800" b="1" dirty="0">
                <a:solidFill>
                  <a:schemeClr val="dk1"/>
                </a:solidFill>
                <a:latin typeface="HSE Sans" panose="02000000000000000000" pitchFamily="50" charset="-52"/>
                <a:sym typeface="Arial"/>
              </a:rPr>
              <a:t> HSE Moscow</a:t>
            </a:r>
            <a:endParaRPr sz="1800" b="1" dirty="0">
              <a:solidFill>
                <a:schemeClr val="dk1"/>
              </a:solidFill>
              <a:latin typeface="HSE Sans" panose="02000000000000000000" pitchFamily="50" charset="-52"/>
              <a:sym typeface="Arial"/>
            </a:endParaRPr>
          </a:p>
        </p:txBody>
      </p:sp>
      <p:pic>
        <p:nvPicPr>
          <p:cNvPr id="408" name="Google Shape;408;p1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786941" y="1804221"/>
            <a:ext cx="1344443" cy="1203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009689" y="1818309"/>
            <a:ext cx="1111045" cy="1111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498" y="2262024"/>
            <a:ext cx="2715004" cy="23339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"/>
          <p:cNvSpPr txBox="1">
            <a:spLocks noGrp="1"/>
          </p:cNvSpPr>
          <p:nvPr>
            <p:ph type="body" idx="1"/>
          </p:nvPr>
        </p:nvSpPr>
        <p:spPr>
          <a:xfrm>
            <a:off x="1002082" y="540904"/>
            <a:ext cx="2154477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dirty="0">
                <a:latin typeface="HSE Sans" panose="02000000000000000000" pitchFamily="50" charset="-52"/>
              </a:rPr>
              <a:t>HSE – Saint-Petersburg</a:t>
            </a:r>
            <a:endParaRPr sz="1200" dirty="0">
              <a:latin typeface="HSE Sans" panose="02000000000000000000" pitchFamily="50" charset="-5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300" dirty="0">
              <a:latin typeface="HSE Sans" panose="02000000000000000000" pitchFamily="50" charset="-52"/>
              <a:ea typeface="Arial Narrow"/>
              <a:cs typeface="Arial Narrow"/>
              <a:sym typeface="Arial Narrow"/>
            </a:endParaRPr>
          </a:p>
        </p:txBody>
      </p:sp>
      <p:sp>
        <p:nvSpPr>
          <p:cNvPr id="193" name="Google Shape;193;p2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466216" cy="51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None/>
            </a:pPr>
            <a:r>
              <a:rPr lang="en-US" sz="1200">
                <a:latin typeface="HSE Sans" panose="02000000000000000000" pitchFamily="50" charset="-52"/>
                <a:sym typeface="Arial"/>
              </a:rPr>
              <a:t>Academic Development of students</a:t>
            </a:r>
            <a:endParaRPr>
              <a:latin typeface="HSE Sans" panose="02000000000000000000" pitchFamily="50" charset="-52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None/>
            </a:pPr>
            <a:r>
              <a:rPr lang="en-US" sz="1200">
                <a:latin typeface="HSE Sans" panose="02000000000000000000" pitchFamily="50" charset="-52"/>
              </a:rPr>
              <a:t>HSE – Saint-Petersburg</a:t>
            </a:r>
            <a:endParaRPr sz="1200">
              <a:latin typeface="HSE Sans" panose="02000000000000000000" pitchFamily="50" charset="-52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>
              <a:latin typeface="HSE Sans" panose="02000000000000000000" pitchFamily="50" charset="-52"/>
              <a:ea typeface="Arial Narrow"/>
              <a:cs typeface="Arial Narrow"/>
              <a:sym typeface="Arial Narrow"/>
            </a:endParaRPr>
          </a:p>
        </p:txBody>
      </p:sp>
      <p:sp>
        <p:nvSpPr>
          <p:cNvPr id="194" name="Google Shape;194;p2"/>
          <p:cNvSpPr txBox="1">
            <a:spLocks noGrp="1"/>
          </p:cNvSpPr>
          <p:nvPr>
            <p:ph type="body" idx="3"/>
          </p:nvPr>
        </p:nvSpPr>
        <p:spPr>
          <a:xfrm>
            <a:off x="446551" y="1913845"/>
            <a:ext cx="5308206" cy="3892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400"/>
              <a:buNone/>
            </a:pPr>
            <a:r>
              <a:rPr lang="en-US" sz="1400" b="1" dirty="0">
                <a:latin typeface="HSE Sans" panose="02000000000000000000" pitchFamily="50" charset="-52"/>
                <a:sym typeface="Arial"/>
              </a:rPr>
              <a:t>Research intern</a:t>
            </a:r>
            <a:endParaRPr sz="1400" b="1" dirty="0">
              <a:latin typeface="HSE Sans" panose="02000000000000000000" pitchFamily="50" charset="-52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400"/>
              <a:buNone/>
            </a:pPr>
            <a:r>
              <a:rPr lang="en-US" sz="1400" dirty="0">
                <a:latin typeface="HSE Sans" panose="02000000000000000000" pitchFamily="50" charset="-52"/>
                <a:sym typeface="Arial"/>
              </a:rPr>
              <a:t>Who is a research intern?</a:t>
            </a:r>
            <a:endParaRPr dirty="0">
              <a:latin typeface="HSE Sans" panose="02000000000000000000" pitchFamily="50" charset="-52"/>
            </a:endParaRPr>
          </a:p>
          <a:p>
            <a:pPr marL="285750" lvl="0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400"/>
              <a:buFont typeface="Arial"/>
              <a:buChar char="•"/>
            </a:pPr>
            <a:r>
              <a:rPr lang="en-US" sz="1400" dirty="0">
                <a:latin typeface="HSE Sans" panose="02000000000000000000" pitchFamily="50" charset="-52"/>
              </a:rPr>
              <a:t>An </a:t>
            </a:r>
            <a:r>
              <a:rPr lang="en-US" sz="1400" dirty="0">
                <a:latin typeface="HSE Sans" panose="02000000000000000000" pitchFamily="50" charset="-52"/>
                <a:sym typeface="Arial"/>
              </a:rPr>
              <a:t>HSE student or postgraduate employed by an HSE research unit to work on a research project</a:t>
            </a:r>
            <a:endParaRPr dirty="0">
              <a:latin typeface="HSE Sans" panose="02000000000000000000" pitchFamily="50" charset="-52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400"/>
              <a:buNone/>
            </a:pPr>
            <a:r>
              <a:rPr lang="en-US" sz="1400" dirty="0">
                <a:latin typeface="HSE Sans" panose="02000000000000000000" pitchFamily="50" charset="-52"/>
                <a:sym typeface="Arial"/>
              </a:rPr>
              <a:t>Who can apply for an internship? </a:t>
            </a:r>
            <a:endParaRPr dirty="0">
              <a:latin typeface="HSE Sans" panose="02000000000000000000" pitchFamily="50" charset="-52"/>
            </a:endParaRPr>
          </a:p>
          <a:p>
            <a:pPr marL="285750" lvl="0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400"/>
              <a:buFont typeface="Arial"/>
              <a:buChar char="•"/>
            </a:pPr>
            <a:r>
              <a:rPr lang="en-US" sz="1400" dirty="0">
                <a:latin typeface="HSE Sans" panose="02000000000000000000" pitchFamily="50" charset="-52"/>
                <a:sym typeface="Arial"/>
              </a:rPr>
              <a:t>Any full-time undergraduate or graduate student</a:t>
            </a:r>
            <a:endParaRPr dirty="0">
              <a:latin typeface="HSE Sans" panose="02000000000000000000" pitchFamily="50" charset="-52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400"/>
              <a:buNone/>
            </a:pPr>
            <a:r>
              <a:rPr lang="en-US" sz="1400" dirty="0">
                <a:latin typeface="HSE Sans" panose="02000000000000000000" pitchFamily="50" charset="-52"/>
                <a:sym typeface="Arial"/>
              </a:rPr>
              <a:t>When do applications start? </a:t>
            </a:r>
            <a:endParaRPr dirty="0">
              <a:latin typeface="HSE Sans" panose="02000000000000000000" pitchFamily="50" charset="-52"/>
            </a:endParaRPr>
          </a:p>
          <a:p>
            <a:pPr marL="285750" lvl="0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400"/>
              <a:buFont typeface="Arial"/>
              <a:buChar char="•"/>
            </a:pPr>
            <a:r>
              <a:rPr lang="en-US" sz="1400" dirty="0">
                <a:latin typeface="HSE Sans" panose="02000000000000000000" pitchFamily="50" charset="-52"/>
                <a:sym typeface="Arial"/>
              </a:rPr>
              <a:t>In February, annually </a:t>
            </a:r>
            <a:endParaRPr dirty="0">
              <a:latin typeface="HSE Sans" panose="02000000000000000000" pitchFamily="50" charset="-52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400"/>
              <a:buNone/>
            </a:pPr>
            <a:r>
              <a:rPr lang="en-US" sz="1400" dirty="0">
                <a:latin typeface="HSE Sans" panose="02000000000000000000" pitchFamily="50" charset="-52"/>
                <a:sym typeface="Arial"/>
              </a:rPr>
              <a:t>What are the benefits of being an intern?</a:t>
            </a:r>
            <a:endParaRPr dirty="0">
              <a:latin typeface="HSE Sans" panose="02000000000000000000" pitchFamily="50" charset="-52"/>
            </a:endParaRPr>
          </a:p>
          <a:p>
            <a:pPr marL="285750" lvl="0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400"/>
              <a:buFont typeface="Arial"/>
              <a:buChar char="•"/>
            </a:pPr>
            <a:r>
              <a:rPr lang="en-US" sz="1400" dirty="0">
                <a:latin typeface="HSE Sans" panose="02000000000000000000" pitchFamily="50" charset="-52"/>
                <a:sym typeface="Arial"/>
              </a:rPr>
              <a:t>Start your academic career </a:t>
            </a:r>
            <a:endParaRPr dirty="0">
              <a:latin typeface="HSE Sans" panose="02000000000000000000" pitchFamily="50" charset="-52"/>
            </a:endParaRPr>
          </a:p>
          <a:p>
            <a:pPr marL="285750" lvl="0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400"/>
              <a:buFont typeface="Arial"/>
              <a:buChar char="•"/>
            </a:pPr>
            <a:r>
              <a:rPr lang="en-US" sz="1400" dirty="0">
                <a:latin typeface="HSE Sans" panose="02000000000000000000" pitchFamily="50" charset="-52"/>
                <a:sym typeface="Arial"/>
              </a:rPr>
              <a:t>Gain experience working with a research team</a:t>
            </a:r>
            <a:endParaRPr dirty="0">
              <a:latin typeface="HSE Sans" panose="02000000000000000000" pitchFamily="50" charset="-52"/>
            </a:endParaRPr>
          </a:p>
          <a:p>
            <a:pPr marL="285750" lvl="0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400"/>
              <a:buFont typeface="Arial"/>
              <a:buChar char="•"/>
            </a:pPr>
            <a:r>
              <a:rPr lang="en-US" sz="1400" dirty="0">
                <a:latin typeface="HSE Sans" panose="02000000000000000000" pitchFamily="50" charset="-52"/>
                <a:sym typeface="Arial"/>
              </a:rPr>
              <a:t>Take a part in solving research problems under the guidance of leading scientists</a:t>
            </a:r>
            <a:endParaRPr sz="1400" dirty="0">
              <a:latin typeface="HSE Sans" panose="02000000000000000000" pitchFamily="50" charset="-52"/>
              <a:sym typeface="Arial"/>
            </a:endParaRPr>
          </a:p>
        </p:txBody>
      </p:sp>
      <p:sp>
        <p:nvSpPr>
          <p:cNvPr id="195" name="Google Shape;195;p2"/>
          <p:cNvSpPr txBox="1">
            <a:spLocks noGrp="1"/>
          </p:cNvSpPr>
          <p:nvPr>
            <p:ph type="body" idx="6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None/>
            </a:pPr>
            <a:r>
              <a:rPr lang="en-US" sz="1200" b="1" dirty="0">
                <a:latin typeface="HSE Sans" panose="02000000000000000000" pitchFamily="50" charset="-52"/>
                <a:sym typeface="Arial"/>
              </a:rPr>
              <a:t>Research Internship </a:t>
            </a:r>
            <a:r>
              <a:rPr lang="en-US" sz="1200" dirty="0">
                <a:latin typeface="HSE Sans" panose="02000000000000000000" pitchFamily="50" charset="-52"/>
              </a:rPr>
              <a:t>– Saint-Petersburg</a:t>
            </a:r>
            <a:endParaRPr sz="1200" dirty="0">
              <a:latin typeface="HSE Sans" panose="02000000000000000000" pitchFamily="50" charset="-52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 dirty="0">
              <a:latin typeface="HSE Sans" panose="02000000000000000000" pitchFamily="50" charset="-52"/>
              <a:ea typeface="Arial Narrow"/>
              <a:cs typeface="Arial Narrow"/>
              <a:sym typeface="Arial Narrow"/>
            </a:endParaRPr>
          </a:p>
        </p:txBody>
      </p:sp>
      <p:sp>
        <p:nvSpPr>
          <p:cNvPr id="196" name="Google Shape;196;p2"/>
          <p:cNvSpPr txBox="1">
            <a:spLocks noGrp="1"/>
          </p:cNvSpPr>
          <p:nvPr>
            <p:ph type="title"/>
          </p:nvPr>
        </p:nvSpPr>
        <p:spPr>
          <a:xfrm>
            <a:off x="446552" y="1136820"/>
            <a:ext cx="11197302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b="1" dirty="0">
                <a:latin typeface="HSE Sans" panose="02000000000000000000" pitchFamily="50" charset="-52"/>
                <a:sym typeface="Arial"/>
              </a:rPr>
              <a:t>HSE Research Internship</a:t>
            </a:r>
            <a:endParaRPr dirty="0">
              <a:latin typeface="HSE Sans" panose="02000000000000000000" pitchFamily="50" charset="-52"/>
              <a:sym typeface="Arial"/>
            </a:endParaRPr>
          </a:p>
        </p:txBody>
      </p:sp>
      <p:sp>
        <p:nvSpPr>
          <p:cNvPr id="197" name="Google Shape;197;p2"/>
          <p:cNvSpPr/>
          <p:nvPr/>
        </p:nvSpPr>
        <p:spPr>
          <a:xfrm>
            <a:off x="6162771" y="6091581"/>
            <a:ext cx="53241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SE Sans" panose="02000000000000000000" pitchFamily="50" charset="-52"/>
                <a:sym typeface="Arial"/>
              </a:rPr>
              <a:t>For further information we recommend contacting laboratory principals</a:t>
            </a:r>
            <a:endParaRPr sz="1200">
              <a:solidFill>
                <a:schemeClr val="dk1"/>
              </a:solidFill>
              <a:latin typeface="HSE Sans" panose="02000000000000000000" pitchFamily="50" charset="-52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HSE Sans" panose="02000000000000000000" pitchFamily="50" charset="-52"/>
              <a:sym typeface="Arial"/>
            </a:endParaRPr>
          </a:p>
        </p:txBody>
      </p:sp>
      <p:graphicFrame>
        <p:nvGraphicFramePr>
          <p:cNvPr id="198" name="Google Shape;198;p2"/>
          <p:cNvGraphicFramePr/>
          <p:nvPr>
            <p:extLst>
              <p:ext uri="{D42A27DB-BD31-4B8C-83A1-F6EECF244321}">
                <p14:modId xmlns:p14="http://schemas.microsoft.com/office/powerpoint/2010/main" val="2308146940"/>
              </p:ext>
            </p:extLst>
          </p:nvPr>
        </p:nvGraphicFramePr>
        <p:xfrm>
          <a:off x="6005883" y="1913845"/>
          <a:ext cx="5637971" cy="3892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"/>
          <p:cNvSpPr txBox="1">
            <a:spLocks noGrp="1"/>
          </p:cNvSpPr>
          <p:nvPr>
            <p:ph type="body" idx="1"/>
          </p:nvPr>
        </p:nvSpPr>
        <p:spPr>
          <a:xfrm>
            <a:off x="1143688" y="570531"/>
            <a:ext cx="2168549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latin typeface="HSE Sans" panose="02000000000000000000" pitchFamily="50" charset="-52"/>
              </a:rPr>
              <a:t>HSE – Saint-Petersburg</a:t>
            </a:r>
            <a:endParaRPr sz="1200">
              <a:latin typeface="HSE Sans" panose="02000000000000000000" pitchFamily="50" charset="-5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>
              <a:latin typeface="HSE Sans" panose="02000000000000000000" pitchFamily="50" charset="-52"/>
              <a:ea typeface="Arial Narrow"/>
              <a:cs typeface="Arial Narrow"/>
              <a:sym typeface="Arial Narrow"/>
            </a:endParaRPr>
          </a:p>
        </p:txBody>
      </p:sp>
      <p:sp>
        <p:nvSpPr>
          <p:cNvPr id="205" name="Google Shape;205;p3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528682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None/>
            </a:pPr>
            <a:r>
              <a:rPr lang="en-US" sz="1200">
                <a:latin typeface="HSE Sans" panose="02000000000000000000" pitchFamily="50" charset="-52"/>
                <a:sym typeface="Arial"/>
              </a:rPr>
              <a:t>Academic Development of students</a:t>
            </a:r>
            <a:endParaRPr>
              <a:latin typeface="HSE Sans" panose="02000000000000000000" pitchFamily="50" charset="-52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None/>
            </a:pPr>
            <a:r>
              <a:rPr lang="en-US" sz="1200">
                <a:latin typeface="HSE Sans" panose="02000000000000000000" pitchFamily="50" charset="-52"/>
              </a:rPr>
              <a:t>HSE – Saint-Petersburg</a:t>
            </a:r>
            <a:endParaRPr sz="1200">
              <a:latin typeface="HSE Sans" panose="02000000000000000000" pitchFamily="50" charset="-52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>
              <a:latin typeface="HSE Sans" panose="02000000000000000000" pitchFamily="50" charset="-52"/>
              <a:ea typeface="Arial Narrow"/>
              <a:cs typeface="Arial Narrow"/>
              <a:sym typeface="Arial Narrow"/>
            </a:endParaRPr>
          </a:p>
        </p:txBody>
      </p:sp>
      <p:sp>
        <p:nvSpPr>
          <p:cNvPr id="206" name="Google Shape;206;p3"/>
          <p:cNvSpPr txBox="1">
            <a:spLocks noGrp="1"/>
          </p:cNvSpPr>
          <p:nvPr>
            <p:ph type="body" idx="3"/>
          </p:nvPr>
        </p:nvSpPr>
        <p:spPr>
          <a:xfrm>
            <a:off x="4110857" y="1354322"/>
            <a:ext cx="6114391" cy="5423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en-US" sz="1200" b="1" dirty="0">
                <a:latin typeface="HSE Sans" panose="02000000000000000000" pitchFamily="50" charset="-52"/>
                <a:sym typeface="Arial"/>
              </a:rPr>
              <a:t>Laboratory of Sociology in Education and Science</a:t>
            </a:r>
            <a:endParaRPr b="1" dirty="0">
              <a:latin typeface="HSE Sans" panose="02000000000000000000" pitchFamily="50" charset="-5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en-US" sz="1200" dirty="0">
                <a:latin typeface="HSE Sans" panose="02000000000000000000" pitchFamily="50" charset="-52"/>
              </a:rPr>
              <a:t>The L</a:t>
            </a:r>
            <a:r>
              <a:rPr lang="en-US" sz="1200" dirty="0">
                <a:latin typeface="HSE Sans" panose="02000000000000000000" pitchFamily="50" charset="-52"/>
                <a:sym typeface="Arial"/>
              </a:rPr>
              <a:t>aboratory researches the school climate (bullying, cyberbullying), adolescent health, segregation in schools, and the situation of migrant children in Russian schools. </a:t>
            </a:r>
            <a:endParaRPr sz="1200" dirty="0">
              <a:latin typeface="HSE Sans" panose="02000000000000000000" pitchFamily="50" charset="-52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endParaRPr sz="1200" dirty="0">
              <a:latin typeface="HSE Sans" panose="02000000000000000000" pitchFamily="50" charset="-52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en-US" sz="1200" b="1" dirty="0">
                <a:latin typeface="HSE Sans" panose="02000000000000000000" pitchFamily="50" charset="-52"/>
                <a:sym typeface="Arial"/>
              </a:rPr>
              <a:t>Center for Market Theory and Spatial Economics </a:t>
            </a:r>
            <a:endParaRPr sz="1200" b="1" dirty="0">
              <a:latin typeface="HSE Sans" panose="02000000000000000000" pitchFamily="50" charset="-52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en-US" sz="1200" dirty="0">
                <a:latin typeface="HSE Sans" panose="02000000000000000000" pitchFamily="50" charset="-52"/>
                <a:sym typeface="Arial"/>
              </a:rPr>
              <a:t>The Center's research focuses on four areas: spatial economics of regions and cities, retail products in large cities, the Russian electricity market, and macroeconomics.</a:t>
            </a:r>
            <a:endParaRPr dirty="0">
              <a:latin typeface="HSE Sans" panose="02000000000000000000" pitchFamily="50" charset="-5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endParaRPr sz="1200" dirty="0">
              <a:latin typeface="HSE Sans" panose="02000000000000000000" pitchFamily="50" charset="-52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en-US" sz="1200" b="1" dirty="0">
                <a:latin typeface="HSE Sans" panose="02000000000000000000" pitchFamily="50" charset="-52"/>
                <a:sym typeface="Arial"/>
              </a:rPr>
              <a:t>International Laboratory of Game Theory and Decision Making </a:t>
            </a:r>
            <a:endParaRPr sz="1200" b="1" dirty="0">
              <a:latin typeface="HSE Sans" panose="02000000000000000000" pitchFamily="50" charset="-52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en-US" sz="1200" dirty="0">
                <a:latin typeface="HSE Sans" panose="02000000000000000000" pitchFamily="50" charset="-52"/>
                <a:sym typeface="Arial"/>
              </a:rPr>
              <a:t>The main research areas are the design of economic mechanisms and developing new applications for specific problems of resource allocation,</a:t>
            </a:r>
            <a:r>
              <a:rPr lang="en-US" sz="1200" dirty="0">
                <a:latin typeface="HSE Sans" panose="02000000000000000000" pitchFamily="50" charset="-52"/>
              </a:rPr>
              <a:t> </a:t>
            </a:r>
            <a:r>
              <a:rPr lang="en-US" sz="1200" dirty="0">
                <a:latin typeface="HSE Sans" panose="02000000000000000000" pitchFamily="50" charset="-52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the</a:t>
            </a:r>
            <a:r>
              <a:rPr lang="en-US" sz="1200" dirty="0">
                <a:latin typeface="HSE Sans" panose="02000000000000000000" pitchFamily="50" charset="-52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 analysis of information effects</a:t>
            </a:r>
            <a:r>
              <a:rPr lang="en-US" sz="1200" dirty="0">
                <a:latin typeface="HSE Sans" panose="02000000000000000000" pitchFamily="50" charset="-52"/>
                <a:sym typeface="Arial"/>
              </a:rPr>
              <a:t> for dynamic games, and the development of algorithmic game theory.</a:t>
            </a:r>
            <a:endParaRPr dirty="0">
              <a:latin typeface="HSE Sans" panose="02000000000000000000" pitchFamily="50" charset="-5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endParaRPr sz="1200" dirty="0">
              <a:latin typeface="HSE Sans" panose="02000000000000000000" pitchFamily="50" charset="-52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en-US" sz="1200" b="1" dirty="0">
                <a:latin typeface="HSE Sans" panose="02000000000000000000" pitchFamily="50" charset="-52"/>
                <a:sym typeface="Arial"/>
              </a:rPr>
              <a:t>Center for Youth Studies</a:t>
            </a:r>
            <a:endParaRPr b="1" dirty="0">
              <a:latin typeface="HSE Sans" panose="02000000000000000000" pitchFamily="50" charset="-5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en-US" sz="1200" dirty="0">
                <a:latin typeface="HSE Sans" panose="02000000000000000000" pitchFamily="50" charset="-52"/>
                <a:sym typeface="Arial"/>
              </a:rPr>
              <a:t> The Center's team is engaged in the research interests of the Center  are </a:t>
            </a:r>
            <a:r>
              <a:rPr lang="en-US" sz="1200" dirty="0">
                <a:solidFill>
                  <a:srgbClr val="1F3864"/>
                </a:solidFill>
                <a:latin typeface="HSE Sans" panose="02000000000000000000" pitchFamily="50" charset="-52"/>
                <a:sym typeface="Arial"/>
              </a:rPr>
              <a:t>youth </a:t>
            </a:r>
            <a:r>
              <a:rPr lang="en-US" sz="1200" dirty="0">
                <a:latin typeface="HSE Sans" panose="02000000000000000000" pitchFamily="50" charset="-52"/>
                <a:sym typeface="Arial"/>
              </a:rPr>
              <a:t>cultures,</a:t>
            </a:r>
            <a:r>
              <a:rPr lang="en-US" sz="1200" dirty="0">
                <a:latin typeface="HSE Sans" panose="02000000000000000000" pitchFamily="50" charset="-52"/>
              </a:rPr>
              <a:t> </a:t>
            </a:r>
            <a:r>
              <a:rPr lang="en-US" sz="1200" dirty="0">
                <a:solidFill>
                  <a:srgbClr val="1F3864"/>
                </a:solidFill>
                <a:latin typeface="HSE Sans" panose="02000000000000000000" pitchFamily="50" charset="-52"/>
                <a:sym typeface="Arial"/>
              </a:rPr>
              <a:t>subcultures, values, and the lifestyles of youth, interethnic and interreligious relations, growing up, age and life course, youth citizenship, labor market and employment, youth entrepreneurship and consumption, and youth policy.</a:t>
            </a:r>
            <a:endParaRPr sz="1200" dirty="0">
              <a:solidFill>
                <a:srgbClr val="1F3864"/>
              </a:solidFill>
              <a:latin typeface="HSE Sans" panose="02000000000000000000" pitchFamily="50" charset="-52"/>
              <a:sym typeface="Arial"/>
            </a:endParaRPr>
          </a:p>
        </p:txBody>
      </p:sp>
      <p:sp>
        <p:nvSpPr>
          <p:cNvPr id="207" name="Google Shape;207;p3"/>
          <p:cNvSpPr txBox="1">
            <a:spLocks noGrp="1"/>
          </p:cNvSpPr>
          <p:nvPr>
            <p:ph type="body" idx="6"/>
          </p:nvPr>
        </p:nvSpPr>
        <p:spPr>
          <a:xfrm>
            <a:off x="6164827" y="548720"/>
            <a:ext cx="4085214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None/>
            </a:pPr>
            <a:r>
              <a:rPr lang="en-US" sz="1200" dirty="0">
                <a:latin typeface="HSE Sans" panose="02000000000000000000" pitchFamily="50" charset="-52"/>
                <a:sym typeface="Arial"/>
              </a:rPr>
              <a:t>Structural subdivisions of HSE for research interns  – Saint-Petersburg</a:t>
            </a:r>
            <a:endParaRPr sz="1200" dirty="0">
              <a:latin typeface="HSE Sans" panose="02000000000000000000" pitchFamily="50" charset="-52"/>
              <a:sym typeface="Arial"/>
            </a:endParaRPr>
          </a:p>
        </p:txBody>
      </p:sp>
      <p:pic>
        <p:nvPicPr>
          <p:cNvPr id="208" name="Google Shape;20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3680" y="1404889"/>
            <a:ext cx="1310603" cy="118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"/>
          <p:cNvSpPr txBox="1"/>
          <p:nvPr/>
        </p:nvSpPr>
        <p:spPr>
          <a:xfrm>
            <a:off x="1391982" y="1354322"/>
            <a:ext cx="1618891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 err="1">
                <a:solidFill>
                  <a:schemeClr val="dk1"/>
                </a:solidFill>
                <a:latin typeface="HSE Sans" panose="02000000000000000000" pitchFamily="50" charset="-52"/>
                <a:sym typeface="Arial"/>
              </a:rPr>
              <a:t>Alexandrov</a:t>
            </a:r>
            <a:r>
              <a:rPr lang="en-US" sz="1100" b="1" dirty="0">
                <a:solidFill>
                  <a:schemeClr val="dk1"/>
                </a:solidFill>
                <a:latin typeface="HSE Sans" panose="02000000000000000000" pitchFamily="50" charset="-52"/>
                <a:sym typeface="Arial"/>
              </a:rPr>
              <a:t> Daniil</a:t>
            </a:r>
            <a:endParaRPr b="1" dirty="0">
              <a:latin typeface="HSE Sans" panose="02000000000000000000" pitchFamily="50" charset="-52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 dirty="0">
                <a:solidFill>
                  <a:schemeClr val="dk1"/>
                </a:solidFill>
                <a:latin typeface="HSE Sans" panose="02000000000000000000" pitchFamily="50" charset="-52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dalexandrov@hse.ru</a:t>
            </a:r>
            <a:r>
              <a:rPr lang="en-US" sz="1100" dirty="0">
                <a:solidFill>
                  <a:schemeClr val="dk1"/>
                </a:solidFill>
                <a:latin typeface="HSE Sans" panose="02000000000000000000" pitchFamily="50" charset="-52"/>
                <a:sym typeface="Arial"/>
              </a:rPr>
              <a:t> </a:t>
            </a:r>
            <a:br>
              <a:rPr lang="en-US" sz="1100" dirty="0">
                <a:solidFill>
                  <a:schemeClr val="dk1"/>
                </a:solidFill>
                <a:latin typeface="HSE Sans" panose="02000000000000000000" pitchFamily="50" charset="-52"/>
                <a:sym typeface="Arial"/>
              </a:rPr>
            </a:br>
            <a:endParaRPr sz="1100" dirty="0">
              <a:solidFill>
                <a:schemeClr val="dk1"/>
              </a:solidFill>
              <a:latin typeface="HSE Sans" panose="02000000000000000000" pitchFamily="50" charset="-52"/>
              <a:sym typeface="Arial"/>
            </a:endParaRPr>
          </a:p>
        </p:txBody>
      </p:sp>
      <p:pic>
        <p:nvPicPr>
          <p:cNvPr id="210" name="Google Shape;21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1334" y="2608884"/>
            <a:ext cx="1335296" cy="123214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"/>
          <p:cNvSpPr txBox="1"/>
          <p:nvPr/>
        </p:nvSpPr>
        <p:spPr>
          <a:xfrm>
            <a:off x="1484493" y="2696198"/>
            <a:ext cx="1376771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 err="1">
                <a:solidFill>
                  <a:schemeClr val="dk1"/>
                </a:solidFill>
                <a:latin typeface="HSE Sans" panose="02000000000000000000" pitchFamily="50" charset="-52"/>
                <a:sym typeface="Arial"/>
              </a:rPr>
              <a:t>Kokovin</a:t>
            </a:r>
            <a:r>
              <a:rPr lang="en-US" sz="1100" b="1" dirty="0">
                <a:solidFill>
                  <a:schemeClr val="dk1"/>
                </a:solidFill>
                <a:latin typeface="HSE Sans" panose="02000000000000000000" pitchFamily="50" charset="-52"/>
                <a:sym typeface="Arial"/>
              </a:rPr>
              <a:t> Sergei</a:t>
            </a:r>
            <a:r>
              <a:rPr lang="en-US" sz="1100" dirty="0">
                <a:solidFill>
                  <a:schemeClr val="dk1"/>
                </a:solidFill>
                <a:latin typeface="HSE Sans" panose="02000000000000000000" pitchFamily="50" charset="-52"/>
                <a:sym typeface="Arial"/>
              </a:rPr>
              <a:t/>
            </a:r>
            <a:br>
              <a:rPr lang="en-US" sz="1100" dirty="0">
                <a:solidFill>
                  <a:schemeClr val="dk1"/>
                </a:solidFill>
                <a:latin typeface="HSE Sans" panose="02000000000000000000" pitchFamily="50" charset="-52"/>
                <a:sym typeface="Arial"/>
              </a:rPr>
            </a:br>
            <a:r>
              <a:rPr lang="en-US" sz="1100" u="sng" dirty="0">
                <a:solidFill>
                  <a:schemeClr val="dk1"/>
                </a:solidFill>
                <a:latin typeface="HSE Sans" panose="02000000000000000000" pitchFamily="50" charset="-52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skokovin@hse.ru</a:t>
            </a:r>
            <a:r>
              <a:rPr lang="en-US" sz="1100" dirty="0">
                <a:solidFill>
                  <a:schemeClr val="dk1"/>
                </a:solidFill>
                <a:latin typeface="HSE Sans" panose="02000000000000000000" pitchFamily="50" charset="-52"/>
                <a:sym typeface="Arial"/>
              </a:rPr>
              <a:t/>
            </a:r>
            <a:br>
              <a:rPr lang="en-US" sz="1100" dirty="0">
                <a:solidFill>
                  <a:schemeClr val="dk1"/>
                </a:solidFill>
                <a:latin typeface="HSE Sans" panose="02000000000000000000" pitchFamily="50" charset="-52"/>
                <a:sym typeface="Arial"/>
              </a:rPr>
            </a:br>
            <a:endParaRPr sz="1100" dirty="0">
              <a:solidFill>
                <a:schemeClr val="dk1"/>
              </a:solidFill>
              <a:latin typeface="HSE Sans" panose="02000000000000000000" pitchFamily="50" charset="-52"/>
              <a:sym typeface="Arial"/>
            </a:endParaRPr>
          </a:p>
        </p:txBody>
      </p:sp>
      <p:pic>
        <p:nvPicPr>
          <p:cNvPr id="212" name="Google Shape;212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7114" y="3851667"/>
            <a:ext cx="1429516" cy="1233774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"/>
          <p:cNvSpPr txBox="1"/>
          <p:nvPr/>
        </p:nvSpPr>
        <p:spPr>
          <a:xfrm>
            <a:off x="1511745" y="3958347"/>
            <a:ext cx="149912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 err="1">
                <a:solidFill>
                  <a:schemeClr val="dk1"/>
                </a:solidFill>
                <a:latin typeface="HSE Sans" panose="02000000000000000000" pitchFamily="50" charset="-52"/>
                <a:sym typeface="Arial"/>
              </a:rPr>
              <a:t>Nesterov</a:t>
            </a:r>
            <a:r>
              <a:rPr lang="en-US" sz="1100" b="1" dirty="0">
                <a:solidFill>
                  <a:schemeClr val="dk1"/>
                </a:solidFill>
                <a:latin typeface="HSE Sans" panose="02000000000000000000" pitchFamily="50" charset="-52"/>
                <a:sym typeface="Arial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HSE Sans" panose="02000000000000000000" pitchFamily="50" charset="-52"/>
                <a:sym typeface="Arial"/>
              </a:rPr>
              <a:t>Alexandr</a:t>
            </a:r>
            <a:endParaRPr sz="1100" b="1" dirty="0">
              <a:solidFill>
                <a:schemeClr val="dk1"/>
              </a:solidFill>
              <a:latin typeface="HSE Sans" panose="02000000000000000000" pitchFamily="50" charset="-52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 dirty="0">
                <a:solidFill>
                  <a:schemeClr val="dk1"/>
                </a:solidFill>
                <a:latin typeface="HSE Sans" panose="02000000000000000000" pitchFamily="50" charset="-52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asnesterov@hse.ru</a:t>
            </a:r>
            <a:r>
              <a:rPr lang="en-US" sz="1100" dirty="0">
                <a:solidFill>
                  <a:schemeClr val="dk1"/>
                </a:solidFill>
                <a:latin typeface="HSE Sans" panose="02000000000000000000" pitchFamily="50" charset="-52"/>
                <a:sym typeface="Arial"/>
              </a:rPr>
              <a:t> </a:t>
            </a:r>
            <a:endParaRPr sz="1100" dirty="0">
              <a:solidFill>
                <a:schemeClr val="dk1"/>
              </a:solidFill>
              <a:latin typeface="HSE Sans" panose="02000000000000000000" pitchFamily="50" charset="-52"/>
              <a:sym typeface="Arial"/>
            </a:endParaRPr>
          </a:p>
        </p:txBody>
      </p:sp>
      <p:pic>
        <p:nvPicPr>
          <p:cNvPr id="214" name="Google Shape;214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48644" y="5095773"/>
            <a:ext cx="1331901" cy="112883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"/>
          <p:cNvSpPr txBox="1"/>
          <p:nvPr/>
        </p:nvSpPr>
        <p:spPr>
          <a:xfrm>
            <a:off x="1484493" y="5095773"/>
            <a:ext cx="161919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 err="1">
                <a:solidFill>
                  <a:schemeClr val="dk1"/>
                </a:solidFill>
                <a:latin typeface="HSE Sans" panose="02000000000000000000" pitchFamily="50" charset="-52"/>
                <a:sym typeface="Arial"/>
              </a:rPr>
              <a:t>Omelchenko</a:t>
            </a:r>
            <a:r>
              <a:rPr lang="en-US" sz="1100" b="1" dirty="0">
                <a:solidFill>
                  <a:schemeClr val="dk1"/>
                </a:solidFill>
                <a:latin typeface="HSE Sans" panose="02000000000000000000" pitchFamily="50" charset="-52"/>
                <a:sym typeface="Arial"/>
              </a:rPr>
              <a:t> Elena</a:t>
            </a:r>
            <a:endParaRPr b="1" dirty="0">
              <a:latin typeface="HSE Sans" panose="02000000000000000000" pitchFamily="50" charset="-52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 dirty="0">
                <a:solidFill>
                  <a:schemeClr val="dk1"/>
                </a:solidFill>
                <a:latin typeface="HSE Sans" panose="02000000000000000000" pitchFamily="50" charset="-52"/>
                <a:sym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eomelchenko@hse.ru</a:t>
            </a:r>
            <a:r>
              <a:rPr lang="en-US" sz="1100" dirty="0">
                <a:solidFill>
                  <a:schemeClr val="dk1"/>
                </a:solidFill>
                <a:latin typeface="HSE Sans" panose="02000000000000000000" pitchFamily="50" charset="-52"/>
                <a:sym typeface="Arial"/>
              </a:rPr>
              <a:t> </a:t>
            </a:r>
            <a:endParaRPr sz="1100" dirty="0">
              <a:solidFill>
                <a:schemeClr val="dk1"/>
              </a:solidFill>
              <a:latin typeface="HSE Sans" panose="02000000000000000000" pitchFamily="50" charset="-52"/>
              <a:sym typeface="Arial"/>
            </a:endParaRPr>
          </a:p>
        </p:txBody>
      </p:sp>
      <p:pic>
        <p:nvPicPr>
          <p:cNvPr id="216" name="Google Shape;216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551982" y="1212110"/>
            <a:ext cx="1026265" cy="1026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554828" y="2281861"/>
            <a:ext cx="1023419" cy="102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573729" y="3477682"/>
            <a:ext cx="961330" cy="961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544793" y="4855842"/>
            <a:ext cx="1030608" cy="1030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209418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latin typeface="HSE Sans" panose="02000000000000000000" pitchFamily="50" charset="-52"/>
              </a:rPr>
              <a:t>HSE – Saint-Petersburg</a:t>
            </a:r>
            <a:endParaRPr sz="1200">
              <a:latin typeface="HSE Sans" panose="02000000000000000000" pitchFamily="50" charset="-5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>
              <a:latin typeface="HSE Sans" panose="02000000000000000000" pitchFamily="50" charset="-52"/>
              <a:ea typeface="Arial Narrow"/>
              <a:cs typeface="Arial Narrow"/>
              <a:sym typeface="Arial Narrow"/>
            </a:endParaRPr>
          </a:p>
        </p:txBody>
      </p:sp>
      <p:sp>
        <p:nvSpPr>
          <p:cNvPr id="226" name="Google Shape;226;p4"/>
          <p:cNvSpPr txBox="1">
            <a:spLocks noGrp="1"/>
          </p:cNvSpPr>
          <p:nvPr>
            <p:ph type="body" idx="2"/>
          </p:nvPr>
        </p:nvSpPr>
        <p:spPr>
          <a:xfrm>
            <a:off x="3459162" y="440676"/>
            <a:ext cx="2527751" cy="51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None/>
            </a:pPr>
            <a:r>
              <a:rPr lang="en-US" sz="1200" dirty="0">
                <a:latin typeface="HSE Sans" panose="02000000000000000000" pitchFamily="50" charset="-52"/>
                <a:sym typeface="Arial"/>
              </a:rPr>
              <a:t>Academic Development of students</a:t>
            </a:r>
            <a:endParaRPr dirty="0">
              <a:latin typeface="HSE Sans" panose="02000000000000000000" pitchFamily="50" charset="-52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None/>
            </a:pPr>
            <a:r>
              <a:rPr lang="en-US" sz="1200" dirty="0">
                <a:latin typeface="HSE Sans" panose="02000000000000000000" pitchFamily="50" charset="-52"/>
              </a:rPr>
              <a:t>HSE – Saint-Petersburg</a:t>
            </a:r>
            <a:endParaRPr sz="1200" dirty="0">
              <a:latin typeface="HSE Sans" panose="02000000000000000000" pitchFamily="50" charset="-52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 dirty="0">
              <a:latin typeface="HSE Sans" panose="02000000000000000000" pitchFamily="50" charset="-52"/>
              <a:ea typeface="Arial Narrow"/>
              <a:cs typeface="Arial Narrow"/>
              <a:sym typeface="Arial Narrow"/>
            </a:endParaRPr>
          </a:p>
        </p:txBody>
      </p:sp>
      <p:sp>
        <p:nvSpPr>
          <p:cNvPr id="227" name="Google Shape;227;p4"/>
          <p:cNvSpPr txBox="1">
            <a:spLocks noGrp="1"/>
          </p:cNvSpPr>
          <p:nvPr>
            <p:ph type="body" idx="3"/>
          </p:nvPr>
        </p:nvSpPr>
        <p:spPr>
          <a:xfrm>
            <a:off x="3789099" y="1555684"/>
            <a:ext cx="5864469" cy="493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rPr lang="en-US" b="1" dirty="0">
                <a:latin typeface="HSE Sans" panose="02000000000000000000" pitchFamily="50" charset="-52"/>
                <a:sym typeface="Arial"/>
              </a:rPr>
              <a:t>Center for Historical Research</a:t>
            </a:r>
            <a:endParaRPr b="1" dirty="0">
              <a:latin typeface="HSE Sans" panose="02000000000000000000" pitchFamily="50" charset="-5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rPr lang="en-US" dirty="0">
                <a:latin typeface="HSE Sans" panose="02000000000000000000" pitchFamily="50" charset="-52"/>
                <a:sym typeface="Arial"/>
              </a:rPr>
              <a:t>The mission of the </a:t>
            </a:r>
            <a:r>
              <a:rPr lang="en-US" dirty="0">
                <a:latin typeface="HSE Sans" panose="02000000000000000000" pitchFamily="50" charset="-52"/>
              </a:rPr>
              <a:t>C</a:t>
            </a:r>
            <a:r>
              <a:rPr lang="en-US" dirty="0">
                <a:latin typeface="HSE Sans" panose="02000000000000000000" pitchFamily="50" charset="-52"/>
                <a:sym typeface="Arial"/>
              </a:rPr>
              <a:t>enter is to systematically develop methodologies and approaches for global, comparative, and transnational history in various fields of historical research.</a:t>
            </a:r>
            <a:endParaRPr dirty="0">
              <a:latin typeface="HSE Sans" panose="02000000000000000000" pitchFamily="50" charset="-5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endParaRPr dirty="0">
              <a:latin typeface="HSE Sans" panose="02000000000000000000" pitchFamily="50" charset="-52"/>
              <a:sym typeface="Arial"/>
            </a:endParaRPr>
          </a:p>
          <a:p>
            <a:pPr marL="0" lvl="0" indent="0"/>
            <a:r>
              <a:rPr lang="en-US" b="1" dirty="0">
                <a:latin typeface="HSE Sans" panose="02000000000000000000" pitchFamily="50" charset="-52"/>
              </a:rPr>
              <a:t>Strategic Entrepreneurship Center </a:t>
            </a:r>
            <a:endParaRPr b="1" dirty="0">
              <a:latin typeface="HSE Sans" panose="02000000000000000000" pitchFamily="50" charset="-5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rPr lang="en-US" dirty="0">
                <a:latin typeface="HSE Sans" panose="02000000000000000000" pitchFamily="50" charset="-52"/>
                <a:sym typeface="Arial"/>
              </a:rPr>
              <a:t>The main scientific goal is to develop a new approach to understanding strategic entrepreneurship as an adaptation mechanism to turbulence in the external environment </a:t>
            </a:r>
            <a:r>
              <a:rPr lang="en-US" dirty="0">
                <a:latin typeface="HSE Sans" panose="02000000000000000000" pitchFamily="50" charset="-52"/>
              </a:rPr>
              <a:t>(at the level of firms and national economies)</a:t>
            </a:r>
            <a:r>
              <a:rPr lang="en-US" dirty="0">
                <a:latin typeface="HSE Sans" panose="02000000000000000000" pitchFamily="50" charset="-52"/>
                <a:sym typeface="Arial"/>
              </a:rPr>
              <a:t>.</a:t>
            </a:r>
            <a:endParaRPr dirty="0">
              <a:latin typeface="HSE Sans" panose="02000000000000000000" pitchFamily="50" charset="-5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endParaRPr dirty="0">
              <a:latin typeface="HSE Sans" panose="02000000000000000000" pitchFamily="50" charset="-52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rPr lang="en-US" b="1" dirty="0">
                <a:latin typeface="HSE Sans" panose="02000000000000000000" pitchFamily="50" charset="-52"/>
                <a:sym typeface="Arial"/>
              </a:rPr>
              <a:t>International Laboratory of Quantum Optoelectronics</a:t>
            </a:r>
            <a:endParaRPr b="1" dirty="0">
              <a:latin typeface="HSE Sans" panose="02000000000000000000" pitchFamily="50" charset="-5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rPr lang="en-US" dirty="0">
                <a:latin typeface="HSE Sans" panose="02000000000000000000" pitchFamily="50" charset="-52"/>
                <a:sym typeface="Arial"/>
              </a:rPr>
              <a:t>The </a:t>
            </a:r>
            <a:r>
              <a:rPr lang="en-US" dirty="0">
                <a:latin typeface="HSE Sans" panose="02000000000000000000" pitchFamily="50" charset="-52"/>
              </a:rPr>
              <a:t>L</a:t>
            </a:r>
            <a:r>
              <a:rPr lang="en-US" dirty="0">
                <a:latin typeface="HSE Sans" panose="02000000000000000000" pitchFamily="50" charset="-52"/>
                <a:sym typeface="Arial"/>
              </a:rPr>
              <a:t>aboratory conducts advanced research and development in the field of photonics and </a:t>
            </a:r>
            <a:r>
              <a:rPr lang="en-US" dirty="0" err="1">
                <a:latin typeface="HSE Sans" panose="02000000000000000000" pitchFamily="50" charset="-52"/>
                <a:sym typeface="Arial"/>
              </a:rPr>
              <a:t>nanoelectronics</a:t>
            </a:r>
            <a:r>
              <a:rPr lang="en-US" dirty="0">
                <a:latin typeface="HSE Sans" panose="02000000000000000000" pitchFamily="50" charset="-52"/>
                <a:sym typeface="Arial"/>
              </a:rPr>
              <a:t> devices based on quantum effects.</a:t>
            </a:r>
            <a:endParaRPr dirty="0">
              <a:latin typeface="HSE Sans" panose="02000000000000000000" pitchFamily="50" charset="-5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endParaRPr dirty="0">
              <a:latin typeface="HSE Sans" panose="02000000000000000000" pitchFamily="50" charset="-52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rPr lang="en-US" b="1" dirty="0">
                <a:latin typeface="HSE Sans" panose="02000000000000000000" pitchFamily="50" charset="-52"/>
                <a:sym typeface="Arial"/>
              </a:rPr>
              <a:t>Laboratory for Social and Cognitive Informatics</a:t>
            </a:r>
            <a:endParaRPr dirty="0">
              <a:latin typeface="HSE Sans" panose="02000000000000000000" pitchFamily="50" charset="-5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rPr lang="en-US" dirty="0">
                <a:latin typeface="HSE Sans" panose="02000000000000000000" pitchFamily="50" charset="-52"/>
                <a:sym typeface="Arial"/>
              </a:rPr>
              <a:t>The </a:t>
            </a:r>
            <a:r>
              <a:rPr lang="en-US" dirty="0">
                <a:latin typeface="HSE Sans" panose="02000000000000000000" pitchFamily="50" charset="-52"/>
              </a:rPr>
              <a:t>L</a:t>
            </a:r>
            <a:r>
              <a:rPr lang="en-US" dirty="0">
                <a:latin typeface="HSE Sans" panose="02000000000000000000" pitchFamily="50" charset="-52"/>
                <a:sym typeface="Arial"/>
              </a:rPr>
              <a:t>aboratory studies and models the interactions of individuals and groups with information, information technology, and other users.</a:t>
            </a:r>
            <a:endParaRPr dirty="0">
              <a:latin typeface="HSE Sans" panose="02000000000000000000" pitchFamily="50" charset="-52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endParaRPr dirty="0">
              <a:latin typeface="HSE Sans" panose="02000000000000000000" pitchFamily="50" charset="-52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endParaRPr b="1" dirty="0">
              <a:latin typeface="HSE Sans" panose="02000000000000000000" pitchFamily="50" charset="-52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endParaRPr b="1" dirty="0">
              <a:latin typeface="HSE Sans" panose="02000000000000000000" pitchFamily="50" charset="-52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endParaRPr b="1" dirty="0">
              <a:latin typeface="HSE Sans" panose="02000000000000000000" pitchFamily="50" charset="-52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None/>
            </a:pPr>
            <a:endParaRPr dirty="0">
              <a:latin typeface="HSE Sans" panose="02000000000000000000" pitchFamily="50" charset="-52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endParaRPr dirty="0">
              <a:latin typeface="HSE Sans" panose="02000000000000000000" pitchFamily="50" charset="-52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28" name="Google Shape;2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202" y="1587715"/>
            <a:ext cx="1256123" cy="1128774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"/>
          <p:cNvSpPr txBox="1"/>
          <p:nvPr/>
        </p:nvSpPr>
        <p:spPr>
          <a:xfrm>
            <a:off x="1332962" y="1576327"/>
            <a:ext cx="122180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HSE Sans" panose="02000000000000000000" pitchFamily="50" charset="-52"/>
                <a:sym typeface="Arial"/>
              </a:rPr>
              <a:t>Reznik Alexandr</a:t>
            </a:r>
            <a:endParaRPr sz="1100">
              <a:solidFill>
                <a:schemeClr val="dk1"/>
              </a:solidFill>
              <a:latin typeface="HSE Sans" panose="02000000000000000000" pitchFamily="50" charset="-52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dk1"/>
                </a:solidFill>
                <a:latin typeface="HSE Sans" panose="02000000000000000000" pitchFamily="50" charset="-52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areznik@hse.ru</a:t>
            </a:r>
            <a:r>
              <a:rPr lang="en-US" sz="1100">
                <a:solidFill>
                  <a:schemeClr val="dk1"/>
                </a:solidFill>
                <a:latin typeface="HSE Sans" panose="02000000000000000000" pitchFamily="50" charset="-52"/>
                <a:sym typeface="Arial"/>
              </a:rPr>
              <a:t> </a:t>
            </a:r>
            <a:endParaRPr sz="1100">
              <a:solidFill>
                <a:schemeClr val="dk1"/>
              </a:solidFill>
              <a:latin typeface="HSE Sans" panose="02000000000000000000" pitchFamily="50" charset="-52"/>
              <a:sym typeface="Arial"/>
            </a:endParaRPr>
          </a:p>
        </p:txBody>
      </p:sp>
      <p:sp>
        <p:nvSpPr>
          <p:cNvPr id="230" name="Google Shape;230;p4"/>
          <p:cNvSpPr txBox="1"/>
          <p:nvPr/>
        </p:nvSpPr>
        <p:spPr>
          <a:xfrm>
            <a:off x="1394182" y="2659358"/>
            <a:ext cx="135005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HSE Sans" panose="02000000000000000000" pitchFamily="50" charset="-52"/>
                <a:sym typeface="Arial"/>
              </a:rPr>
              <a:t>Shirokova Galina</a:t>
            </a:r>
            <a:endParaRPr>
              <a:latin typeface="HSE Sans" panose="02000000000000000000" pitchFamily="50" charset="-52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dk1"/>
                </a:solidFill>
                <a:latin typeface="HSE Sans" panose="02000000000000000000" pitchFamily="50" charset="-52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gshirokova@hse.ru</a:t>
            </a:r>
            <a:r>
              <a:rPr lang="en-US" sz="1100">
                <a:solidFill>
                  <a:schemeClr val="dk1"/>
                </a:solidFill>
                <a:latin typeface="HSE Sans" panose="02000000000000000000" pitchFamily="50" charset="-52"/>
                <a:sym typeface="Arial"/>
              </a:rPr>
              <a:t> </a:t>
            </a:r>
            <a:endParaRPr>
              <a:latin typeface="HSE Sans" panose="02000000000000000000" pitchFamily="50" charset="-52"/>
            </a:endParaRPr>
          </a:p>
        </p:txBody>
      </p:sp>
      <p:sp>
        <p:nvSpPr>
          <p:cNvPr id="231" name="Google Shape;231;p4"/>
          <p:cNvSpPr txBox="1"/>
          <p:nvPr/>
        </p:nvSpPr>
        <p:spPr>
          <a:xfrm>
            <a:off x="1406802" y="3897900"/>
            <a:ext cx="21262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HSE Sans" panose="02000000000000000000" pitchFamily="50" charset="-52"/>
                <a:sym typeface="Arial"/>
              </a:rPr>
              <a:t>Krizhanovskaya Natalya</a:t>
            </a:r>
            <a:endParaRPr>
              <a:latin typeface="HSE Sans" panose="02000000000000000000" pitchFamily="50" charset="-52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dk1"/>
                </a:solidFill>
                <a:latin typeface="HSE Sans" panose="02000000000000000000" pitchFamily="50" charset="-52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nkryzhanovskaya@hse.ru</a:t>
            </a:r>
            <a:r>
              <a:rPr lang="en-US" sz="1100">
                <a:solidFill>
                  <a:schemeClr val="dk1"/>
                </a:solidFill>
                <a:latin typeface="HSE Sans" panose="02000000000000000000" pitchFamily="50" charset="-52"/>
                <a:sym typeface="Arial"/>
              </a:rPr>
              <a:t> </a:t>
            </a:r>
            <a:endParaRPr sz="1100">
              <a:solidFill>
                <a:schemeClr val="dk1"/>
              </a:solidFill>
              <a:latin typeface="HSE Sans" panose="02000000000000000000" pitchFamily="50" charset="-52"/>
              <a:sym typeface="Arial"/>
            </a:endParaRPr>
          </a:p>
        </p:txBody>
      </p:sp>
      <p:pic>
        <p:nvPicPr>
          <p:cNvPr id="232" name="Google Shape;232;p4"/>
          <p:cNvPicPr preferRelativeResize="0"/>
          <p:nvPr/>
        </p:nvPicPr>
        <p:blipFill rotWithShape="1">
          <a:blip r:embed="rId7">
            <a:alphaModFix/>
          </a:blip>
          <a:srcRect l="10381"/>
          <a:stretch/>
        </p:blipFill>
        <p:spPr>
          <a:xfrm>
            <a:off x="201202" y="5315200"/>
            <a:ext cx="1295191" cy="122426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4"/>
          <p:cNvSpPr txBox="1"/>
          <p:nvPr/>
        </p:nvSpPr>
        <p:spPr>
          <a:xfrm>
            <a:off x="1332962" y="5303500"/>
            <a:ext cx="131318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HSE Sans" panose="02000000000000000000" pitchFamily="50" charset="-52"/>
                <a:sym typeface="Arial"/>
              </a:rPr>
              <a:t>Koltsova Elena</a:t>
            </a:r>
            <a:endParaRPr>
              <a:latin typeface="HSE Sans" panose="02000000000000000000" pitchFamily="50" charset="-52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dk1"/>
                </a:solidFill>
                <a:latin typeface="HSE Sans" panose="02000000000000000000" pitchFamily="50" charset="-52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ekoltsova@hse.ru</a:t>
            </a:r>
            <a:r>
              <a:rPr lang="en-US" sz="1100">
                <a:solidFill>
                  <a:schemeClr val="dk1"/>
                </a:solidFill>
                <a:latin typeface="HSE Sans" panose="02000000000000000000" pitchFamily="50" charset="-52"/>
                <a:sym typeface="Arial"/>
              </a:rPr>
              <a:t>  </a:t>
            </a:r>
            <a:endParaRPr sz="1100">
              <a:solidFill>
                <a:schemeClr val="dk1"/>
              </a:solidFill>
              <a:latin typeface="HSE Sans" panose="02000000000000000000" pitchFamily="50" charset="-52"/>
              <a:sym typeface="Arial"/>
            </a:endParaRPr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6"/>
          </p:nvPr>
        </p:nvSpPr>
        <p:spPr>
          <a:xfrm>
            <a:off x="6182004" y="440676"/>
            <a:ext cx="4085214" cy="516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None/>
            </a:pPr>
            <a:r>
              <a:rPr lang="en-US" sz="1200" dirty="0">
                <a:latin typeface="HSE Sans" panose="02000000000000000000" pitchFamily="50" charset="-52"/>
                <a:sym typeface="Arial"/>
              </a:rPr>
              <a:t>Structural subdivisions of HSE for research interns – Saint-Petersburg </a:t>
            </a:r>
            <a:endParaRPr sz="1200" dirty="0">
              <a:latin typeface="HSE Sans" panose="02000000000000000000" pitchFamily="50" charset="-52"/>
              <a:sym typeface="Arial"/>
            </a:endParaRPr>
          </a:p>
        </p:txBody>
      </p:sp>
      <p:pic>
        <p:nvPicPr>
          <p:cNvPr id="235" name="Google Shape;235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5711" y="2681375"/>
            <a:ext cx="1271091" cy="12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01818" y="3992329"/>
            <a:ext cx="1204984" cy="1204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228334" y="1378180"/>
            <a:ext cx="992528" cy="992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228334" y="2792059"/>
            <a:ext cx="1048302" cy="1048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233640" y="4130026"/>
            <a:ext cx="977285" cy="977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201507" y="5315200"/>
            <a:ext cx="1009418" cy="991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"/>
          <p:cNvSpPr txBox="1">
            <a:spLocks noGrp="1"/>
          </p:cNvSpPr>
          <p:nvPr>
            <p:ph type="body" idx="1"/>
          </p:nvPr>
        </p:nvSpPr>
        <p:spPr>
          <a:xfrm>
            <a:off x="1113905" y="548720"/>
            <a:ext cx="207818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latin typeface="HSE Sans" panose="02000000000000000000" pitchFamily="50" charset="-52"/>
              </a:rPr>
              <a:t>HSE – Saint-Petersburg</a:t>
            </a:r>
            <a:endParaRPr sz="1200">
              <a:latin typeface="HSE Sans" panose="02000000000000000000" pitchFamily="50" charset="-5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>
              <a:latin typeface="HSE Sans" panose="02000000000000000000" pitchFamily="50" charset="-52"/>
              <a:ea typeface="Arial Narrow"/>
              <a:cs typeface="Arial Narrow"/>
              <a:sym typeface="Arial Narrow"/>
            </a:endParaRPr>
          </a:p>
        </p:txBody>
      </p:sp>
      <p:sp>
        <p:nvSpPr>
          <p:cNvPr id="247" name="Google Shape;247;p5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484084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None/>
            </a:pPr>
            <a:r>
              <a:rPr lang="en-US" sz="1200">
                <a:latin typeface="HSE Sans" panose="02000000000000000000" pitchFamily="50" charset="-52"/>
                <a:sym typeface="Arial"/>
              </a:rPr>
              <a:t>Academic Development of students</a:t>
            </a:r>
            <a:endParaRPr>
              <a:latin typeface="HSE Sans" panose="02000000000000000000" pitchFamily="50" charset="-52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None/>
            </a:pPr>
            <a:r>
              <a:rPr lang="en-US" sz="1200">
                <a:latin typeface="HSE Sans" panose="02000000000000000000" pitchFamily="50" charset="-52"/>
              </a:rPr>
              <a:t>HSE – Saint-Petersburg</a:t>
            </a:r>
            <a:endParaRPr sz="1200">
              <a:latin typeface="HSE Sans" panose="02000000000000000000" pitchFamily="50" charset="-52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>
              <a:latin typeface="HSE Sans" panose="02000000000000000000" pitchFamily="50" charset="-52"/>
              <a:ea typeface="Arial Narrow"/>
              <a:cs typeface="Arial Narrow"/>
              <a:sym typeface="Arial Narrow"/>
            </a:endParaRPr>
          </a:p>
        </p:txBody>
      </p:sp>
      <p:sp>
        <p:nvSpPr>
          <p:cNvPr id="248" name="Google Shape;248;p5"/>
          <p:cNvSpPr txBox="1">
            <a:spLocks noGrp="1"/>
          </p:cNvSpPr>
          <p:nvPr>
            <p:ph type="title"/>
          </p:nvPr>
        </p:nvSpPr>
        <p:spPr>
          <a:xfrm>
            <a:off x="585898" y="1447790"/>
            <a:ext cx="10714699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b="1">
                <a:latin typeface="HSE Sans" panose="02000000000000000000" pitchFamily="50" charset="-52"/>
                <a:sym typeface="Arial"/>
              </a:rPr>
              <a:t>Employment as a research assistant</a:t>
            </a:r>
            <a:r>
              <a:rPr lang="en-US">
                <a:latin typeface="HSE Sans" panose="02000000000000000000" pitchFamily="50" charset="-52"/>
                <a:ea typeface="Arial Narrow"/>
                <a:cs typeface="Arial Narrow"/>
                <a:sym typeface="Arial Narrow"/>
              </a:rPr>
              <a:t/>
            </a:r>
            <a:br>
              <a:rPr lang="en-US">
                <a:latin typeface="HSE Sans" panose="02000000000000000000" pitchFamily="50" charset="-52"/>
                <a:ea typeface="Arial Narrow"/>
                <a:cs typeface="Arial Narrow"/>
                <a:sym typeface="Arial Narrow"/>
              </a:rPr>
            </a:br>
            <a:endParaRPr>
              <a:latin typeface="HSE Sans" panose="02000000000000000000" pitchFamily="50" charset="-52"/>
              <a:ea typeface="Arial Narrow"/>
              <a:cs typeface="Arial Narrow"/>
              <a:sym typeface="Arial Narrow"/>
            </a:endParaRPr>
          </a:p>
        </p:txBody>
      </p:sp>
      <p:sp>
        <p:nvSpPr>
          <p:cNvPr id="249" name="Google Shape;249;p5"/>
          <p:cNvSpPr txBox="1">
            <a:spLocks noGrp="1"/>
          </p:cNvSpPr>
          <p:nvPr>
            <p:ph type="body" idx="5"/>
          </p:nvPr>
        </p:nvSpPr>
        <p:spPr>
          <a:xfrm>
            <a:off x="495992" y="2224815"/>
            <a:ext cx="5585800" cy="3966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None/>
            </a:pPr>
            <a:r>
              <a:rPr lang="en-US" sz="1300" dirty="0">
                <a:latin typeface="HSE Sans" panose="02000000000000000000" pitchFamily="50" charset="-52"/>
                <a:sym typeface="Arial"/>
              </a:rPr>
              <a:t>Who is a research assistant?</a:t>
            </a:r>
            <a:endParaRPr dirty="0">
              <a:latin typeface="HSE Sans" panose="02000000000000000000" pitchFamily="50" charset="-52"/>
            </a:endParaRPr>
          </a:p>
          <a:p>
            <a:pPr marL="285750" lvl="0" indent="-2857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Char char="•"/>
            </a:pPr>
            <a:r>
              <a:rPr lang="en-US" sz="1300" dirty="0">
                <a:latin typeface="HSE Sans" panose="02000000000000000000" pitchFamily="50" charset="-52"/>
              </a:rPr>
              <a:t>A</a:t>
            </a:r>
            <a:r>
              <a:rPr lang="en-US" sz="1300" dirty="0">
                <a:latin typeface="HSE Sans" panose="02000000000000000000" pitchFamily="50" charset="-52"/>
                <a:sym typeface="Arial"/>
              </a:rPr>
              <a:t> research assistant is an undergraduate, graduate, or postgraduate student who assists </a:t>
            </a:r>
            <a:r>
              <a:rPr lang="en-US" sz="1300" dirty="0">
                <a:latin typeface="HSE Sans" panose="02000000000000000000" pitchFamily="50" charset="-52"/>
              </a:rPr>
              <a:t>academic staff</a:t>
            </a:r>
            <a:r>
              <a:rPr lang="en-US" sz="1300" dirty="0">
                <a:latin typeface="HSE Sans" panose="02000000000000000000" pitchFamily="50" charset="-52"/>
                <a:sym typeface="Arial"/>
              </a:rPr>
              <a:t> in research activities</a:t>
            </a:r>
            <a:endParaRPr dirty="0">
              <a:latin typeface="HSE Sans" panose="02000000000000000000" pitchFamily="50" charset="-52"/>
            </a:endParaRPr>
          </a:p>
          <a:p>
            <a:pPr marL="285750" lvl="0" indent="-2857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Char char="•"/>
            </a:pPr>
            <a:r>
              <a:rPr lang="en-US" sz="1300" dirty="0">
                <a:latin typeface="HSE Sans" panose="02000000000000000000" pitchFamily="50" charset="-52"/>
              </a:rPr>
              <a:t>R</a:t>
            </a:r>
            <a:r>
              <a:rPr lang="en-US" sz="1300" dirty="0">
                <a:latin typeface="HSE Sans" panose="02000000000000000000" pitchFamily="50" charset="-52"/>
                <a:sym typeface="Arial"/>
              </a:rPr>
              <a:t>esearch assistants facilitate the work of </a:t>
            </a:r>
            <a:r>
              <a:rPr lang="en-US" sz="1300" dirty="0">
                <a:latin typeface="HSE Sans" panose="02000000000000000000" pitchFamily="50" charset="-52"/>
              </a:rPr>
              <a:t>academic staff</a:t>
            </a:r>
            <a:r>
              <a:rPr lang="en-US" sz="1300" dirty="0">
                <a:latin typeface="HSE Sans" panose="02000000000000000000" pitchFamily="50" charset="-52"/>
                <a:sym typeface="Arial"/>
              </a:rPr>
              <a:t> and acquire research skills that will be useful to them in the future</a:t>
            </a:r>
            <a:endParaRPr sz="1300" dirty="0">
              <a:latin typeface="HSE Sans" panose="02000000000000000000" pitchFamily="50" charset="-52"/>
              <a:sym typeface="Arial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None/>
            </a:pPr>
            <a:r>
              <a:rPr lang="en-US" sz="1300" dirty="0">
                <a:latin typeface="HSE Sans" panose="02000000000000000000" pitchFamily="50" charset="-52"/>
                <a:sym typeface="Arial"/>
              </a:rPr>
              <a:t>What is the spectrum of duties? </a:t>
            </a:r>
            <a:endParaRPr dirty="0">
              <a:latin typeface="HSE Sans" panose="02000000000000000000" pitchFamily="50" charset="-52"/>
            </a:endParaRPr>
          </a:p>
          <a:p>
            <a:pPr marL="285750" lvl="0" indent="-2857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Char char="•"/>
            </a:pPr>
            <a:r>
              <a:rPr lang="en-US" sz="1300" dirty="0">
                <a:latin typeface="HSE Sans" panose="02000000000000000000" pitchFamily="50" charset="-52"/>
                <a:sym typeface="Arial"/>
              </a:rPr>
              <a:t>critical analysis of the relevant literature</a:t>
            </a:r>
            <a:endParaRPr dirty="0">
              <a:latin typeface="HSE Sans" panose="02000000000000000000" pitchFamily="50" charset="-52"/>
            </a:endParaRPr>
          </a:p>
          <a:p>
            <a:pPr marL="285750" lvl="0" indent="-2857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Char char="•"/>
            </a:pPr>
            <a:r>
              <a:rPr lang="en-US" sz="1300" dirty="0">
                <a:latin typeface="HSE Sans" panose="02000000000000000000" pitchFamily="50" charset="-52"/>
                <a:sym typeface="Arial"/>
              </a:rPr>
              <a:t>data collection and processing</a:t>
            </a:r>
            <a:endParaRPr dirty="0">
              <a:latin typeface="HSE Sans" panose="02000000000000000000" pitchFamily="50" charset="-52"/>
            </a:endParaRPr>
          </a:p>
          <a:p>
            <a:pPr marL="285750" lvl="0" indent="-2857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Char char="•"/>
            </a:pPr>
            <a:r>
              <a:rPr lang="en-US" sz="1300" dirty="0">
                <a:latin typeface="HSE Sans" panose="02000000000000000000" pitchFamily="50" charset="-52"/>
                <a:sym typeface="Arial"/>
              </a:rPr>
              <a:t>organizing and conducting experiments</a:t>
            </a:r>
            <a:endParaRPr dirty="0">
              <a:latin typeface="HSE Sans" panose="02000000000000000000" pitchFamily="50" charset="-52"/>
            </a:endParaRPr>
          </a:p>
          <a:p>
            <a:pPr marL="285750" lvl="0" indent="-2857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Char char="•"/>
            </a:pPr>
            <a:r>
              <a:rPr lang="en-US" sz="1300" dirty="0">
                <a:latin typeface="HSE Sans" panose="02000000000000000000" pitchFamily="50" charset="-52"/>
                <a:sym typeface="Arial"/>
              </a:rPr>
              <a:t>conducting field research</a:t>
            </a:r>
            <a:endParaRPr dirty="0">
              <a:latin typeface="HSE Sans" panose="02000000000000000000" pitchFamily="50" charset="-52"/>
            </a:endParaRPr>
          </a:p>
          <a:p>
            <a:pPr marL="285750" lvl="0" indent="-2857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Char char="•"/>
            </a:pPr>
            <a:r>
              <a:rPr lang="en-US" sz="1300" dirty="0">
                <a:latin typeface="HSE Sans" panose="02000000000000000000" pitchFamily="50" charset="-52"/>
              </a:rPr>
              <a:t>the </a:t>
            </a:r>
            <a:r>
              <a:rPr lang="en-US" sz="1300" dirty="0">
                <a:latin typeface="HSE Sans" panose="02000000000000000000" pitchFamily="50" charset="-52"/>
                <a:sym typeface="Arial"/>
              </a:rPr>
              <a:t>design and formatting of the texts of articles</a:t>
            </a:r>
            <a:endParaRPr dirty="0">
              <a:latin typeface="HSE Sans" panose="02000000000000000000" pitchFamily="50" charset="-52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None/>
            </a:pPr>
            <a:r>
              <a:rPr lang="en-US" sz="1300" dirty="0">
                <a:latin typeface="HSE Sans" panose="02000000000000000000" pitchFamily="50" charset="-52"/>
                <a:sym typeface="Arial"/>
              </a:rPr>
              <a:t>What are the benefits?</a:t>
            </a:r>
            <a:endParaRPr dirty="0">
              <a:latin typeface="HSE Sans" panose="02000000000000000000" pitchFamily="50" charset="-52"/>
            </a:endParaRPr>
          </a:p>
          <a:p>
            <a:pPr marL="285750" lvl="0" indent="-2857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Char char="•"/>
            </a:pPr>
            <a:r>
              <a:rPr lang="en-US" sz="1300" dirty="0">
                <a:latin typeface="HSE Sans" panose="02000000000000000000" pitchFamily="50" charset="-52"/>
                <a:sym typeface="Arial"/>
              </a:rPr>
              <a:t>becom</a:t>
            </a:r>
            <a:r>
              <a:rPr lang="en-US" sz="1300" dirty="0">
                <a:latin typeface="HSE Sans" panose="02000000000000000000" pitchFamily="50" charset="-52"/>
              </a:rPr>
              <a:t>ing</a:t>
            </a:r>
            <a:r>
              <a:rPr lang="en-US" sz="1300" dirty="0">
                <a:latin typeface="HSE Sans" panose="02000000000000000000" pitchFamily="50" charset="-52"/>
                <a:sym typeface="Arial"/>
              </a:rPr>
              <a:t> a part of science programs, research centers, or laboratories</a:t>
            </a:r>
            <a:endParaRPr dirty="0">
              <a:latin typeface="HSE Sans" panose="02000000000000000000" pitchFamily="50" charset="-52"/>
            </a:endParaRPr>
          </a:p>
          <a:p>
            <a:pPr marL="285750" lvl="0" indent="-2857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Char char="•"/>
            </a:pPr>
            <a:r>
              <a:rPr lang="en-US" sz="1300" dirty="0">
                <a:latin typeface="HSE Sans" panose="02000000000000000000" pitchFamily="50" charset="-52"/>
              </a:rPr>
              <a:t>the </a:t>
            </a:r>
            <a:r>
              <a:rPr lang="en-US" sz="1300" dirty="0">
                <a:latin typeface="HSE Sans" panose="02000000000000000000" pitchFamily="50" charset="-52"/>
                <a:sym typeface="Arial"/>
              </a:rPr>
              <a:t>contract provides payment </a:t>
            </a:r>
            <a:endParaRPr dirty="0">
              <a:latin typeface="HSE Sans" panose="02000000000000000000" pitchFamily="50" charset="-52"/>
            </a:endParaRPr>
          </a:p>
        </p:txBody>
      </p:sp>
      <p:sp>
        <p:nvSpPr>
          <p:cNvPr id="250" name="Google Shape;250;p5"/>
          <p:cNvSpPr txBox="1">
            <a:spLocks noGrp="1"/>
          </p:cNvSpPr>
          <p:nvPr>
            <p:ph type="body" idx="6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>
              <a:latin typeface="HSE Sans" panose="02000000000000000000" pitchFamily="50" charset="-52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>
              <a:latin typeface="HSE Sans" panose="02000000000000000000" pitchFamily="50" charset="-52"/>
            </a:endParaRPr>
          </a:p>
        </p:txBody>
      </p:sp>
      <p:sp>
        <p:nvSpPr>
          <p:cNvPr id="251" name="Google Shape;251;p5"/>
          <p:cNvSpPr txBox="1">
            <a:spLocks noGrp="1"/>
          </p:cNvSpPr>
          <p:nvPr>
            <p:ph type="body" idx="6"/>
          </p:nvPr>
        </p:nvSpPr>
        <p:spPr>
          <a:xfrm>
            <a:off x="6412292" y="53970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None/>
            </a:pPr>
            <a:r>
              <a:rPr lang="en-US" sz="1200">
                <a:latin typeface="HSE Sans" panose="02000000000000000000" pitchFamily="50" charset="-52"/>
                <a:sym typeface="Arial"/>
              </a:rPr>
              <a:t>HSE - Employment</a:t>
            </a:r>
            <a:endParaRPr sz="1200">
              <a:latin typeface="HSE Sans" panose="02000000000000000000" pitchFamily="50" charset="-52"/>
              <a:sym typeface="Arial"/>
            </a:endParaRPr>
          </a:p>
        </p:txBody>
      </p:sp>
      <p:sp>
        <p:nvSpPr>
          <p:cNvPr id="252" name="Google Shape;252;p5"/>
          <p:cNvSpPr/>
          <p:nvPr/>
        </p:nvSpPr>
        <p:spPr>
          <a:xfrm>
            <a:off x="8640204" y="6196077"/>
            <a:ext cx="224696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HSE Sans" panose="02000000000000000000" pitchFamily="50" charset="-52"/>
                <a:sym typeface="Arial"/>
              </a:rPr>
              <a:t>Research assistant’s </a:t>
            </a:r>
            <a:r>
              <a:rPr lang="en-US" sz="1200" dirty="0" smtClean="0">
                <a:solidFill>
                  <a:schemeClr val="dk1"/>
                </a:solidFill>
                <a:latin typeface="HSE Sans" panose="02000000000000000000" pitchFamily="50" charset="-52"/>
                <a:sym typeface="Arial"/>
              </a:rPr>
              <a:t>program</a:t>
            </a:r>
            <a:endParaRPr sz="1200" dirty="0">
              <a:solidFill>
                <a:schemeClr val="dk1"/>
              </a:solidFill>
              <a:latin typeface="HSE Sans" panose="02000000000000000000" pitchFamily="50" charset="-52"/>
              <a:sym typeface="Arial"/>
            </a:endParaRPr>
          </a:p>
        </p:txBody>
      </p:sp>
      <p:pic>
        <p:nvPicPr>
          <p:cNvPr id="253" name="Google Shape;2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0781" y="2364728"/>
            <a:ext cx="5106113" cy="279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87166" y="5533678"/>
            <a:ext cx="1123768" cy="1123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650" r="16649"/>
          <a:stretch/>
        </p:blipFill>
        <p:spPr>
          <a:xfrm>
            <a:off x="7221240" y="1447790"/>
            <a:ext cx="4325167" cy="4325107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pic>
      <p:sp>
        <p:nvSpPr>
          <p:cNvPr id="261" name="Google Shape;261;p6"/>
          <p:cNvSpPr txBox="1">
            <a:spLocks noGrp="1"/>
          </p:cNvSpPr>
          <p:nvPr>
            <p:ph type="title"/>
          </p:nvPr>
        </p:nvSpPr>
        <p:spPr>
          <a:xfrm>
            <a:off x="585898" y="1447790"/>
            <a:ext cx="5245560" cy="416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latin typeface="HSE Sans" panose="02000000000000000000" pitchFamily="50" charset="-52"/>
                <a:sym typeface="Arial"/>
              </a:rPr>
              <a:t>Conference participation</a:t>
            </a:r>
            <a:endParaRPr sz="2000">
              <a:latin typeface="HSE Sans" panose="02000000000000000000" pitchFamily="50" charset="-52"/>
              <a:sym typeface="Arial"/>
            </a:endParaRPr>
          </a:p>
        </p:txBody>
      </p:sp>
      <p:sp>
        <p:nvSpPr>
          <p:cNvPr id="262" name="Google Shape;262;p6"/>
          <p:cNvSpPr txBox="1">
            <a:spLocks noGrp="1"/>
          </p:cNvSpPr>
          <p:nvPr>
            <p:ph type="body" idx="1"/>
          </p:nvPr>
        </p:nvSpPr>
        <p:spPr>
          <a:xfrm>
            <a:off x="585897" y="1863969"/>
            <a:ext cx="6264407" cy="3580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 fontScale="92500" lnSpcReduction="10000"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ct val="100000"/>
              <a:buNone/>
            </a:pPr>
            <a:r>
              <a:rPr lang="en-US" sz="1400" dirty="0">
                <a:latin typeface="HSE Sans" panose="02000000000000000000" pitchFamily="50" charset="-52"/>
                <a:sym typeface="Arial"/>
              </a:rPr>
              <a:t>What is a </a:t>
            </a:r>
            <a:r>
              <a:rPr lang="en-US" sz="1400" dirty="0">
                <a:latin typeface="HSE Sans" panose="02000000000000000000" pitchFamily="50" charset="-52"/>
              </a:rPr>
              <a:t>t</a:t>
            </a:r>
            <a:r>
              <a:rPr lang="en-US" sz="1400" dirty="0">
                <a:latin typeface="HSE Sans" panose="02000000000000000000" pitchFamily="50" charset="-52"/>
                <a:sym typeface="Arial"/>
              </a:rPr>
              <a:t>ravel</a:t>
            </a:r>
            <a:r>
              <a:rPr lang="en-US" sz="1400" dirty="0">
                <a:latin typeface="HSE Sans" panose="02000000000000000000" pitchFamily="50" charset="-52"/>
              </a:rPr>
              <a:t> </a:t>
            </a:r>
            <a:r>
              <a:rPr lang="en-US" sz="1400" dirty="0">
                <a:latin typeface="HSE Sans" panose="02000000000000000000" pitchFamily="50" charset="-52"/>
                <a:sym typeface="Arial"/>
              </a:rPr>
              <a:t>grant?</a:t>
            </a:r>
            <a:endParaRPr sz="1400" dirty="0">
              <a:latin typeface="HSE Sans" panose="02000000000000000000" pitchFamily="50" charset="-52"/>
              <a:sym typeface="Arial"/>
            </a:endParaRPr>
          </a:p>
          <a:p>
            <a:pPr marL="285750" lvl="0" indent="-265747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ct val="100000"/>
              <a:buFont typeface="Arial"/>
              <a:buChar char="•"/>
            </a:pPr>
            <a:r>
              <a:rPr lang="en-US" sz="1400" dirty="0">
                <a:latin typeface="HSE Sans" panose="02000000000000000000" pitchFamily="50" charset="-52"/>
                <a:sym typeface="Arial"/>
              </a:rPr>
              <a:t>An opportunity to participate in a scientific conference, congress, or symposium with a paper or exhibit</a:t>
            </a:r>
            <a:endParaRPr dirty="0">
              <a:latin typeface="HSE Sans" panose="02000000000000000000" pitchFamily="50" charset="-52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ct val="100000"/>
              <a:buNone/>
            </a:pPr>
            <a:r>
              <a:rPr lang="en-US" sz="1400" dirty="0">
                <a:latin typeface="HSE Sans" panose="02000000000000000000" pitchFamily="50" charset="-52"/>
                <a:sym typeface="Arial"/>
              </a:rPr>
              <a:t>What is a goal of this program?</a:t>
            </a:r>
            <a:endParaRPr dirty="0">
              <a:latin typeface="HSE Sans" panose="02000000000000000000" pitchFamily="50" charset="-52"/>
            </a:endParaRPr>
          </a:p>
          <a:p>
            <a:pPr marL="285750" lvl="0" indent="-265747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ct val="100000"/>
              <a:buFont typeface="Arial"/>
              <a:buChar char="•"/>
            </a:pPr>
            <a:r>
              <a:rPr lang="en-US" sz="1400" dirty="0">
                <a:latin typeface="HSE Sans" panose="02000000000000000000" pitchFamily="50" charset="-52"/>
                <a:sym typeface="Arial"/>
              </a:rPr>
              <a:t>To integrate young scientists into the global scientific community </a:t>
            </a:r>
            <a:endParaRPr dirty="0">
              <a:latin typeface="HSE Sans" panose="02000000000000000000" pitchFamily="50" charset="-52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ct val="100000"/>
              <a:buNone/>
            </a:pPr>
            <a:r>
              <a:rPr lang="en-US" sz="1400" dirty="0">
                <a:latin typeface="HSE Sans" panose="02000000000000000000" pitchFamily="50" charset="-52"/>
                <a:sym typeface="Arial"/>
              </a:rPr>
              <a:t>Where can I go with this funding?</a:t>
            </a:r>
            <a:endParaRPr dirty="0">
              <a:latin typeface="HSE Sans" panose="02000000000000000000" pitchFamily="50" charset="-52"/>
            </a:endParaRPr>
          </a:p>
          <a:p>
            <a:pPr marL="285750" lvl="0" indent="-265747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ct val="100000"/>
              <a:buFont typeface="Arial"/>
              <a:buChar char="•"/>
            </a:pPr>
            <a:r>
              <a:rPr lang="en-US" sz="1400" dirty="0">
                <a:latin typeface="HSE Sans" panose="02000000000000000000" pitchFamily="50" charset="-52"/>
                <a:sym typeface="Arial"/>
              </a:rPr>
              <a:t>Funding </a:t>
            </a:r>
            <a:r>
              <a:rPr lang="en-US" sz="1400" dirty="0">
                <a:latin typeface="HSE Sans" panose="02000000000000000000" pitchFamily="50" charset="-52"/>
              </a:rPr>
              <a:t>is</a:t>
            </a:r>
            <a:r>
              <a:rPr lang="en-US" sz="1400" dirty="0">
                <a:latin typeface="HSE Sans" panose="02000000000000000000" pitchFamily="50" charset="-52"/>
                <a:sym typeface="Arial"/>
              </a:rPr>
              <a:t> allocated for travelling to scientific events held in </a:t>
            </a:r>
            <a:r>
              <a:rPr lang="en-US" sz="1400" dirty="0">
                <a:latin typeface="HSE Sans" panose="02000000000000000000" pitchFamily="50" charset="-52"/>
              </a:rPr>
              <a:t>Russia</a:t>
            </a:r>
            <a:r>
              <a:rPr lang="en-US" sz="1400" dirty="0">
                <a:latin typeface="HSE Sans" panose="02000000000000000000" pitchFamily="50" charset="-52"/>
                <a:sym typeface="Arial"/>
              </a:rPr>
              <a:t>, CIS countries, and further abroad</a:t>
            </a:r>
            <a:endParaRPr dirty="0">
              <a:latin typeface="HSE Sans" panose="02000000000000000000" pitchFamily="50" charset="-52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ct val="100000"/>
              <a:buNone/>
            </a:pPr>
            <a:r>
              <a:rPr lang="en-US" sz="1400" dirty="0">
                <a:latin typeface="HSE Sans" panose="02000000000000000000" pitchFamily="50" charset="-52"/>
                <a:sym typeface="Arial"/>
              </a:rPr>
              <a:t>How can I apply?</a:t>
            </a:r>
            <a:endParaRPr dirty="0">
              <a:latin typeface="HSE Sans" panose="02000000000000000000" pitchFamily="50" charset="-52"/>
            </a:endParaRPr>
          </a:p>
          <a:p>
            <a:pPr marL="285750" lvl="0" indent="-265747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ct val="100000"/>
              <a:buFont typeface="Arial"/>
              <a:buChar char="•"/>
            </a:pPr>
            <a:r>
              <a:rPr lang="en-US" sz="1400" dirty="0">
                <a:latin typeface="HSE Sans" panose="02000000000000000000" pitchFamily="50" charset="-52"/>
                <a:sym typeface="Arial"/>
              </a:rPr>
              <a:t>Applications for participation in a scientific event abroad (including CIS countries) should be submitted no later than 45 days before the event.</a:t>
            </a:r>
            <a:endParaRPr dirty="0">
              <a:latin typeface="HSE Sans" panose="02000000000000000000" pitchFamily="50" charset="-52"/>
            </a:endParaRPr>
          </a:p>
          <a:p>
            <a:pPr marL="285750" lvl="0" indent="-265747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ct val="100000"/>
              <a:buFont typeface="Arial"/>
              <a:buChar char="•"/>
            </a:pPr>
            <a:r>
              <a:rPr lang="en-US" sz="1400" dirty="0">
                <a:latin typeface="HSE Sans" panose="02000000000000000000" pitchFamily="50" charset="-52"/>
                <a:sym typeface="Arial"/>
              </a:rPr>
              <a:t>Applications for participation in a scientific event in Russia shall be submitted no later than 30 days prior to the event.</a:t>
            </a:r>
            <a:endParaRPr sz="1400" dirty="0">
              <a:latin typeface="HSE Sans" panose="02000000000000000000" pitchFamily="50" charset="-52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ct val="100000"/>
              <a:buFont typeface="Arial"/>
              <a:buNone/>
            </a:pPr>
            <a:endParaRPr sz="1400" dirty="0">
              <a:latin typeface="HSE Sans" panose="02000000000000000000" pitchFamily="50" charset="-52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ct val="100000"/>
              <a:buFont typeface="Arial"/>
              <a:buNone/>
            </a:pPr>
            <a:endParaRPr sz="1400" dirty="0">
              <a:latin typeface="HSE Sans" panose="02000000000000000000" pitchFamily="50" charset="-52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ct val="100000"/>
              <a:buFont typeface="Arial"/>
              <a:buNone/>
            </a:pPr>
            <a:endParaRPr sz="1400" dirty="0">
              <a:latin typeface="HSE Sans" panose="02000000000000000000" pitchFamily="50" charset="-52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ct val="100000"/>
              <a:buFont typeface="Arial"/>
              <a:buNone/>
            </a:pPr>
            <a:endParaRPr dirty="0">
              <a:latin typeface="HSE Sans" panose="02000000000000000000" pitchFamily="50" charset="-52"/>
              <a:ea typeface="Arial Narrow"/>
              <a:cs typeface="Arial Narrow"/>
              <a:sym typeface="Arial Narrow"/>
            </a:endParaRPr>
          </a:p>
        </p:txBody>
      </p:sp>
      <p:sp>
        <p:nvSpPr>
          <p:cNvPr id="263" name="Google Shape;263;p6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2106587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latin typeface="HSE Sans" panose="02000000000000000000" pitchFamily="50" charset="-52"/>
              </a:rPr>
              <a:t>HSE – Saint-Petersburg</a:t>
            </a:r>
            <a:endParaRPr sz="1200">
              <a:latin typeface="HSE Sans" panose="02000000000000000000" pitchFamily="50" charset="-5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>
              <a:latin typeface="HSE Sans" panose="02000000000000000000" pitchFamily="50" charset="-52"/>
              <a:ea typeface="Arial Narrow"/>
              <a:cs typeface="Arial Narrow"/>
              <a:sym typeface="Arial Narrow"/>
            </a:endParaRPr>
          </a:p>
        </p:txBody>
      </p:sp>
      <p:sp>
        <p:nvSpPr>
          <p:cNvPr id="264" name="Google Shape;264;p6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467812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None/>
            </a:pPr>
            <a:r>
              <a:rPr lang="en-US" sz="1200">
                <a:latin typeface="HSE Sans" panose="02000000000000000000" pitchFamily="50" charset="-52"/>
                <a:sym typeface="Arial"/>
              </a:rPr>
              <a:t>Academic Development of students</a:t>
            </a:r>
            <a:endParaRPr>
              <a:latin typeface="HSE Sans" panose="02000000000000000000" pitchFamily="50" charset="-52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None/>
            </a:pPr>
            <a:r>
              <a:rPr lang="en-US" sz="1200">
                <a:latin typeface="HSE Sans" panose="02000000000000000000" pitchFamily="50" charset="-52"/>
              </a:rPr>
              <a:t>HSE – Saint-Petersburg</a:t>
            </a:r>
            <a:endParaRPr sz="1200">
              <a:latin typeface="HSE Sans" panose="02000000000000000000" pitchFamily="50" charset="-52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>
              <a:latin typeface="HSE Sans" panose="02000000000000000000" pitchFamily="50" charset="-52"/>
              <a:ea typeface="Arial Narrow"/>
              <a:cs typeface="Arial Narrow"/>
              <a:sym typeface="Arial Narrow"/>
            </a:endParaRPr>
          </a:p>
        </p:txBody>
      </p:sp>
      <p:sp>
        <p:nvSpPr>
          <p:cNvPr id="265" name="Google Shape;265;p6"/>
          <p:cNvSpPr txBox="1">
            <a:spLocks noGrp="1"/>
          </p:cNvSpPr>
          <p:nvPr>
            <p:ph type="body" idx="5"/>
          </p:nvPr>
        </p:nvSpPr>
        <p:spPr>
          <a:xfrm>
            <a:off x="6259891" y="548720"/>
            <a:ext cx="2740889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None/>
            </a:pPr>
            <a:r>
              <a:rPr lang="en-US" sz="1200">
                <a:latin typeface="HSE Sans" panose="02000000000000000000" pitchFamily="50" charset="-52"/>
                <a:sym typeface="Arial"/>
              </a:rPr>
              <a:t>Conferences participation</a:t>
            </a:r>
            <a:endParaRPr sz="1200">
              <a:latin typeface="HSE Sans" panose="02000000000000000000" pitchFamily="50" charset="-52"/>
              <a:sym typeface="Arial"/>
            </a:endParaRPr>
          </a:p>
        </p:txBody>
      </p:sp>
      <p:sp>
        <p:nvSpPr>
          <p:cNvPr id="266" name="Google Shape;266;p6"/>
          <p:cNvSpPr/>
          <p:nvPr/>
        </p:nvSpPr>
        <p:spPr>
          <a:xfrm>
            <a:off x="4256944" y="5619007"/>
            <a:ext cx="1847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HSE Sans" panose="02000000000000000000" pitchFamily="50" charset="-52"/>
              <a:ea typeface="Arial Narrow"/>
              <a:cs typeface="Arial Narrow"/>
              <a:sym typeface="Arial Narrow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HSE Sans" panose="02000000000000000000" pitchFamily="50" charset="-52"/>
              <a:ea typeface="Arial Narrow"/>
              <a:cs typeface="Arial Narrow"/>
              <a:sym typeface="Arial Narrow"/>
            </a:endParaRPr>
          </a:p>
        </p:txBody>
      </p:sp>
      <p:sp>
        <p:nvSpPr>
          <p:cNvPr id="267" name="Google Shape;267;p6"/>
          <p:cNvSpPr/>
          <p:nvPr/>
        </p:nvSpPr>
        <p:spPr>
          <a:xfrm>
            <a:off x="4256944" y="6213781"/>
            <a:ext cx="17701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HSE Sans" panose="02000000000000000000" pitchFamily="50" charset="-52"/>
                <a:sym typeface="Arial"/>
              </a:rPr>
              <a:t>Detailed </a:t>
            </a:r>
            <a:r>
              <a:rPr lang="en-US" sz="1400" dirty="0" smtClean="0">
                <a:solidFill>
                  <a:schemeClr val="dk1"/>
                </a:solidFill>
                <a:latin typeface="HSE Sans" panose="02000000000000000000" pitchFamily="50" charset="-52"/>
                <a:sym typeface="Arial"/>
              </a:rPr>
              <a:t>information</a:t>
            </a:r>
            <a:endParaRPr sz="1400" dirty="0">
              <a:solidFill>
                <a:schemeClr val="dk1"/>
              </a:solidFill>
              <a:latin typeface="HSE Sans" panose="02000000000000000000" pitchFamily="50" charset="-52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68" name="Google Shape;26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29837" y="5620904"/>
            <a:ext cx="1005935" cy="1005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"/>
          <p:cNvSpPr txBox="1">
            <a:spLocks noGrp="1"/>
          </p:cNvSpPr>
          <p:nvPr>
            <p:ph type="title"/>
          </p:nvPr>
        </p:nvSpPr>
        <p:spPr>
          <a:xfrm>
            <a:off x="585898" y="1350141"/>
            <a:ext cx="5245560" cy="397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200" b="1">
                <a:latin typeface="HSE Sans" panose="02000000000000000000" pitchFamily="50" charset="-52"/>
                <a:sym typeface="Arial"/>
              </a:rPr>
              <a:t>International academic programs</a:t>
            </a:r>
            <a:r>
              <a:rPr lang="en-US">
                <a:latin typeface="HSE Sans" panose="02000000000000000000" pitchFamily="50" charset="-52"/>
                <a:ea typeface="Arial Narrow"/>
                <a:cs typeface="Arial Narrow"/>
                <a:sym typeface="Arial Narrow"/>
              </a:rPr>
              <a:t/>
            </a:r>
            <a:br>
              <a:rPr lang="en-US">
                <a:latin typeface="HSE Sans" panose="02000000000000000000" pitchFamily="50" charset="-52"/>
                <a:ea typeface="Arial Narrow"/>
                <a:cs typeface="Arial Narrow"/>
                <a:sym typeface="Arial Narrow"/>
              </a:rPr>
            </a:br>
            <a:r>
              <a:rPr lang="en-US" sz="2000">
                <a:latin typeface="HSE Sans" panose="02000000000000000000" pitchFamily="50" charset="-52"/>
                <a:ea typeface="Arial Narrow"/>
                <a:cs typeface="Arial Narrow"/>
                <a:sym typeface="Arial Narrow"/>
              </a:rPr>
              <a:t/>
            </a:r>
            <a:br>
              <a:rPr lang="en-US" sz="2000">
                <a:latin typeface="HSE Sans" panose="02000000000000000000" pitchFamily="50" charset="-52"/>
                <a:ea typeface="Arial Narrow"/>
                <a:cs typeface="Arial Narrow"/>
                <a:sym typeface="Arial Narrow"/>
              </a:rPr>
            </a:br>
            <a:endParaRPr sz="2000">
              <a:latin typeface="HSE Sans" panose="02000000000000000000" pitchFamily="50" charset="-52"/>
              <a:ea typeface="Arial Narrow"/>
              <a:cs typeface="Arial Narrow"/>
              <a:sym typeface="Arial Narrow"/>
            </a:endParaRPr>
          </a:p>
        </p:txBody>
      </p:sp>
      <p:sp>
        <p:nvSpPr>
          <p:cNvPr id="275" name="Google Shape;275;p7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2073336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latin typeface="HSE Sans" panose="02000000000000000000" pitchFamily="50" charset="-52"/>
              </a:rPr>
              <a:t>HSE – Saint-Petersburg</a:t>
            </a:r>
            <a:endParaRPr sz="1200">
              <a:latin typeface="HSE Sans" panose="02000000000000000000" pitchFamily="50" charset="-5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>
              <a:latin typeface="HSE Sans" panose="02000000000000000000" pitchFamily="50" charset="-52"/>
              <a:ea typeface="Arial Narrow"/>
              <a:cs typeface="Arial Narrow"/>
              <a:sym typeface="Arial Narrow"/>
            </a:endParaRPr>
          </a:p>
        </p:txBody>
      </p:sp>
      <p:sp>
        <p:nvSpPr>
          <p:cNvPr id="276" name="Google Shape;276;p7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467812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None/>
            </a:pPr>
            <a:r>
              <a:rPr lang="en-US" sz="1200">
                <a:latin typeface="HSE Sans" panose="02000000000000000000" pitchFamily="50" charset="-52"/>
                <a:sym typeface="Arial"/>
              </a:rPr>
              <a:t>Academic Development of students</a:t>
            </a:r>
            <a:endParaRPr>
              <a:latin typeface="HSE Sans" panose="02000000000000000000" pitchFamily="50" charset="-52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None/>
            </a:pPr>
            <a:r>
              <a:rPr lang="en-US" sz="1200">
                <a:latin typeface="HSE Sans" panose="02000000000000000000" pitchFamily="50" charset="-52"/>
              </a:rPr>
              <a:t>HSE – Saint-Petersburg</a:t>
            </a:r>
            <a:endParaRPr sz="1200">
              <a:latin typeface="HSE Sans" panose="02000000000000000000" pitchFamily="50" charset="-52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>
              <a:latin typeface="HSE Sans" panose="02000000000000000000" pitchFamily="50" charset="-52"/>
              <a:ea typeface="Arial Narrow"/>
              <a:cs typeface="Arial Narrow"/>
              <a:sym typeface="Arial Narrow"/>
            </a:endParaRPr>
          </a:p>
        </p:txBody>
      </p:sp>
      <p:sp>
        <p:nvSpPr>
          <p:cNvPr id="277" name="Google Shape;277;p7"/>
          <p:cNvSpPr txBox="1">
            <a:spLocks noGrp="1"/>
          </p:cNvSpPr>
          <p:nvPr>
            <p:ph type="body" idx="5"/>
          </p:nvPr>
        </p:nvSpPr>
        <p:spPr>
          <a:xfrm>
            <a:off x="6259891" y="548720"/>
            <a:ext cx="3410201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None/>
            </a:pPr>
            <a:r>
              <a:rPr lang="en-US" sz="1200">
                <a:latin typeface="HSE Sans" panose="02000000000000000000" pitchFamily="50" charset="-52"/>
                <a:sym typeface="Arial"/>
              </a:rPr>
              <a:t>Foreign academic programs</a:t>
            </a:r>
            <a:endParaRPr sz="1200">
              <a:latin typeface="HSE Sans" panose="02000000000000000000" pitchFamily="50" charset="-52"/>
              <a:sym typeface="Arial"/>
            </a:endParaRPr>
          </a:p>
        </p:txBody>
      </p:sp>
      <p:sp>
        <p:nvSpPr>
          <p:cNvPr id="278" name="Google Shape;278;p7"/>
          <p:cNvSpPr/>
          <p:nvPr/>
        </p:nvSpPr>
        <p:spPr>
          <a:xfrm>
            <a:off x="387197" y="1662610"/>
            <a:ext cx="1001365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HSE Sans" panose="02000000000000000000" pitchFamily="50" charset="-52"/>
              </a:rPr>
              <a:t>These offer</a:t>
            </a:r>
            <a:r>
              <a:rPr lang="en-US" sz="1400" dirty="0">
                <a:solidFill>
                  <a:schemeClr val="dk1"/>
                </a:solidFill>
                <a:latin typeface="HSE Sans" panose="02000000000000000000" pitchFamily="50" charset="-52"/>
                <a:sym typeface="Arial"/>
              </a:rPr>
              <a:t> a unique scientific experience, an excellent investment in your future and </a:t>
            </a:r>
            <a:r>
              <a:rPr lang="en-US" dirty="0">
                <a:solidFill>
                  <a:schemeClr val="dk1"/>
                </a:solidFill>
                <a:latin typeface="HSE Sans" panose="02000000000000000000" pitchFamily="50" charset="-52"/>
              </a:rPr>
              <a:t>the</a:t>
            </a:r>
            <a:r>
              <a:rPr lang="en-US" sz="1400" dirty="0">
                <a:solidFill>
                  <a:schemeClr val="dk1"/>
                </a:solidFill>
                <a:latin typeface="HSE Sans" panose="02000000000000000000" pitchFamily="50" charset="-52"/>
                <a:sym typeface="Arial"/>
              </a:rPr>
              <a:t> experience of living and studying in another country and developing intercultural communication and teamwork skills.</a:t>
            </a:r>
            <a:endParaRPr sz="1400" dirty="0">
              <a:solidFill>
                <a:schemeClr val="dk1"/>
              </a:solidFill>
              <a:latin typeface="HSE Sans" panose="02000000000000000000" pitchFamily="50" charset="-52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HSE Sans" panose="02000000000000000000" pitchFamily="50" charset="-52"/>
                <a:sym typeface="Arial"/>
              </a:rPr>
              <a:t>2</a:t>
            </a:r>
            <a:r>
              <a:rPr lang="en-US" sz="1800" dirty="0">
                <a:solidFill>
                  <a:schemeClr val="dk1"/>
                </a:solidFill>
                <a:latin typeface="HSE Sans" panose="02000000000000000000" pitchFamily="50" charset="-52"/>
              </a:rPr>
              <a:t>5</a:t>
            </a:r>
            <a:r>
              <a:rPr lang="en-US" sz="1800" dirty="0">
                <a:solidFill>
                  <a:schemeClr val="dk1"/>
                </a:solidFill>
                <a:latin typeface="HSE Sans" panose="02000000000000000000" pitchFamily="50" charset="-52"/>
                <a:sym typeface="Arial"/>
              </a:rPr>
              <a:t>+			</a:t>
            </a:r>
            <a:endParaRPr dirty="0">
              <a:latin typeface="HSE Sans" panose="02000000000000000000" pitchFamily="50" charset="-52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cap="none" dirty="0">
                <a:solidFill>
                  <a:schemeClr val="dk1"/>
                </a:solidFill>
                <a:latin typeface="HSE Sans" panose="02000000000000000000" pitchFamily="50" charset="-52"/>
                <a:sym typeface="Arial"/>
              </a:rPr>
              <a:t>COUNTRIES</a:t>
            </a:r>
            <a:r>
              <a:rPr lang="en-US" sz="1800" b="1" cap="none" dirty="0">
                <a:solidFill>
                  <a:schemeClr val="dk1"/>
                </a:solidFill>
                <a:latin typeface="HSE Sans" panose="02000000000000000000" pitchFamily="50" charset="-52"/>
                <a:ea typeface="Arial Narrow"/>
                <a:cs typeface="Arial Narrow"/>
                <a:sym typeface="Arial Narrow"/>
              </a:rPr>
              <a:t>	</a:t>
            </a:r>
            <a:endParaRPr sz="1400" dirty="0">
              <a:solidFill>
                <a:schemeClr val="dk1"/>
              </a:solidFill>
              <a:latin typeface="HSE Sans" panose="02000000000000000000" pitchFamily="50" charset="-52"/>
              <a:ea typeface="Arial Narrow"/>
              <a:cs typeface="Arial Narrow"/>
              <a:sym typeface="Arial Narrow"/>
            </a:endParaRPr>
          </a:p>
        </p:txBody>
      </p:sp>
      <p:sp>
        <p:nvSpPr>
          <p:cNvPr id="279" name="Google Shape;279;p7"/>
          <p:cNvSpPr/>
          <p:nvPr/>
        </p:nvSpPr>
        <p:spPr>
          <a:xfrm>
            <a:off x="442511" y="3007111"/>
            <a:ext cx="4410755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2060"/>
                </a:solidFill>
                <a:latin typeface="HSE Sans" panose="02000000000000000000" pitchFamily="50" charset="-52"/>
                <a:sym typeface="Arial"/>
              </a:rPr>
              <a:t>7</a:t>
            </a:r>
            <a:r>
              <a:rPr lang="en-US" sz="1800" dirty="0">
                <a:solidFill>
                  <a:srgbClr val="002060"/>
                </a:solidFill>
                <a:latin typeface="HSE Sans" panose="02000000000000000000" pitchFamily="50" charset="-52"/>
              </a:rPr>
              <a:t>5</a:t>
            </a:r>
            <a:r>
              <a:rPr lang="en-US" sz="1800" dirty="0">
                <a:solidFill>
                  <a:srgbClr val="002060"/>
                </a:solidFill>
                <a:latin typeface="HSE Sans" panose="02000000000000000000" pitchFamily="50" charset="-52"/>
                <a:sym typeface="Arial"/>
              </a:rPr>
              <a:t>+ </a:t>
            </a:r>
            <a:br>
              <a:rPr lang="en-US" sz="1800" dirty="0">
                <a:solidFill>
                  <a:srgbClr val="002060"/>
                </a:solidFill>
                <a:latin typeface="HSE Sans" panose="02000000000000000000" pitchFamily="50" charset="-52"/>
                <a:sym typeface="Arial"/>
              </a:rPr>
            </a:br>
            <a:r>
              <a:rPr lang="en-US" sz="1800" b="1" cap="none" dirty="0">
                <a:solidFill>
                  <a:srgbClr val="002060"/>
                </a:solidFill>
                <a:latin typeface="HSE Sans" panose="02000000000000000000" pitchFamily="50" charset="-52"/>
                <a:sym typeface="Arial"/>
              </a:rPr>
              <a:t>STUDENTS </a:t>
            </a:r>
            <a:r>
              <a:rPr lang="en-US" sz="1800" b="1" cap="none" dirty="0" smtClean="0">
                <a:solidFill>
                  <a:srgbClr val="002060"/>
                </a:solidFill>
                <a:latin typeface="HSE Sans" panose="02000000000000000000" pitchFamily="50" charset="-52"/>
                <a:sym typeface="Arial"/>
              </a:rPr>
              <a:t>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cap="none" smtClean="0">
                <a:solidFill>
                  <a:srgbClr val="002060"/>
                </a:solidFill>
                <a:latin typeface="HSE Sans" panose="02000000000000000000" pitchFamily="50" charset="-52"/>
                <a:sym typeface="Arial"/>
              </a:rPr>
              <a:t>EXCHANGE </a:t>
            </a:r>
            <a:r>
              <a:rPr lang="en-US" sz="1800" b="1" cap="none" dirty="0">
                <a:solidFill>
                  <a:srgbClr val="002060"/>
                </a:solidFill>
                <a:latin typeface="HSE Sans" panose="02000000000000000000" pitchFamily="50" charset="-52"/>
                <a:sym typeface="Arial"/>
              </a:rPr>
              <a:t>PROGRAM</a:t>
            </a:r>
            <a:r>
              <a:rPr lang="en-US" sz="1800" b="1" dirty="0">
                <a:solidFill>
                  <a:srgbClr val="002060"/>
                </a:solidFill>
                <a:latin typeface="HSE Sans" panose="02000000000000000000" pitchFamily="50" charset="-52"/>
              </a:rPr>
              <a:t>S</a:t>
            </a:r>
            <a:endParaRPr sz="1800" dirty="0">
              <a:solidFill>
                <a:srgbClr val="002060"/>
              </a:solidFill>
              <a:latin typeface="HSE Sans" panose="02000000000000000000" pitchFamily="50" charset="-52"/>
              <a:sym typeface="Arial"/>
            </a:endParaRPr>
          </a:p>
        </p:txBody>
      </p:sp>
      <p:sp>
        <p:nvSpPr>
          <p:cNvPr id="280" name="Google Shape;280;p7"/>
          <p:cNvSpPr/>
          <p:nvPr/>
        </p:nvSpPr>
        <p:spPr>
          <a:xfrm>
            <a:off x="387197" y="4053851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2060"/>
                </a:solidFill>
                <a:latin typeface="HSE Sans" panose="02000000000000000000" pitchFamily="50" charset="-52"/>
                <a:sym typeface="Arial"/>
              </a:rPr>
              <a:t>370+ </a:t>
            </a:r>
            <a:r>
              <a:rPr lang="en-US" sz="1800" b="1" dirty="0">
                <a:solidFill>
                  <a:srgbClr val="002060"/>
                </a:solidFill>
                <a:latin typeface="HSE Sans" panose="02000000000000000000" pitchFamily="50" charset="-52"/>
              </a:rPr>
              <a:t>PLACES</a:t>
            </a:r>
            <a:r>
              <a:rPr lang="en-US" sz="1800" b="1" cap="none" dirty="0">
                <a:solidFill>
                  <a:srgbClr val="002060"/>
                </a:solidFill>
                <a:latin typeface="HSE Sans" panose="02000000000000000000" pitchFamily="50" charset="-52"/>
                <a:sym typeface="Arial"/>
              </a:rPr>
              <a:t> PER YEAR</a:t>
            </a:r>
            <a:br>
              <a:rPr lang="en-US" sz="1800" b="1" cap="none" dirty="0">
                <a:solidFill>
                  <a:srgbClr val="002060"/>
                </a:solidFill>
                <a:latin typeface="HSE Sans" panose="02000000000000000000" pitchFamily="50" charset="-52"/>
                <a:sym typeface="Arial"/>
              </a:rPr>
            </a:br>
            <a:r>
              <a:rPr lang="en-US" sz="1800" b="1" cap="none" dirty="0">
                <a:solidFill>
                  <a:srgbClr val="002060"/>
                </a:solidFill>
                <a:latin typeface="HSE Sans" panose="02000000000000000000" pitchFamily="50" charset="-52"/>
                <a:sym typeface="Arial"/>
              </a:rPr>
              <a:t>FOR HSE STUDENTS</a:t>
            </a:r>
            <a:endParaRPr sz="1800" dirty="0">
              <a:solidFill>
                <a:srgbClr val="002060"/>
              </a:solidFill>
              <a:latin typeface="HSE Sans" panose="02000000000000000000" pitchFamily="50" charset="-52"/>
              <a:sym typeface="Arial"/>
            </a:endParaRPr>
          </a:p>
        </p:txBody>
      </p:sp>
      <p:sp>
        <p:nvSpPr>
          <p:cNvPr id="281" name="Google Shape;281;p7"/>
          <p:cNvSpPr/>
          <p:nvPr/>
        </p:nvSpPr>
        <p:spPr>
          <a:xfrm>
            <a:off x="354740" y="5079556"/>
            <a:ext cx="295439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2060"/>
                </a:solidFill>
                <a:latin typeface="HSE Sans" panose="02000000000000000000" pitchFamily="50" charset="-52"/>
                <a:sym typeface="Arial"/>
              </a:rPr>
              <a:t>10</a:t>
            </a:r>
            <a:r>
              <a:rPr lang="en-US" sz="1800" dirty="0">
                <a:solidFill>
                  <a:srgbClr val="002060"/>
                </a:solidFill>
                <a:latin typeface="HSE Sans" panose="02000000000000000000" pitchFamily="50" charset="-52"/>
              </a:rPr>
              <a:t>00</a:t>
            </a:r>
            <a:r>
              <a:rPr lang="en-US" sz="1800" dirty="0">
                <a:solidFill>
                  <a:srgbClr val="002060"/>
                </a:solidFill>
                <a:latin typeface="HSE Sans" panose="02000000000000000000" pitchFamily="50" charset="-52"/>
                <a:sym typeface="Arial"/>
              </a:rPr>
              <a:t>+ </a:t>
            </a:r>
            <a:r>
              <a:rPr lang="en-US" sz="1800" b="1" cap="none" dirty="0">
                <a:solidFill>
                  <a:srgbClr val="002060"/>
                </a:solidFill>
                <a:latin typeface="HSE Sans" panose="02000000000000000000" pitchFamily="50" charset="-52"/>
                <a:sym typeface="Arial"/>
              </a:rPr>
              <a:t>APPLICATIONS PER YEAR</a:t>
            </a:r>
            <a:endParaRPr sz="1800" dirty="0">
              <a:solidFill>
                <a:srgbClr val="002060"/>
              </a:solidFill>
              <a:latin typeface="HSE Sans" panose="02000000000000000000" pitchFamily="50" charset="-52"/>
              <a:sym typeface="Arial"/>
            </a:endParaRPr>
          </a:p>
        </p:txBody>
      </p:sp>
      <p:grpSp>
        <p:nvGrpSpPr>
          <p:cNvPr id="282" name="Google Shape;282;p7"/>
          <p:cNvGrpSpPr/>
          <p:nvPr/>
        </p:nvGrpSpPr>
        <p:grpSpPr>
          <a:xfrm>
            <a:off x="4693069" y="2436746"/>
            <a:ext cx="7080094" cy="3770234"/>
            <a:chOff x="4873873" y="3075533"/>
            <a:chExt cx="6271145" cy="3240556"/>
          </a:xfrm>
        </p:grpSpPr>
        <p:grpSp>
          <p:nvGrpSpPr>
            <p:cNvPr id="283" name="Google Shape;283;p7"/>
            <p:cNvGrpSpPr/>
            <p:nvPr/>
          </p:nvGrpSpPr>
          <p:grpSpPr>
            <a:xfrm>
              <a:off x="4873873" y="3376801"/>
              <a:ext cx="6271145" cy="2775795"/>
              <a:chOff x="4834387" y="2843952"/>
              <a:chExt cx="6271145" cy="2740435"/>
            </a:xfrm>
          </p:grpSpPr>
          <p:pic>
            <p:nvPicPr>
              <p:cNvPr id="284" name="Google Shape;284;p7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6095191" y="3064498"/>
                <a:ext cx="2947490" cy="219044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5" name="Google Shape;285;p7"/>
              <p:cNvPicPr preferRelativeResize="0"/>
              <p:nvPr/>
            </p:nvPicPr>
            <p:blipFill rotWithShape="1">
              <a:blip r:embed="rId4">
                <a:alphaModFix/>
              </a:blip>
              <a:srcRect l="10388" b="-815"/>
              <a:stretch/>
            </p:blipFill>
            <p:spPr>
              <a:xfrm>
                <a:off x="9045300" y="2843952"/>
                <a:ext cx="2060232" cy="16571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6" name="Google Shape;286;p7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834387" y="3734432"/>
                <a:ext cx="1292419" cy="184995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87" name="Google Shape;287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082167" y="5055285"/>
              <a:ext cx="1260804" cy="12608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8" name="Google Shape;288;p7"/>
            <p:cNvSpPr txBox="1"/>
            <p:nvPr/>
          </p:nvSpPr>
          <p:spPr>
            <a:xfrm>
              <a:off x="6166292" y="5867440"/>
              <a:ext cx="2852390" cy="2115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solidFill>
                    <a:schemeClr val="dk1"/>
                  </a:solidFill>
                  <a:latin typeface="HSE Sans" panose="02000000000000000000" pitchFamily="50" charset="-52"/>
                  <a:sym typeface="Arial"/>
                </a:rPr>
                <a:t>International academic mobility HSE – </a:t>
              </a:r>
              <a:r>
                <a:rPr lang="en-US" sz="1000" dirty="0" smtClean="0">
                  <a:solidFill>
                    <a:schemeClr val="dk1"/>
                  </a:solidFill>
                  <a:latin typeface="HSE Sans" panose="02000000000000000000" pitchFamily="50" charset="-52"/>
                  <a:sym typeface="Arial"/>
                </a:rPr>
                <a:t>Saint-Petersburg</a:t>
              </a:r>
              <a:endParaRPr sz="1000" dirty="0">
                <a:solidFill>
                  <a:schemeClr val="dk1"/>
                </a:solidFill>
                <a:latin typeface="HSE Sans" panose="02000000000000000000" pitchFamily="50" charset="-52"/>
                <a:sym typeface="Arial"/>
              </a:endParaRPr>
            </a:p>
          </p:txBody>
        </p:sp>
        <p:sp>
          <p:nvSpPr>
            <p:cNvPr id="289" name="Google Shape;289;p7"/>
            <p:cNvSpPr txBox="1"/>
            <p:nvPr/>
          </p:nvSpPr>
          <p:spPr>
            <a:xfrm>
              <a:off x="6156604" y="3075533"/>
              <a:ext cx="3886645" cy="238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 smtClean="0">
                  <a:solidFill>
                    <a:schemeClr val="dk1"/>
                  </a:solidFill>
                  <a:latin typeface="HSE Sans" panose="02000000000000000000" pitchFamily="50" charset="-52"/>
                  <a:sym typeface="Arial"/>
                </a:rPr>
                <a:t>Centre </a:t>
              </a:r>
              <a:r>
                <a:rPr lang="en-US" sz="1200" dirty="0">
                  <a:solidFill>
                    <a:schemeClr val="dk1"/>
                  </a:solidFill>
                  <a:latin typeface="HSE Sans" panose="02000000000000000000" pitchFamily="50" charset="-52"/>
                  <a:sym typeface="Arial"/>
                </a:rPr>
                <a:t>of the Student’s Foreign Mobility</a:t>
              </a:r>
              <a:endParaRPr sz="1200" dirty="0">
                <a:solidFill>
                  <a:schemeClr val="dk1"/>
                </a:solidFill>
                <a:latin typeface="HSE Sans" panose="02000000000000000000" pitchFamily="50" charset="-52"/>
                <a:sym typeface="Arial"/>
              </a:endParaRPr>
            </a:p>
          </p:txBody>
        </p:sp>
      </p:grpSp>
      <p:pic>
        <p:nvPicPr>
          <p:cNvPr id="290" name="Google Shape;290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89172" y="2420656"/>
            <a:ext cx="1409700" cy="14097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8"/>
          <p:cNvSpPr txBox="1">
            <a:spLocks noGrp="1"/>
          </p:cNvSpPr>
          <p:nvPr>
            <p:ph type="title"/>
          </p:nvPr>
        </p:nvSpPr>
        <p:spPr>
          <a:xfrm>
            <a:off x="585898" y="1266092"/>
            <a:ext cx="5245560" cy="59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200" b="1">
                <a:latin typeface="HSE Sans" panose="02000000000000000000" pitchFamily="50" charset="-52"/>
                <a:sym typeface="Arial"/>
              </a:rPr>
              <a:t>Student events: organizing and fund</a:t>
            </a:r>
            <a:r>
              <a:rPr lang="en-US" sz="2200" b="1">
                <a:latin typeface="HSE Sans" panose="02000000000000000000" pitchFamily="50" charset="-52"/>
              </a:rPr>
              <a:t>ing</a:t>
            </a:r>
            <a:r>
              <a:rPr lang="en-US">
                <a:latin typeface="HSE Sans" panose="02000000000000000000" pitchFamily="50" charset="-52"/>
                <a:ea typeface="Arial Narrow"/>
                <a:cs typeface="Arial Narrow"/>
                <a:sym typeface="Arial Narrow"/>
              </a:rPr>
              <a:t/>
            </a:r>
            <a:br>
              <a:rPr lang="en-US">
                <a:latin typeface="HSE Sans" panose="02000000000000000000" pitchFamily="50" charset="-52"/>
                <a:ea typeface="Arial Narrow"/>
                <a:cs typeface="Arial Narrow"/>
                <a:sym typeface="Arial Narrow"/>
              </a:rPr>
            </a:br>
            <a:r>
              <a:rPr lang="en-US" sz="2000">
                <a:latin typeface="HSE Sans" panose="02000000000000000000" pitchFamily="50" charset="-52"/>
                <a:ea typeface="Arial Narrow"/>
                <a:cs typeface="Arial Narrow"/>
                <a:sym typeface="Arial Narrow"/>
              </a:rPr>
              <a:t/>
            </a:r>
            <a:br>
              <a:rPr lang="en-US" sz="2000">
                <a:latin typeface="HSE Sans" panose="02000000000000000000" pitchFamily="50" charset="-52"/>
                <a:ea typeface="Arial Narrow"/>
                <a:cs typeface="Arial Narrow"/>
                <a:sym typeface="Arial Narrow"/>
              </a:rPr>
            </a:br>
            <a:endParaRPr sz="2000">
              <a:latin typeface="HSE Sans" panose="02000000000000000000" pitchFamily="50" charset="-52"/>
              <a:ea typeface="Arial Narrow"/>
              <a:cs typeface="Arial Narrow"/>
              <a:sym typeface="Arial Narrow"/>
            </a:endParaRPr>
          </a:p>
        </p:txBody>
      </p:sp>
      <p:sp>
        <p:nvSpPr>
          <p:cNvPr id="297" name="Google Shape;297;p8"/>
          <p:cNvSpPr txBox="1">
            <a:spLocks noGrp="1"/>
          </p:cNvSpPr>
          <p:nvPr>
            <p:ph type="body" idx="1"/>
          </p:nvPr>
        </p:nvSpPr>
        <p:spPr>
          <a:xfrm>
            <a:off x="374074" y="1712422"/>
            <a:ext cx="5782700" cy="3666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ct val="100000"/>
              <a:buNone/>
            </a:pPr>
            <a:r>
              <a:rPr lang="en-US">
                <a:latin typeface="HSE Sans" panose="02000000000000000000" pitchFamily="50" charset="-52"/>
                <a:sym typeface="Arial"/>
              </a:rPr>
              <a:t>What events are </a:t>
            </a:r>
            <a:r>
              <a:rPr lang="en-US">
                <a:latin typeface="HSE Sans" panose="02000000000000000000" pitchFamily="50" charset="-52"/>
              </a:rPr>
              <a:t>eligible for </a:t>
            </a:r>
            <a:r>
              <a:rPr lang="en-US">
                <a:latin typeface="HSE Sans" panose="02000000000000000000" pitchFamily="50" charset="-52"/>
                <a:sym typeface="Arial"/>
              </a:rPr>
              <a:t>funding? </a:t>
            </a:r>
            <a:endParaRPr>
              <a:latin typeface="HSE Sans" panose="02000000000000000000" pitchFamily="50" charset="-52"/>
            </a:endParaRPr>
          </a:p>
          <a:p>
            <a:pPr marL="285750" lvl="0" indent="-279558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ct val="100000"/>
              <a:buFont typeface="Arial"/>
              <a:buChar char="•"/>
            </a:pPr>
            <a:r>
              <a:rPr lang="en-US">
                <a:latin typeface="HSE Sans" panose="02000000000000000000" pitchFamily="50" charset="-52"/>
                <a:sym typeface="Arial"/>
              </a:rPr>
              <a:t>Students can receive funding for the organization of a thematic conference, seminar, master class, field research event, etc. </a:t>
            </a:r>
            <a:endParaRPr>
              <a:latin typeface="HSE Sans" panose="02000000000000000000" pitchFamily="50" charset="-52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ct val="100000"/>
              <a:buNone/>
            </a:pPr>
            <a:r>
              <a:rPr lang="en-US">
                <a:latin typeface="HSE Sans" panose="02000000000000000000" pitchFamily="50" charset="-52"/>
                <a:sym typeface="Arial"/>
              </a:rPr>
              <a:t>How it is allocated?</a:t>
            </a:r>
            <a:endParaRPr>
              <a:latin typeface="HSE Sans" panose="02000000000000000000" pitchFamily="50" charset="-52"/>
              <a:sym typeface="Arial"/>
            </a:endParaRPr>
          </a:p>
          <a:p>
            <a:pPr marL="285750" lvl="0" indent="-279558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ct val="100000"/>
              <a:buFont typeface="Arial"/>
              <a:buChar char="•"/>
            </a:pPr>
            <a:r>
              <a:rPr lang="en-US">
                <a:latin typeface="HSE Sans" panose="02000000000000000000" pitchFamily="50" charset="-52"/>
                <a:sym typeface="Arial"/>
              </a:rPr>
              <a:t>The Centre for Academic Development of Students allocates funding on a competitive basis in the amount of up to 300,000 rubles for the organization of </a:t>
            </a:r>
            <a:r>
              <a:rPr lang="en-US">
                <a:latin typeface="HSE Sans" panose="02000000000000000000" pitchFamily="50" charset="-52"/>
              </a:rPr>
              <a:t>an</a:t>
            </a:r>
            <a:r>
              <a:rPr lang="en-US">
                <a:latin typeface="HSE Sans" panose="02000000000000000000" pitchFamily="50" charset="-52"/>
                <a:sym typeface="Arial"/>
              </a:rPr>
              <a:t> event</a:t>
            </a:r>
            <a:endParaRPr>
              <a:latin typeface="HSE Sans" panose="02000000000000000000" pitchFamily="50" charset="-52"/>
            </a:endParaRPr>
          </a:p>
          <a:p>
            <a:pPr marL="285750" lvl="0" indent="-279558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ct val="100000"/>
              <a:buFont typeface="Arial"/>
              <a:buChar char="•"/>
            </a:pPr>
            <a:r>
              <a:rPr lang="en-US">
                <a:latin typeface="HSE Sans" panose="02000000000000000000" pitchFamily="50" charset="-52"/>
                <a:sym typeface="Arial"/>
              </a:rPr>
              <a:t>The funding is allocated based on the results of the competition and must be used </a:t>
            </a:r>
            <a:r>
              <a:rPr lang="en-US">
                <a:latin typeface="HSE Sans" panose="02000000000000000000" pitchFamily="50" charset="-52"/>
              </a:rPr>
              <a:t>within 3 months of approval and no later than</a:t>
            </a:r>
            <a:r>
              <a:rPr lang="en-US">
                <a:latin typeface="HSE Sans" panose="02000000000000000000" pitchFamily="50" charset="-52"/>
                <a:sym typeface="Arial"/>
              </a:rPr>
              <a:t> 10 December of the year in which the </a:t>
            </a:r>
            <a:r>
              <a:rPr lang="en-US">
                <a:latin typeface="HSE Sans" panose="02000000000000000000" pitchFamily="50" charset="-52"/>
              </a:rPr>
              <a:t>event</a:t>
            </a:r>
            <a:r>
              <a:rPr lang="en-US">
                <a:latin typeface="HSE Sans" panose="02000000000000000000" pitchFamily="50" charset="-52"/>
                <a:sym typeface="Arial"/>
              </a:rPr>
              <a:t> received support</a:t>
            </a:r>
            <a:endParaRPr>
              <a:latin typeface="HSE Sans" panose="02000000000000000000" pitchFamily="50" charset="-52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ct val="100000"/>
              <a:buNone/>
            </a:pPr>
            <a:r>
              <a:rPr lang="en-US">
                <a:latin typeface="HSE Sans" panose="02000000000000000000" pitchFamily="50" charset="-52"/>
                <a:sym typeface="Arial"/>
              </a:rPr>
              <a:t>What are deadlines for applying?</a:t>
            </a:r>
            <a:endParaRPr>
              <a:latin typeface="HSE Sans" panose="02000000000000000000" pitchFamily="50" charset="-52"/>
            </a:endParaRPr>
          </a:p>
          <a:p>
            <a:pPr marL="285750" lvl="0" indent="-279558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ct val="100000"/>
              <a:buFont typeface="Arial"/>
              <a:buChar char="•"/>
            </a:pPr>
            <a:r>
              <a:rPr lang="en-US">
                <a:latin typeface="HSE Sans" panose="02000000000000000000" pitchFamily="50" charset="-52"/>
              </a:rPr>
              <a:t>A</a:t>
            </a:r>
            <a:r>
              <a:rPr lang="en-US">
                <a:latin typeface="HSE Sans" panose="02000000000000000000" pitchFamily="50" charset="-52"/>
                <a:sym typeface="Arial"/>
              </a:rPr>
              <a:t>pplications shall be submitted no later than 30 days before the event</a:t>
            </a:r>
            <a:endParaRPr>
              <a:latin typeface="HSE Sans" panose="02000000000000000000" pitchFamily="50" charset="-52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ct val="100000"/>
              <a:buNone/>
            </a:pPr>
            <a:endParaRPr>
              <a:latin typeface="HSE Sans" panose="02000000000000000000" pitchFamily="50" charset="-52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ct val="100000"/>
              <a:buNone/>
            </a:pPr>
            <a:endParaRPr>
              <a:latin typeface="HSE Sans" panose="02000000000000000000" pitchFamily="50" charset="-5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ct val="100000"/>
              <a:buFont typeface="Arial"/>
              <a:buNone/>
            </a:pPr>
            <a:endParaRPr>
              <a:latin typeface="HSE Sans" panose="02000000000000000000" pitchFamily="50" charset="-52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ct val="100000"/>
              <a:buFont typeface="Arial"/>
              <a:buNone/>
            </a:pPr>
            <a:endParaRPr>
              <a:latin typeface="HSE Sans" panose="02000000000000000000" pitchFamily="50" charset="-52"/>
              <a:ea typeface="Arial Narrow"/>
              <a:cs typeface="Arial Narrow"/>
              <a:sym typeface="Arial Narrow"/>
            </a:endParaRPr>
          </a:p>
        </p:txBody>
      </p:sp>
      <p:sp>
        <p:nvSpPr>
          <p:cNvPr id="298" name="Google Shape;298;p8"/>
          <p:cNvSpPr txBox="1">
            <a:spLocks noGrp="1"/>
          </p:cNvSpPr>
          <p:nvPr>
            <p:ph type="body" idx="3"/>
          </p:nvPr>
        </p:nvSpPr>
        <p:spPr>
          <a:xfrm>
            <a:off x="1140324" y="548720"/>
            <a:ext cx="2068389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latin typeface="HSE Sans" panose="02000000000000000000" pitchFamily="50" charset="-52"/>
              </a:rPr>
              <a:t>HSE – Saint-Petersburg</a:t>
            </a:r>
            <a:endParaRPr sz="1200">
              <a:latin typeface="HSE Sans" panose="02000000000000000000" pitchFamily="50" charset="-5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>
              <a:latin typeface="HSE Sans" panose="02000000000000000000" pitchFamily="50" charset="-52"/>
              <a:sym typeface="Arial"/>
            </a:endParaRPr>
          </a:p>
        </p:txBody>
      </p:sp>
      <p:sp>
        <p:nvSpPr>
          <p:cNvPr id="299" name="Google Shape;299;p8"/>
          <p:cNvSpPr txBox="1">
            <a:spLocks noGrp="1"/>
          </p:cNvSpPr>
          <p:nvPr>
            <p:ph type="body" idx="4"/>
          </p:nvPr>
        </p:nvSpPr>
        <p:spPr>
          <a:xfrm>
            <a:off x="3459162" y="548720"/>
            <a:ext cx="2598738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None/>
            </a:pPr>
            <a:r>
              <a:rPr lang="en-US" sz="1200">
                <a:latin typeface="HSE Sans" panose="02000000000000000000" pitchFamily="50" charset="-52"/>
                <a:sym typeface="Arial"/>
              </a:rPr>
              <a:t>Academic Development of students</a:t>
            </a:r>
            <a:endParaRPr>
              <a:latin typeface="HSE Sans" panose="02000000000000000000" pitchFamily="50" charset="-52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None/>
            </a:pPr>
            <a:r>
              <a:rPr lang="en-US" sz="1200">
                <a:latin typeface="HSE Sans" panose="02000000000000000000" pitchFamily="50" charset="-52"/>
              </a:rPr>
              <a:t>HSE – Saint-Petersburg</a:t>
            </a:r>
            <a:endParaRPr sz="1200">
              <a:latin typeface="HSE Sans" panose="02000000000000000000" pitchFamily="50" charset="-52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>
              <a:latin typeface="HSE Sans" panose="02000000000000000000" pitchFamily="50" charset="-52"/>
              <a:ea typeface="Arial Narrow"/>
              <a:cs typeface="Arial Narrow"/>
              <a:sym typeface="Arial Narrow"/>
            </a:endParaRPr>
          </a:p>
        </p:txBody>
      </p:sp>
      <p:sp>
        <p:nvSpPr>
          <p:cNvPr id="300" name="Google Shape;300;p8"/>
          <p:cNvSpPr txBox="1">
            <a:spLocks noGrp="1"/>
          </p:cNvSpPr>
          <p:nvPr>
            <p:ph type="body" idx="5"/>
          </p:nvPr>
        </p:nvSpPr>
        <p:spPr>
          <a:xfrm>
            <a:off x="6259891" y="548720"/>
            <a:ext cx="2939193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None/>
            </a:pPr>
            <a:r>
              <a:rPr lang="en-US" sz="1200">
                <a:latin typeface="HSE Sans" panose="02000000000000000000" pitchFamily="50" charset="-52"/>
                <a:sym typeface="Arial"/>
              </a:rPr>
              <a:t>Funding for events</a:t>
            </a:r>
            <a:endParaRPr sz="1200">
              <a:latin typeface="HSE Sans" panose="02000000000000000000" pitchFamily="50" charset="-52"/>
              <a:sym typeface="Arial"/>
            </a:endParaRPr>
          </a:p>
        </p:txBody>
      </p:sp>
      <p:pic>
        <p:nvPicPr>
          <p:cNvPr id="301" name="Google Shape;301;p8" descr="Литература Малайзии, феномен хикикомори и игра в «Ттакчи»: главное с третьей востоковедной конференции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667" r="16666"/>
          <a:stretch/>
        </p:blipFill>
        <p:spPr>
          <a:xfrm>
            <a:off x="6684653" y="1447790"/>
            <a:ext cx="4325167" cy="4325107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8"/>
          <p:cNvSpPr/>
          <p:nvPr/>
        </p:nvSpPr>
        <p:spPr>
          <a:xfrm>
            <a:off x="2979779" y="6288612"/>
            <a:ext cx="246967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HSE Sans" panose="02000000000000000000" pitchFamily="50" charset="-52"/>
                <a:sym typeface="Arial"/>
              </a:rPr>
              <a:t> </a:t>
            </a:r>
            <a:r>
              <a:rPr lang="en-US" sz="1200" dirty="0">
                <a:solidFill>
                  <a:schemeClr val="dk1"/>
                </a:solidFill>
                <a:latin typeface="HSE Sans" panose="02000000000000000000" pitchFamily="50" charset="-52"/>
                <a:sym typeface="Arial"/>
              </a:rPr>
              <a:t>Competition of event </a:t>
            </a:r>
            <a:r>
              <a:rPr lang="en-US" sz="1200" dirty="0" smtClean="0">
                <a:solidFill>
                  <a:schemeClr val="dk1"/>
                </a:solidFill>
                <a:latin typeface="HSE Sans" panose="02000000000000000000" pitchFamily="50" charset="-52"/>
                <a:sym typeface="Arial"/>
              </a:rPr>
              <a:t>funding</a:t>
            </a:r>
            <a:endParaRPr sz="1200" dirty="0">
              <a:solidFill>
                <a:schemeClr val="dk1"/>
              </a:solidFill>
              <a:latin typeface="HSE Sans" panose="02000000000000000000" pitchFamily="50" charset="-52"/>
              <a:sym typeface="Arial"/>
            </a:endParaRPr>
          </a:p>
        </p:txBody>
      </p:sp>
      <p:pic>
        <p:nvPicPr>
          <p:cNvPr id="303" name="Google Shape;30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29294" y="5267325"/>
            <a:ext cx="1409700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9"/>
          <p:cNvSpPr txBox="1">
            <a:spLocks noGrp="1"/>
          </p:cNvSpPr>
          <p:nvPr>
            <p:ph type="body" idx="1"/>
          </p:nvPr>
        </p:nvSpPr>
        <p:spPr>
          <a:xfrm>
            <a:off x="390525" y="1299845"/>
            <a:ext cx="11014701" cy="1094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</a:pPr>
            <a:r>
              <a:rPr lang="en-US" sz="1600" dirty="0">
                <a:latin typeface="HSE Sans" panose="02000000000000000000" pitchFamily="50" charset="-52"/>
                <a:sym typeface="Arial"/>
              </a:rPr>
              <a:t>The Student Scientific Society (SSS) is a voluntary association of HSE students, created to unite all those who are interested in scientific research</a:t>
            </a:r>
            <a:r>
              <a:rPr lang="en-US" sz="1600" dirty="0">
                <a:latin typeface="HSE Sans" panose="02000000000000000000" pitchFamily="50" charset="-52"/>
              </a:rPr>
              <a:t> and</a:t>
            </a:r>
            <a:r>
              <a:rPr lang="en-US" sz="1600" dirty="0">
                <a:latin typeface="HSE Sans" panose="02000000000000000000" pitchFamily="50" charset="-52"/>
                <a:sym typeface="Arial"/>
              </a:rPr>
              <a:t> who want to take part in organizing and conducting various scientific, popular science, and science-educational events.</a:t>
            </a:r>
            <a:r>
              <a:rPr lang="en-US" sz="1600" dirty="0">
                <a:latin typeface="HSE Sans" panose="02000000000000000000" pitchFamily="50" charset="-52"/>
                <a:ea typeface="Arial Narrow"/>
                <a:cs typeface="Arial Narrow"/>
                <a:sym typeface="Arial Narrow"/>
              </a:rPr>
              <a:t> </a:t>
            </a:r>
            <a:endParaRPr dirty="0">
              <a:latin typeface="HSE Sans" panose="02000000000000000000" pitchFamily="50" charset="-5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</a:pPr>
            <a:endParaRPr sz="1600" dirty="0">
              <a:latin typeface="HSE Sans" panose="02000000000000000000" pitchFamily="50" charset="-52"/>
              <a:ea typeface="Arial Narrow"/>
              <a:cs typeface="Arial Narrow"/>
              <a:sym typeface="Arial Narrow"/>
            </a:endParaRPr>
          </a:p>
        </p:txBody>
      </p:sp>
      <p:sp>
        <p:nvSpPr>
          <p:cNvPr id="310" name="Google Shape;310;p9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2071289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latin typeface="HSE Sans" panose="02000000000000000000" pitchFamily="50" charset="-52"/>
              </a:rPr>
              <a:t>HSE – Saint-Petersburg</a:t>
            </a:r>
            <a:endParaRPr sz="1200">
              <a:latin typeface="HSE Sans" panose="02000000000000000000" pitchFamily="50" charset="-5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>
              <a:latin typeface="HSE Sans" panose="02000000000000000000" pitchFamily="50" charset="-52"/>
              <a:sym typeface="Arial"/>
            </a:endParaRPr>
          </a:p>
        </p:txBody>
      </p:sp>
      <p:sp>
        <p:nvSpPr>
          <p:cNvPr id="311" name="Google Shape;311;p9"/>
          <p:cNvSpPr txBox="1">
            <a:spLocks noGrp="1"/>
          </p:cNvSpPr>
          <p:nvPr>
            <p:ph type="body" idx="4"/>
          </p:nvPr>
        </p:nvSpPr>
        <p:spPr>
          <a:xfrm>
            <a:off x="3376035" y="540904"/>
            <a:ext cx="2567565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None/>
            </a:pPr>
            <a:r>
              <a:rPr lang="en-US" sz="1200">
                <a:latin typeface="HSE Sans" panose="02000000000000000000" pitchFamily="50" charset="-52"/>
                <a:sym typeface="Arial"/>
              </a:rPr>
              <a:t>Academic Development of students</a:t>
            </a:r>
            <a:endParaRPr>
              <a:latin typeface="HSE Sans" panose="02000000000000000000" pitchFamily="50" charset="-52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None/>
            </a:pPr>
            <a:r>
              <a:rPr lang="en-US" sz="1200">
                <a:latin typeface="HSE Sans" panose="02000000000000000000" pitchFamily="50" charset="-52"/>
              </a:rPr>
              <a:t>HSE – Saint-Petersburg</a:t>
            </a:r>
            <a:endParaRPr sz="1200">
              <a:latin typeface="HSE Sans" panose="02000000000000000000" pitchFamily="50" charset="-52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>
              <a:latin typeface="HSE Sans" panose="02000000000000000000" pitchFamily="50" charset="-52"/>
              <a:ea typeface="Arial Narrow"/>
              <a:cs typeface="Arial Narrow"/>
              <a:sym typeface="Arial Narrow"/>
            </a:endParaRPr>
          </a:p>
        </p:txBody>
      </p:sp>
      <p:sp>
        <p:nvSpPr>
          <p:cNvPr id="312" name="Google Shape;312;p9"/>
          <p:cNvSpPr txBox="1">
            <a:spLocks noGrp="1"/>
          </p:cNvSpPr>
          <p:nvPr>
            <p:ph type="body" idx="5"/>
          </p:nvPr>
        </p:nvSpPr>
        <p:spPr>
          <a:xfrm>
            <a:off x="6259891" y="548720"/>
            <a:ext cx="2352105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None/>
            </a:pPr>
            <a:r>
              <a:rPr lang="en-US" sz="1200">
                <a:latin typeface="HSE Sans" panose="02000000000000000000" pitchFamily="50" charset="-52"/>
                <a:sym typeface="Arial"/>
              </a:rPr>
              <a:t>Student Scientific Society</a:t>
            </a:r>
            <a:endParaRPr sz="1200">
              <a:latin typeface="HSE Sans" panose="02000000000000000000" pitchFamily="50" charset="-52"/>
              <a:sym typeface="Arial"/>
            </a:endParaRPr>
          </a:p>
        </p:txBody>
      </p:sp>
      <p:sp>
        <p:nvSpPr>
          <p:cNvPr id="313" name="Google Shape;313;p9"/>
          <p:cNvSpPr/>
          <p:nvPr/>
        </p:nvSpPr>
        <p:spPr>
          <a:xfrm>
            <a:off x="69735" y="4772905"/>
            <a:ext cx="3521763" cy="61927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Student Scientific Society of History Department</a:t>
            </a:r>
            <a:endParaRPr sz="1600" b="1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9"/>
          <p:cNvSpPr/>
          <p:nvPr/>
        </p:nvSpPr>
        <p:spPr>
          <a:xfrm>
            <a:off x="7974076" y="4708004"/>
            <a:ext cx="4217924" cy="619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1F3864"/>
                </a:solidFill>
                <a:latin typeface="HSE Sans" panose="02000000000000000000" pitchFamily="50" charset="-52"/>
                <a:sym typeface="Arial"/>
              </a:rPr>
              <a:t>Student Scientific Society Institute of Oriental and African Studies</a:t>
            </a:r>
            <a:endParaRPr sz="1600" b="1" dirty="0">
              <a:solidFill>
                <a:srgbClr val="1F3864"/>
              </a:solidFill>
              <a:latin typeface="HSE Sans" panose="02000000000000000000" pitchFamily="50" charset="-52"/>
              <a:sym typeface="Arial"/>
            </a:endParaRPr>
          </a:p>
        </p:txBody>
      </p:sp>
      <p:sp>
        <p:nvSpPr>
          <p:cNvPr id="315" name="Google Shape;315;p9"/>
          <p:cNvSpPr/>
          <p:nvPr/>
        </p:nvSpPr>
        <p:spPr>
          <a:xfrm>
            <a:off x="8328752" y="2696491"/>
            <a:ext cx="3361313" cy="619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1F3864"/>
                </a:solidFill>
                <a:latin typeface="HSE Sans" panose="02000000000000000000" pitchFamily="50" charset="-52"/>
                <a:sym typeface="Arial"/>
              </a:rPr>
              <a:t>Student scientific community "International Law Club</a:t>
            </a:r>
            <a:r>
              <a:rPr lang="en-US" sz="1600" b="1" dirty="0">
                <a:solidFill>
                  <a:srgbClr val="1F3864"/>
                </a:solidFill>
                <a:latin typeface="HSE Sans" panose="02000000000000000000" pitchFamily="50" charset="-52"/>
              </a:rPr>
              <a:t>”</a:t>
            </a:r>
            <a:endParaRPr sz="1600" b="1" dirty="0">
              <a:solidFill>
                <a:srgbClr val="1F3864"/>
              </a:solidFill>
              <a:latin typeface="HSE Sans" panose="02000000000000000000" pitchFamily="50" charset="-52"/>
              <a:sym typeface="Arial"/>
            </a:endParaRPr>
          </a:p>
        </p:txBody>
      </p:sp>
      <p:sp>
        <p:nvSpPr>
          <p:cNvPr id="316" name="Google Shape;316;p9"/>
          <p:cNvSpPr/>
          <p:nvPr/>
        </p:nvSpPr>
        <p:spPr>
          <a:xfrm>
            <a:off x="3906356" y="2140698"/>
            <a:ext cx="3983037" cy="6192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1F3864"/>
                </a:solidFill>
                <a:latin typeface="HSE Sans" panose="02000000000000000000" pitchFamily="50" charset="-52"/>
                <a:sym typeface="Arial"/>
              </a:rPr>
              <a:t>Student scientific community "</a:t>
            </a:r>
            <a:r>
              <a:rPr lang="en-US" sz="1600" b="1" dirty="0" err="1">
                <a:solidFill>
                  <a:srgbClr val="1F3864"/>
                </a:solidFill>
                <a:latin typeface="HSE Sans" panose="02000000000000000000" pitchFamily="50" charset="-52"/>
                <a:sym typeface="Arial"/>
              </a:rPr>
              <a:t>Civilistics</a:t>
            </a:r>
            <a:r>
              <a:rPr lang="en-US" sz="1600" b="1" dirty="0">
                <a:solidFill>
                  <a:srgbClr val="1F3864"/>
                </a:solidFill>
                <a:latin typeface="HSE Sans" panose="02000000000000000000" pitchFamily="50" charset="-52"/>
                <a:sym typeface="Arial"/>
              </a:rPr>
              <a:t> Club"</a:t>
            </a:r>
            <a:endParaRPr sz="1600" b="1" dirty="0">
              <a:solidFill>
                <a:srgbClr val="1F3864"/>
              </a:solidFill>
              <a:latin typeface="HSE Sans" panose="02000000000000000000" pitchFamily="50" charset="-52"/>
              <a:sym typeface="Arial"/>
            </a:endParaRPr>
          </a:p>
        </p:txBody>
      </p:sp>
      <p:sp>
        <p:nvSpPr>
          <p:cNvPr id="317" name="Google Shape;317;p9"/>
          <p:cNvSpPr/>
          <p:nvPr/>
        </p:nvSpPr>
        <p:spPr>
          <a:xfrm>
            <a:off x="463734" y="2696491"/>
            <a:ext cx="2442839" cy="6192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F3864"/>
                </a:solidFill>
                <a:latin typeface="HSE Sans" panose="02000000000000000000" pitchFamily="50" charset="-52"/>
                <a:sym typeface="Arial"/>
              </a:rPr>
              <a:t>Historical and legal scientific society</a:t>
            </a:r>
            <a:endParaRPr sz="1600" b="1">
              <a:solidFill>
                <a:srgbClr val="1F3864"/>
              </a:solidFill>
              <a:latin typeface="HSE Sans" panose="02000000000000000000" pitchFamily="50" charset="-52"/>
              <a:sym typeface="Arial"/>
            </a:endParaRPr>
          </a:p>
        </p:txBody>
      </p:sp>
      <p:pic>
        <p:nvPicPr>
          <p:cNvPr id="318" name="Google Shape;31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8309" y="3400216"/>
            <a:ext cx="817872" cy="817872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19" name="Google Shape;31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45471" y="2856454"/>
            <a:ext cx="743559" cy="743559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0" name="Google Shape;320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48521" y="3394967"/>
            <a:ext cx="787671" cy="787671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1" name="Google Shape;321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8746" y="5480421"/>
            <a:ext cx="837435" cy="83743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2" name="Google Shape;322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97410" y="5480421"/>
            <a:ext cx="847408" cy="833977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3" name="Google Shape;323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28673" y="3696537"/>
            <a:ext cx="4376124" cy="2773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1771</Words>
  <Application>Microsoft Office PowerPoint</Application>
  <PresentationFormat>Широкоэкранный</PresentationFormat>
  <Paragraphs>263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HSE Sans</vt:lpstr>
      <vt:lpstr>Arial</vt:lpstr>
      <vt:lpstr>Calibri</vt:lpstr>
      <vt:lpstr>Arial Narrow</vt:lpstr>
      <vt:lpstr>HSE Sans Black</vt:lpstr>
      <vt:lpstr>Office Theme</vt:lpstr>
      <vt:lpstr>Academic development of students at HSE St. Petersburg</vt:lpstr>
      <vt:lpstr>HSE Research Internship</vt:lpstr>
      <vt:lpstr>Презентация PowerPoint</vt:lpstr>
      <vt:lpstr>Презентация PowerPoint</vt:lpstr>
      <vt:lpstr>Employment as a research assistant </vt:lpstr>
      <vt:lpstr>Conference participation</vt:lpstr>
      <vt:lpstr>International academic programs  </vt:lpstr>
      <vt:lpstr>Student events: organizing and funding  </vt:lpstr>
      <vt:lpstr>Презентация PowerPoint</vt:lpstr>
      <vt:lpstr>“Science Battles: HSE”   </vt:lpstr>
      <vt:lpstr>Student Research Paper Competition</vt:lpstr>
      <vt:lpstr> Team research project competition “Research Initiative”</vt:lpstr>
      <vt:lpstr>State Academic Scholarship   </vt:lpstr>
      <vt:lpstr>Grant competitions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development of students at HSE St. Petersburg</dc:title>
  <dc:creator>Кутьков Юрий Юрьевич</dc:creator>
  <cp:lastModifiedBy>Архипов Евгений</cp:lastModifiedBy>
  <cp:revision>7</cp:revision>
  <dcterms:created xsi:type="dcterms:W3CDTF">2021-11-11T08:52:47Z</dcterms:created>
  <dcterms:modified xsi:type="dcterms:W3CDTF">2024-02-12T09:38:10Z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