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91" r:id="rId4"/>
    <p:sldId id="275" r:id="rId5"/>
    <p:sldId id="298" r:id="rId6"/>
    <p:sldId id="282" r:id="rId7"/>
    <p:sldId id="290" r:id="rId8"/>
    <p:sldId id="289" r:id="rId9"/>
    <p:sldId id="283" r:id="rId10"/>
    <p:sldId id="300" r:id="rId11"/>
    <p:sldId id="287" r:id="rId12"/>
    <p:sldId id="295" r:id="rId13"/>
    <p:sldId id="273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C04"/>
    <a:srgbClr val="0000DE"/>
    <a:srgbClr val="FE6D4F"/>
    <a:srgbClr val="000058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45" autoAdjust="0"/>
  </p:normalViewPr>
  <p:slideViewPr>
    <p:cSldViewPr>
      <p:cViewPr>
        <p:scale>
          <a:sx n="43" d="100"/>
          <a:sy n="43" d="100"/>
        </p:scale>
        <p:origin x="226" y="55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2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38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684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68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61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839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330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22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05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42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23798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med"/>
  <p:hf hdr="0" ftr="0" dt="0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5" y="625079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5" y="366117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5"/>
            <a:ext cx="596316" cy="513601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948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 spd="med"/>
  <p:hf hdr="0" ftr="0" dt="0"/>
  <p:txStyles>
    <p:title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08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530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753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975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1197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14199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16421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186443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2086681" marR="0" indent="-308681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jp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7119902" y="4143356"/>
            <a:ext cx="15790786" cy="4156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5869736" y="213402"/>
            <a:ext cx="16147975" cy="1990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dirty="0"/>
              <a:t>МИЭМ НИУ ВШЭ</a:t>
            </a:r>
            <a:r>
              <a:rPr lang="en-US" sz="4000" dirty="0"/>
              <a:t> </a:t>
            </a:r>
            <a:r>
              <a:rPr lang="ru-RU" sz="4000" dirty="0"/>
              <a:t>им. А.Н. Тихонова</a:t>
            </a:r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dirty="0"/>
              <a:t>Аспирантская школа по техническим наукам</a:t>
            </a:r>
          </a:p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4000" dirty="0"/>
              <a:t>ОП «Электроника, радиотехника и системы связи»</a:t>
            </a:r>
            <a:endParaRPr lang="ru-RU" dirty="0"/>
          </a:p>
        </p:txBody>
      </p:sp>
      <p:sp>
        <p:nvSpPr>
          <p:cNvPr id="55" name="Москва, 2017"/>
          <p:cNvSpPr txBox="1"/>
          <p:nvPr/>
        </p:nvSpPr>
        <p:spPr>
          <a:xfrm>
            <a:off x="5648631" y="12584078"/>
            <a:ext cx="9443424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sz="3200" dirty="0"/>
              <a:t>Москва, 20</a:t>
            </a:r>
            <a:r>
              <a:rPr lang="ru-RU" sz="3200" dirty="0"/>
              <a:t>24</a:t>
            </a:r>
            <a:endParaRPr sz="3200" dirty="0"/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70" y="1330739"/>
            <a:ext cx="2736119" cy="264554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51ABDA-A02D-4E98-BE01-E4B43CF47E42}"/>
              </a:ext>
            </a:extLst>
          </p:cNvPr>
          <p:cNvSpPr/>
          <p:nvPr/>
        </p:nvSpPr>
        <p:spPr>
          <a:xfrm>
            <a:off x="5279232" y="4985792"/>
            <a:ext cx="186762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6600" dirty="0"/>
              <a:t>Эффект близости в структуре сверхпроводник-хиральный магнетик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57D287E-798A-4C5B-B1DB-1EBCEE61D4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840072" y="4481736"/>
            <a:ext cx="10504681" cy="8928988"/>
          </a:xfrm>
          <a:prstGeom prst="rect">
            <a:avLst/>
          </a:prstGeom>
        </p:spPr>
      </p:pic>
      <p:sp>
        <p:nvSpPr>
          <p:cNvPr id="58" name="Линия"/>
          <p:cNvSpPr/>
          <p:nvPr/>
        </p:nvSpPr>
        <p:spPr>
          <a:xfrm>
            <a:off x="1201067" y="2214563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 sz="3200"/>
            </a:pPr>
            <a:endParaRPr sz="3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606" y="586180"/>
            <a:ext cx="1199580" cy="11995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574C0-183E-4F66-A363-D63AF183620A}"/>
              </a:ext>
            </a:extLst>
          </p:cNvPr>
          <p:cNvSpPr txBox="1"/>
          <p:nvPr/>
        </p:nvSpPr>
        <p:spPr>
          <a:xfrm>
            <a:off x="3551041" y="794063"/>
            <a:ext cx="18085450" cy="11599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r>
              <a:rPr lang="ru-RU" sz="6600" kern="0" dirty="0">
                <a:solidFill>
                  <a:srgbClr val="000000"/>
                </a:solidFill>
                <a:latin typeface="Helvetica Light"/>
                <a:ea typeface="+mj-ea"/>
                <a:cs typeface="+mj-cs"/>
              </a:rPr>
              <a:t>Угловая зависимость критической температуры</a:t>
            </a:r>
            <a:endParaRPr lang="ru-RU" sz="6600" kern="0" dirty="0">
              <a:solidFill>
                <a:srgbClr val="000000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sp>
        <p:nvSpPr>
          <p:cNvPr id="10" name="Номер слайда 13">
            <a:extLst>
              <a:ext uri="{FF2B5EF4-FFF2-40B4-BE49-F238E27FC236}">
                <a16:creationId xmlns:a16="http://schemas.microsoft.com/office/drawing/2014/main" id="{B5575AB5-8FF9-42A5-9D02-727CA844BA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21192" y="12996574"/>
            <a:ext cx="559320" cy="719426"/>
          </a:xfrm>
        </p:spPr>
        <p:txBody>
          <a:bodyPr/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fld id="{86CB4B4D-7CA3-9044-876B-883B54F8677D}" type="slidenum">
              <a:rPr lang="ru-RU" sz="2800" b="1" ker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821532" hangingPunct="0">
                <a:defRPr/>
              </a:pPr>
              <a:t>10</a:t>
            </a:fld>
            <a:endParaRPr lang="ru-RU" sz="2800" b="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B76953-D506-48AF-8FFA-C97141E05E1D}"/>
                  </a:ext>
                </a:extLst>
              </p:cNvPr>
              <p:cNvSpPr txBox="1"/>
              <p:nvPr/>
            </p:nvSpPr>
            <p:spPr>
              <a:xfrm>
                <a:off x="1955348" y="2875187"/>
                <a:ext cx="10664748" cy="7871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4000" i="0">
                              <a:latin typeface="Cambria Math" panose="02040503050406030204" pitchFamily="18" charset="0"/>
                            </a:rPr>
                            <m:t>с</m:t>
                          </m:r>
                        </m:sub>
                      </m:sSub>
                      <m:r>
                        <a:rPr lang="ru-RU" sz="4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4000" i="1">
                              <a:latin typeface="Cambria Math" panose="02040503050406030204" pitchFamily="18" charset="0"/>
                            </a:rPr>
                            <m:t>𝑐𝑏</m:t>
                          </m:r>
                        </m:sub>
                      </m:sSub>
                      <m:d>
                        <m:dPr>
                          <m:ctrlPr>
                            <a:rPr lang="ru-RU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000" i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  <m:func>
                            <m:funcPr>
                              <m:ctrlPr>
                                <a:rPr lang="ru-RU" sz="4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40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sSubSup>
                            <m:sSubSup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ru-RU" sz="4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  <m:sup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ru-RU" sz="4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4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4000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ru-RU" sz="4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sSubSup>
                            <m:sSubSup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  <m:sup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B76953-D506-48AF-8FFA-C97141E05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348" y="2875187"/>
                <a:ext cx="10664748" cy="787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AE84A6C-CEC3-4C31-8274-8009B74DC35B}"/>
              </a:ext>
            </a:extLst>
          </p:cNvPr>
          <p:cNvSpPr/>
          <p:nvPr/>
        </p:nvSpPr>
        <p:spPr>
          <a:xfrm>
            <a:off x="1820096" y="2800756"/>
            <a:ext cx="10800000" cy="936000"/>
          </a:xfrm>
          <a:prstGeom prst="rect">
            <a:avLst/>
          </a:prstGeom>
          <a:noFill/>
          <a:ln w="28575" cap="flat">
            <a:solidFill>
              <a:schemeClr val="accent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/>
            <a:endParaRPr lang="ru-RU" sz="3200" kern="0">
              <a:solidFill>
                <a:srgbClr val="FFFFFF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0F2148-36DC-4F3B-8A62-5A437102D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6" y="3906728"/>
            <a:ext cx="12672000" cy="9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941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7" y="2214563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 sz="3200"/>
            </a:pPr>
            <a:endParaRPr sz="3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06" y="586180"/>
            <a:ext cx="1199580" cy="11995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574C0-183E-4F66-A363-D63AF183620A}"/>
              </a:ext>
            </a:extLst>
          </p:cNvPr>
          <p:cNvSpPr txBox="1"/>
          <p:nvPr/>
        </p:nvSpPr>
        <p:spPr>
          <a:xfrm>
            <a:off x="3551041" y="747897"/>
            <a:ext cx="18085450" cy="1252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r>
              <a:rPr lang="ru-RU" sz="7200" kern="0" dirty="0">
                <a:solidFill>
                  <a:srgbClr val="000000"/>
                </a:solidFill>
                <a:latin typeface="Helvetica Light"/>
                <a:ea typeface="+mj-ea"/>
                <a:cs typeface="+mj-cs"/>
                <a:sym typeface="Helvetica Light"/>
              </a:rPr>
              <a:t>Литература по теме исследования</a:t>
            </a:r>
          </a:p>
        </p:txBody>
      </p:sp>
      <p:sp>
        <p:nvSpPr>
          <p:cNvPr id="10" name="Номер слайда 13">
            <a:extLst>
              <a:ext uri="{FF2B5EF4-FFF2-40B4-BE49-F238E27FC236}">
                <a16:creationId xmlns:a16="http://schemas.microsoft.com/office/drawing/2014/main" id="{B5575AB5-8FF9-42A5-9D02-727CA844BA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707441" y="12979334"/>
            <a:ext cx="776673" cy="719426"/>
          </a:xfrm>
        </p:spPr>
        <p:txBody>
          <a:bodyPr/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fld id="{86CB4B4D-7CA3-9044-876B-883B54F8677D}" type="slidenum">
              <a:rPr lang="ru-RU" sz="2800" b="1" ker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821532" hangingPunct="0">
                <a:defRPr/>
              </a:pPr>
              <a:t>11</a:t>
            </a:fld>
            <a:endParaRPr lang="ru-RU" sz="2800" b="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C2CC02-0227-4858-BC3E-8716D761F0BA}"/>
              </a:ext>
            </a:extLst>
          </p:cNvPr>
          <p:cNvSpPr txBox="1"/>
          <p:nvPr/>
        </p:nvSpPr>
        <p:spPr>
          <a:xfrm>
            <a:off x="2686944" y="2393718"/>
            <a:ext cx="19010112" cy="103008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R="0" indent="738188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4400" u="sng" dirty="0"/>
              <a:t>Сверхпроводниковая </a:t>
            </a:r>
            <a:r>
              <a:rPr lang="ru-RU" sz="4400" u="sng" dirty="0" err="1"/>
              <a:t>спинтроника</a:t>
            </a:r>
            <a:endParaRPr lang="ru-RU" sz="4400" u="sng" dirty="0"/>
          </a:p>
          <a:p>
            <a:pPr marL="17907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fr-FR" sz="4400" dirty="0"/>
              <a:t>J. Linder, J.W.A. Robinson. Nature Phys. 11, 307 (2015).</a:t>
            </a:r>
            <a:endParaRPr lang="ru-RU" sz="4400" dirty="0"/>
          </a:p>
          <a:p>
            <a:pPr marL="17907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4400" dirty="0"/>
              <a:t>M. </a:t>
            </a:r>
            <a:r>
              <a:rPr lang="en-US" sz="4400" dirty="0" err="1"/>
              <a:t>Eschrig</a:t>
            </a:r>
            <a:r>
              <a:rPr lang="en-US" sz="4400" dirty="0"/>
              <a:t>. Rep. Prog. Phys. 78, 104501 (2015).</a:t>
            </a:r>
            <a:endParaRPr lang="ru-RU" sz="4400" dirty="0"/>
          </a:p>
          <a:p>
            <a:pPr marR="0" indent="738188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4400" u="sng" dirty="0"/>
              <a:t>Методика исследования</a:t>
            </a:r>
          </a:p>
          <a:p>
            <a:pPr marL="17907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4400" dirty="0" err="1"/>
              <a:t>Tinkham</a:t>
            </a:r>
            <a:r>
              <a:rPr lang="en-US" sz="4400" dirty="0"/>
              <a:t> M. Effect of Fluxoid Quantization on Transitions of Superconducting Films, Phys. Rev. 129, 2413 (1963)</a:t>
            </a:r>
            <a:endParaRPr lang="ru-RU" sz="4400" dirty="0"/>
          </a:p>
          <a:p>
            <a:pPr marL="17907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4400" dirty="0"/>
              <a:t>De </a:t>
            </a:r>
            <a:r>
              <a:rPr lang="en-US" sz="4400" dirty="0" err="1"/>
              <a:t>Gennes</a:t>
            </a:r>
            <a:r>
              <a:rPr lang="en-US" sz="4400" dirty="0"/>
              <a:t>, P.G. (1999). Superconductivity Of Metals And Alloys (1st ed.). CRC Press.</a:t>
            </a:r>
            <a:endParaRPr lang="ru-RU" sz="4400" dirty="0"/>
          </a:p>
          <a:p>
            <a:pPr marL="17907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ru-RU" sz="4400" dirty="0"/>
              <a:t>Абрикосов А.А. Основы теории металлов: Учеб. пособие / Под. ред. </a:t>
            </a:r>
            <a:r>
              <a:rPr lang="ru-RU" sz="4400" dirty="0" err="1"/>
              <a:t>Фальковского</a:t>
            </a:r>
            <a:r>
              <a:rPr lang="ru-RU" sz="4400" dirty="0"/>
              <a:t> Л.А. – 2-е изд., доп. и </a:t>
            </a:r>
            <a:r>
              <a:rPr lang="ru-RU" sz="4400" dirty="0" err="1"/>
              <a:t>испр</a:t>
            </a:r>
            <a:r>
              <a:rPr lang="ru-RU" sz="4400" dirty="0"/>
              <a:t>. – М.: ФИЗМАТЛИТ, 2010. – 600 с.</a:t>
            </a:r>
          </a:p>
          <a:p>
            <a:pPr marR="0" indent="738188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4400" u="sng" dirty="0"/>
              <a:t>Сверхпроводниковые спин-вентили</a:t>
            </a:r>
          </a:p>
          <a:p>
            <a:pPr marL="17907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4400" dirty="0"/>
              <a:t>N.G. Pugach, M.O. </a:t>
            </a:r>
            <a:r>
              <a:rPr lang="en-US" sz="4400" dirty="0" err="1"/>
              <a:t>Safonchik</a:t>
            </a:r>
            <a:r>
              <a:rPr lang="en-US" sz="4400" dirty="0"/>
              <a:t>, V.I. </a:t>
            </a:r>
            <a:r>
              <a:rPr lang="en-US" sz="4400" dirty="0" err="1"/>
              <a:t>Belotelov</a:t>
            </a:r>
            <a:r>
              <a:rPr lang="en-US" sz="4400" dirty="0"/>
              <a:t>, T. </a:t>
            </a:r>
            <a:r>
              <a:rPr lang="en-US" sz="4400" dirty="0" err="1"/>
              <a:t>Ziman</a:t>
            </a:r>
            <a:r>
              <a:rPr lang="en-US" sz="4400" dirty="0"/>
              <a:t>, and T. </a:t>
            </a:r>
            <a:r>
              <a:rPr lang="en-US" sz="4400" dirty="0" err="1"/>
              <a:t>Champel</a:t>
            </a:r>
            <a:r>
              <a:rPr lang="en-US" sz="4400" dirty="0"/>
              <a:t> Phys. Rev. Applied 18, 054002</a:t>
            </a:r>
            <a:r>
              <a:rPr lang="ru-RU" sz="4400" dirty="0"/>
              <a:t> (2021)</a:t>
            </a:r>
          </a:p>
          <a:p>
            <a:pPr marL="17907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4400" dirty="0"/>
              <a:t>T. </a:t>
            </a:r>
            <a:r>
              <a:rPr lang="en-US" sz="4400" dirty="0" err="1"/>
              <a:t>Champel</a:t>
            </a:r>
            <a:r>
              <a:rPr lang="en-US" sz="4400" dirty="0"/>
              <a:t> and M. </a:t>
            </a:r>
            <a:r>
              <a:rPr lang="en-US" sz="4400" dirty="0" err="1"/>
              <a:t>Eschrig</a:t>
            </a:r>
            <a:r>
              <a:rPr lang="en-US" sz="4400" dirty="0"/>
              <a:t>, Phys. Rev. B 72, 054523 (2005).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093458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7119902" y="4143356"/>
            <a:ext cx="15790786" cy="4156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dirty="0"/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5869736" y="813566"/>
            <a:ext cx="16147975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МИЭМ НИУ ВШЭ</a:t>
            </a:r>
            <a:r>
              <a:rPr lang="en-US" dirty="0"/>
              <a:t> </a:t>
            </a:r>
            <a:r>
              <a:rPr lang="ru-RU" dirty="0"/>
              <a:t>им. А.Н. Тихонова</a:t>
            </a:r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70" y="1330739"/>
            <a:ext cx="2736119" cy="264554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51ABDA-A02D-4E98-BE01-E4B43CF47E42}"/>
              </a:ext>
            </a:extLst>
          </p:cNvPr>
          <p:cNvSpPr/>
          <p:nvPr/>
        </p:nvSpPr>
        <p:spPr>
          <a:xfrm>
            <a:off x="2722951" y="6257836"/>
            <a:ext cx="18938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72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5889790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7" y="2214563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 sz="3200"/>
            </a:pPr>
            <a:endParaRPr sz="3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80" cy="11995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574C0-183E-4F66-A363-D63AF183620A}"/>
              </a:ext>
            </a:extLst>
          </p:cNvPr>
          <p:cNvSpPr txBox="1"/>
          <p:nvPr/>
        </p:nvSpPr>
        <p:spPr>
          <a:xfrm>
            <a:off x="3551041" y="747897"/>
            <a:ext cx="18085450" cy="1252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r>
              <a:rPr lang="ru-RU" sz="7200" kern="0" dirty="0">
                <a:solidFill>
                  <a:srgbClr val="000000"/>
                </a:solidFill>
                <a:latin typeface="Helvetica Light"/>
                <a:ea typeface="+mj-ea"/>
                <a:cs typeface="+mj-cs"/>
                <a:sym typeface="Helvetica Light"/>
              </a:rPr>
              <a:t>Эффект близости в </a:t>
            </a:r>
            <a:r>
              <a:rPr lang="en-US" sz="7200" kern="0" dirty="0">
                <a:solidFill>
                  <a:srgbClr val="000000"/>
                </a:solidFill>
                <a:latin typeface="Helvetica Light"/>
                <a:ea typeface="+mj-ea"/>
                <a:cs typeface="+mj-cs"/>
                <a:sym typeface="Helvetica Light"/>
              </a:rPr>
              <a:t>SM-</a:t>
            </a:r>
            <a:r>
              <a:rPr lang="ru-RU" sz="7200" kern="0" dirty="0" err="1">
                <a:solidFill>
                  <a:srgbClr val="000000"/>
                </a:solidFill>
                <a:latin typeface="Helvetica Light"/>
                <a:ea typeface="+mj-ea"/>
                <a:cs typeface="+mj-cs"/>
              </a:rPr>
              <a:t>бислое</a:t>
            </a:r>
            <a:endParaRPr lang="ru-RU" sz="7200" kern="0" dirty="0">
              <a:solidFill>
                <a:srgbClr val="000000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sp>
        <p:nvSpPr>
          <p:cNvPr id="10" name="Номер слайда 13">
            <a:extLst>
              <a:ext uri="{FF2B5EF4-FFF2-40B4-BE49-F238E27FC236}">
                <a16:creationId xmlns:a16="http://schemas.microsoft.com/office/drawing/2014/main" id="{B5575AB5-8FF9-42A5-9D02-727CA844BA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96802" y="12979334"/>
            <a:ext cx="487312" cy="719426"/>
          </a:xfrm>
        </p:spPr>
        <p:txBody>
          <a:bodyPr/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fld id="{86CB4B4D-7CA3-9044-876B-883B54F8677D}" type="slidenum">
              <a:rPr lang="ru-RU" sz="2800" b="1" ker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821532" hangingPunct="0">
                <a:defRPr/>
              </a:pPr>
              <a:t>2</a:t>
            </a:fld>
            <a:endParaRPr lang="ru-RU" sz="2800" b="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42E479-7DB0-448F-8D10-0A943509C15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816" y="9381217"/>
            <a:ext cx="8458259" cy="23636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21B51B-57F9-4101-84E0-989CF4E2E156}"/>
              </a:ext>
            </a:extLst>
          </p:cNvPr>
          <p:cNvSpPr txBox="1"/>
          <p:nvPr/>
        </p:nvSpPr>
        <p:spPr>
          <a:xfrm>
            <a:off x="2823413" y="11605059"/>
            <a:ext cx="8343801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800" dirty="0">
                <a:effectLst/>
                <a:ea typeface="Calibri" panose="020F0502020204030204" pitchFamily="34" charset="0"/>
              </a:rPr>
              <a:t>Затухания сверхпроводящих корреляций внутри нормального металла (</a:t>
            </a:r>
            <a:r>
              <a:rPr lang="en-US" sz="2800" dirty="0">
                <a:effectLst/>
                <a:ea typeface="Calibri" panose="020F0502020204030204" pitchFamily="34" charset="0"/>
              </a:rPr>
              <a:t>a</a:t>
            </a:r>
            <a:r>
              <a:rPr lang="ru-RU" sz="2800" dirty="0">
                <a:effectLst/>
                <a:ea typeface="Calibri" panose="020F0502020204030204" pitchFamily="34" charset="0"/>
              </a:rPr>
              <a:t>) и внутри ферромагнетика (</a:t>
            </a:r>
            <a:r>
              <a:rPr lang="en-US" sz="2800" dirty="0">
                <a:effectLst/>
                <a:ea typeface="Calibri" panose="020F0502020204030204" pitchFamily="34" charset="0"/>
              </a:rPr>
              <a:t>b</a:t>
            </a:r>
            <a:r>
              <a:rPr lang="ru-RU" sz="2800" dirty="0">
                <a:effectLst/>
                <a:ea typeface="Calibri" panose="020F0502020204030204" pitchFamily="34" charset="0"/>
              </a:rPr>
              <a:t>) при эффекте близости</a:t>
            </a: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79F204-FC31-4414-B917-2B9FE525FB60}"/>
              </a:ext>
            </a:extLst>
          </p:cNvPr>
          <p:cNvSpPr txBox="1"/>
          <p:nvPr/>
        </p:nvSpPr>
        <p:spPr>
          <a:xfrm>
            <a:off x="911481" y="7772656"/>
            <a:ext cx="12167667" cy="1436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 </a:t>
            </a:r>
            <a:r>
              <a:rPr lang="ru-RU" sz="2800" dirty="0">
                <a:effectLst/>
                <a:ea typeface="Calibri" panose="020F0502020204030204" pitchFamily="34" charset="0"/>
              </a:rPr>
              <a:t>Поведение сверхпроводящих корреляций и их затухание внутри ферромагнетика </a:t>
            </a:r>
            <a:r>
              <a:rPr lang="en-US" sz="2800" dirty="0">
                <a:effectLst/>
                <a:ea typeface="Calibri" panose="020F0502020204030204" pitchFamily="34" charset="0"/>
              </a:rPr>
              <a:t>[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Linder, J., Robinson, J. Superconducting spintronics. Nature Phys 11, 307–315 (2015)]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7B3936-0A87-4BAC-AC70-E545FD31FC55}"/>
              </a:ext>
            </a:extLst>
          </p:cNvPr>
          <p:cNvSpPr txBox="1"/>
          <p:nvPr/>
        </p:nvSpPr>
        <p:spPr>
          <a:xfrm>
            <a:off x="13297095" y="11522838"/>
            <a:ext cx="10532483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800" dirty="0"/>
              <a:t>Зависимости критической температуры при различных конфигурациях спирального магнетика 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[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N.G. Pugach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ea typeface="Times New Roman" panose="02020603050405020304" pitchFamily="18" charset="0"/>
              </a:rPr>
              <a:t>et al.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Phys. Rev. Applied 18, 054002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]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92B7E9-47FD-4A82-9580-0A899225D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5207" y="3671061"/>
            <a:ext cx="9948431" cy="74961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2C7FCD-0BB9-44EA-89DE-4E3CD146A6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868" y="2914821"/>
            <a:ext cx="7102198" cy="45284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738360-541F-4E1B-9F3A-0BDF35347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813" y="3329608"/>
            <a:ext cx="5154055" cy="390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7272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7" y="2214563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 sz="3200"/>
            </a:pPr>
            <a:endParaRPr sz="3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80" cy="11995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574C0-183E-4F66-A363-D63AF183620A}"/>
              </a:ext>
            </a:extLst>
          </p:cNvPr>
          <p:cNvSpPr txBox="1"/>
          <p:nvPr/>
        </p:nvSpPr>
        <p:spPr>
          <a:xfrm>
            <a:off x="3551041" y="747897"/>
            <a:ext cx="18085450" cy="1252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r>
              <a:rPr lang="ru-RU" sz="7200" kern="0" dirty="0">
                <a:solidFill>
                  <a:srgbClr val="000000"/>
                </a:solidFill>
                <a:latin typeface="Helvetica Light"/>
                <a:ea typeface="+mj-ea"/>
                <a:cs typeface="+mj-cs"/>
              </a:rPr>
              <a:t>Спиральные магнетики</a:t>
            </a:r>
            <a:endParaRPr lang="ru-RU" sz="7200" kern="0" dirty="0">
              <a:solidFill>
                <a:srgbClr val="000000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sp>
        <p:nvSpPr>
          <p:cNvPr id="10" name="Номер слайда 13">
            <a:extLst>
              <a:ext uri="{FF2B5EF4-FFF2-40B4-BE49-F238E27FC236}">
                <a16:creationId xmlns:a16="http://schemas.microsoft.com/office/drawing/2014/main" id="{B5575AB5-8FF9-42A5-9D02-727CA844BA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93200" y="12996574"/>
            <a:ext cx="487312" cy="719426"/>
          </a:xfrm>
        </p:spPr>
        <p:txBody>
          <a:bodyPr/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fld id="{86CB4B4D-7CA3-9044-876B-883B54F8677D}" type="slidenum">
              <a:rPr lang="ru-RU" sz="2800" b="1" ker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821532" hangingPunct="0">
                <a:defRPr/>
              </a:pPr>
              <a:t>3</a:t>
            </a:fld>
            <a:endParaRPr lang="ru-RU" sz="2800" b="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CDF3CA-1D94-45EE-B455-2CE515310699}"/>
              </a:ext>
            </a:extLst>
          </p:cNvPr>
          <p:cNvPicPr/>
          <p:nvPr/>
        </p:nvPicPr>
        <p:blipFill>
          <a:blip r:embed="rId4" cstate="print"/>
          <a:srcRect/>
          <a:stretch/>
        </p:blipFill>
        <p:spPr>
          <a:xfrm>
            <a:off x="1966864" y="3134708"/>
            <a:ext cx="5904656" cy="77468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92218C-5AAA-4D8B-83B7-0165224EC2A9}"/>
              </a:ext>
            </a:extLst>
          </p:cNvPr>
          <p:cNvSpPr txBox="1"/>
          <p:nvPr/>
        </p:nvSpPr>
        <p:spPr>
          <a:xfrm>
            <a:off x="1385866" y="11070176"/>
            <a:ext cx="6768752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800" dirty="0">
                <a:effectLst/>
                <a:ea typeface="Times New Roman" panose="02020603050405020304" pitchFamily="18" charset="0"/>
              </a:rPr>
              <a:t>Структура геликоидального магнитного упорядочения</a:t>
            </a:r>
            <a:endParaRPr lang="ru-RU" sz="2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6D8B1D2-F0AB-46A9-9FCC-337B1162FA4C}"/>
              </a:ext>
            </a:extLst>
          </p:cNvPr>
          <p:cNvPicPr/>
          <p:nvPr/>
        </p:nvPicPr>
        <p:blipFill>
          <a:blip r:embed="rId5" cstate="print"/>
          <a:srcRect/>
          <a:stretch/>
        </p:blipFill>
        <p:spPr>
          <a:xfrm>
            <a:off x="17231186" y="2402325"/>
            <a:ext cx="4176464" cy="46883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1C8326-8DD2-44D7-AE25-8976045544C2}"/>
              </a:ext>
            </a:extLst>
          </p:cNvPr>
          <p:cNvSpPr txBox="1"/>
          <p:nvPr/>
        </p:nvSpPr>
        <p:spPr>
          <a:xfrm>
            <a:off x="16619118" y="7090694"/>
            <a:ext cx="5400600" cy="954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800" dirty="0">
                <a:effectLst/>
                <a:ea typeface="Times New Roman" panose="02020603050405020304" pitchFamily="18" charset="0"/>
              </a:rPr>
              <a:t>Структура элементарной ячейки 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MnSi</a:t>
            </a:r>
            <a:endParaRPr lang="ru-RU" sz="28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9C6AE9E-91AD-4489-8CE1-9EA09E43D098}"/>
              </a:ext>
            </a:extLst>
          </p:cNvPr>
          <p:cNvPicPr/>
          <p:nvPr/>
        </p:nvPicPr>
        <p:blipFill>
          <a:blip r:embed="rId6" cstate="print"/>
          <a:srcRect/>
          <a:stretch/>
        </p:blipFill>
        <p:spPr>
          <a:xfrm>
            <a:off x="11400781" y="2919508"/>
            <a:ext cx="4874075" cy="39604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BE37BB5-A135-4F51-8C52-393814D86235}"/>
              </a:ext>
            </a:extLst>
          </p:cNvPr>
          <p:cNvSpPr txBox="1"/>
          <p:nvPr/>
        </p:nvSpPr>
        <p:spPr>
          <a:xfrm>
            <a:off x="11184758" y="6879938"/>
            <a:ext cx="5400600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800" dirty="0">
                <a:effectLst/>
                <a:ea typeface="Times New Roman" panose="02020603050405020304" pitchFamily="18" charset="0"/>
              </a:rPr>
              <a:t>Кристаллическая структура 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MnSi</a:t>
            </a:r>
            <a:endParaRPr lang="ru-RU" sz="28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4D4860-1901-47FC-BB91-2CA7D0F1526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04" y="7938138"/>
            <a:ext cx="13857836" cy="456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D466F16-C96C-4767-B9FB-ED02CBF21FC1}"/>
              </a:ext>
            </a:extLst>
          </p:cNvPr>
          <p:cNvSpPr txBox="1"/>
          <p:nvPr/>
        </p:nvSpPr>
        <p:spPr>
          <a:xfrm>
            <a:off x="13574556" y="12538710"/>
            <a:ext cx="540060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800" dirty="0">
                <a:effectLst/>
                <a:ea typeface="Times New Roman" panose="02020603050405020304" pitchFamily="18" charset="0"/>
              </a:rPr>
              <a:t>Фазовая диаграмма 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MnSi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074652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7" y="2214563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 sz="3200"/>
            </a:pPr>
            <a:endParaRPr sz="3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80" cy="11995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574C0-183E-4F66-A363-D63AF183620A}"/>
              </a:ext>
            </a:extLst>
          </p:cNvPr>
          <p:cNvSpPr txBox="1"/>
          <p:nvPr/>
        </p:nvSpPr>
        <p:spPr>
          <a:xfrm>
            <a:off x="3551041" y="747897"/>
            <a:ext cx="18085450" cy="1252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r>
              <a:rPr lang="ru-RU" sz="7200" kern="0" dirty="0">
                <a:solidFill>
                  <a:srgbClr val="000000"/>
                </a:solidFill>
                <a:latin typeface="Helvetica Light"/>
                <a:ea typeface="+mj-ea"/>
                <a:cs typeface="+mj-cs"/>
              </a:rPr>
              <a:t>Модель исследуемой структуры</a:t>
            </a:r>
            <a:endParaRPr lang="ru-RU" sz="7200" kern="0" dirty="0">
              <a:solidFill>
                <a:srgbClr val="000000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sp>
        <p:nvSpPr>
          <p:cNvPr id="10" name="Номер слайда 13">
            <a:extLst>
              <a:ext uri="{FF2B5EF4-FFF2-40B4-BE49-F238E27FC236}">
                <a16:creationId xmlns:a16="http://schemas.microsoft.com/office/drawing/2014/main" id="{B5575AB5-8FF9-42A5-9D02-727CA844BA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93200" y="12996574"/>
            <a:ext cx="487312" cy="719426"/>
          </a:xfrm>
        </p:spPr>
        <p:txBody>
          <a:bodyPr/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fld id="{86CB4B4D-7CA3-9044-876B-883B54F8677D}" type="slidenum">
              <a:rPr lang="ru-RU" sz="2800" b="1" ker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821532" hangingPunct="0">
                <a:defRPr/>
              </a:pPr>
              <a:t>4</a:t>
            </a:fld>
            <a:endParaRPr lang="ru-RU" sz="2800" b="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00C63D9-43F2-42D8-B0F8-4693CCE650A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90800" y="3456781"/>
            <a:ext cx="9698459" cy="61206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A723C9-AF94-42FB-87A4-13F9B4D47BB4}"/>
                  </a:ext>
                </a:extLst>
              </p:cNvPr>
              <p:cNvSpPr txBox="1"/>
              <p:nvPr/>
            </p:nvSpPr>
            <p:spPr>
              <a:xfrm>
                <a:off x="11399912" y="3185592"/>
                <a:ext cx="12080600" cy="59561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R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</a:pPr>
                <a:r>
                  <a:rPr kumimoji="0" lang="ru-RU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j-ea"/>
                    <a:cs typeface="+mj-cs"/>
                    <a:sym typeface="Helvetica Light"/>
                  </a:rPr>
                  <a:t>Сверхпроводник – ниобий </a:t>
                </a: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+mj-ea"/>
                    <a:cs typeface="+mj-cs"/>
                    <a:sym typeface="Helvetica Light"/>
                  </a:rPr>
                  <a:t>Nb</a:t>
                </a:r>
                <a:endParaRPr kumimoji="0" lang="ru-RU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j-ea"/>
                  <a:cs typeface="+mj-cs"/>
                  <a:sym typeface="Helvetica Light"/>
                </a:endParaRPr>
              </a:p>
              <a:p>
                <a:pPr marL="9017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ru-RU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Критическая температура сверхпроводника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=7,4</m:t>
                    </m:r>
                    <m:r>
                      <a:rPr lang="ru-RU" sz="3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−9,2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endParaRPr lang="ru-RU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017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ru-RU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Длина когерентности для </a:t>
                </a:r>
                <a:r>
                  <a:rPr lang="en-US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-слоя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 нм</m:t>
                    </m:r>
                  </m:oMath>
                </a14:m>
                <a:endParaRPr lang="ru-RU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017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ru-RU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Толщина </a:t>
                </a:r>
                <a:r>
                  <a:rPr lang="en-US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-слоя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 нм</m:t>
                    </m:r>
                  </m:oMath>
                </a14:m>
                <a:endParaRPr lang="ru-RU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j-ea"/>
                  <a:cs typeface="+mj-cs"/>
                  <a:sym typeface="Helvetica Light"/>
                </a:endParaRPr>
              </a:p>
              <a:p>
                <a:pPr marR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</a:pPr>
                <a:r>
                  <a:rPr lang="ru-RU" sz="3200" dirty="0"/>
                  <a:t>Спиральный магнетик – силицид марганца </a:t>
                </a:r>
                <a:r>
                  <a:rPr lang="en-US" sz="3200" dirty="0" err="1"/>
                  <a:t>MnSi</a:t>
                </a:r>
                <a:endParaRPr lang="en-US" sz="3200" dirty="0"/>
              </a:p>
              <a:p>
                <a:pPr marL="9017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ru-RU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Длина когерентности для </a:t>
                </a:r>
                <a:r>
                  <a:rPr lang="en-US" sz="3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-слоя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=4,2 нм</m:t>
                    </m:r>
                  </m:oMath>
                </a14:m>
                <a:endParaRPr lang="ru-RU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017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Symbol" panose="05050102010706020507" pitchFamily="18" charset="2"/>
                  <a:buChar char=""/>
                </a:pPr>
                <a:r>
                  <a:rPr lang="ru-RU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Толщина </a:t>
                </a:r>
                <a:r>
                  <a:rPr lang="en-US" sz="3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-слоя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</m:sSub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 нм</m:t>
                    </m:r>
                  </m:oMath>
                </a14:m>
                <a:endParaRPr lang="ru-RU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A723C9-AF94-42FB-87A4-13F9B4D47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9912" y="3185592"/>
                <a:ext cx="12080600" cy="5956117"/>
              </a:xfrm>
              <a:prstGeom prst="rect">
                <a:avLst/>
              </a:prstGeom>
              <a:blipFill>
                <a:blip r:embed="rId5"/>
                <a:stretch>
                  <a:fillRect l="-1463" t="-4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FDBF556-EEE1-42BA-A5A3-3F2CB8C246E0}"/>
              </a:ext>
            </a:extLst>
          </p:cNvPr>
          <p:cNvSpPr txBox="1"/>
          <p:nvPr/>
        </p:nvSpPr>
        <p:spPr>
          <a:xfrm>
            <a:off x="1534816" y="9577461"/>
            <a:ext cx="9027183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800" dirty="0">
                <a:effectLst/>
                <a:ea typeface="Times New Roman" panose="02020603050405020304" pitchFamily="18" charset="0"/>
              </a:rPr>
              <a:t>Структура двухслойного 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SM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-контакта (сверхпроводник – спиральный магнетик)</a:t>
            </a:r>
          </a:p>
          <a:p>
            <a:r>
              <a:rPr lang="ru-RU" sz="2800" dirty="0">
                <a:effectLst/>
                <a:ea typeface="Times New Roman" panose="02020603050405020304" pitchFamily="18" charset="0"/>
              </a:rPr>
              <a:t>[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N.G. Pugach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ea typeface="Times New Roman" panose="02020603050405020304" pitchFamily="18" charset="0"/>
              </a:rPr>
              <a:t>et al.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Phys. Rev. Applied 18, 054002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]</a:t>
            </a:r>
            <a:endParaRPr lang="ru-RU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43D24C-EF8E-4BFB-B477-7A87BE671526}"/>
              </a:ext>
            </a:extLst>
          </p:cNvPr>
          <p:cNvSpPr txBox="1"/>
          <p:nvPr/>
        </p:nvSpPr>
        <p:spPr>
          <a:xfrm>
            <a:off x="12200963" y="9876619"/>
            <a:ext cx="9434536" cy="2554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indent="738188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3200" u="sng" dirty="0"/>
              <a:t>Объект исследования</a:t>
            </a:r>
            <a:r>
              <a:rPr lang="ru-RU" sz="3200" dirty="0"/>
              <a:t>: двухслойная плёночная структура из сверхпроводника и магнетика (SM-</a:t>
            </a:r>
            <a:r>
              <a:rPr lang="ru-RU" sz="3200" dirty="0" err="1"/>
              <a:t>бислой</a:t>
            </a:r>
            <a:r>
              <a:rPr lang="ru-RU" sz="3200" dirty="0"/>
              <a:t>).</a:t>
            </a:r>
          </a:p>
          <a:p>
            <a:pPr marR="0" indent="738188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3200" u="sng" dirty="0"/>
              <a:t>Предмет исследования</a:t>
            </a:r>
            <a:r>
              <a:rPr lang="ru-RU" sz="3200" dirty="0"/>
              <a:t>: эффект близости в SM-контакте и эффект спинового переключения.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73A0619-8381-4AD4-BCAA-57DBE546D1CF}"/>
              </a:ext>
            </a:extLst>
          </p:cNvPr>
          <p:cNvSpPr/>
          <p:nvPr/>
        </p:nvSpPr>
        <p:spPr>
          <a:xfrm>
            <a:off x="11938077" y="9738320"/>
            <a:ext cx="9577064" cy="2988000"/>
          </a:xfrm>
          <a:prstGeom prst="rect">
            <a:avLst/>
          </a:prstGeom>
          <a:noFill/>
          <a:ln w="28575" cap="flat">
            <a:solidFill>
              <a:schemeClr val="accent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/>
            <a:endParaRPr lang="ru-RU" sz="3200" kern="0">
              <a:solidFill>
                <a:srgbClr val="FFFFFF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676454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7" y="2214563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 sz="3200"/>
            </a:pPr>
            <a:endParaRPr sz="3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80" cy="11995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574C0-183E-4F66-A363-D63AF183620A}"/>
              </a:ext>
            </a:extLst>
          </p:cNvPr>
          <p:cNvSpPr txBox="1"/>
          <p:nvPr/>
        </p:nvSpPr>
        <p:spPr>
          <a:xfrm>
            <a:off x="3551041" y="747897"/>
            <a:ext cx="18085450" cy="1252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r>
              <a:rPr lang="ru-RU" sz="7200" kern="0" dirty="0">
                <a:solidFill>
                  <a:srgbClr val="000000"/>
                </a:solidFill>
                <a:latin typeface="Helvetica Light"/>
                <a:ea typeface="+mj-ea"/>
                <a:cs typeface="+mj-cs"/>
              </a:rPr>
              <a:t>Методика исследования структуры</a:t>
            </a:r>
            <a:endParaRPr lang="ru-RU" sz="7200" kern="0" dirty="0">
              <a:solidFill>
                <a:srgbClr val="000000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sp>
        <p:nvSpPr>
          <p:cNvPr id="10" name="Номер слайда 13">
            <a:extLst>
              <a:ext uri="{FF2B5EF4-FFF2-40B4-BE49-F238E27FC236}">
                <a16:creationId xmlns:a16="http://schemas.microsoft.com/office/drawing/2014/main" id="{B5575AB5-8FF9-42A5-9D02-727CA844BA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93200" y="12996574"/>
            <a:ext cx="487312" cy="719426"/>
          </a:xfrm>
        </p:spPr>
        <p:txBody>
          <a:bodyPr/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fld id="{86CB4B4D-7CA3-9044-876B-883B54F8677D}" type="slidenum">
              <a:rPr lang="ru-RU" sz="2800" b="1" ker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821532" hangingPunct="0">
                <a:defRPr/>
              </a:pPr>
              <a:t>5</a:t>
            </a:fld>
            <a:endParaRPr lang="ru-RU" sz="2800" b="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A6A0FF-C435-4B3F-9DBD-7C50F408A494}"/>
                  </a:ext>
                </a:extLst>
              </p:cNvPr>
              <p:cNvSpPr txBox="1"/>
              <p:nvPr/>
            </p:nvSpPr>
            <p:spPr>
              <a:xfrm>
                <a:off x="4211450" y="3813992"/>
                <a:ext cx="15961096" cy="24849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5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ru-RU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ru-RU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𝑓</m:t>
                              </m:r>
                              <m:r>
                                <a:rPr lang="ru-RU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ru-RU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ru-RU" sz="5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ru-RU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ru-RU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5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5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ru-RU" sz="5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ru-RU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=−2</m:t>
                      </m:r>
                      <m:r>
                        <a:rPr lang="ru-RU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𝜋</m:t>
                      </m:r>
                      <m:r>
                        <a:rPr lang="ru-RU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∆+2</m:t>
                      </m:r>
                      <m:r>
                        <a:rPr lang="ru-RU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𝑖</m:t>
                      </m:r>
                      <m:r>
                        <a:rPr lang="ru-RU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∙</m:t>
                      </m:r>
                      <m:r>
                        <a:rPr lang="ru-RU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𝑠𝑔𝑛</m:t>
                      </m:r>
                      <m:d>
                        <m:dPr>
                          <m:ctrlP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ru-RU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ru-RU" sz="5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𝒉</m:t>
                      </m:r>
                      <m:sSub>
                        <m:sSubPr>
                          <m:ctrlP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ru-RU" sz="5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5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5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ru-RU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ru-RU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ru-RU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sSup>
                          <m:sSupPr>
                            <m:ctrlPr>
                              <a:rPr lang="ru-RU" sz="5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5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ru-RU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5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5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ru-RU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ru-RU" sz="5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ru-RU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ru-RU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u-RU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𝑠𝑔𝑛</m:t>
                    </m:r>
                    <m:d>
                      <m:dPr>
                        <m:ctrlPr>
                          <a:rPr lang="ru-RU" sz="5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5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ru-RU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ru-RU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𝒉</m:t>
                    </m:r>
                    <m:sSub>
                      <m:sSubPr>
                        <m:ctrlPr>
                          <a:rPr lang="ru-RU" sz="5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A6A0FF-C435-4B3F-9DBD-7C50F408A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450" y="3813992"/>
                <a:ext cx="15961096" cy="24849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AD297D-E222-4A43-BDFE-17CAC9848749}"/>
                  </a:ext>
                </a:extLst>
              </p:cNvPr>
              <p:cNvSpPr txBox="1"/>
              <p:nvPr/>
            </p:nvSpPr>
            <p:spPr>
              <a:xfrm>
                <a:off x="5858254" y="8429979"/>
                <a:ext cx="12192000" cy="32525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5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ru-RU" sz="5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5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ru-RU" sz="5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5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den>
                      </m:f>
                      <m:sSubSup>
                        <m:sSubSupPr>
                          <m:ctrlPr>
                            <a:rPr lang="ru-RU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5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p>
                      </m:sSubSup>
                      <m:r>
                        <a:rPr lang="ru-RU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ru-RU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f>
                        <m:fPr>
                          <m:ctrlPr>
                            <a:rPr lang="ru-RU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ru-RU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den>
                      </m:f>
                      <m:sSub>
                        <m:sSubPr>
                          <m:ctrlPr>
                            <a:rPr lang="ru-RU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5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sz="5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ru-RU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5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p>
                      </m:sSubSup>
                      <m:r>
                        <a:rPr lang="ru-RU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5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±</m:t>
                      </m:r>
                      <m:sSub>
                        <m:sSubPr>
                          <m:ctrlPr>
                            <a:rPr lang="ru-RU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ru-RU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f>
                        <m:fPr>
                          <m:ctrlPr>
                            <a:rPr lang="ru-RU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ru-RU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den>
                      </m:f>
                      <m:sSub>
                        <m:sSubPr>
                          <m:ctrlPr>
                            <a:rPr lang="ru-RU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ru-RU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5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AD297D-E222-4A43-BDFE-17CAC9848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254" y="8429979"/>
                <a:ext cx="12192000" cy="32525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A72515F-5C37-4753-907D-9B3A1C44EF2F}"/>
              </a:ext>
            </a:extLst>
          </p:cNvPr>
          <p:cNvSpPr txBox="1"/>
          <p:nvPr/>
        </p:nvSpPr>
        <p:spPr>
          <a:xfrm>
            <a:off x="4550485" y="2991961"/>
            <a:ext cx="15283030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Транспортные линеаризованные уравнения </a:t>
            </a:r>
            <a:r>
              <a:rPr kumimoji="0" lang="ru-RU" sz="5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Узаделя</a:t>
            </a: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54184-8529-4602-8178-4C30C9BF0CA3}"/>
              </a:ext>
            </a:extLst>
          </p:cNvPr>
          <p:cNvSpPr txBox="1"/>
          <p:nvPr/>
        </p:nvSpPr>
        <p:spPr>
          <a:xfrm>
            <a:off x="6118222" y="7434065"/>
            <a:ext cx="12147555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Граничные условия Куприянова-Лукичева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A3B1607-6DB0-459C-85C9-97CF84614164}"/>
              </a:ext>
            </a:extLst>
          </p:cNvPr>
          <p:cNvSpPr/>
          <p:nvPr/>
        </p:nvSpPr>
        <p:spPr>
          <a:xfrm>
            <a:off x="3587043" y="2790629"/>
            <a:ext cx="17209911" cy="3780000"/>
          </a:xfrm>
          <a:prstGeom prst="rect">
            <a:avLst/>
          </a:prstGeom>
          <a:noFill/>
          <a:ln w="28575" cap="flat">
            <a:solidFill>
              <a:schemeClr val="accent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/>
            <a:endParaRPr lang="ru-RU" sz="3200" kern="0">
              <a:solidFill>
                <a:srgbClr val="FFFFFF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C579179-3556-448F-923F-E42FC1B21E18}"/>
              </a:ext>
            </a:extLst>
          </p:cNvPr>
          <p:cNvSpPr/>
          <p:nvPr/>
        </p:nvSpPr>
        <p:spPr>
          <a:xfrm>
            <a:off x="3591259" y="7218040"/>
            <a:ext cx="17209911" cy="4680000"/>
          </a:xfrm>
          <a:prstGeom prst="rect">
            <a:avLst/>
          </a:prstGeom>
          <a:noFill/>
          <a:ln w="28575" cap="flat">
            <a:solidFill>
              <a:schemeClr val="accent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/>
            <a:endParaRPr lang="ru-RU" sz="3200" kern="0">
              <a:solidFill>
                <a:srgbClr val="FFFFFF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031653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7" y="2214563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 sz="3200"/>
            </a:pPr>
            <a:endParaRPr sz="3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80" cy="11995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574C0-183E-4F66-A363-D63AF183620A}"/>
              </a:ext>
            </a:extLst>
          </p:cNvPr>
          <p:cNvSpPr txBox="1"/>
          <p:nvPr/>
        </p:nvSpPr>
        <p:spPr>
          <a:xfrm>
            <a:off x="3551041" y="747897"/>
            <a:ext cx="18085450" cy="1252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r>
              <a:rPr lang="ru-RU" sz="7200" kern="0" dirty="0">
                <a:solidFill>
                  <a:srgbClr val="000000"/>
                </a:solidFill>
                <a:latin typeface="Helvetica Light"/>
                <a:ea typeface="+mj-ea"/>
                <a:cs typeface="+mj-cs"/>
              </a:rPr>
              <a:t>Методика исследования структуры</a:t>
            </a:r>
            <a:endParaRPr lang="ru-RU" sz="7200" kern="0" dirty="0">
              <a:solidFill>
                <a:srgbClr val="000000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sp>
        <p:nvSpPr>
          <p:cNvPr id="10" name="Номер слайда 13">
            <a:extLst>
              <a:ext uri="{FF2B5EF4-FFF2-40B4-BE49-F238E27FC236}">
                <a16:creationId xmlns:a16="http://schemas.microsoft.com/office/drawing/2014/main" id="{B5575AB5-8FF9-42A5-9D02-727CA844BA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93200" y="12996574"/>
            <a:ext cx="487312" cy="719426"/>
          </a:xfrm>
        </p:spPr>
        <p:txBody>
          <a:bodyPr/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fld id="{86CB4B4D-7CA3-9044-876B-883B54F8677D}" type="slidenum">
              <a:rPr lang="ru-RU" sz="2800" b="1" ker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821532" hangingPunct="0">
                <a:defRPr/>
              </a:pPr>
              <a:t>6</a:t>
            </a:fld>
            <a:endParaRPr lang="ru-RU" sz="2800" b="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568819-7C75-4BF3-9355-9608016A67F0}"/>
                  </a:ext>
                </a:extLst>
              </p:cNvPr>
              <p:cNvSpPr txBox="1"/>
              <p:nvPr/>
            </p:nvSpPr>
            <p:spPr>
              <a:xfrm>
                <a:off x="12666050" y="5748416"/>
                <a:ext cx="9059936" cy="69201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50000"/>
                  </a:lnSpc>
                  <a:tabLst>
                    <a:tab pos="2970530" algn="ctr"/>
                    <a:tab pos="593979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32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cosh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sinh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ru-RU" sz="32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indent="450215" algn="just">
                  <a:lnSpc>
                    <a:spcPct val="150000"/>
                  </a:lnSpc>
                  <a:tabLst>
                    <a:tab pos="2970530" algn="ctr"/>
                    <a:tab pos="593979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ru-RU" sz="32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32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50000"/>
                  </a:lnSpc>
                  <a:tabLst>
                    <a:tab pos="2970530" algn="ctr"/>
                    <a:tab pos="593979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ru-RU" sz="32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50000"/>
                  </a:lnSpc>
                  <a:tabLst>
                    <a:tab pos="2970530" algn="ctr"/>
                    <a:tab pos="593979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ru-RU" sz="32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32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50000"/>
                  </a:lnSpc>
                  <a:tabLst>
                    <a:tab pos="2970530" algn="ctr"/>
                    <a:tab pos="593979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ru-RU" sz="32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3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32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568819-7C75-4BF3-9355-9608016A6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50" y="5748416"/>
                <a:ext cx="9059936" cy="69201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296280-20EE-40E1-AF1A-35A7065CA7BE}"/>
                  </a:ext>
                </a:extLst>
              </p:cNvPr>
              <p:cNvSpPr txBox="1"/>
              <p:nvPr/>
            </p:nvSpPr>
            <p:spPr>
              <a:xfrm>
                <a:off x="4499283" y="3552645"/>
                <a:ext cx="16246176" cy="6043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3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3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ru-RU" sz="3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ru-RU" sz="3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sub>
                                    <m:sup>
                                      <m:r>
                                        <a:rPr lang="ru-RU" sz="3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sz="3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ru-RU" sz="3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sub>
                            <m:sup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sSubSup>
                        <m:sSubSup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sub>
                            <m:sup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296280-20EE-40E1-AF1A-35A7065CA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283" y="3552645"/>
                <a:ext cx="16246176" cy="6043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629DCC6-940E-4A0B-80F6-CC03D751147C}"/>
              </a:ext>
            </a:extLst>
          </p:cNvPr>
          <p:cNvSpPr/>
          <p:nvPr/>
        </p:nvSpPr>
        <p:spPr>
          <a:xfrm>
            <a:off x="2128098" y="2609742"/>
            <a:ext cx="19861668" cy="1872000"/>
          </a:xfrm>
          <a:prstGeom prst="rect">
            <a:avLst/>
          </a:prstGeom>
          <a:noFill/>
          <a:ln w="28575" cap="flat">
            <a:solidFill>
              <a:schemeClr val="accent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/>
            <a:endParaRPr lang="ru-RU" sz="3200" kern="0">
              <a:solidFill>
                <a:srgbClr val="FFFFFF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B09926-8FDC-428D-B352-D196362B8083}"/>
              </a:ext>
            </a:extLst>
          </p:cNvPr>
          <p:cNvSpPr txBox="1"/>
          <p:nvPr/>
        </p:nvSpPr>
        <p:spPr>
          <a:xfrm>
            <a:off x="6831452" y="2710099"/>
            <a:ext cx="11286743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Характеристическое уравнение системы уравнений </a:t>
            </a:r>
            <a:r>
              <a:rPr kumimoji="0" lang="ru-RU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Узаделя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1011632-399E-4862-ABDC-04E4C46D92FF}"/>
              </a:ext>
            </a:extLst>
          </p:cNvPr>
          <p:cNvSpPr/>
          <p:nvPr/>
        </p:nvSpPr>
        <p:spPr>
          <a:xfrm>
            <a:off x="12593766" y="4964823"/>
            <a:ext cx="9396000" cy="7848000"/>
          </a:xfrm>
          <a:prstGeom prst="rect">
            <a:avLst/>
          </a:prstGeom>
          <a:noFill/>
          <a:ln w="28575" cap="flat">
            <a:solidFill>
              <a:schemeClr val="accent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/>
            <a:endParaRPr lang="ru-RU" sz="3200" kern="0">
              <a:solidFill>
                <a:srgbClr val="FFFFFF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6CCFB4-3670-4858-A6ED-1A97FC1CA91B}"/>
              </a:ext>
            </a:extLst>
          </p:cNvPr>
          <p:cNvSpPr txBox="1"/>
          <p:nvPr/>
        </p:nvSpPr>
        <p:spPr>
          <a:xfrm>
            <a:off x="13497458" y="5240304"/>
            <a:ext cx="7588615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Система уравнений для коэффициентов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D1723-F90B-42FE-AA99-229A3097E05C}"/>
                  </a:ext>
                </a:extLst>
              </p:cNvPr>
              <p:cNvSpPr txBox="1"/>
              <p:nvPr/>
            </p:nvSpPr>
            <p:spPr>
              <a:xfrm>
                <a:off x="3730469" y="6295270"/>
                <a:ext cx="7396646" cy="13001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ru-RU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i="1">
                          <a:latin typeface="Cambria Math" panose="02040503050406030204" pitchFamily="18" charset="0"/>
                        </a:rPr>
                        <m:t>𝛾</m:t>
                      </m:r>
                      <m:sSup>
                        <m:sSupPr>
                          <m:ctrlPr>
                            <a:rPr lang="ru-RU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limLoc m:val="undOvr"/>
                                      <m:supHide m:val="on"/>
                                      <m:ctrlPr>
                                        <a:rPr lang="ru-RU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ru-RU" sz="3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32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ru-RU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3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32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32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3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32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32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3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32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ru-RU" sz="32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∑"/>
                                      <m:limLoc m:val="undOvr"/>
                                      <m:supHide m:val="on"/>
                                      <m:ctrlPr>
                                        <a:rPr lang="ru-RU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ru-RU" sz="3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32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ru-RU" sz="3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3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3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32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32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32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32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32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32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32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den>
                              </m:f>
                              <m:r>
                                <a:rPr lang="ru-RU" sz="3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3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sz="32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D1723-F90B-42FE-AA99-229A3097E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469" y="6295270"/>
                <a:ext cx="7396646" cy="13001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A194A3FE-35D1-4EB2-B711-4F075D0C5CDA}"/>
              </a:ext>
            </a:extLst>
          </p:cNvPr>
          <p:cNvSpPr txBox="1"/>
          <p:nvPr/>
        </p:nvSpPr>
        <p:spPr>
          <a:xfrm>
            <a:off x="5227270" y="5528584"/>
            <a:ext cx="3791101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Константа близости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23C8035-C165-435E-AC19-9476A3DBC0AA}"/>
              </a:ext>
            </a:extLst>
          </p:cNvPr>
          <p:cNvSpPr/>
          <p:nvPr/>
        </p:nvSpPr>
        <p:spPr>
          <a:xfrm>
            <a:off x="2128098" y="4964823"/>
            <a:ext cx="9795916" cy="3960000"/>
          </a:xfrm>
          <a:prstGeom prst="rect">
            <a:avLst/>
          </a:prstGeom>
          <a:noFill/>
          <a:ln w="28575" cap="flat">
            <a:solidFill>
              <a:schemeClr val="accent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/>
            <a:endParaRPr lang="ru-RU" sz="3200" kern="0">
              <a:solidFill>
                <a:srgbClr val="FFFFFF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F01C12-28A4-4130-9C2F-2CAD577FA81D}"/>
                  </a:ext>
                </a:extLst>
              </p:cNvPr>
              <p:cNvSpPr txBox="1"/>
              <p:nvPr/>
            </p:nvSpPr>
            <p:spPr>
              <a:xfrm>
                <a:off x="2122596" y="10818440"/>
                <a:ext cx="9795916" cy="11431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3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ru-RU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ru-RU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200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ru-RU" sz="3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ru-RU" sz="3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ru-RU" sz="3200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𝑊</m:t>
                          </m:r>
                          <m:func>
                            <m:func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320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ru-RU" sz="3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3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ru-RU" sz="32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3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32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ru-RU" sz="3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  <m:func>
                                <m:func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coth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ru-RU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  <m:func>
                            <m:func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32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ru-RU" sz="3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3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F01C12-28A4-4130-9C2F-2CAD577FA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596" y="10818440"/>
                <a:ext cx="9795916" cy="11431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0D2D4C5-72FE-410C-A38D-C62465DD76F8}"/>
              </a:ext>
            </a:extLst>
          </p:cNvPr>
          <p:cNvSpPr txBox="1"/>
          <p:nvPr/>
        </p:nvSpPr>
        <p:spPr>
          <a:xfrm>
            <a:off x="4539746" y="9954344"/>
            <a:ext cx="5350823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Аномальные функции Грина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8FD994E-D567-4A83-92D5-ACD1E2AD0567}"/>
              </a:ext>
            </a:extLst>
          </p:cNvPr>
          <p:cNvSpPr/>
          <p:nvPr/>
        </p:nvSpPr>
        <p:spPr>
          <a:xfrm>
            <a:off x="2122596" y="9356823"/>
            <a:ext cx="9795916" cy="3456000"/>
          </a:xfrm>
          <a:prstGeom prst="rect">
            <a:avLst/>
          </a:prstGeom>
          <a:noFill/>
          <a:ln w="28575" cap="flat">
            <a:solidFill>
              <a:schemeClr val="accent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/>
            <a:endParaRPr lang="ru-RU" sz="3200" kern="0">
              <a:solidFill>
                <a:srgbClr val="FFFFFF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176536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7" y="2214563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 sz="3200"/>
            </a:pPr>
            <a:endParaRPr sz="3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80" cy="11995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574C0-183E-4F66-A363-D63AF183620A}"/>
              </a:ext>
            </a:extLst>
          </p:cNvPr>
          <p:cNvSpPr txBox="1"/>
          <p:nvPr/>
        </p:nvSpPr>
        <p:spPr>
          <a:xfrm>
            <a:off x="3551041" y="747897"/>
            <a:ext cx="18085450" cy="1252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r>
              <a:rPr lang="ru-RU" sz="7200" kern="0" dirty="0">
                <a:solidFill>
                  <a:srgbClr val="000000"/>
                </a:solidFill>
                <a:latin typeface="Helvetica Light"/>
                <a:ea typeface="+mj-ea"/>
                <a:cs typeface="+mj-cs"/>
                <a:sym typeface="Helvetica Light"/>
              </a:rPr>
              <a:t>Расчёт</a:t>
            </a:r>
            <a:r>
              <a:rPr lang="ru-RU" sz="7200" kern="0" dirty="0">
                <a:solidFill>
                  <a:srgbClr val="000000"/>
                </a:solidFill>
                <a:latin typeface="Helvetica Light"/>
                <a:ea typeface="+mj-ea"/>
                <a:cs typeface="+mj-cs"/>
              </a:rPr>
              <a:t> константы близости</a:t>
            </a:r>
            <a:endParaRPr lang="ru-RU" sz="7200" kern="0" dirty="0">
              <a:solidFill>
                <a:srgbClr val="000000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sp>
        <p:nvSpPr>
          <p:cNvPr id="10" name="Номер слайда 13">
            <a:extLst>
              <a:ext uri="{FF2B5EF4-FFF2-40B4-BE49-F238E27FC236}">
                <a16:creationId xmlns:a16="http://schemas.microsoft.com/office/drawing/2014/main" id="{B5575AB5-8FF9-42A5-9D02-727CA844BA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93200" y="12996574"/>
            <a:ext cx="487312" cy="719426"/>
          </a:xfrm>
        </p:spPr>
        <p:txBody>
          <a:bodyPr/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fld id="{86CB4B4D-7CA3-9044-876B-883B54F8677D}" type="slidenum">
              <a:rPr lang="ru-RU" sz="2800" b="1" ker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821532" hangingPunct="0">
                <a:defRPr/>
              </a:pPr>
              <a:t>7</a:t>
            </a:fld>
            <a:endParaRPr lang="ru-RU" sz="2800" b="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818A6-0F67-4E55-9DAA-CDC9598AD584}"/>
                  </a:ext>
                </a:extLst>
              </p:cNvPr>
              <p:cNvSpPr txBox="1"/>
              <p:nvPr/>
            </p:nvSpPr>
            <p:spPr>
              <a:xfrm>
                <a:off x="1898812" y="3446716"/>
                <a:ext cx="7396646" cy="16022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ru-RU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i="1">
                          <a:latin typeface="Cambria Math" panose="02040503050406030204" pitchFamily="18" charset="0"/>
                        </a:rPr>
                        <m:t>𝛾</m:t>
                      </m:r>
                      <m:sSup>
                        <m:sSupPr>
                          <m:ctrlPr>
                            <a:rPr lang="ru-RU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4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limLoc m:val="undOvr"/>
                                      <m:supHide m:val="on"/>
                                      <m:ctrlP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ru-RU" sz="4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40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ru-RU" sz="4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4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40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40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40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40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4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4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∑"/>
                                      <m:limLoc m:val="undOvr"/>
                                      <m:supHide m:val="on"/>
                                      <m:ctrlP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ru-RU" sz="4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40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ru-RU" sz="4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4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40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40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4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40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40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4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40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40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4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den>
                              </m:f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4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4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ru-RU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ru-RU" sz="40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818A6-0F67-4E55-9DAA-CDC9598AD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812" y="3446716"/>
                <a:ext cx="7396646" cy="16022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7B6902E-A84A-4FF8-8C2E-FA93438926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432" y="5892961"/>
            <a:ext cx="9594000" cy="72903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81643E-4201-44C5-8EB6-09B0267CD2E8}"/>
              </a:ext>
            </a:extLst>
          </p:cNvPr>
          <p:cNvSpPr txBox="1"/>
          <p:nvPr/>
        </p:nvSpPr>
        <p:spPr>
          <a:xfrm>
            <a:off x="3248736" y="2852404"/>
            <a:ext cx="4696798" cy="759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Константа близости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AE53421-D595-4EB2-AAA0-CD21258AFF43}"/>
              </a:ext>
            </a:extLst>
          </p:cNvPr>
          <p:cNvSpPr/>
          <p:nvPr/>
        </p:nvSpPr>
        <p:spPr>
          <a:xfrm>
            <a:off x="1822848" y="2663832"/>
            <a:ext cx="7548574" cy="2880000"/>
          </a:xfrm>
          <a:prstGeom prst="rect">
            <a:avLst/>
          </a:prstGeom>
          <a:noFill/>
          <a:ln w="28575" cap="flat">
            <a:solidFill>
              <a:schemeClr val="accent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/>
            <a:endParaRPr lang="ru-RU" sz="3200" kern="0">
              <a:solidFill>
                <a:srgbClr val="FFFFFF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8D192-8A20-4CB0-85F6-F2652F473101}"/>
              </a:ext>
            </a:extLst>
          </p:cNvPr>
          <p:cNvSpPr txBox="1"/>
          <p:nvPr/>
        </p:nvSpPr>
        <p:spPr>
          <a:xfrm>
            <a:off x="1661568" y="6326716"/>
            <a:ext cx="474488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а.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1A9815-5070-422D-BA40-CE780F506A35}"/>
              </a:ext>
            </a:extLst>
          </p:cNvPr>
          <p:cNvSpPr txBox="1"/>
          <p:nvPr/>
        </p:nvSpPr>
        <p:spPr>
          <a:xfrm>
            <a:off x="12986154" y="6326716"/>
            <a:ext cx="479297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dirty="0"/>
              <a:t>б</a:t>
            </a: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5A277-B07E-408A-9A76-F1CEA6E2ECB0}"/>
              </a:ext>
            </a:extLst>
          </p:cNvPr>
          <p:cNvSpPr txBox="1"/>
          <p:nvPr/>
        </p:nvSpPr>
        <p:spPr>
          <a:xfrm>
            <a:off x="10645382" y="3723910"/>
            <a:ext cx="9145016" cy="1990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Зависимость константы б</a:t>
            </a:r>
            <a:r>
              <a:rPr lang="ru-RU" sz="4000" dirty="0"/>
              <a:t>лизости от: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/>
              <a:t>а) температуры;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/>
              <a:t>б) угла наклона магнитной спирали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8FB246-AAE0-4A8A-BB8A-60392B79D3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52" y="5892961"/>
            <a:ext cx="9720000" cy="72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486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7" y="2214563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 sz="3200"/>
            </a:pPr>
            <a:endParaRPr sz="3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80" cy="11995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574C0-183E-4F66-A363-D63AF183620A}"/>
              </a:ext>
            </a:extLst>
          </p:cNvPr>
          <p:cNvSpPr txBox="1"/>
          <p:nvPr/>
        </p:nvSpPr>
        <p:spPr>
          <a:xfrm>
            <a:off x="3551041" y="747897"/>
            <a:ext cx="18085450" cy="1252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r>
              <a:rPr lang="ru-RU" sz="7200" kern="0" dirty="0">
                <a:solidFill>
                  <a:srgbClr val="000000"/>
                </a:solidFill>
                <a:latin typeface="Helvetica Light"/>
                <a:ea typeface="+mj-ea"/>
                <a:cs typeface="+mj-cs"/>
                <a:sym typeface="Helvetica Light"/>
              </a:rPr>
              <a:t>Расчёт</a:t>
            </a:r>
            <a:r>
              <a:rPr lang="ru-RU" sz="7200" kern="0" dirty="0">
                <a:solidFill>
                  <a:srgbClr val="000000"/>
                </a:solidFill>
                <a:latin typeface="Helvetica Light"/>
                <a:ea typeface="+mj-ea"/>
                <a:cs typeface="+mj-cs"/>
              </a:rPr>
              <a:t> величины энергетической щели</a:t>
            </a:r>
            <a:endParaRPr lang="ru-RU" sz="7200" kern="0" dirty="0">
              <a:solidFill>
                <a:srgbClr val="000000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sp>
        <p:nvSpPr>
          <p:cNvPr id="10" name="Номер слайда 13">
            <a:extLst>
              <a:ext uri="{FF2B5EF4-FFF2-40B4-BE49-F238E27FC236}">
                <a16:creationId xmlns:a16="http://schemas.microsoft.com/office/drawing/2014/main" id="{B5575AB5-8FF9-42A5-9D02-727CA844BA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93200" y="12996574"/>
            <a:ext cx="487312" cy="719426"/>
          </a:xfrm>
        </p:spPr>
        <p:txBody>
          <a:bodyPr/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fld id="{86CB4B4D-7CA3-9044-876B-883B54F8677D}" type="slidenum">
              <a:rPr lang="ru-RU" sz="2800" b="1" ker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821532" hangingPunct="0">
                <a:defRPr/>
              </a:pPr>
              <a:t>8</a:t>
            </a:fld>
            <a:endParaRPr lang="ru-RU" sz="2800" b="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651A97-A5EF-42B5-B30A-4A315BF3D645}"/>
                  </a:ext>
                </a:extLst>
              </p:cNvPr>
              <p:cNvSpPr txBox="1"/>
              <p:nvPr/>
            </p:nvSpPr>
            <p:spPr>
              <a:xfrm>
                <a:off x="1996736" y="3497757"/>
                <a:ext cx="7200800" cy="20740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40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</m:e>
                      </m:acc>
                      <m:r>
                        <a:rPr lang="ru-RU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ru-RU" sz="4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ru-RU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  <m:sup>
                          <m:r>
                            <a:rPr lang="ru-RU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  <m:e>
                          <m:d>
                            <m:dPr>
                              <m:ctrlPr>
                                <a:rPr lang="ru-RU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4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4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4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ru-RU" sz="4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sz="4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ru-RU" sz="4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651A97-A5EF-42B5-B30A-4A315BF3D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736" y="3497757"/>
                <a:ext cx="7200800" cy="20740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35C63D-862B-4A2D-B88F-ACFF95837D5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201" y="5840464"/>
            <a:ext cx="9593951" cy="7289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8DC0B9-5328-4BA9-95DB-0B4EEE331B5C}"/>
              </a:ext>
            </a:extLst>
          </p:cNvPr>
          <p:cNvSpPr txBox="1"/>
          <p:nvPr/>
        </p:nvSpPr>
        <p:spPr>
          <a:xfrm>
            <a:off x="3011492" y="2819650"/>
            <a:ext cx="5171286" cy="759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Энергетическая </a:t>
            </a:r>
            <a:r>
              <a:rPr lang="ru-RU" sz="4000" dirty="0"/>
              <a:t>щель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377F120-A8A7-4585-95ED-EF250D94C8AB}"/>
              </a:ext>
            </a:extLst>
          </p:cNvPr>
          <p:cNvSpPr/>
          <p:nvPr/>
        </p:nvSpPr>
        <p:spPr>
          <a:xfrm>
            <a:off x="1822848" y="2643368"/>
            <a:ext cx="7548574" cy="3132000"/>
          </a:xfrm>
          <a:prstGeom prst="rect">
            <a:avLst/>
          </a:prstGeom>
          <a:noFill/>
          <a:ln w="28575" cap="flat">
            <a:solidFill>
              <a:schemeClr val="accent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/>
            <a:endParaRPr lang="ru-RU" sz="3200" kern="0">
              <a:solidFill>
                <a:srgbClr val="FFFFFF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056436-11F9-4B34-9350-898103CE93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44" y="5840464"/>
            <a:ext cx="9593951" cy="72893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03AF70-E257-442B-8C85-3808A3C486F8}"/>
              </a:ext>
            </a:extLst>
          </p:cNvPr>
          <p:cNvSpPr txBox="1"/>
          <p:nvPr/>
        </p:nvSpPr>
        <p:spPr>
          <a:xfrm>
            <a:off x="1759492" y="6204171"/>
            <a:ext cx="474488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а.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7677B2-EBDC-403C-8B19-DF0ED1814743}"/>
              </a:ext>
            </a:extLst>
          </p:cNvPr>
          <p:cNvSpPr txBox="1"/>
          <p:nvPr/>
        </p:nvSpPr>
        <p:spPr>
          <a:xfrm>
            <a:off x="12840072" y="6221288"/>
            <a:ext cx="479297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б.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EFC2C-CE28-49FE-B9C1-EF84B5B68C57}"/>
              </a:ext>
            </a:extLst>
          </p:cNvPr>
          <p:cNvSpPr txBox="1"/>
          <p:nvPr/>
        </p:nvSpPr>
        <p:spPr>
          <a:xfrm>
            <a:off x="9959752" y="3871421"/>
            <a:ext cx="11331627" cy="1990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Зависимость величины энергетической щели от: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/>
              <a:t>а) угла наклона магнитной спирали;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Light"/>
              </a:rPr>
              <a:t>б) температуры</a:t>
            </a:r>
          </a:p>
        </p:txBody>
      </p:sp>
    </p:spTree>
    <p:extLst>
      <p:ext uri="{BB962C8B-B14F-4D97-AF65-F5344CB8AC3E}">
        <p14:creationId xmlns:p14="http://schemas.microsoft.com/office/powerpoint/2010/main" val="172259605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7" y="2214563"/>
            <a:ext cx="21506374" cy="2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8" tIns="71438" rIns="71438" bIns="71438" anchor="ctr"/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 sz="3200"/>
            </a:pPr>
            <a:endParaRPr sz="3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80" cy="11995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574C0-183E-4F66-A363-D63AF183620A}"/>
              </a:ext>
            </a:extLst>
          </p:cNvPr>
          <p:cNvSpPr txBox="1"/>
          <p:nvPr/>
        </p:nvSpPr>
        <p:spPr>
          <a:xfrm>
            <a:off x="3551041" y="747897"/>
            <a:ext cx="18085450" cy="1252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r>
              <a:rPr lang="ru-RU" sz="7200" kern="0" dirty="0">
                <a:solidFill>
                  <a:srgbClr val="000000"/>
                </a:solidFill>
                <a:latin typeface="Helvetica Light"/>
                <a:ea typeface="+mj-ea"/>
                <a:cs typeface="+mj-cs"/>
              </a:rPr>
              <a:t>Угловая зависимость критического поля</a:t>
            </a:r>
            <a:endParaRPr lang="ru-RU" sz="7200" kern="0" dirty="0">
              <a:solidFill>
                <a:srgbClr val="000000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p:sp>
        <p:nvSpPr>
          <p:cNvPr id="10" name="Номер слайда 13">
            <a:extLst>
              <a:ext uri="{FF2B5EF4-FFF2-40B4-BE49-F238E27FC236}">
                <a16:creationId xmlns:a16="http://schemas.microsoft.com/office/drawing/2014/main" id="{B5575AB5-8FF9-42A5-9D02-727CA844BA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707441" y="12996574"/>
            <a:ext cx="773071" cy="719426"/>
          </a:xfrm>
        </p:spPr>
        <p:txBody>
          <a:bodyPr/>
          <a:lstStyle>
            <a:defPPr>
              <a:defRPr lang="ru-RU"/>
            </a:defPPr>
            <a:lvl1pPr marL="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728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016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630400" algn="l" defTabSz="3657600" rtl="0" eaLnBrk="1" latinLnBrk="0" hangingPunct="1"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>
              <a:defRPr/>
            </a:pPr>
            <a:fld id="{86CB4B4D-7CA3-9044-876B-883B54F8677D}" type="slidenum">
              <a:rPr lang="ru-RU" sz="2800" b="1" ker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821532" hangingPunct="0">
                <a:defRPr/>
              </a:pPr>
              <a:t>9</a:t>
            </a:fld>
            <a:endParaRPr lang="ru-RU" sz="2800" b="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84C6C2-B208-4B4F-B9E7-C54BF261FD2C}"/>
                  </a:ext>
                </a:extLst>
              </p:cNvPr>
              <p:cNvSpPr txBox="1"/>
              <p:nvPr/>
            </p:nvSpPr>
            <p:spPr>
              <a:xfrm>
                <a:off x="1480380" y="2870880"/>
                <a:ext cx="8280920" cy="15969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func>
                            <m:funcPr>
                              <m:ctrlPr>
                                <a:rPr lang="ru-RU" sz="4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40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den>
                      </m:f>
                      <m:r>
                        <a:rPr lang="ru-RU" sz="40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4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4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4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ru-RU" sz="4000" i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4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ru-RU" sz="4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ru-RU" sz="4000" i="0">
                                          <a:latin typeface="Cambria Math" panose="02040503050406030204" pitchFamily="18" charset="0"/>
                                        </a:rPr>
                                        <m:t>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4000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84C6C2-B208-4B4F-B9E7-C54BF261F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80" y="2870880"/>
                <a:ext cx="8280920" cy="15969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D2C752-14DF-4F1B-AF07-3B97E1F5537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16" y="2638808"/>
            <a:ext cx="12795158" cy="959760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127A71-D9D2-46E6-9F14-8ACF7FA4F7C9}"/>
              </a:ext>
            </a:extLst>
          </p:cNvPr>
          <p:cNvSpPr/>
          <p:nvPr/>
        </p:nvSpPr>
        <p:spPr>
          <a:xfrm>
            <a:off x="1750840" y="2643368"/>
            <a:ext cx="7740000" cy="2052000"/>
          </a:xfrm>
          <a:prstGeom prst="rect">
            <a:avLst/>
          </a:prstGeom>
          <a:noFill/>
          <a:ln w="28575" cap="flat">
            <a:solidFill>
              <a:schemeClr val="accent1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>
            <a:defPPr>
              <a:defRPr lang="ru-RU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1532" hangingPunct="0"/>
            <a:endParaRPr lang="ru-RU" sz="3200" kern="0">
              <a:solidFill>
                <a:srgbClr val="FFFFFF"/>
              </a:solidFill>
              <a:latin typeface="Helvetica Light"/>
              <a:ea typeface="+mj-ea"/>
              <a:cs typeface="+mj-cs"/>
              <a:sym typeface="Helvetica 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B063C1-A47B-4290-A692-4B4329FCFC2C}"/>
                  </a:ext>
                </a:extLst>
              </p:cNvPr>
              <p:cNvSpPr txBox="1"/>
              <p:nvPr/>
            </p:nvSpPr>
            <p:spPr>
              <a:xfrm>
                <a:off x="1855100" y="6115561"/>
                <a:ext cx="5728388" cy="1542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  <m:sup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𝐶𝑜𝑆𝑖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𝐶𝑜𝑆𝑖</m:t>
                              </m:r>
                            </m:sup>
                          </m:sSubSup>
                        </m:den>
                      </m:f>
                      <m:r>
                        <a:rPr lang="ru-RU" sz="4000" i="0">
                          <a:latin typeface="Cambria Math" panose="02040503050406030204" pitchFamily="18" charset="0"/>
                        </a:rPr>
                        <m:t>=1.48</m:t>
                      </m:r>
                      <m:rad>
                        <m:radPr>
                          <m:degHide m:val="on"/>
                          <m:ctrlPr>
                            <a:rPr lang="ru-RU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f>
                        <m:fPr>
                          <m:ctrlPr>
                            <a:rPr lang="ru-RU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B063C1-A47B-4290-A692-4B4329FCF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00" y="6115561"/>
                <a:ext cx="5728388" cy="15422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7F6B78-D770-4817-BB9A-3B04B2071CAF}"/>
                  </a:ext>
                </a:extLst>
              </p:cNvPr>
              <p:cNvSpPr txBox="1"/>
              <p:nvPr/>
            </p:nvSpPr>
            <p:spPr>
              <a:xfrm>
                <a:off x="1480380" y="7879101"/>
                <a:ext cx="8280920" cy="1542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  <m:sup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𝑀𝑛𝑆𝑖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𝑀𝑛𝑆𝑖</m:t>
                              </m:r>
                            </m:sup>
                          </m:sSubSup>
                        </m:den>
                      </m:f>
                      <m:r>
                        <a:rPr lang="ru-RU" sz="4000" i="0">
                          <a:latin typeface="Cambria Math" panose="02040503050406030204" pitchFamily="18" charset="0"/>
                        </a:rPr>
                        <m:t>≈1.48</m:t>
                      </m:r>
                      <m:rad>
                        <m:radPr>
                          <m:degHide m:val="on"/>
                          <m:ctrlPr>
                            <a:rPr lang="ru-RU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f>
                        <m:fPr>
                          <m:ctrlPr>
                            <a:rPr lang="ru-RU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4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4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7F6B78-D770-4817-BB9A-3B04B2071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80" y="7879101"/>
                <a:ext cx="8280920" cy="15422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19641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5918</TotalTime>
  <Words>640</Words>
  <Application>Microsoft Office PowerPoint</Application>
  <PresentationFormat>Произвольный</PresentationFormat>
  <Paragraphs>92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Cambria Math</vt:lpstr>
      <vt:lpstr>Helvetica</vt:lpstr>
      <vt:lpstr>Helvetica Light</vt:lpstr>
      <vt:lpstr>Helvetica Neue</vt:lpstr>
      <vt:lpstr>Symbol</vt:lpstr>
      <vt:lpstr>Times New Roman</vt:lpstr>
      <vt:lpstr>Wingdings</vt:lpstr>
      <vt:lpstr>White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Никита Лекомцев</cp:lastModifiedBy>
  <cp:revision>202</cp:revision>
  <dcterms:modified xsi:type="dcterms:W3CDTF">2024-05-22T11:58:27Z</dcterms:modified>
</cp:coreProperties>
</file>