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bin" ContentType="image/unknown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0" r:id="rId2"/>
    <p:sldId id="281" r:id="rId3"/>
    <p:sldId id="304" r:id="rId4"/>
    <p:sldId id="257" r:id="rId5"/>
    <p:sldId id="267" r:id="rId6"/>
    <p:sldId id="302" r:id="rId7"/>
    <p:sldId id="369" r:id="rId8"/>
    <p:sldId id="370" r:id="rId9"/>
    <p:sldId id="371" r:id="rId10"/>
    <p:sldId id="301" r:id="rId11"/>
    <p:sldId id="311" r:id="rId12"/>
    <p:sldId id="362" r:id="rId13"/>
    <p:sldId id="310" r:id="rId14"/>
    <p:sldId id="300" r:id="rId15"/>
    <p:sldId id="375" r:id="rId16"/>
    <p:sldId id="268" r:id="rId17"/>
    <p:sldId id="361" r:id="rId18"/>
    <p:sldId id="291" r:id="rId19"/>
    <p:sldId id="372" r:id="rId20"/>
    <p:sldId id="373" r:id="rId21"/>
    <p:sldId id="374" r:id="rId22"/>
    <p:sldId id="366" r:id="rId23"/>
    <p:sldId id="325" r:id="rId24"/>
    <p:sldId id="308" r:id="rId25"/>
    <p:sldId id="309" r:id="rId26"/>
    <p:sldId id="297" r:id="rId27"/>
    <p:sldId id="303" r:id="rId28"/>
    <p:sldId id="296" r:id="rId29"/>
    <p:sldId id="279" r:id="rId30"/>
    <p:sldId id="364" r:id="rId31"/>
    <p:sldId id="365" r:id="rId32"/>
    <p:sldId id="317" r:id="rId33"/>
    <p:sldId id="319" r:id="rId34"/>
    <p:sldId id="357" r:id="rId35"/>
    <p:sldId id="318" r:id="rId36"/>
    <p:sldId id="298" r:id="rId37"/>
  </p:sldIdLst>
  <p:sldSz cx="9144000" cy="6858000" type="screen4x3"/>
  <p:notesSz cx="10234613" cy="71040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0ABC"/>
    <a:srgbClr val="FF3300"/>
    <a:srgbClr val="F638CD"/>
    <a:srgbClr val="66FF33"/>
    <a:srgbClr val="FBA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81221" autoAdjust="0"/>
  </p:normalViewPr>
  <p:slideViewPr>
    <p:cSldViewPr>
      <p:cViewPr varScale="1">
        <p:scale>
          <a:sx n="69" d="100"/>
          <a:sy n="69" d="100"/>
        </p:scale>
        <p:origin x="1726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4999" cy="3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246" y="1"/>
            <a:ext cx="4434999" cy="3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7627"/>
            <a:ext cx="4434999" cy="3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246" y="6747627"/>
            <a:ext cx="4434999" cy="3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06A2BB3-71B6-49B8-B39C-36AB39384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959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5:4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895 216 24575,'0'-3'0,"-1"0"0,0 0 0,0 1 0,0-1 0,0 0 0,0 1 0,-1-1 0,-2-3 0,-1-2 0,-18-26 0,15 23 0,-13-22 0,16 22 0,0 1 0,-10-16 0,13 23 0,-1-1 0,0 1 0,1 1 0,-1-1 0,0 0 0,0 1 0,0-1 0,-6-2 0,2 1 0,0 0 0,0 1 0,-1 0 0,1 0 0,-1 1 0,1 0 0,-1 0 0,0 1 0,-13-1 0,-128 3 0,135 0 0,0 0 0,0 1 0,1 0 0,-1 1 0,0 0 0,1 2 0,0-1 0,0 2 0,0 0 0,1 0 0,-20 14 0,-47 44 0,20-10 0,47-43 0,-40 44 0,44-45 0,-1 0 0,1 0 0,1 1 0,0 0 0,-10 23 0,8-15 0,-14 20 0,13-24 0,0 1 0,1 0 0,-7 18 0,12-24 0,0 1 0,1-1 0,1 1 0,0-1 0,0 1 0,0 17 0,4 94 0,0-91 0,11 58 0,-8-76 0,-1 0 0,2-1 0,0 1 0,0-1 0,1-1 0,12 17 0,3 5 0,-6-7 0,59 90 0,-19-32 0,14 19 0,-13-38 0,79 110 0,-132-171 0,10 11 0,-1 0 0,0 1 0,-1 0 0,-1 1 0,11 23 0,-14-24 0,1 0 0,17 22 0,-14-20 0,13 23 0,8 23 0,24 46 0,-52-96 0,-1 0 0,0 0 0,-1 1 0,0 0 0,1 18 0,-3-20 0,17 171 0,-11-113 0,-5 127 0,-2-192 0,-1 0 0,0 0 0,0 0 0,0 0 0,-1-1 0,1 1 0,-1 0 0,-1-1 0,1 0 0,-1 1 0,0-1 0,0 0 0,-1 0 0,1-1 0,-1 1 0,0-1 0,0 0 0,-10 7 0,-15 16 0,22-20 0,-1 0 0,1 0 0,-1-1 0,0 0 0,-13 6 0,-1 1 0,18-10 0,0-1 0,-1 1 0,0-1 0,1 1 0,-1-1 0,-6 1 0,-7 1 0,-1-1 0,-28 0 0,-41-3 0,46-1 0,11 1 0,8 1 0,-25-4 0,44 2 0,0 0 0,0 0 0,1 0 0,-1 0 0,0-1 0,1 1 0,-1-1 0,-3-2 0,-25-21 0,19 15 0,-26-22 0,-47-49 0,78 72-105,0-1 0,1 0 0,0 0 0,1-1 0,0 0 0,1 0 0,0 0 0,0-1 0,1 1 0,1-1 0,0 0 0,-2-17 0,4 14-6721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0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24575,'9'-3'0,"-1"-1"0,1 1 0,0 1 0,18-3 0,15-5 0,-21 4 0,0 1 0,0 1 0,0 1 0,0 1 0,38 1 0,-43 1 0,51 0 0,89 12 0,-148-11-61,180 22-1243,-162-22-5522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24575,'0'523'0,"-6"-413"0,0 2 0,6-33 0,0-101 0,1 0 0,0 0 0,2 0 0,1 0 0,0 1 0,14-38 0,-7 35 0,1-1 0,1 2 0,1 0 0,28-35 0,-38 54 0,-1 1 0,0-1 0,1 1 0,-1 0 0,1 0 0,0 0 0,0 1 0,0-1 0,1 1 0,-1 0 0,0 0 0,1 0 0,-1 1 0,1 0 0,0-1 0,-1 2 0,1-1 0,0 1 0,0-1 0,9 2 0,-8-1 0,0 1 0,0 1 0,0-1 0,0 1 0,0 0 0,0 0 0,-1 1 0,1-1 0,-1 1 0,0 1 0,1-1 0,-1 1 0,-1 0 0,1 0 0,7 9 0,-4-3 0,-1 0 0,0 1 0,-1 0 0,0 1 0,0 0 0,-2-1 0,1 1 0,-2 1 0,1-1 0,2 25 0,-2 7 0,-3 81 0,-2-68 0,1 16-1365,0-57-5461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24575,'281'0'-1365,"-267"0"-5461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24575,'-4'2'0,"1"1"0,-1 0 0,1 0 0,0 1 0,0-1 0,0 1 0,1 0 0,-1-1 0,-3 9 0,-4 4 0,-67 89 0,45-64 0,-38 38 0,64-74 0,1 1 0,1 0 0,-1 0 0,1 0 0,0 0 0,1 1 0,-5 9 0,1 2 0,-6 29 0,11-36 0,-11 33 0,7-23 0,-7 33 0,9-18 0,-9 41 0,8-54 0,1 1 0,-1 39 0,5 50 0,1-44 0,-1-61 0,0 0 0,1 0 0,0-1 0,0 1 0,1 0 0,0-1 0,4 10 0,-4-11 0,1-1 0,0 0 0,0 1 0,1-1 0,-1-1 0,1 1 0,0 0 0,1-1 0,7 7 0,-1-4 0,1 0 0,0 0 0,0-1 0,24 8 0,-18-7 0,20 11 0,-17-6-1365,-4-1-5461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2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24575,'5'0'0,"0"0"0,0 1 0,0-1 0,0 1 0,0 0 0,0 1 0,0-1 0,0 1 0,-1 0 0,1 0 0,-1 1 0,0-1 0,1 1 0,-1 0 0,7 7 0,11 9 0,-1 1 0,23 26 0,-37-35 0,0 1 0,-1-1 0,0 1 0,0 0 0,5 18 0,1 3 0,-8-23 0,0 1 0,-2-1 0,1 1 0,-1-1 0,1 20 0,-4 56 0,-1-35 0,2 5 0,-10 77 0,3-70 0,0 102 0,7-151 0,1-4 0,-3 21 0,1-27 0,0 0 0,0 0 0,0 0 0,0 0 0,0 0 0,-1-1 0,0 1 0,-4 5 0,-82 105 0,-21 8 0,99-111 36,-14 11 0,16-15-395,0 1-1,0 0 1,-12 16 0,11-9-6467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2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24575,'11'0'0,"0"-1"0,14-4 0,12 0 0,-21 4 0,-6-1 0,1 1 0,-1 1 0,1 0 0,-1 1 0,1 0 0,10 2 0,-19-2 0,0 0 0,0 0 0,0 0 0,0 0 0,0 0 0,-1 0 0,1 1 0,0-1 0,-1 0 0,1 1 0,-1 0 0,0-1 0,1 1 0,-1 0 0,0 0 0,0 0 0,0-1 0,0 1 0,0 0 0,0 3 0,1 3 0,0 1 0,0 0 0,0 12 0,-1-16 0,1 25 0,0 35 0,-2-63 0,0 0 0,0 0 0,-1 0 0,1 0 0,0 1 0,-1-1 0,0 0 0,1 0 0,-1 0 0,0 0 0,0 0 0,0 0 0,0-1 0,0 1 0,0 0 0,-1 0 0,1-1 0,-1 1 0,1-1 0,-1 1 0,1-1 0,-1 0 0,0 0 0,0 0 0,0 1 0,0-2 0,0 1 0,1 0 0,-2 0 0,1-1 0,-3 2 0,-4-1 0,0 1 0,-18 0 0,20-2 0,1 1 0,-1-1 0,0 1 0,1 0 0,-1 1 0,-10 3 0,17-5 0,-1 0 0,1 0 0,0 0 0,0 0 0,-1 0 0,1 0 0,0 1 0,0-1 0,0 0 0,-1 0 0,1 0 0,0 0 0,0 0 0,-1 0 0,1 1 0,0-1 0,0 0 0,0 0 0,0 0 0,-1 0 0,1 1 0,0-1 0,0 0 0,0 0 0,0 0 0,0 1 0,-1-1 0,1 0 0,0 0 0,0 1 0,0-1 0,0 0 0,0 0 0,0 1 0,0-1 0,0 0 0,0 1 0,10 3 0,15-1 0,28-4 0,-34 1 0,0 0 0,1 0 0,22 5 0,-36-4 0,-1 1 0,0 0 0,0 0 0,0 0 0,0 1 0,0-1 0,0 1 0,-1 0 0,1 1 0,-1-1 0,0 1 0,0 0 0,0 0 0,3 5 0,-3-4 0,0 0 0,-1 1 0,1-1 0,-1 1 0,-1 0 0,1 0 0,-1 0 0,0 0 0,0 1 0,-1-1 0,1 12 0,-1-10 0,0 1 0,-1 0 0,0 0 0,0 1 0,-3 12 0,3-20 0,-1 0 0,1 0 0,-1 0 0,1-1 0,-1 1 0,0 0 0,0 0 0,0 0 0,0-1 0,0 1 0,0-1 0,0 1 0,-1-1 0,1 1 0,-1-1 0,1 0 0,-1 1 0,1-1 0,-1 0 0,0 0 0,1 0 0,-1 0 0,0 0 0,0-1 0,0 1 0,-2 0 0,-12 1 0,-1-1 0,1 0 0,0-1 0,-17-2 0,-7 0 0,22 1-1365,2 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3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1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54 537 24575,'10'-24'0,"1"0"0,17-24 0,33-41 0,-34 51 0,-9 12 0,1 2 0,28-29 0,-6 10 0,21-19 0,-47 48 0,1 1 0,33-21 0,-26 19 0,-16 9 0,1 1 0,15-8 0,-21 12 0,0 0 0,1 1 0,-1-1 0,1 0 0,-1 1 0,1-1 0,-1 1 0,1 0 0,0 0 0,-1 0 0,1 0 0,-1 0 0,1 1 0,4 0 0,1 2 0,0 0 0,0 1 0,-1 0 0,1 0 0,7 6 0,33 29 0,-15-12 0,-13-11 0,-2 1 0,-1 0 0,0 1 0,-1 1 0,0 1 0,23 40 0,-34-50 0,0 1 0,-1 0 0,0 1 0,-1-1 0,0 1 0,-1 0 0,0-1 0,-1 1 0,0 0 0,-1 16 0,-1-7 0,-1 0 0,-2-1 0,1 1 0,-2-1 0,-8 22 0,4-19 0,-1 0 0,-1 0 0,-1-1 0,0-1 0,-27 33 0,-13 0 0,13-16 0,20-20 0,0-1 0,-37 24 0,15-12 0,-123 85 0,151-106 0,-7 4 0,-20 17 0,23-14 0,-22 26 0,12-11 0,-33 41 0,2-2 0,51-61 0,1 1 0,0-1 0,1 1 0,-6 11 0,-5 8 0,7-15 0,6-9 0,0 0 0,1 1 0,-1-1 0,1 1 0,-1-1 0,1 1 0,1 0 0,-1 0 0,0 5 0,1-10 0,1 1 0,0 0 0,1 0 0,-1-1 0,0 1 0,0 0 0,0 0 0,0-1 0,1 1 0,-1 0 0,0 0 0,1-1 0,-1 1 0,0 0 0,1-1 0,-1 1 0,1-1 0,-1 1 0,1 0 0,-1-1 0,1 1 0,-1-1 0,1 1 0,0-1 0,-1 0 0,1 1 0,0-1 0,-1 0 0,1 1 0,0-1 0,0 0 0,-1 0 0,1 0 0,1 1 0,3-1 0,0 1 0,0 0 0,10-1 0,-12 0 0,700-4-1365,-690 4-5461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5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24575,'0'-1'0,"0"0"0,0 1 0,0-1 0,1 0 0,-1 1 0,0-1 0,0 1 0,1-1 0,-1 0 0,1 1 0,-1-1 0,1 1 0,-1-1 0,1 1 0,-1-1 0,1 1 0,-1 0 0,1-1 0,-1 1 0,1 0 0,0-1 0,-1 1 0,1 0 0,1-1 0,17-4 0,-17 4 0,28-5 0,1 1 0,52-2 0,10 2 0,4-1 0,-47 6 0,101 1 0,-58 10 0,-31-3 0,261 28-1365,-282-33-5461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5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24575,'1065'0'-1365,"-1051"0"-5461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5:4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1070 24575,'-13'0'0,"0"0"0,-14-3 0,22 2 0,0 0 0,0-1 0,1 1 0,-1-1 0,0 0 0,1-1 0,-1 1 0,-5-5 0,3 3 0,0-1 0,0 1 0,0 0 0,-1 1 0,0 0 0,0 0 0,0 0 0,0 1 0,0 0 0,0 1 0,0 0 0,-11 0 0,8 0 0,0 1 0,0 1 0,0 0 0,0 0 0,0 1 0,0 1 0,0 0 0,0 0 0,1 1 0,0 0 0,0 1 0,0 0 0,0 1 0,1 0 0,0 0 0,-15 14 0,12-9 0,2 0 0,0 1 0,0 0 0,-11 18 0,16-21 0,0-1 0,1 1 0,0 1 0,1-1 0,0 1 0,0-1 0,-2 19 0,3-7 0,0 0 0,1 0 0,4 31 0,-2-46 0,0 0 0,0 0 0,1-1 0,0 1 0,0-1 0,0 0 0,1 0 0,4 8 0,-5-10 0,0-1 0,0 1 0,0-1 0,0 1 0,1-1 0,-1 0 0,1 0 0,0 0 0,-1 0 0,1 0 0,0 0 0,0-1 0,0 1 0,0-1 0,0 0 0,4 1 0,9 0 0,1-1 0,0-1 0,28-2 0,-2 0 0,-39 2 0,0 0 0,1 0 0,-1 0 0,1-1 0,-1 0 0,0 0 0,1 0 0,-1 0 0,0 0 0,0-1 0,0 0 0,0 0 0,0 0 0,0-1 0,5-4 0,11-12 0,24-32 0,-3 4 0,-37 43 0,27-28 0,-2-1 0,43-62 0,-49 57 0,-5 11 0,23-49 0,-27 44 0,-6 17 0,-1-1 0,-1 0 0,-1-1 0,5-18 0,1-18 0,-5 30 0,-2 1 0,2-28 0,-5 27 0,11-340 0,-12 23 0,1 546 0,-3 232 0,-4-302 0,0 40 0,5-108 0,3 105 0,-1-149 0,2 0 0,1-1 0,1 1 0,14 38 0,-16-51-455,1 0 0,2 16 0,-4-12-6371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1528 24575,'0'-3'0,"1"0"0,0 0 0,0 0 0,0 1 0,0-1 0,1 0 0,-1 1 0,1-1 0,-1 1 0,1 0 0,3-4 0,1-2 0,163-209 0,2-3 0,31-74 0,-165 240 0,-11 17 0,-2 0 0,31-63 0,-7-33 0,-9 22 0,-27 80 0,-8 17 0,2 0 0,7-14 0,3-4 0,21-33 0,-37 65 0,0 0 0,0-1 0,1 1 0,-1 0 0,0-1 0,0 1 0,0 0 0,1 0 0,-1-1 0,0 1 0,0 0 0,1 0 0,-1-1 0,0 1 0,0 0 0,1 0 0,-1 0 0,0 0 0,1-1 0,-1 1 0,0 0 0,1 0 0,-1 0 0,1 0 0,-1 0 0,1 0 0,-1 1 0,0-1 0,0 0 0,1 0 0,-1 1 0,0-1 0,0 0 0,0 0 0,1 1 0,-1-1 0,0 0 0,0 1 0,0-1 0,0 0 0,0 1 0,1-1 0,-1 0 0,0 1 0,2 22 0,-2-21 0,0 224 0,-2-88 0,2 435 0,7-476 0,-1 3 0,-5-89 0,-1-11 0,0 0 0,0 0 0,0 0 0,0 0 0,0 0 0,0 0 0,0 0 0,0 0 0,0 0 0,0 0 0,0 0 0,0 0 0,0 0 0,0 0 0,0 0 0,0 0 0,0 0 0,0 0 0,0 0 0,0 1 0,0-1 0,0 0 0,0 0 0,0 0 0,0 0 0,0 0 0,0 0 0,0 0 0,0 0 0,0 0 0,0 0 0,0 0 0,0 0 0,0 0 0,0 0 0,0 0 0,0 0 0,0 0 0,0 0 0,0 0 0,0 0 0,0 0 0,1 0 0,-1 0 0,0 0 0,0 0 0,0 0 0,0 0 0,0 0 0,0 0 0,0 0 0,0 0 0,0 0 0,0 0 0,0 0 0,0 0 0,0 0 0,0 0 0,0 0 0,0 0 0,0 0 0,0 0 0,0 0 0,0 0 0,0 0 0,1 0 0,4-15 0,1 0 0,33-65 0,-7 17 0,118-226 0,-114 222 0,-20 39 0,33-64 0,-28 51 0,17-38 0,-10 14 0,57-98 0,-36 90 0,-18 28 0,35-45 0,-32 41-1365,-23 33-5461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0 24575,'-1'0'0,"1"0"0,-1 1 0,0-1 0,1 0 0,-1 0 0,1 1 0,-1-1 0,0 0 0,1 1 0,-1-1 0,1 1 0,-1-1 0,1 1 0,-1-1 0,1 1 0,0-1 0,-1 1 0,0 0 0,-7 14 0,6-10 0,-17 26 0,-27 34 0,24-36 0,-24 43 0,4 2 0,-29 59 0,59-106 0,-1-1 0,3 0 0,-15 52 0,12-32 0,8-34 0,1 1 0,1 1 0,-2 20 0,5 119 0,1-120 0,2-1 0,10 46 0,-11-70-85,1 0 0,1-1-1,-1 0 1,1 0 0,0 0-1,1 0 1,0-1 0,0 1-1,0-1 1,1 0 0,0-1-1,0 1 1,0-1 0,1-1-1,10 7 1,-2-4-6741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0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63 24575,'0'-4'0,"-2"4"0,-3 9 0,-4 16 0,8-25 0,-25 69 0,12-36 0,-15 57 0,14-32 0,7-29 0,1 0 0,1 0 0,-3 56 0,9-59 0,-1-14 0,0 1 0,1 0 0,1-1 0,0 1 0,1-1 0,6 23 0,-7-33 0,0 0 0,0 0 0,0 0 0,0 0 0,0 0 0,0 0 0,1-1 0,-1 1 0,0 0 0,1-1 0,0 1 0,-1-1 0,1 0 0,0 0 0,-1 1 0,1-1 0,0 0 0,0 0 0,3 1 0,2-1 0,0 1 0,0-1 0,0-1 0,12 1 0,16 1 0,-17 2 0,1-2 0,-1 0 0,20-1 0,-31-2 0,0 1 0,-1-1 0,1-1 0,-1 1 0,1-1 0,-1 0 0,0-1 0,1 1 0,-1-1 0,-1 0 0,1-1 0,7-5 0,-5 2 0,0 0 0,0-1 0,-1 0 0,0 0 0,-1-1 0,0 1 0,8-16 0,-6 7 0,0-2 0,0 1 0,4-23 0,-8 29 0,9-18 0,-2 2 0,7-9 0,-14 29 0,0 0 0,0 0 0,-1 0 0,0-1 0,3-13 0,-3-10 0,-2 1 0,-4-60 0,3 85 0,-1 1 0,1-1 0,-1 0 0,-1 1 0,1-1 0,-1 1 0,0 0 0,0-1 0,0 1 0,-1 0 0,1 0 0,-7-7 0,2 3 0,-2-3 0,-1 1 0,-17-15 0,23 23 0,-1-1 0,1 1 0,-1 0 0,0 1 0,0-1 0,0 1 0,0 0 0,0 1 0,0-1 0,-9-1 0,-5 1 0,0 0 0,0 2 0,0 0 0,-26 4 0,41-4 0,0 1 0,0 0 0,1 0 0,-1 0 0,0 0 0,0 1 0,1 0 0,-1-1 0,1 2 0,-1-1 0,1 0 0,0 0 0,0 1 0,0 0 0,-5 5 0,5-4 0,0 1 0,0-1 0,1 0 0,0 1 0,0 0 0,0 0 0,0-1 0,1 1 0,0 0 0,0 0 0,-1 10 0,2 4-1365,0-3-5461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0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24575,'-1'24'0,"2"-1"0,1 1 0,5 25 0,0-18 0,27 105 0,-28-119 0,-2-1 0,0 2 0,0-1 0,-2 0 0,1 35 0,2 115 0,0 11 0,-5 228 0,0-398 0,0 1 0,-1-1 0,0 1 0,0-1 0,-1 1 0,0-1 0,-1 0 0,-6 15 0,-5 2 0,0-1 0,-36 44 0,44-60 0,-13 18 5,7-10-690,-13 14 0,12-17-6141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0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24575,'6'0'0,"0"-1"0,0 0 0,0 0 0,0-1 0,0 0 0,8-3 0,18-6 0,-5 6 0,53-3 0,30 7 0,-73 1 0,2816 1-1365,-2839-1-5461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1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1123 158 24575,'-2'-2'0,"-1"0"0,0 0 0,0 0 0,-4-3 0,-8-4 0,-34-32 0,-16-12 0,55 47 0,-16-8 0,11 7 0,10 4 0,-1 1 0,1 0 0,-1 0 0,1 1 0,-1-1 0,0 1 0,-6 0 0,-45 1 0,33 1 0,-1 0 0,-1 1 0,1 1 0,0 2 0,0 0 0,-27 10 0,36-9 0,0 1 0,0 0 0,-25 16 0,32-17 0,0 1 0,0 0 0,0 1 0,1 0 0,1 0 0,-12 15 0,12-14 0,-1 2 0,0 1 0,1 0 0,0 1 0,-7 17 0,4-3 0,1 1 0,-6 34 0,6-13 0,-16 128 0,23 109 0,3-154 0,12 37 0,15-36 0,-18-92 0,1 3 0,11 54 0,12 30 0,-1-46 0,-6-19 0,12 24 0,1 1 0,-20-33 0,-6-14 0,36 73 0,-3-19 0,-23-43 0,-15-31 0,11 40 0,-3-11 0,-8-23 0,0 0 0,-2 0 0,0 1 0,-2 0 0,-2 0 0,1 49 0,-5 299 0,0-360 0,-1-1 0,0 1 0,-2-1 0,0 0 0,-10 27 0,-4-2 0,-3 12 0,12-30 0,-1-1 0,0 0 0,-2-1 0,-13 20 0,18-30 0,2-2 0,0-1 0,0 0 0,-1 0 0,0 0 0,0-1 0,-1 0 0,0 0 0,0-1 0,0 1 0,-1-2 0,1 1 0,-1-1 0,0 0 0,-1-1 0,1 0 0,-1 0 0,1 0 0,-1-1 0,0-1 0,0 0 0,-10 1 0,9-3 0,-1 1 0,1-1 0,0-1 0,0 0 0,0 0 0,0-1 0,-14-6 0,8 1 0,-1-1 0,2 0 0,-20-15 0,25 17 0,-93-72 0,81 60 0,0-1 0,-25-32 0,-17-39 0,27 37 0,31 44-124,0 0 0,1 0 0,1-1 0,-1 1 0,2-1 0,-1 0-1,2 0 1,-1 0 0,2-1 0,-2-17 0,3 13-6702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2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1214 24575,'-6'0'0,"1"1"0,0-1 0,-1 1 0,1 1 0,0-1 0,0 1 0,0 0 0,0 0 0,-9 5 0,-2 4 0,-21 16 0,27-20 0,3 0 0,-1-1 0,1 1 0,0 0 0,0 0 0,-11 17 0,15-18 0,-1 0 0,1 0 0,0 1 0,0-1 0,1 1 0,0 0 0,0 0 0,1 0 0,-1 8 0,0 25 0,4 56 0,-1-87 0,-1-1 0,2 1 0,-1-1 0,1 0 0,3 10 0,-4-16 0,0 1 0,0-1 0,0 0 0,1 0 0,-1 0 0,0 1 0,1-1 0,0-1 0,-1 1 0,1 0 0,0 0 0,0 0 0,0-1 0,0 1 0,0-1 0,0 0 0,1 0 0,-1 0 0,0 0 0,1 0 0,2 1 0,10 0 0,0-1 0,0 0 0,0-1 0,19-2 0,6 0 0,-30 2 0,0 0 0,0-1 0,0 0 0,0-1 0,0 0 0,0-1 0,-1 0 0,1 0 0,-1-1 0,0-1 0,16-9 0,1-3 0,48-40 0,-54 40 0,-9 8 0,-1-1 0,0 1 0,0-2 0,12-17 0,-3-2 0,-2-1 0,-2-1 0,-1-1 0,-1 0 0,-2-1 0,8-40 0,-14 48 0,-1-1 0,0-34 0,-5-57 0,0 40 0,0 27 0,3-97 0,0 108 0,13-68 0,43-199 0,-53 258 0,-3-88 0,-2 107 0,-20 400 0,4-118 0,15 1 0,2-113 0,0-121 0,0 0 0,1 0 0,1 0 0,1-1 0,1 1 0,0-1 0,2 0 0,13 27 0,35 92 0,-52-128-64,2 0 0,0 0 0,0 0 0,10 13 0,-7-11-981,2 5-5781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2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 24575,'0'-1'0,"0"1"0,-1 0 0,1-1 0,0 1 0,-1 0 0,1-1 0,0 1 0,-1 0 0,1-1 0,-1 1 0,1 0 0,0 0 0,-1 0 0,1-1 0,-1 1 0,1 0 0,-1 0 0,1 0 0,-1 0 0,0 0 0,1 0 0,-1 0 0,1 0 0,0 0 0,0 1 0,-1-1 0,1 0 0,0 0 0,-1 1 0,1-1 0,0 0 0,0 0 0,-1 1 0,1-1 0,0 0 0,0 1 0,0-1 0,0 0 0,-1 1 0,1-1 0,0 1 0,-1 2 0,1 0 0,-1 0 0,1 0 0,0 0 0,0 4 0,1 48 0,2 0 0,3 0 0,18 77 0,-11-74 0,-6-26 0,17 45 0,-12-45 0,13 58 0,-19-67 0,2 0 0,0-1 0,1 1 0,2-1 0,20 32 0,-30-52 0,1 0 0,-1 1 0,0-1 0,0 0 0,0 0 0,1 4 0,-2-5 0,0-1 0,0 1 0,0-1 0,0 1 0,0-1 0,0 1 0,0-1 0,0 1 0,0-1 0,0 1 0,-1-1 0,1 1 0,0-1 0,0 1 0,0-1 0,-1 1 0,1-1 0,0 1 0,-1-1 0,1 1 0,0-1 0,-1 0 0,1 1 0,0-1 0,-1 1 0,1-1 0,-1 0 0,1 0 0,-1 1 0,1-1 0,-1 0 0,1 0 0,-1 0 0,1 1 0,-1-1 0,0 0 0,-8 2 0,0-1 0,-1 0 0,1-1 0,0 0 0,-14-1 0,-1-1 0,-175 1 0,199 1 0,-7-1 0,1 2 0,-1-1 0,1 1 0,-13 2 0,18-2 0,-1-1 0,1 1 0,-1-1 0,1 1 0,-1 0 0,1 0 0,-1-1 0,1 1 0,0 0 0,0 0 0,-1 1 0,1-1 0,0 0 0,0 0 0,0 0 0,0 1 0,0-1 0,0 1 0,1-1 0,-1 1 0,0-1 0,1 1 0,-1-1 0,1 1 0,-1 1 0,0 10 0,0 0 0,1 0 0,1 0 0,1 14 0,1 15 0,-3-3 0,-1-23 0,1 1 0,4 30 0,-3-44 0,0 0 0,0 0 0,0 1 0,1-1 0,-1 0 0,1-1 0,-1 1 0,1 0 0,0 0 0,0-1 0,0 1 0,0-1 0,1 0 0,-1 1 0,6 2 0,2 2 0,1-1 0,22 10 0,4 1 0,-25-10 0,69 43 0,-70-42 0,0 0 0,0 1 0,-1 1 0,16 17 0,-24-24 0,0-1 0,0 1 0,-1 0 0,1 0 0,-1 0 0,1 0 0,-1 0 0,0 0 0,0 0 0,0 0 0,-1 0 0,1 1 0,-1-1 0,1 0 0,-1 0 0,-1 4 0,1-1 0,-2-1 0,1 0 0,0 0 0,-1 0 0,0 0 0,0 0 0,-1 0 0,1 0 0,-5 4 0,-14 19 0,-47 50 0,-7 7 0,72-82 0,1 0 0,0 1 0,0-1 0,0 1 0,0-1 0,1 1 0,-3 4 0,4-7 0,0 0 0,0 1 0,0-1 0,0 0 0,0 0 0,0 0 0,0 0 0,0 0 0,0 0 0,1 0 0,-1 0 0,0 0 0,1 0 0,-1 0 0,1 0 0,-1-1 0,1 1 0,-1 0 0,1 0 0,-1 0 0,1 0 0,0-1 0,0 1 0,-1 0 0,1-1 0,0 1 0,0 0 0,0-1 0,0 1 0,0-1 0,0 1 0,1 0 0,7 2 0,0 0 0,0-1 0,0 0 0,1 0 0,-1-1 0,14 1 0,60-4 0,-75 2 0,117-10 0,-122 10 0,-1-1 0,1 1 0,-1 0 0,1 1 0,-1-1 0,1 0 0,-1 1 0,4 0 0,-6-1 0,1 1 0,-1-1 0,0 0 0,1 0 0,-1 0 0,0 1 0,0-1 0,1 0 0,-1 0 0,0 1 0,0-1 0,1 0 0,-1 1 0,0-1 0,0 0 0,0 1 0,1-1 0,-1 0 0,0 1 0,0-1 0,0 1 0,0-1 0,0 1 0,0 0 0,0 0 0,0 0 0,0 0 0,-1 1 0,1-2 0,0 1 0,-1 0 0,1 0 0,0 0 0,-1 0 0,0 1 0,-10 14 0,-1 0 0,-1 0 0,0-2 0,-19 17 0,7-6 0,-92 100 0,-3 3 0,107-114 0,6-8 0,0 0 0,1 1 0,0 0 0,0 0 0,1 0 0,0 1 0,-5 8 0,10-14 0,-1-1 0,1 1 0,-1-1 0,1 1 0,0-1 0,-1 1 0,1-1 0,0 1 0,0-1 0,0 1 0,0-1 0,0 1 0,1-1 0,-1 1 0,0-1 0,1 1 0,-1-1 0,1 1 0,0-1 0,-1 1 0,1-1 0,0 0 0,0 0 0,0 1 0,0-1 0,0 0 0,0 0 0,0 0 0,0 0 0,0 0 0,1 0 0,1 1 0,4 3 0,1-1 0,0 0 0,0-1 0,12 4 0,-17-6 0,209 87 0,-184-76 0,-3-2-1365,-5-3-5461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2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24575,'0'-1'0,"0"-1"0,1 1 0,-1 0 0,0-1 0,1 1 0,-1 0 0,1-1 0,-1 1 0,1 0 0,0 0 0,-1 0 0,1 0 0,0 0 0,0 0 0,0 0 0,1-2 0,20-13 0,-12 9 0,35-26 0,30-23 0,-69 50 0,1 2 0,-1-1 0,1 0 0,-1 1 0,1 0 0,1 1 0,-1 0 0,0 0 0,1 0 0,0 1 0,-1 0 0,1 1 0,0 0 0,0 0 0,0 0 0,0 1 0,0 0 0,0 1 0,0 0 0,-1 0 0,1 1 0,0-1 0,12 6 0,-12-4-195,-1 0 0,1 1 0,-1 0 0,0 0 0,0 1 0,10 8 0,-9-3-6631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7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24575,'-13'16'0,"0"-1"0,-1-1 0,0 0 0,-25 19 0,-11 11 0,21-16 0,-56 50 0,40-39 0,12-10 0,-44 30 0,63-49 0,0 1 0,0 1 0,1 0 0,1 0 0,-12 16 0,-3 2-1365,14-17-5461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5:5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24575,'0'-2'0,"1"0"0,0 0 0,0 1 0,-1-1 0,1 1 0,0-1 0,1 1 0,-1-1 0,0 1 0,0-1 0,1 1 0,1-2 0,1-1 0,3-3 0,0 0 0,1 1 0,0 0 0,0 0 0,0 1 0,1 0 0,0 0 0,0 1 0,0 0 0,0 0 0,1 1 0,-1 0 0,1 1 0,0 0 0,0 1 0,-1 0 0,1 0 0,19 2 0,-25 0 0,0 0 0,0 0 0,0 0 0,-1 0 0,1 0 0,-1 1 0,1-1 0,-1 1 0,1 0 0,-1 0 0,0 1 0,0-1 0,0 1 0,0-1 0,0 1 0,-1 0 0,1 0 0,-1 0 0,0 0 0,3 7 0,1 0 0,-1 1 0,0 0 0,-1 0 0,-1 0 0,5 21 0,-6-18 0,0 0 0,-1 1 0,0-1 0,-1 0 0,-1 1 0,-3 19 0,3-31 0,0 0 0,0 1 0,-1-1 0,1 0 0,0 0 0,-1 0 0,0 0 0,0 0 0,0 0 0,-3 2 0,-2 2 0,0-1 0,-10 8 0,9-9 0,-16 15 0,13-8 0,-1 0 0,-22 16 0,30-26 0,1 0 0,0 1 0,0 0 0,0-1 0,-2 5 0,4-7 0,1 0 0,0 1 0,-1-1 0,1 1 0,0-1 0,0 0 0,0 1 0,-1-1 0,1 1 0,0-1 0,0 0 0,0 1 0,0-1 0,0 1 0,0-1 0,0 1 0,0-1 0,0 1 0,0-1 0,0 1 0,0 0 0,1-1 0,-1 1 0,1-1 0,-1 1 0,1-1 0,-1 1 0,1-1 0,-1 1 0,1-1 0,-1 0 0,1 1 0,0-1 0,-1 0 0,1 1 0,0-1 0,-1 0 0,1 0 0,0 0 0,-1 0 0,2 0 0,15 2 0,0 0 0,1-2 0,23-2 0,-2 1 0,-16 0 0,-7 0 0,-1 1 0,30 4 0,-43-4 0,-1 0 0,1 1 0,0-1 0,0 1 0,0-1 0,0 1 0,0 0 0,-1 0 0,1 0 0,0 0 0,-1 0 0,1 0 0,-1 1 0,1-1 0,-1 0 0,0 1 0,1-1 0,-1 1 0,0 0 0,1 2 0,0 1 0,0 0 0,0 0 0,-1 1 0,0-1 0,1 10 0,3 11 0,1 3 0,-1 1 0,-2 0 0,0 0 0,-2 0 0,-3 31 0,2-59 0,0-1 0,0 0 0,-1 1 0,1-1 0,0 0 0,0 0 0,-1 1 0,1-1 0,-1 0 0,1 0 0,-1 0 0,0 0 0,1 1 0,-1-1 0,0 0 0,0 0 0,0 0 0,0-1 0,0 1 0,0 0 0,0 0 0,0 0 0,0-1 0,0 1 0,0 0 0,-2 0 0,-2 0 0,0 0 0,1 0 0,-1 0 0,0-1 0,-8 0 0,6 0 0,-8 0 0,0-1 0,0-1 0,0 0 0,0-2 0,-18-5 0,-72-31 0,86 31 0,-19-8-1365,22 10-5461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5:5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1136 24575,'0'-1009'0,"0"1004"0,0 0 0,0 0 0,1 0 0,0 0 0,-1 0 0,2 0 0,-1 0 0,1 0 0,-1 1 0,1-1 0,1 0 0,-1 1 0,1 0 0,-1 0 0,1 0 0,1 0 0,-1 0 0,7-6 0,-6 6 0,1 1 0,-1 0 0,1-1 0,-1 2 0,1-1 0,0 1 0,0-1 0,0 1 0,0 1 0,0-1 0,1 1 0,-1 0 0,0 0 0,10 0 0,120 1 0,-49 2 0,-83-3 0,1 1 0,0 1 0,-1-1 0,1 0 0,-1 1 0,0 0 0,1 0 0,3 1 0,-6-1 0,1 0 0,-1 0 0,1 0 0,-1 0 0,1 0 0,-1 0 0,0 1 0,0-1 0,0 0 0,0 1 0,0-1 0,0 1 0,0-1 0,0 1 0,0-1 0,-1 1 0,1 0 0,0 1 0,2 9 0,-1 0 0,0-1 0,0 23 0,-3 38 0,-1-25 0,2 17 0,-1 41 0,1-100 0,-1-1 0,1 0 0,-1 0 0,-1 0 0,1 0 0,0 0 0,-1 0 0,0 0 0,0 0 0,0-1 0,0 1 0,0-1 0,-1 1 0,0-1 0,0 0 0,0 0 0,0 0 0,0 0 0,-7 4 0,3-3 0,1-1 0,-1 0 0,0 0 0,1 0 0,-1-1 0,-1 0 0,1 0 0,0-1 0,0 0 0,-13 0 0,-7 0 0,-43-6 0,60 3 0,0 0 0,0 0 0,1-1 0,-1 0 0,1-1 0,0 0 0,-14-8 0,7 1-1365,2 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5:5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24575,'50'0'0,"143"3"0,-134 0 0,73 14 0,-123-15 0,90 18 0,-77-13 0,0 0 0,29 13 0,109 46 0,-127-55-82,69 22-1201,-82-29-5543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5:5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24575,'2'0'0,"-1"0"0,0-1 0,0 1 0,0-1 0,0 1 0,0-1 0,0 1 0,0-1 0,1-1 0,3-1 0,5-2 0,0 0 0,1 1 0,-1 0 0,1 0 0,0 1 0,22-2 0,71-1 0,-77 5 0,570-1 0,-320 3 0,-90-13 0,-3-1 0,595 13 0,-332 1 0,220-1-1365,-642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121 382 24575,'1'-1'0,"0"-1"0,0 0 0,0 0 0,0 0 0,0 0 0,0 1 0,0-1 0,0 0 0,1 1 0,-1-1 0,1 1 0,-1 0 0,4-3 0,2-2 0,42-48 0,31-30 0,-43 50 0,-15 13 0,38-30 0,-34 33 0,-9 5 0,1 1 0,19-10 0,-32 19 0,55-23 0,-54 23 0,1 1 0,0 0 0,0 0 0,0 1 0,0 0 0,15 0 0,-19 1 0,1 1 0,-1 0 0,1 0 0,-1 0 0,1 0 0,-1 0 0,0 1 0,1 0 0,-1-1 0,0 1 0,0 1 0,0-1 0,-1 0 0,1 1 0,0-1 0,2 4 0,-1-1 0,0 1 0,0-1 0,0 1 0,0 0 0,-1 1 0,0-1 0,3 9 0,1 6 0,-2-5 0,1 1 0,-2-1 0,0 1 0,2 35 0,-5-39 0,-1 10 0,0-1 0,-1 0 0,-5 34 0,4-50 0,0 0 0,0 0 0,-1 0 0,1-1 0,-7 10 0,-20 25 0,17-23 0,-56 67 0,62-76 0,0 0 0,-1-1 0,0-1 0,0 1 0,-1-1 0,-9 6 0,0-2 0,0 0 0,-20 6 0,20-8 0,-25 17 0,26-15 0,-28 13 0,17-12 0,1 1 0,-44 29 0,40-20 0,-1-1 0,-58 27 0,72-40 0,7-3 0,0 0 0,1 0 0,0 1 0,-17 11 0,25-16 0,1 0 0,0 1 0,0-1 0,-1 0 0,1 0 0,0 0 0,0 0 0,0 0 0,-1 0 0,1 1 0,0-1 0,0 0 0,0 0 0,0 0 0,-1 1 0,1-1 0,0 0 0,0 0 0,0 0 0,0 1 0,0-1 0,0 0 0,0 0 0,0 1 0,0-1 0,0 0 0,0 0 0,0 1 0,0-1 0,0 0 0,0 0 0,0 1 0,0-1 0,0 0 0,0 0 0,0 0 0,0 1 0,0-1 0,0 0 0,0 0 0,0 1 0,0-1 0,1 0 0,-1 0 0,0 0 0,0 1 0,0-1 0,0 0 0,1 0 0,-1 0 0,0 0 0,0 0 0,0 1 0,1-1 0,-1 0 0,0 0 0,0 0 0,1 0 0,-1 0 0,0 0 0,0 0 0,1 0 0,-1 0 0,0 0 0,0 0 0,1 0 0,18 2 0,-18-2 0,134 0 0,50 3 0,-65 5 0,-61 3 0,-42-7 0,0 0 0,29 1 0,-9-4 0,-18-2 0,-1 2 0,0 0 0,1 1 0,28 7 0,-22-2-682,33 6-1,-42-11-6143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0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24575,'0'34'0,"-2"0"0,-10 58 0,10-80 0,0 0 0,-1 0 0,-1 0 0,0 0 0,-11 21 0,-40 68 0,48-88-47,-1 0-1,-1-1 1,0 0-1,0 0 1,-1-1 0,-17 14-1,9-7-985,4-4-5793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1:56:0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24575,'-3'69'0,"1"-60"0,1 0 0,-1 0 0,-1 0 0,1-1 0,-7 14 0,3-8 0,0 0 0,2 1 0,-1 0 0,-1 16 0,-3-1 0,7-25 0,0-1 0,1 0 0,-1 1 0,1 0 0,1-1 0,-1 1 0,0 0 0,1-1 0,0 1 0,1 5 0,0-4 0,1 0 0,-1 0 0,1 0 0,1-1 0,-1 1 0,1 0 0,0-1 0,0 0 0,1 0 0,-1 0 0,1 0 0,7 6 0,5 3 0,0 0 0,23 14 0,-30-22 0,-2-1-227,-1-1-1,1 0 1,0-1-1,0 0 1,10 4-1,-1-3-6598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4999" cy="3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6" y="1"/>
            <a:ext cx="4434999" cy="3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51237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4430"/>
            <a:ext cx="8187690" cy="319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7627"/>
            <a:ext cx="4434999" cy="3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6" y="6747627"/>
            <a:ext cx="4434999" cy="3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8E53F5C-4F11-4642-8177-7AA65F06C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4431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1%84%D1%84%D0%B5%D0%BA%D1%82_%D0%9B%D0%B8%D1%82%D1%82%D0%BB%D0%B0_%E2%80%94_%D0%9F%D0%B0%D1%80%D0%BA%D1%81%D0%B0#cite_note-Little-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53F5C-4F11-4642-8177-7AA65F06C35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8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Квантование потока: Шмидт с.4</a:t>
            </a:r>
          </a:p>
          <a:p>
            <a:r>
              <a:rPr lang="ru-RU" dirty="0"/>
              <a:t>Эффект Литтла — </a:t>
            </a:r>
            <a:r>
              <a:rPr lang="ru-RU" dirty="0" err="1"/>
              <a:t>Паркса</a:t>
            </a:r>
            <a:r>
              <a:rPr lang="ru-RU" dirty="0"/>
              <a:t> состоит в периодическом изменении </a:t>
            </a:r>
            <a:r>
              <a:rPr lang="ru-RU" i="1" dirty="0" err="1"/>
              <a:t>T</a:t>
            </a:r>
            <a:r>
              <a:rPr lang="ru-RU" baseline="-25000" dirty="0" err="1"/>
              <a:t>c</a:t>
            </a:r>
            <a:r>
              <a:rPr lang="ru-RU" dirty="0"/>
              <a:t> с магнитным потоком, который равен произведению магнитного поля (коаксиального) и площади поперечного сечения цилиндра. </a:t>
            </a:r>
            <a:r>
              <a:rPr lang="ru-RU" i="1" dirty="0"/>
              <a:t>Т</a:t>
            </a:r>
            <a:r>
              <a:rPr lang="ru-RU" baseline="-25000" dirty="0"/>
              <a:t>с</a:t>
            </a:r>
            <a:r>
              <a:rPr lang="ru-RU" dirty="0"/>
              <a:t> зависит от кинетической энергии (КЭ) сверхпроводящих электронов. Точнее, </a:t>
            </a:r>
            <a:r>
              <a:rPr lang="ru-RU" i="1" dirty="0" err="1"/>
              <a:t>T</a:t>
            </a:r>
            <a:r>
              <a:rPr lang="ru-RU" baseline="-25000" dirty="0" err="1"/>
              <a:t>c</a:t>
            </a:r>
            <a:r>
              <a:rPr lang="ru-RU" dirty="0"/>
              <a:t> — это такая температура, при которой свободные энергии нормальных и сверхпроводящих электронов равны, для данного магнитного поля. Чтобы понять периодические колебания </a:t>
            </a:r>
            <a:r>
              <a:rPr lang="ru-RU" i="1" dirty="0" err="1"/>
              <a:t>Tc</a:t>
            </a:r>
            <a:r>
              <a:rPr lang="ru-RU" dirty="0"/>
              <a:t>, необходимо разобраться в периодическом изменении кинетической энергии. КЭ осциллирует, поскольку приложенный магнитный поток увеличивает КЭ в то время как сверхпроводящие вихри, периодически пронизывающие цилиндр, компенсируют действие магнитного потока и снижают КЭ.</a:t>
            </a:r>
            <a:r>
              <a:rPr lang="ru-RU" baseline="30000" dirty="0">
                <a:hlinkClick r:id="rId3"/>
              </a:rPr>
              <a:t>[1]</a:t>
            </a:r>
            <a:r>
              <a:rPr lang="ru-RU" dirty="0"/>
              <a:t> Таким образом, периодические колебания кинетической энергии и соответствующие периодические осцилляции критической температуры происходят вместе.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53F5C-4F11-4642-8177-7AA65F06C35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0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Основное состояние Ферми жидкости: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Нормальный металл -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основное состояние: все состояния в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-пространстве под поверхностью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заполнены, а над поверхностью – пусты, - минимум кинетической энергии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электронов.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Включим энергию взаимодействия между электронами. Так как это притяжение, то она дает нулевой вклад и понижает общую энергию системы. Но для этого должно быть возможным рассеивание из состояния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состояние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которые должны быть пусты,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заполнены. Тогда минимум энергии при нулевой температуре представляет соответственно полностью заполненные сферы в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пространстве. Поверхности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размываются. Проигрыш в кинетической энергии компенсируется выигрышем в потенциальной энергии взаимодействия электронов. Минимуму полной энергии соответствует состояние с размазанной поверхностью Ферми, то есть, когда состояния над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заполнены, а некоторые под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-пусты. Причем, если состояния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↑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заполнены, то состояния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тоже заполнены или наоборот: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↑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пусты, состояния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тоже пусты.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Основное состояние Ферми жидкости: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Нормальный металл -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основное состояние: все состояния в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-пространстве под поверхностью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заполнены, а над поверхностью – пусты, - минимум кинетической энергии 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𝜀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электронов.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Включим энергию взаимодействия между электронами. Так как это притяжение, то она дает нулевой вклад и понижает общую энергию системы. Но для этого должно быть возможным рассеивание из состояния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⃗_1,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⃗_2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состояние </a:t>
                </a:r>
                <a:r>
                  <a:rPr lang="ru-RU" sz="18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′) ⃗_1, </a:t>
                </a:r>
                <a:r>
                  <a:rPr lang="ru-RU" sz="18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′) ⃗_2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которые должны быть пусты, а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⃗_1,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⃗_2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заполнены. Тогда минимум энергии при нулевой температуре представляет соответственно полностью заполненные сферы в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пространстве. Поверхности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размываются. Проигрыш в кинетической энергии компенсируется выигрышем в потенциальной энергии взаимодействия электронов. Минимуму полной энергии соответствует состояние с размазанной поверхностью Ферми, то есть, когда состояния над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заполнены, а некоторые под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-пусты. Причем, если состояния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⃗_↑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заполнены, то состояния 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⃗_↓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тоже заполнены или наоборот: 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⃗_↑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пусты, состояния 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𝑝</a:t>
                </a:r>
                <a:r>
                  <a:rPr lang="ru-RU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⃗_↓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тоже пусты.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53F5C-4F11-4642-8177-7AA65F06C35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4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/>
                  <a:t>Играют роль не только </a:t>
                </a:r>
                <a:r>
                  <a:rPr lang="ru-RU" dirty="0" err="1"/>
                  <a:t>заполн</a:t>
                </a:r>
                <a:r>
                  <a:rPr lang="ru-RU" dirty="0"/>
                  <a:t>. </a:t>
                </a:r>
                <a:r>
                  <a:rPr lang="ru-RU" dirty="0" err="1"/>
                  <a:t>Сост</a:t>
                </a:r>
                <a:r>
                  <a:rPr lang="ru-RU" dirty="0"/>
                  <a:t> с </a:t>
                </a:r>
                <a:r>
                  <a:rPr lang="en-US" dirty="0"/>
                  <a:t>f </a:t>
                </a:r>
                <a:r>
                  <a:rPr lang="ru-RU" dirty="0"/>
                  <a:t>распр. </a:t>
                </a:r>
                <a14:m>
                  <m:oMath xmlns:m="http://schemas.openxmlformats.org/officeDocument/2006/math">
                    <m:r>
                      <a:rPr lang="ru-RU" sz="1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ru-RU" sz="1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но и пустые  сост. </m:t>
                    </m:r>
                    <m:d>
                      <m:dPr>
                        <m:ctrlPr>
                          <a:rPr lang="ru-RU" sz="1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dirty="0"/>
                  <a:t>, к-</a:t>
                </a:r>
                <a:r>
                  <a:rPr lang="ru-RU" dirty="0" err="1"/>
                  <a:t>рые</a:t>
                </a:r>
                <a:r>
                  <a:rPr lang="ru-RU" dirty="0"/>
                  <a:t> нужны для обр. пар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/>
                  <a:t>Играют роль не только </a:t>
                </a:r>
                <a:r>
                  <a:rPr lang="ru-RU" dirty="0" err="1"/>
                  <a:t>заполн</a:t>
                </a:r>
                <a:r>
                  <a:rPr lang="ru-RU" dirty="0"/>
                  <a:t>. </a:t>
                </a:r>
                <a:r>
                  <a:rPr lang="ru-RU" dirty="0" err="1"/>
                  <a:t>Сост</a:t>
                </a:r>
                <a:r>
                  <a:rPr lang="ru-RU" dirty="0"/>
                  <a:t> с </a:t>
                </a:r>
                <a:r>
                  <a:rPr lang="en-US" dirty="0"/>
                  <a:t>f </a:t>
                </a:r>
                <a:r>
                  <a:rPr lang="ru-RU" dirty="0"/>
                  <a:t>распр.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𝑓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𝜀_𝑝 )</a:t>
                </a:r>
                <a:r>
                  <a:rPr lang="ru-RU" sz="12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но и пустые  сост. </a:t>
                </a:r>
                <a:r>
                  <a:rPr lang="ru-RU" sz="1200" i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1−𝑓(𝜀_𝑝 ))</a:t>
                </a:r>
                <a:r>
                  <a:rPr lang="ru-RU" dirty="0"/>
                  <a:t>, к-</a:t>
                </a:r>
                <a:r>
                  <a:rPr lang="ru-RU" dirty="0" err="1"/>
                  <a:t>рые</a:t>
                </a:r>
                <a:r>
                  <a:rPr lang="ru-RU" dirty="0"/>
                  <a:t> нужны для обр. пар</a:t>
                </a:r>
              </a:p>
              <a:p>
                <a:endParaRPr lang="ru-RU" dirty="0"/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53F5C-4F11-4642-8177-7AA65F06C35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3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53F5C-4F11-4642-8177-7AA65F06C356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21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53F5C-4F11-4642-8177-7AA65F06C356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4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C9C15-9689-439D-B8D9-68A4D2194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51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CD58C-9A69-440D-B0CA-722A6F942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7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C408C-4623-4CBE-8EEE-9E1FC3AA5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25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34200-4AD4-438F-86B0-1E510F402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68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F641-4BC9-428C-9701-52525ABC8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25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4126-D7DF-4E46-95D3-184F5AFCD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65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F30AB-9A24-4148-AABD-BDC776306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17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3ADE-45B5-491A-8F13-2225CC43B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87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84DD-2DC0-4788-950A-BFC750D25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10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6295-A501-46B9-9B46-7DA6AD163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BBC3F-4E33-4516-A899-9F8EAB93E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4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/>
              <a:t>Superconductivity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altLang="en-US"/>
              <a:t>Lecture #2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E0E575B-6301-48A7-92AE-25A9CA571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5.png"/><Relationship Id="rId42" Type="http://schemas.openxmlformats.org/officeDocument/2006/relationships/image" Target="../media/image39.png"/><Relationship Id="rId47" Type="http://schemas.openxmlformats.org/officeDocument/2006/relationships/customXml" Target="../ink/ink23.xml"/><Relationship Id="rId50" Type="http://schemas.openxmlformats.org/officeDocument/2006/relationships/image" Target="../media/image43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190.png"/><Relationship Id="rId16" Type="http://schemas.openxmlformats.org/officeDocument/2006/relationships/image" Target="../media/image26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37" Type="http://schemas.openxmlformats.org/officeDocument/2006/relationships/customXml" Target="../ink/ink18.xml"/><Relationship Id="rId40" Type="http://schemas.openxmlformats.org/officeDocument/2006/relationships/image" Target="../media/image38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47.png"/><Relationship Id="rId5" Type="http://schemas.openxmlformats.org/officeDocument/2006/relationships/customXml" Target="../ink/ink2.xml"/><Relationship Id="rId61" Type="http://schemas.openxmlformats.org/officeDocument/2006/relationships/image" Target="../media/image49.png"/><Relationship Id="rId19" Type="http://schemas.openxmlformats.org/officeDocument/2006/relationships/customXml" Target="../ink/ink9.xml"/><Relationship Id="rId14" Type="http://schemas.openxmlformats.org/officeDocument/2006/relationships/image" Target="../media/image251.png"/><Relationship Id="rId22" Type="http://schemas.openxmlformats.org/officeDocument/2006/relationships/image" Target="../media/image29.png"/><Relationship Id="rId27" Type="http://schemas.openxmlformats.org/officeDocument/2006/relationships/customXml" Target="../ink/ink13.xml"/><Relationship Id="rId30" Type="http://schemas.openxmlformats.org/officeDocument/2006/relationships/image" Target="../media/image33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42.png"/><Relationship Id="rId56" Type="http://schemas.openxmlformats.org/officeDocument/2006/relationships/image" Target="../media/image46.png"/><Relationship Id="rId8" Type="http://schemas.openxmlformats.org/officeDocument/2006/relationships/image" Target="../media/image221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24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7.png"/><Relationship Id="rId46" Type="http://schemas.openxmlformats.org/officeDocument/2006/relationships/image" Target="../media/image41.png"/><Relationship Id="rId59" Type="http://schemas.openxmlformats.org/officeDocument/2006/relationships/customXml" Target="../ink/ink29.xml"/><Relationship Id="rId20" Type="http://schemas.openxmlformats.org/officeDocument/2006/relationships/image" Target="../media/image28.png"/><Relationship Id="rId41" Type="http://schemas.openxmlformats.org/officeDocument/2006/relationships/customXml" Target="../ink/ink20.xml"/><Relationship Id="rId54" Type="http://schemas.openxmlformats.org/officeDocument/2006/relationships/image" Target="../media/image45.png"/><Relationship Id="rId6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2.png"/><Relationship Id="rId36" Type="http://schemas.openxmlformats.org/officeDocument/2006/relationships/image" Target="../media/image36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230.png"/><Relationship Id="rId31" Type="http://schemas.openxmlformats.org/officeDocument/2006/relationships/customXml" Target="../ink/ink15.xml"/><Relationship Id="rId44" Type="http://schemas.openxmlformats.org/officeDocument/2006/relationships/image" Target="../media/image40.png"/><Relationship Id="rId52" Type="http://schemas.openxmlformats.org/officeDocument/2006/relationships/image" Target="../media/image44.png"/><Relationship Id="rId60" Type="http://schemas.openxmlformats.org/officeDocument/2006/relationships/image" Target="../media/image48.png"/><Relationship Id="rId4" Type="http://schemas.openxmlformats.org/officeDocument/2006/relationships/image" Target="../media/image201.png"/><Relationship Id="rId9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.tiff"/><Relationship Id="rId10" Type="http://schemas.openxmlformats.org/officeDocument/2006/relationships/image" Target="../media/image3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4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60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tiff"/><Relationship Id="rId5" Type="http://schemas.openxmlformats.org/officeDocument/2006/relationships/image" Target="../media/image62.tiff"/><Relationship Id="rId4" Type="http://schemas.openxmlformats.org/officeDocument/2006/relationships/image" Target="../media/image4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7" Type="http://schemas.openxmlformats.org/officeDocument/2006/relationships/image" Target="../media/image70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61.tiff"/><Relationship Id="rId4" Type="http://schemas.openxmlformats.org/officeDocument/2006/relationships/image" Target="../media/image28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TIF"/><Relationship Id="rId3" Type="http://schemas.openxmlformats.org/officeDocument/2006/relationships/image" Target="../media/image72.png"/><Relationship Id="rId7" Type="http://schemas.openxmlformats.org/officeDocument/2006/relationships/image" Target="../media/image7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TIF"/><Relationship Id="rId5" Type="http://schemas.openxmlformats.org/officeDocument/2006/relationships/image" Target="../media/image73.png"/><Relationship Id="rId4" Type="http://schemas.openxmlformats.org/officeDocument/2006/relationships/image" Target="../media/image5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20.png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572" y="5589240"/>
            <a:ext cx="6944816" cy="1152128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chemeClr val="tx1"/>
                </a:solidFill>
              </a:rPr>
              <a:t>Наталия Григорьевна Пугач</a:t>
            </a:r>
          </a:p>
          <a:p>
            <a:r>
              <a:rPr lang="en-US" u="sng" dirty="0"/>
              <a:t>npugach@hse.ru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микроскопической теории сверхпроводимости БКШ</a:t>
            </a:r>
          </a:p>
          <a:p>
            <a:pPr algn="ctr"/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1</a:t>
            </a:r>
            <a:endParaRPr lang="en-NZ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03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-9939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Electron- electron 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44064" y="5229200"/>
                <a:ext cx="5260184" cy="1046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NZ" sz="16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NZ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16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NZ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NZ" sz="16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N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16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NZ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NZ" sz="1600" b="0" i="1" smtClean="0">
                        <a:latin typeface="Cambria Math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NZ" sz="16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NZ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NZ" sz="1600" b="0" i="1" smtClean="0">
                              <a:latin typeface="Cambria Math"/>
                            </a:rPr>
                            <m:t>𝑉</m:t>
                          </m:r>
                          <m:r>
                            <m:rPr>
                              <m:brk m:alnAt="7"/>
                            </m:rPr>
                            <a:rPr lang="en-NZ" sz="16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NZ" sz="16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NZ" sz="1600" b="0" i="0" smtClean="0">
                              <a:latin typeface="Cambria Math"/>
                            </a:rPr>
                            <m:t>if</m:t>
                          </m:r>
                          <m:r>
                            <a:rPr lang="en-NZ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NZ" sz="16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  <m:brk m:alnAt="7"/>
                            </m:rPr>
                            <a:rPr lang="en-NZ" sz="1600" b="0" i="0" smtClean="0">
                              <a:latin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NZ" sz="1600" b="0" i="0" smtClean="0">
                              <a:latin typeface="Cambria Math"/>
                            </a:rPr>
                            <m:t>nd</m:t>
                          </m:r>
                          <m:r>
                            <m:rPr>
                              <m:brk m:alnAt="7"/>
                            </m:rPr>
                            <a:rPr lang="en-NZ" sz="16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NZ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NZ" sz="1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NZ" sz="16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en-NZ" sz="1600" b="0" i="1" smtClean="0">
                              <a:latin typeface="Cambria Math"/>
                            </a:rPr>
                            <m:t>0, 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                            </m:t>
                          </m:r>
                          <m:r>
                            <m:rPr>
                              <m:sty m:val="p"/>
                            </m:rPr>
                            <a:rPr lang="en-NZ" sz="1600" b="0" i="0" smtClean="0">
                              <a:latin typeface="Cambria Math"/>
                            </a:rPr>
                            <m:t>otherwise</m:t>
                          </m:r>
                        </m:e>
                      </m:mr>
                    </m:m>
                  </m:oMath>
                </a14:m>
                <a:r>
                  <a:rPr lang="en-NZ" sz="1600" dirty="0"/>
                  <a:t>,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p~∆/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NZ" sz="1600" dirty="0"/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64" y="5229200"/>
                <a:ext cx="5260184" cy="1046825"/>
              </a:xfrm>
              <a:prstGeom prst="rect">
                <a:avLst/>
              </a:prstGeom>
              <a:blipFill>
                <a:blip r:embed="rId2"/>
                <a:stretch>
                  <a:fillRect b="-6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B52AD-BADD-4650-BB50-20C26F7AE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063" y="1193944"/>
            <a:ext cx="6104604" cy="1920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AACBED-E7F2-411D-91EF-336684B9AFD0}"/>
              </a:ext>
            </a:extLst>
          </p:cNvPr>
          <p:cNvSpPr txBox="1"/>
          <p:nvPr/>
        </p:nvSpPr>
        <p:spPr>
          <a:xfrm>
            <a:off x="395536" y="3761925"/>
            <a:ext cx="8401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symmetry tells: the e-e attracting is a central interaction with the orbital momentum </a:t>
            </a:r>
            <a:r>
              <a:rPr lang="en-US" i="1" dirty="0"/>
              <a:t>l</a:t>
            </a:r>
            <a:r>
              <a:rPr lang="en-US" dirty="0"/>
              <a:t>=0. </a:t>
            </a:r>
          </a:p>
          <a:p>
            <a:r>
              <a:rPr lang="en-US" dirty="0"/>
              <a:t>It means that the coordinate wave functions of electrons in the pair is symmetric, so, the spin wave </a:t>
            </a:r>
          </a:p>
          <a:p>
            <a:r>
              <a:rPr lang="en-US" dirty="0"/>
              <a:t>Function must be antisymmetric. Electrons in a Cooper pair have opposite spin projection on every axis.</a:t>
            </a:r>
          </a:p>
          <a:p>
            <a:pPr algn="ctr"/>
            <a:r>
              <a:rPr lang="en-US" dirty="0"/>
              <a:t>The states are </a:t>
            </a:r>
            <a:r>
              <a:rPr lang="en-NZ" sz="1400" dirty="0">
                <a:effectLst/>
              </a:rPr>
              <a:t>(k↑) and (-k↓).</a:t>
            </a:r>
            <a:endParaRPr lang="ru-RU" dirty="0"/>
          </a:p>
        </p:txBody>
      </p:sp>
      <p:sp>
        <p:nvSpPr>
          <p:cNvPr id="14" name="Левая фигурная скобка 13">
            <a:extLst>
              <a:ext uri="{FF2B5EF4-FFF2-40B4-BE49-F238E27FC236}">
                <a16:creationId xmlns:a16="http://schemas.microsoft.com/office/drawing/2014/main" id="{5F622E6B-5154-4721-987F-CC10801A7D32}"/>
              </a:ext>
            </a:extLst>
          </p:cNvPr>
          <p:cNvSpPr/>
          <p:nvPr/>
        </p:nvSpPr>
        <p:spPr>
          <a:xfrm>
            <a:off x="2627784" y="5248556"/>
            <a:ext cx="117727" cy="50405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270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48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5894"/>
            <a:ext cx="901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 energy spectrum at ground state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24903"/>
            <a:ext cx="2278968" cy="2708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6" y="877215"/>
            <a:ext cx="2251180" cy="2455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3433823"/>
            <a:ext cx="2282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Energy spectrum</a:t>
            </a:r>
          </a:p>
          <a:p>
            <a:pPr algn="ctr"/>
            <a:r>
              <a:rPr lang="en-US" sz="1600" dirty="0"/>
              <a:t>of conduction band</a:t>
            </a:r>
          </a:p>
          <a:p>
            <a:pPr algn="ctr"/>
            <a:r>
              <a:rPr lang="en-US" sz="1600" dirty="0"/>
              <a:t>of </a:t>
            </a:r>
            <a:r>
              <a:rPr lang="en-US" sz="1600" b="1" dirty="0"/>
              <a:t>normal</a:t>
            </a:r>
            <a:r>
              <a:rPr lang="en-US" sz="1600" dirty="0"/>
              <a:t> metal </a:t>
            </a:r>
          </a:p>
          <a:p>
            <a:pPr algn="ctr"/>
            <a:r>
              <a:rPr lang="en-US" sz="1600" i="1" dirty="0"/>
              <a:t>electron representation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2877" y="3443646"/>
            <a:ext cx="2634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</a:t>
            </a:r>
            <a:r>
              <a:rPr lang="en-US" sz="1600" baseline="-25000" dirty="0"/>
              <a:t>F </a:t>
            </a:r>
            <a:r>
              <a:rPr lang="en-US" sz="1600" dirty="0"/>
              <a:t>shifted energy spectrum</a:t>
            </a:r>
          </a:p>
          <a:p>
            <a:pPr algn="ctr"/>
            <a:r>
              <a:rPr lang="en-US" sz="1600" dirty="0"/>
              <a:t>of conduction band</a:t>
            </a:r>
          </a:p>
          <a:p>
            <a:pPr algn="ctr"/>
            <a:r>
              <a:rPr lang="en-US" sz="1600" dirty="0"/>
              <a:t>of </a:t>
            </a:r>
            <a:r>
              <a:rPr lang="en-US" sz="1600" b="1" dirty="0"/>
              <a:t>normal</a:t>
            </a:r>
            <a:r>
              <a:rPr lang="en-US" sz="1600" dirty="0"/>
              <a:t> metal </a:t>
            </a:r>
          </a:p>
          <a:p>
            <a:pPr algn="ctr"/>
            <a:r>
              <a:rPr lang="en-US" sz="1600" i="1" dirty="0"/>
              <a:t>electron representation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1376" y="3527420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Excitation spectrum</a:t>
            </a:r>
          </a:p>
          <a:p>
            <a:pPr algn="ctr"/>
            <a:r>
              <a:rPr lang="en-US" sz="1600" dirty="0"/>
              <a:t>of </a:t>
            </a:r>
            <a:r>
              <a:rPr lang="en-US" sz="1600" b="1" dirty="0"/>
              <a:t>norma</a:t>
            </a:r>
            <a:r>
              <a:rPr lang="en-US" sz="1600" dirty="0"/>
              <a:t>l metal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65922"/>
            <a:ext cx="2413575" cy="2378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BBD47E-B8C6-4059-AECA-B972A2979B10}"/>
                  </a:ext>
                </a:extLst>
              </p:cNvPr>
              <p:cNvSpPr txBox="1"/>
              <p:nvPr/>
            </p:nvSpPr>
            <p:spPr>
              <a:xfrm>
                <a:off x="794234" y="5013176"/>
                <a:ext cx="7555532" cy="169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Основное состояние Ферми жидкости: </a:t>
                </a:r>
                <a:r>
                  <a:rPr lang="en-US" sz="18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ru-RU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Нормальный металл -</a:t>
                </a:r>
                <a:r>
                  <a:rPr lang="ru-RU" sz="18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основного состояния все состояния в </a:t>
                </a:r>
                <a:r>
                  <a:rPr lang="en-US" sz="18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8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-пространстве под поверхностью </a:t>
                </a:r>
                <a:r>
                  <a:rPr lang="en-US" sz="18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заполнены, а над поверхностью – пусты, - минимальная кинетическая энергия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ru-RU" sz="1800" dirty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электронов.</a:t>
                </a:r>
                <a:endParaRPr lang="ru-RU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BBD47E-B8C6-4059-AECA-B972A2979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34" y="5013176"/>
                <a:ext cx="7555532" cy="1698414"/>
              </a:xfrm>
              <a:prstGeom prst="rect">
                <a:avLst/>
              </a:prstGeom>
              <a:blipFill>
                <a:blip r:embed="rId6"/>
                <a:stretch>
                  <a:fillRect l="-645" t="-1792" r="-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6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3CD41DD0-E780-455B-B3EF-83CB82D40620}"/>
              </a:ext>
            </a:extLst>
          </p:cNvPr>
          <p:cNvSpPr/>
          <p:nvPr/>
        </p:nvSpPr>
        <p:spPr>
          <a:xfrm>
            <a:off x="5940152" y="1008022"/>
            <a:ext cx="1656184" cy="1656184"/>
          </a:xfrm>
          <a:prstGeom prst="ellipse">
            <a:avLst/>
          </a:prstGeom>
          <a:solidFill>
            <a:schemeClr val="accent5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DE5FDDF-BE78-44BB-BE37-E0FF9AF22E35}"/>
              </a:ext>
            </a:extLst>
          </p:cNvPr>
          <p:cNvSpPr/>
          <p:nvPr/>
        </p:nvSpPr>
        <p:spPr>
          <a:xfrm>
            <a:off x="1313638" y="1134036"/>
            <a:ext cx="1404156" cy="1332148"/>
          </a:xfrm>
          <a:prstGeom prst="ellipse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9FB305B-D88D-4399-AA5E-816E3C6FC752}"/>
              </a:ext>
            </a:extLst>
          </p:cNvPr>
          <p:cNvSpPr/>
          <p:nvPr/>
        </p:nvSpPr>
        <p:spPr>
          <a:xfrm>
            <a:off x="1187624" y="1008022"/>
            <a:ext cx="1656184" cy="165618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568EED-8946-4EB7-BF33-7A8A434484B8}"/>
                  </a:ext>
                </a:extLst>
              </p:cNvPr>
              <p:cNvSpPr txBox="1"/>
              <p:nvPr/>
            </p:nvSpPr>
            <p:spPr>
              <a:xfrm>
                <a:off x="2555776" y="764704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ru-RU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568EED-8946-4EB7-BF33-7A8A43448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764704"/>
                <a:ext cx="484363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3FDE0ED-457E-4F71-9919-4441B6138750}"/>
              </a:ext>
            </a:extLst>
          </p:cNvPr>
          <p:cNvCxnSpPr>
            <a:stCxn id="6" idx="7"/>
          </p:cNvCxnSpPr>
          <p:nvPr/>
        </p:nvCxnSpPr>
        <p:spPr>
          <a:xfrm flipV="1">
            <a:off x="2512160" y="1008022"/>
            <a:ext cx="205634" cy="3211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3B8A0EDA-59EB-43F1-99F2-12FC25A01877}"/>
              </a:ext>
            </a:extLst>
          </p:cNvPr>
          <p:cNvSpPr/>
          <p:nvPr/>
        </p:nvSpPr>
        <p:spPr>
          <a:xfrm>
            <a:off x="2532163" y="150374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3F25FAE-7031-49D6-A6ED-5E14E9EDC96E}"/>
              </a:ext>
            </a:extLst>
          </p:cNvPr>
          <p:cNvSpPr/>
          <p:nvPr/>
        </p:nvSpPr>
        <p:spPr>
          <a:xfrm>
            <a:off x="1475656" y="1296054"/>
            <a:ext cx="1080120" cy="1008112"/>
          </a:xfrm>
          <a:prstGeom prst="ellipse">
            <a:avLst/>
          </a:prstGeom>
          <a:solidFill>
            <a:schemeClr val="accent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F88C35A3-CAA4-4028-B8CE-CA61DA194E90}"/>
              </a:ext>
            </a:extLst>
          </p:cNvPr>
          <p:cNvSpPr/>
          <p:nvPr/>
        </p:nvSpPr>
        <p:spPr>
          <a:xfrm>
            <a:off x="2598945" y="178964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4DC60-ADFB-4474-AAF2-AE56AA60D8CF}"/>
                  </a:ext>
                </a:extLst>
              </p:cNvPr>
              <p:cNvSpPr txBox="1"/>
              <p:nvPr/>
            </p:nvSpPr>
            <p:spPr>
              <a:xfrm>
                <a:off x="2747536" y="1340866"/>
                <a:ext cx="695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ru-RU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70C0"/>
                    </a:solidFill>
                  </a:rPr>
                  <a:t>+</a:t>
                </a:r>
                <a:r>
                  <a:rPr lang="en-US" sz="1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endParaRPr lang="ru-RU" sz="1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24DC60-ADFB-4474-AAF2-AE56AA60D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536" y="1340866"/>
                <a:ext cx="695960" cy="369332"/>
              </a:xfrm>
              <a:prstGeom prst="rect">
                <a:avLst/>
              </a:prstGeom>
              <a:blipFill>
                <a:blip r:embed="rId3"/>
                <a:stretch>
                  <a:fillRect t="-9836" r="-614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4D77F4-1656-4DFA-AE0A-1023D0164C09}"/>
                  </a:ext>
                </a:extLst>
              </p:cNvPr>
              <p:cNvSpPr txBox="1"/>
              <p:nvPr/>
            </p:nvSpPr>
            <p:spPr>
              <a:xfrm>
                <a:off x="1811847" y="1651448"/>
                <a:ext cx="785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ru-RU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sub>
                    </m:sSub>
                    <m:r>
                      <a:rPr lang="en-US" sz="1800" b="1" i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endParaRPr lang="ru-RU" sz="1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4D77F4-1656-4DFA-AE0A-1023D0164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847" y="1651448"/>
                <a:ext cx="785728" cy="369332"/>
              </a:xfrm>
              <a:prstGeom prst="rect">
                <a:avLst/>
              </a:prstGeom>
              <a:blipFill>
                <a:blip r:embed="rId4"/>
                <a:stretch>
                  <a:fillRect t="-10000" r="-620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id="{659F3ED7-A406-4BF4-912A-49C32CD228D4}"/>
              </a:ext>
            </a:extLst>
          </p:cNvPr>
          <p:cNvSpPr/>
          <p:nvPr/>
        </p:nvSpPr>
        <p:spPr>
          <a:xfrm>
            <a:off x="6066166" y="1134036"/>
            <a:ext cx="1404156" cy="1332148"/>
          </a:xfrm>
          <a:prstGeom prst="ellipse">
            <a:avLst/>
          </a:prstGeom>
          <a:solidFill>
            <a:schemeClr val="accent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10EE6E-40EA-4175-B0CF-53D19BF02555}"/>
                  </a:ext>
                </a:extLst>
              </p:cNvPr>
              <p:cNvSpPr txBox="1"/>
              <p:nvPr/>
            </p:nvSpPr>
            <p:spPr>
              <a:xfrm>
                <a:off x="7308304" y="764704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ru-RU" sz="18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sub>
                      </m:sSub>
                    </m:oMath>
                  </m:oMathPara>
                </a14:m>
                <a:endParaRPr lang="ru-RU" sz="1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10EE6E-40EA-4175-B0CF-53D19BF02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764704"/>
                <a:ext cx="484363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82B15CB-0B40-4D6A-BC59-6B2788B894F8}"/>
              </a:ext>
            </a:extLst>
          </p:cNvPr>
          <p:cNvCxnSpPr>
            <a:stCxn id="15" idx="7"/>
          </p:cNvCxnSpPr>
          <p:nvPr/>
        </p:nvCxnSpPr>
        <p:spPr>
          <a:xfrm flipV="1">
            <a:off x="7264688" y="1008022"/>
            <a:ext cx="205634" cy="3211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5D9E2A97-3D39-42B6-A8ED-A3B9F5FB4E1E}"/>
              </a:ext>
            </a:extLst>
          </p:cNvPr>
          <p:cNvSpPr/>
          <p:nvPr/>
        </p:nvSpPr>
        <p:spPr>
          <a:xfrm>
            <a:off x="6228184" y="1296054"/>
            <a:ext cx="1080120" cy="1008112"/>
          </a:xfrm>
          <a:prstGeom prst="ellipse">
            <a:avLst/>
          </a:prstGeom>
          <a:solidFill>
            <a:schemeClr val="accent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E4FD15-66D6-4B6D-9442-FEF6C2219C00}"/>
                  </a:ext>
                </a:extLst>
              </p:cNvPr>
              <p:cNvSpPr txBox="1"/>
              <p:nvPr/>
            </p:nvSpPr>
            <p:spPr>
              <a:xfrm>
                <a:off x="7500064" y="1340866"/>
                <a:ext cx="695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ru-RU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70C0"/>
                    </a:solidFill>
                  </a:rPr>
                  <a:t>+</a:t>
                </a:r>
                <a:r>
                  <a:rPr lang="en-US" sz="1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endParaRPr lang="ru-RU" sz="1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E4FD15-66D6-4B6D-9442-FEF6C2219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064" y="1340866"/>
                <a:ext cx="695960" cy="369332"/>
              </a:xfrm>
              <a:prstGeom prst="rect">
                <a:avLst/>
              </a:prstGeom>
              <a:blipFill>
                <a:blip r:embed="rId6"/>
                <a:stretch>
                  <a:fillRect t="-9836" r="-70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1815DB-7EF6-45E8-A11F-93DC5571734B}"/>
                  </a:ext>
                </a:extLst>
              </p:cNvPr>
              <p:cNvSpPr txBox="1"/>
              <p:nvPr/>
            </p:nvSpPr>
            <p:spPr>
              <a:xfrm>
                <a:off x="6564375" y="1651448"/>
                <a:ext cx="785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ru-RU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sub>
                    </m:sSub>
                    <m:r>
                      <a:rPr lang="en-US" sz="1800" b="1" i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endParaRPr lang="ru-RU" sz="1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1815DB-7EF6-45E8-A11F-93DC55717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75" y="1651448"/>
                <a:ext cx="785728" cy="369332"/>
              </a:xfrm>
              <a:prstGeom prst="rect">
                <a:avLst/>
              </a:prstGeom>
              <a:blipFill>
                <a:blip r:embed="rId7"/>
                <a:stretch>
                  <a:fillRect t="-10000" r="-542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F69C3C64-48FD-480E-B1CE-984FB0F1C37E}"/>
              </a:ext>
            </a:extLst>
          </p:cNvPr>
          <p:cNvSpPr/>
          <p:nvPr/>
        </p:nvSpPr>
        <p:spPr>
          <a:xfrm>
            <a:off x="2483933" y="210479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286FE26A-97AC-44E6-9E76-BCC679C634CB}"/>
              </a:ext>
            </a:extLst>
          </p:cNvPr>
          <p:cNvSpPr/>
          <p:nvPr/>
        </p:nvSpPr>
        <p:spPr>
          <a:xfrm>
            <a:off x="2267744" y="2295165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id="{47F38365-3411-4C95-81BD-FC4DF5BDAB57}"/>
              </a:ext>
            </a:extLst>
          </p:cNvPr>
          <p:cNvSpPr/>
          <p:nvPr/>
        </p:nvSpPr>
        <p:spPr>
          <a:xfrm>
            <a:off x="1877616" y="234017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>
            <a:extLst>
              <a:ext uri="{FF2B5EF4-FFF2-40B4-BE49-F238E27FC236}">
                <a16:creationId xmlns:a16="http://schemas.microsoft.com/office/drawing/2014/main" id="{21C70820-FFFC-42CD-990C-BE482F75D63A}"/>
              </a:ext>
            </a:extLst>
          </p:cNvPr>
          <p:cNvSpPr/>
          <p:nvPr/>
        </p:nvSpPr>
        <p:spPr>
          <a:xfrm>
            <a:off x="1547664" y="2194885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id="{92AA582E-60F1-4949-B7EE-9952D707E5EB}"/>
              </a:ext>
            </a:extLst>
          </p:cNvPr>
          <p:cNvSpPr/>
          <p:nvPr/>
        </p:nvSpPr>
        <p:spPr>
          <a:xfrm>
            <a:off x="1376589" y="1930806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>
            <a:extLst>
              <a:ext uri="{FF2B5EF4-FFF2-40B4-BE49-F238E27FC236}">
                <a16:creationId xmlns:a16="http://schemas.microsoft.com/office/drawing/2014/main" id="{18815B6F-6F6A-4492-8958-76D34F431F89}"/>
              </a:ext>
            </a:extLst>
          </p:cNvPr>
          <p:cNvSpPr/>
          <p:nvPr/>
        </p:nvSpPr>
        <p:spPr>
          <a:xfrm>
            <a:off x="1397853" y="159754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>
            <a:extLst>
              <a:ext uri="{FF2B5EF4-FFF2-40B4-BE49-F238E27FC236}">
                <a16:creationId xmlns:a16="http://schemas.microsoft.com/office/drawing/2014/main" id="{AEB70AE5-C30F-47BA-A97D-29149761C917}"/>
              </a:ext>
            </a:extLst>
          </p:cNvPr>
          <p:cNvSpPr/>
          <p:nvPr/>
        </p:nvSpPr>
        <p:spPr>
          <a:xfrm>
            <a:off x="1655676" y="126885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>
            <a:extLst>
              <a:ext uri="{FF2B5EF4-FFF2-40B4-BE49-F238E27FC236}">
                <a16:creationId xmlns:a16="http://schemas.microsoft.com/office/drawing/2014/main" id="{8602FBBE-ABC4-43A4-A1F5-B6A5BC6C48D4}"/>
              </a:ext>
            </a:extLst>
          </p:cNvPr>
          <p:cNvSpPr/>
          <p:nvPr/>
        </p:nvSpPr>
        <p:spPr>
          <a:xfrm>
            <a:off x="2184231" y="120604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BA28813D-D033-44B8-B89B-3893C9ABAD94}"/>
              </a:ext>
            </a:extLst>
          </p:cNvPr>
          <p:cNvSpPr/>
          <p:nvPr/>
        </p:nvSpPr>
        <p:spPr>
          <a:xfrm>
            <a:off x="6228184" y="1222614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>
            <a:extLst>
              <a:ext uri="{FF2B5EF4-FFF2-40B4-BE49-F238E27FC236}">
                <a16:creationId xmlns:a16="http://schemas.microsoft.com/office/drawing/2014/main" id="{E59A38F8-86C1-4811-ACA4-3325A1E53527}"/>
              </a:ext>
            </a:extLst>
          </p:cNvPr>
          <p:cNvSpPr/>
          <p:nvPr/>
        </p:nvSpPr>
        <p:spPr>
          <a:xfrm>
            <a:off x="5964687" y="1864687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290506-1C67-4E6D-9D88-A8438CC08CE9}"/>
              </a:ext>
            </a:extLst>
          </p:cNvPr>
          <p:cNvSpPr txBox="1"/>
          <p:nvPr/>
        </p:nvSpPr>
        <p:spPr>
          <a:xfrm>
            <a:off x="899592" y="2767854"/>
            <a:ext cx="2635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Нормальное состояние Т</a:t>
            </a:r>
            <a:r>
              <a:rPr lang="en-US" b="1" dirty="0">
                <a:solidFill>
                  <a:srgbClr val="C00000"/>
                </a:solidFill>
              </a:rPr>
              <a:t>=0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FDD7D1-CCCC-4C32-8B4D-86AE3C0CD7B8}"/>
              </a:ext>
            </a:extLst>
          </p:cNvPr>
          <p:cNvSpPr txBox="1"/>
          <p:nvPr/>
        </p:nvSpPr>
        <p:spPr>
          <a:xfrm>
            <a:off x="5458623" y="2737646"/>
            <a:ext cx="3172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Сверхпроводящее состояние Т</a:t>
            </a:r>
            <a:r>
              <a:rPr lang="en-US" b="1" dirty="0">
                <a:solidFill>
                  <a:srgbClr val="0000FF"/>
                </a:solidFill>
              </a:rPr>
              <a:t>=0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6F36CDD6-F792-4CD3-93FD-24BBE0A4F26F}"/>
              </a:ext>
            </a:extLst>
          </p:cNvPr>
          <p:cNvSpPr/>
          <p:nvPr/>
        </p:nvSpPr>
        <p:spPr>
          <a:xfrm>
            <a:off x="7036731" y="1082225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4" name="Блок-схема: узел 33">
            <a:extLst>
              <a:ext uri="{FF2B5EF4-FFF2-40B4-BE49-F238E27FC236}">
                <a16:creationId xmlns:a16="http://schemas.microsoft.com/office/drawing/2014/main" id="{0D4925F7-7974-43A1-A8B4-A185CBC80B97}"/>
              </a:ext>
            </a:extLst>
          </p:cNvPr>
          <p:cNvSpPr/>
          <p:nvPr/>
        </p:nvSpPr>
        <p:spPr>
          <a:xfrm>
            <a:off x="6293417" y="2387700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>
            <a:extLst>
              <a:ext uri="{FF2B5EF4-FFF2-40B4-BE49-F238E27FC236}">
                <a16:creationId xmlns:a16="http://schemas.microsoft.com/office/drawing/2014/main" id="{8B2B9A4A-D5B7-47A5-97EA-819DA488868F}"/>
              </a:ext>
            </a:extLst>
          </p:cNvPr>
          <p:cNvSpPr/>
          <p:nvPr/>
        </p:nvSpPr>
        <p:spPr>
          <a:xfrm>
            <a:off x="7192680" y="235817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>
            <a:extLst>
              <a:ext uri="{FF2B5EF4-FFF2-40B4-BE49-F238E27FC236}">
                <a16:creationId xmlns:a16="http://schemas.microsoft.com/office/drawing/2014/main" id="{D8E67A4C-F62B-4B6C-8B14-104B963143C6}"/>
              </a:ext>
            </a:extLst>
          </p:cNvPr>
          <p:cNvSpPr/>
          <p:nvPr/>
        </p:nvSpPr>
        <p:spPr>
          <a:xfrm>
            <a:off x="7494427" y="177057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>
            <a:extLst>
              <a:ext uri="{FF2B5EF4-FFF2-40B4-BE49-F238E27FC236}">
                <a16:creationId xmlns:a16="http://schemas.microsoft.com/office/drawing/2014/main" id="{4E8103E8-4A21-44DB-961B-54184CBB23C7}"/>
              </a:ext>
            </a:extLst>
          </p:cNvPr>
          <p:cNvSpPr/>
          <p:nvPr/>
        </p:nvSpPr>
        <p:spPr>
          <a:xfrm rot="13384930">
            <a:off x="6192180" y="1464864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>
            <a:extLst>
              <a:ext uri="{FF2B5EF4-FFF2-40B4-BE49-F238E27FC236}">
                <a16:creationId xmlns:a16="http://schemas.microsoft.com/office/drawing/2014/main" id="{9776F321-3B91-4F5D-86FD-E9FCBB5EE9C6}"/>
              </a:ext>
            </a:extLst>
          </p:cNvPr>
          <p:cNvSpPr/>
          <p:nvPr/>
        </p:nvSpPr>
        <p:spPr>
          <a:xfrm rot="13384930">
            <a:off x="6696837" y="1201026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>
            <a:extLst>
              <a:ext uri="{FF2B5EF4-FFF2-40B4-BE49-F238E27FC236}">
                <a16:creationId xmlns:a16="http://schemas.microsoft.com/office/drawing/2014/main" id="{78651C4E-7DBE-4A6F-951F-12247FC04B05}"/>
              </a:ext>
            </a:extLst>
          </p:cNvPr>
          <p:cNvSpPr/>
          <p:nvPr/>
        </p:nvSpPr>
        <p:spPr>
          <a:xfrm rot="13384930">
            <a:off x="7302854" y="1526786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>
            <a:extLst>
              <a:ext uri="{FF2B5EF4-FFF2-40B4-BE49-F238E27FC236}">
                <a16:creationId xmlns:a16="http://schemas.microsoft.com/office/drawing/2014/main" id="{3F30CD45-7361-49FB-A1C3-396C6D1C5BFD}"/>
              </a:ext>
            </a:extLst>
          </p:cNvPr>
          <p:cNvSpPr/>
          <p:nvPr/>
        </p:nvSpPr>
        <p:spPr>
          <a:xfrm rot="13384930">
            <a:off x="7300162" y="2014896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E8A2A729-6F27-4FA2-8A78-12EBBF1B3560}"/>
              </a:ext>
            </a:extLst>
          </p:cNvPr>
          <p:cNvSpPr/>
          <p:nvPr/>
        </p:nvSpPr>
        <p:spPr>
          <a:xfrm rot="13384930">
            <a:off x="6732239" y="2349308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>
            <a:extLst>
              <a:ext uri="{FF2B5EF4-FFF2-40B4-BE49-F238E27FC236}">
                <a16:creationId xmlns:a16="http://schemas.microsoft.com/office/drawing/2014/main" id="{98C5AE82-4EDB-4FD0-9504-B366D6F13807}"/>
              </a:ext>
            </a:extLst>
          </p:cNvPr>
          <p:cNvSpPr/>
          <p:nvPr/>
        </p:nvSpPr>
        <p:spPr>
          <a:xfrm rot="13384930">
            <a:off x="6206524" y="2086140"/>
            <a:ext cx="72008" cy="72008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8764C40-C441-485C-8D32-61E49ABD6841}"/>
              </a:ext>
            </a:extLst>
          </p:cNvPr>
          <p:cNvSpPr txBox="1"/>
          <p:nvPr/>
        </p:nvSpPr>
        <p:spPr>
          <a:xfrm>
            <a:off x="7686294" y="1762256"/>
            <a:ext cx="1065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электроны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2707464-280D-43DD-B9CB-F812642FD6E4}"/>
              </a:ext>
            </a:extLst>
          </p:cNvPr>
          <p:cNvSpPr txBox="1"/>
          <p:nvPr/>
        </p:nvSpPr>
        <p:spPr>
          <a:xfrm>
            <a:off x="5292080" y="2358172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дырки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6A82517-D04A-4560-9BA0-773B4C3ACCFF}"/>
              </a:ext>
            </a:extLst>
          </p:cNvPr>
          <p:cNvCxnSpPr>
            <a:stCxn id="44" idx="3"/>
          </p:cNvCxnSpPr>
          <p:nvPr/>
        </p:nvCxnSpPr>
        <p:spPr>
          <a:xfrm flipV="1">
            <a:off x="5989707" y="2173033"/>
            <a:ext cx="201932" cy="3390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C3664C9-B467-4118-87B1-0683F4A071FA}"/>
              </a:ext>
            </a:extLst>
          </p:cNvPr>
          <p:cNvCxnSpPr>
            <a:cxnSpLocks/>
            <a:stCxn id="43" idx="1"/>
            <a:endCxn id="5" idx="6"/>
          </p:cNvCxnSpPr>
          <p:nvPr/>
        </p:nvCxnSpPr>
        <p:spPr>
          <a:xfrm flipH="1" flipV="1">
            <a:off x="7596336" y="1836114"/>
            <a:ext cx="89958" cy="8003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C2DAAD2-BBC4-4C74-BA15-82CFAB4BE832}"/>
              </a:ext>
            </a:extLst>
          </p:cNvPr>
          <p:cNvSpPr txBox="1"/>
          <p:nvPr/>
        </p:nvSpPr>
        <p:spPr>
          <a:xfrm>
            <a:off x="3721830" y="161629"/>
            <a:ext cx="1907093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rgbClr val="C00000"/>
                </a:solidFill>
              </a:rPr>
              <a:t>Размытие распределения Ферми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5DCC93-1608-456C-A8AE-EE5F079CE33A}"/>
                  </a:ext>
                </a:extLst>
              </p:cNvPr>
              <p:cNvSpPr txBox="1"/>
              <p:nvPr/>
            </p:nvSpPr>
            <p:spPr>
              <a:xfrm>
                <a:off x="443725" y="3281209"/>
                <a:ext cx="8352928" cy="339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Включим энергию взаимодействия между электронами. Так как это притяжение, то она дает нулевой вклад и понижает общую энергию системы. Но для этого должно быть возможным рассеивание из состояния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состояние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которые должны быть пусты,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заполнены. Тогда минимум энергии при нулевой температуре представляет соответственно полностью заполненные сферы в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пространстве. Поверхности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размываются. Проигрыш в кинетической энергии компенсируется выигрышем в потенциальной энергии взаимодействия электронов. Минимуму полной энергии соответствует состояние с размазанной поверхностью Ферми, то есть, когда состояния над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заполнены, а некоторые под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-пусты. Причем, если состояния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↑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заполнены, то состояния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тоже заполнены или наоборот: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↑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пусты, состояния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тоже пусты. </a:t>
                </a:r>
                <a:endParaRPr lang="ru-RU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95DCC93-1608-456C-A8AE-EE5F079CE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25" y="3281209"/>
                <a:ext cx="8352928" cy="3392532"/>
              </a:xfrm>
              <a:prstGeom prst="rect">
                <a:avLst/>
              </a:prstGeom>
              <a:blipFill>
                <a:blip r:embed="rId8"/>
                <a:stretch>
                  <a:fillRect l="-657" t="-898" r="-584" b="-1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34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BB375C-334F-4157-8BF8-5911B055E6E9}"/>
              </a:ext>
            </a:extLst>
          </p:cNvPr>
          <p:cNvSpPr txBox="1"/>
          <p:nvPr/>
        </p:nvSpPr>
        <p:spPr>
          <a:xfrm>
            <a:off x="863588" y="131059"/>
            <a:ext cx="766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Неустойчивость основного состояния Ферми жидкости относительно притяжения между частицами. </a:t>
            </a:r>
            <a:r>
              <a:rPr lang="ru-RU" sz="1800" b="1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Куперовские</a:t>
            </a:r>
            <a:r>
              <a:rPr lang="ru-RU" sz="1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пары</a:t>
            </a: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6C260-471E-4AA6-8F93-1B3140CBAC82}"/>
                  </a:ext>
                </a:extLst>
              </p:cNvPr>
              <p:cNvSpPr txBox="1"/>
              <p:nvPr/>
            </p:nvSpPr>
            <p:spPr>
              <a:xfrm>
                <a:off x="173151" y="793129"/>
                <a:ext cx="8856984" cy="1692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Как частицы с характерной энергией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~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–могут образовывать связанные состояния -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Куперовские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пары?</a:t>
                </a:r>
              </a:p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Купер показал, что наличие заполненной сферы Ферми приводит к тому, что квазичастицам с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выгоднее образовывать пары (связанное состояние имеет меньшую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чем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Энергия связи 2Δ.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6C260-471E-4AA6-8F93-1B3140CBA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1" y="793129"/>
                <a:ext cx="8856984" cy="1692771"/>
              </a:xfrm>
              <a:prstGeom prst="rect">
                <a:avLst/>
              </a:prstGeom>
              <a:blipFill>
                <a:blip r:embed="rId2"/>
                <a:stretch>
                  <a:fillRect l="-551" t="-1799" r="-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749AB94-B139-48D7-9CB1-8B881E1AD6D6}"/>
              </a:ext>
            </a:extLst>
          </p:cNvPr>
          <p:cNvSpPr txBox="1"/>
          <p:nvPr/>
        </p:nvSpPr>
        <p:spPr>
          <a:xfrm>
            <a:off x="464124" y="2177793"/>
            <a:ext cx="46167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Трехмерный интеграл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происходит на поверхности Ферми,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p=p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1C161-3078-4AE4-B15C-2967E1D950E9}"/>
              </a:ext>
            </a:extLst>
          </p:cNvPr>
          <p:cNvSpPr txBox="1"/>
          <p:nvPr/>
        </p:nvSpPr>
        <p:spPr>
          <a:xfrm>
            <a:off x="573476" y="4659611"/>
            <a:ext cx="7845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N(0)=N(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p)=0)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электронных состояний на уровне Ферми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трехмерный интеграл эффективно переходит в одномерный.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одномерной системе любое притяжение приводит к связанному состоянию.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" name="Рукописный ввод 91">
                <a:extLst>
                  <a:ext uri="{FF2B5EF4-FFF2-40B4-BE49-F238E27FC236}">
                    <a16:creationId xmlns:a16="http://schemas.microsoft.com/office/drawing/2014/main" id="{BDEB72B1-9E37-4EF4-94FA-1DD348A271EC}"/>
                  </a:ext>
                </a:extLst>
              </p14:cNvPr>
              <p14:cNvContentPartPr/>
              <p14:nvPr/>
            </p14:nvContentPartPr>
            <p14:xfrm>
              <a:off x="4038997" y="2377648"/>
              <a:ext cx="322560" cy="980280"/>
            </p14:xfrm>
          </p:contentPart>
        </mc:Choice>
        <mc:Fallback xmlns="">
          <p:pic>
            <p:nvPicPr>
              <p:cNvPr id="92" name="Рукописный ввод 91">
                <a:extLst>
                  <a:ext uri="{FF2B5EF4-FFF2-40B4-BE49-F238E27FC236}">
                    <a16:creationId xmlns:a16="http://schemas.microsoft.com/office/drawing/2014/main" id="{BDEB72B1-9E37-4EF4-94FA-1DD348A271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9997" y="2369008"/>
                <a:ext cx="340200" cy="9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3" name="Рукописный ввод 92">
                <a:extLst>
                  <a:ext uri="{FF2B5EF4-FFF2-40B4-BE49-F238E27FC236}">
                    <a16:creationId xmlns:a16="http://schemas.microsoft.com/office/drawing/2014/main" id="{2F1AD5C6-AD56-4C51-90FD-3009F1699B8A}"/>
                  </a:ext>
                </a:extLst>
              </p14:cNvPr>
              <p14:cNvContentPartPr/>
              <p14:nvPr/>
            </p14:nvContentPartPr>
            <p14:xfrm>
              <a:off x="4364797" y="2297728"/>
              <a:ext cx="263160" cy="524520"/>
            </p14:xfrm>
          </p:contentPart>
        </mc:Choice>
        <mc:Fallback xmlns="">
          <p:pic>
            <p:nvPicPr>
              <p:cNvPr id="93" name="Рукописный ввод 92">
                <a:extLst>
                  <a:ext uri="{FF2B5EF4-FFF2-40B4-BE49-F238E27FC236}">
                    <a16:creationId xmlns:a16="http://schemas.microsoft.com/office/drawing/2014/main" id="{2F1AD5C6-AD56-4C51-90FD-3009F1699B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5797" y="2289088"/>
                <a:ext cx="28080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4" name="Рукописный ввод 93">
                <a:extLst>
                  <a:ext uri="{FF2B5EF4-FFF2-40B4-BE49-F238E27FC236}">
                    <a16:creationId xmlns:a16="http://schemas.microsoft.com/office/drawing/2014/main" id="{E8BD76FC-54C9-48D6-BEFF-A709E4F1BA8F}"/>
                  </a:ext>
                </a:extLst>
              </p14:cNvPr>
              <p14:cNvContentPartPr/>
              <p14:nvPr/>
            </p14:nvContentPartPr>
            <p14:xfrm>
              <a:off x="4653157" y="2179648"/>
              <a:ext cx="164160" cy="277200"/>
            </p14:xfrm>
          </p:contentPart>
        </mc:Choice>
        <mc:Fallback xmlns="">
          <p:pic>
            <p:nvPicPr>
              <p:cNvPr id="94" name="Рукописный ввод 93">
                <a:extLst>
                  <a:ext uri="{FF2B5EF4-FFF2-40B4-BE49-F238E27FC236}">
                    <a16:creationId xmlns:a16="http://schemas.microsoft.com/office/drawing/2014/main" id="{E8BD76FC-54C9-48D6-BEFF-A709E4F1BA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4517" y="2170648"/>
                <a:ext cx="18180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5D47F93E-7682-40ED-828C-E76296D33F6D}"/>
              </a:ext>
            </a:extLst>
          </p:cNvPr>
          <p:cNvGrpSpPr/>
          <p:nvPr/>
        </p:nvGrpSpPr>
        <p:grpSpPr>
          <a:xfrm>
            <a:off x="4940797" y="2360728"/>
            <a:ext cx="343080" cy="511200"/>
            <a:chOff x="4940797" y="2360728"/>
            <a:chExt cx="3430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5" name="Рукописный ввод 94">
                  <a:extLst>
                    <a:ext uri="{FF2B5EF4-FFF2-40B4-BE49-F238E27FC236}">
                      <a16:creationId xmlns:a16="http://schemas.microsoft.com/office/drawing/2014/main" id="{9F500885-2DA7-4065-A581-41CF378795DA}"/>
                    </a:ext>
                  </a:extLst>
                </p14:cNvPr>
                <p14:cNvContentPartPr/>
                <p14:nvPr/>
              </p14:nvContentPartPr>
              <p14:xfrm>
                <a:off x="4970677" y="2462968"/>
                <a:ext cx="147960" cy="40896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9F500885-2DA7-4065-A581-41CF378795D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62037" y="2454328"/>
                  <a:ext cx="1656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DDF47A1E-19D1-4F65-8E7A-CAFEC04B8F60}"/>
                    </a:ext>
                  </a:extLst>
                </p14:cNvPr>
                <p14:cNvContentPartPr/>
                <p14:nvPr/>
              </p14:nvContentPartPr>
              <p14:xfrm>
                <a:off x="4940797" y="2360728"/>
                <a:ext cx="343080" cy="6984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DDF47A1E-19D1-4F65-8E7A-CAFEC04B8F6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2157" y="2351728"/>
                  <a:ext cx="36072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6ABB5320-D631-4EB5-B374-66F72D9D601E}"/>
                  </a:ext>
                </a:extLst>
              </p14:cNvPr>
              <p14:cNvContentPartPr/>
              <p14:nvPr/>
            </p14:nvContentPartPr>
            <p14:xfrm>
              <a:off x="4412677" y="2914408"/>
              <a:ext cx="1226880" cy="26280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6ABB5320-D631-4EB5-B374-66F72D9D60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03677" y="2905408"/>
                <a:ext cx="124452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99605E0-2EF1-41A6-8537-170F631E7E92}"/>
              </a:ext>
            </a:extLst>
          </p:cNvPr>
          <p:cNvGrpSpPr/>
          <p:nvPr/>
        </p:nvGrpSpPr>
        <p:grpSpPr>
          <a:xfrm>
            <a:off x="4382077" y="2956528"/>
            <a:ext cx="1234440" cy="495360"/>
            <a:chOff x="4382077" y="2956528"/>
            <a:chExt cx="123444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F12F3F74-2F64-498B-A019-B61861B08944}"/>
                    </a:ext>
                  </a:extLst>
                </p14:cNvPr>
                <p14:cNvContentPartPr/>
                <p14:nvPr/>
              </p14:nvContentPartPr>
              <p14:xfrm>
                <a:off x="4416637" y="3017368"/>
                <a:ext cx="311040" cy="35244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F12F3F74-2F64-498B-A019-B61861B0894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07997" y="3008728"/>
                  <a:ext cx="328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81E75CB7-32DD-4DD3-8290-359E46045288}"/>
                    </a:ext>
                  </a:extLst>
                </p14:cNvPr>
                <p14:cNvContentPartPr/>
                <p14:nvPr/>
              </p14:nvContentPartPr>
              <p14:xfrm>
                <a:off x="4770517" y="3129328"/>
                <a:ext cx="75960" cy="17424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81E75CB7-32DD-4DD3-8290-359E460452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61877" y="3120328"/>
                  <a:ext cx="93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1" name="Рукописный ввод 100">
                  <a:extLst>
                    <a:ext uri="{FF2B5EF4-FFF2-40B4-BE49-F238E27FC236}">
                      <a16:creationId xmlns:a16="http://schemas.microsoft.com/office/drawing/2014/main" id="{BD2F494D-1EE5-4D1E-A195-CE28A30295BF}"/>
                    </a:ext>
                  </a:extLst>
                </p14:cNvPr>
                <p14:cNvContentPartPr/>
                <p14:nvPr/>
              </p14:nvContentPartPr>
              <p14:xfrm>
                <a:off x="4942597" y="3141928"/>
                <a:ext cx="68400" cy="17244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BD2F494D-1EE5-4D1E-A195-CE28A30295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33597" y="3132928"/>
                  <a:ext cx="86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2" name="Рукописный ввод 101">
                  <a:extLst>
                    <a:ext uri="{FF2B5EF4-FFF2-40B4-BE49-F238E27FC236}">
                      <a16:creationId xmlns:a16="http://schemas.microsoft.com/office/drawing/2014/main" id="{3C3AF89C-50BB-4FB6-8C18-B421E0A54202}"/>
                    </a:ext>
                  </a:extLst>
                </p14:cNvPr>
                <p14:cNvContentPartPr/>
                <p14:nvPr/>
              </p14:nvContentPartPr>
              <p14:xfrm>
                <a:off x="4786357" y="3047248"/>
                <a:ext cx="262800" cy="17640"/>
              </p14:xfrm>
            </p:contentPart>
          </mc:Choice>
          <mc:Fallback xmlns=""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3C3AF89C-50BB-4FB6-8C18-B421E0A542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77357" y="3038608"/>
                  <a:ext cx="28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3" name="Рукописный ввод 102">
                  <a:extLst>
                    <a:ext uri="{FF2B5EF4-FFF2-40B4-BE49-F238E27FC236}">
                      <a16:creationId xmlns:a16="http://schemas.microsoft.com/office/drawing/2014/main" id="{50DD7745-9B4C-4C29-BBE1-DEBC2E33C361}"/>
                    </a:ext>
                  </a:extLst>
                </p14:cNvPr>
                <p14:cNvContentPartPr/>
                <p14:nvPr/>
              </p14:nvContentPartPr>
              <p14:xfrm>
                <a:off x="5236717" y="2991808"/>
                <a:ext cx="138240" cy="344520"/>
              </p14:xfrm>
            </p:contentPart>
          </mc:Choice>
          <mc:Fallback xmlns=""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50DD7745-9B4C-4C29-BBE1-DEBC2E33C3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28077" y="2983168"/>
                  <a:ext cx="155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4" name="Рукописный ввод 103">
                  <a:extLst>
                    <a:ext uri="{FF2B5EF4-FFF2-40B4-BE49-F238E27FC236}">
                      <a16:creationId xmlns:a16="http://schemas.microsoft.com/office/drawing/2014/main" id="{8502AA51-5C95-41DE-B104-2E03B1B8A871}"/>
                    </a:ext>
                  </a:extLst>
                </p14:cNvPr>
                <p14:cNvContentPartPr/>
                <p14:nvPr/>
              </p14:nvContentPartPr>
              <p14:xfrm>
                <a:off x="5206837" y="3081808"/>
                <a:ext cx="106560" cy="360"/>
              </p14:xfrm>
            </p:contentPart>
          </mc:Choice>
          <mc:Fallback xmlns="">
            <p:pic>
              <p:nvPicPr>
                <p:cNvPr id="104" name="Рукописный ввод 103">
                  <a:extLst>
                    <a:ext uri="{FF2B5EF4-FFF2-40B4-BE49-F238E27FC236}">
                      <a16:creationId xmlns:a16="http://schemas.microsoft.com/office/drawing/2014/main" id="{8502AA51-5C95-41DE-B104-2E03B1B8A87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98197" y="3073168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7" name="Рукописный ввод 106">
                  <a:extLst>
                    <a:ext uri="{FF2B5EF4-FFF2-40B4-BE49-F238E27FC236}">
                      <a16:creationId xmlns:a16="http://schemas.microsoft.com/office/drawing/2014/main" id="{3EA4E276-C0FE-48AE-9B84-7A1F98D3FC87}"/>
                    </a:ext>
                  </a:extLst>
                </p14:cNvPr>
                <p14:cNvContentPartPr/>
                <p14:nvPr/>
              </p14:nvContentPartPr>
              <p14:xfrm>
                <a:off x="4382077" y="2991808"/>
                <a:ext cx="125640" cy="416520"/>
              </p14:xfrm>
            </p:contentPart>
          </mc:Choice>
          <mc:Fallback xmlns="">
            <p:pic>
              <p:nvPicPr>
                <p:cNvPr id="107" name="Рукописный ввод 106">
                  <a:extLst>
                    <a:ext uri="{FF2B5EF4-FFF2-40B4-BE49-F238E27FC236}">
                      <a16:creationId xmlns:a16="http://schemas.microsoft.com/office/drawing/2014/main" id="{3EA4E276-C0FE-48AE-9B84-7A1F98D3FC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3437" y="2983168"/>
                  <a:ext cx="1432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F4B444AC-527A-4DCF-8720-216B34404566}"/>
                    </a:ext>
                  </a:extLst>
                </p14:cNvPr>
                <p14:cNvContentPartPr/>
                <p14:nvPr/>
              </p14:nvContentPartPr>
              <p14:xfrm>
                <a:off x="5360557" y="2983168"/>
                <a:ext cx="118440" cy="46872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F4B444AC-527A-4DCF-8720-216B3440456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51557" y="2974528"/>
                  <a:ext cx="1360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1" name="Рукописный ввод 110">
                  <a:extLst>
                    <a:ext uri="{FF2B5EF4-FFF2-40B4-BE49-F238E27FC236}">
                      <a16:creationId xmlns:a16="http://schemas.microsoft.com/office/drawing/2014/main" id="{7A2D3297-7E00-4793-BF0F-95D800FEA884}"/>
                    </a:ext>
                  </a:extLst>
                </p14:cNvPr>
                <p14:cNvContentPartPr/>
                <p14:nvPr/>
              </p14:nvContentPartPr>
              <p14:xfrm>
                <a:off x="5481877" y="2956528"/>
                <a:ext cx="134640" cy="18360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7A2D3297-7E00-4793-BF0F-95D800FEA88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73237" y="2947528"/>
                  <a:ext cx="15228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id="{751A2B79-FD1F-4D89-B802-4D7DE3E3BD91}"/>
                  </a:ext>
                </a:extLst>
              </p14:cNvPr>
              <p14:cNvContentPartPr/>
              <p14:nvPr/>
            </p14:nvContentPartPr>
            <p14:xfrm>
              <a:off x="901237" y="3120688"/>
              <a:ext cx="360" cy="360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751A2B79-FD1F-4D89-B802-4D7DE3E3BD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2237" y="3112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id="{56B6ACE7-2720-4AF7-B03B-B71C307D6144}"/>
                  </a:ext>
                </a:extLst>
              </p14:cNvPr>
              <p14:cNvContentPartPr/>
              <p14:nvPr/>
            </p14:nvContentPartPr>
            <p14:xfrm>
              <a:off x="6909277" y="2966248"/>
              <a:ext cx="313200" cy="529200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56B6ACE7-2720-4AF7-B03B-B71C307D61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00277" y="2957608"/>
                <a:ext cx="330840" cy="54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FC7E77BD-20BC-43DB-A7F8-C7FE4CAF1B46}"/>
              </a:ext>
            </a:extLst>
          </p:cNvPr>
          <p:cNvGrpSpPr/>
          <p:nvPr/>
        </p:nvGrpSpPr>
        <p:grpSpPr>
          <a:xfrm>
            <a:off x="5928277" y="2154448"/>
            <a:ext cx="2078280" cy="1285200"/>
            <a:chOff x="5928277" y="2154448"/>
            <a:chExt cx="2078280" cy="12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219E5B6F-7250-4E16-A03E-42C7463BE489}"/>
                    </a:ext>
                  </a:extLst>
                </p14:cNvPr>
                <p14:cNvContentPartPr/>
                <p14:nvPr/>
              </p14:nvContentPartPr>
              <p14:xfrm>
                <a:off x="5945557" y="2776888"/>
                <a:ext cx="391680" cy="2196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219E5B6F-7250-4E16-A03E-42C7463BE4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36917" y="2768248"/>
                  <a:ext cx="409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5" name="Рукописный ввод 114">
                  <a:extLst>
                    <a:ext uri="{FF2B5EF4-FFF2-40B4-BE49-F238E27FC236}">
                      <a16:creationId xmlns:a16="http://schemas.microsoft.com/office/drawing/2014/main" id="{AEDDF821-DE50-41EE-9C39-6BE3BA37C3CB}"/>
                    </a:ext>
                  </a:extLst>
                </p14:cNvPr>
                <p14:cNvContentPartPr/>
                <p14:nvPr/>
              </p14:nvContentPartPr>
              <p14:xfrm>
                <a:off x="5928277" y="3021688"/>
                <a:ext cx="388800" cy="360"/>
              </p14:xfrm>
            </p:contentPart>
          </mc:Choice>
          <mc:Fallback xmlns="">
            <p:pic>
              <p:nvPicPr>
                <p:cNvPr id="115" name="Рукописный ввод 114">
                  <a:extLst>
                    <a:ext uri="{FF2B5EF4-FFF2-40B4-BE49-F238E27FC236}">
                      <a16:creationId xmlns:a16="http://schemas.microsoft.com/office/drawing/2014/main" id="{AEDDF821-DE50-41EE-9C39-6BE3BA37C3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19277" y="3013048"/>
                  <a:ext cx="406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6" name="Рукописный ввод 115">
                  <a:extLst>
                    <a:ext uri="{FF2B5EF4-FFF2-40B4-BE49-F238E27FC236}">
                      <a16:creationId xmlns:a16="http://schemas.microsoft.com/office/drawing/2014/main" id="{30430C5F-6395-4BB9-825E-B4BD9BC30E34}"/>
                    </a:ext>
                  </a:extLst>
                </p14:cNvPr>
                <p14:cNvContentPartPr/>
                <p14:nvPr/>
              </p14:nvContentPartPr>
              <p14:xfrm>
                <a:off x="6576277" y="2154448"/>
                <a:ext cx="578880" cy="550080"/>
              </p14:xfrm>
            </p:contentPart>
          </mc:Choice>
          <mc:Fallback xmlns="">
            <p:pic>
              <p:nvPicPr>
                <p:cNvPr id="116" name="Рукописный ввод 115">
                  <a:extLst>
                    <a:ext uri="{FF2B5EF4-FFF2-40B4-BE49-F238E27FC236}">
                      <a16:creationId xmlns:a16="http://schemas.microsoft.com/office/drawing/2014/main" id="{30430C5F-6395-4BB9-825E-B4BD9BC30E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67637" y="2145448"/>
                  <a:ext cx="59652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7" name="Рукописный ввод 116">
                  <a:extLst>
                    <a:ext uri="{FF2B5EF4-FFF2-40B4-BE49-F238E27FC236}">
                      <a16:creationId xmlns:a16="http://schemas.microsoft.com/office/drawing/2014/main" id="{0E83D8C9-4DFE-4606-B0B9-D668D6C5D302}"/>
                    </a:ext>
                  </a:extLst>
                </p14:cNvPr>
                <p14:cNvContentPartPr/>
                <p14:nvPr/>
              </p14:nvContentPartPr>
              <p14:xfrm>
                <a:off x="7130317" y="2270728"/>
                <a:ext cx="128880" cy="40284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0E83D8C9-4DFE-4606-B0B9-D668D6C5D30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21677" y="2261728"/>
                  <a:ext cx="1465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8" name="Рукописный ввод 117">
                  <a:extLst>
                    <a:ext uri="{FF2B5EF4-FFF2-40B4-BE49-F238E27FC236}">
                      <a16:creationId xmlns:a16="http://schemas.microsoft.com/office/drawing/2014/main" id="{6CFA4E27-5C2A-45EF-8448-5FEEC6C1DAEF}"/>
                    </a:ext>
                  </a:extLst>
                </p14:cNvPr>
                <p14:cNvContentPartPr/>
                <p14:nvPr/>
              </p14:nvContentPartPr>
              <p14:xfrm>
                <a:off x="7279717" y="2398168"/>
                <a:ext cx="173880" cy="25164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6CFA4E27-5C2A-45EF-8448-5FEEC6C1DA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70717" y="2389528"/>
                  <a:ext cx="191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0" name="Рукописный ввод 119">
                  <a:extLst>
                    <a:ext uri="{FF2B5EF4-FFF2-40B4-BE49-F238E27FC236}">
                      <a16:creationId xmlns:a16="http://schemas.microsoft.com/office/drawing/2014/main" id="{7C40C41A-AF63-4B44-954E-A09BBC5E9307}"/>
                    </a:ext>
                  </a:extLst>
                </p14:cNvPr>
                <p14:cNvContentPartPr/>
                <p14:nvPr/>
              </p14:nvContentPartPr>
              <p14:xfrm>
                <a:off x="7536397" y="2227528"/>
                <a:ext cx="62280" cy="531360"/>
              </p14:xfrm>
            </p:contentPart>
          </mc:Choice>
          <mc:Fallback xmlns="">
            <p:pic>
              <p:nvPicPr>
                <p:cNvPr id="120" name="Рукописный ввод 119">
                  <a:extLst>
                    <a:ext uri="{FF2B5EF4-FFF2-40B4-BE49-F238E27FC236}">
                      <a16:creationId xmlns:a16="http://schemas.microsoft.com/office/drawing/2014/main" id="{7C40C41A-AF63-4B44-954E-A09BBC5E930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27397" y="2218888"/>
                  <a:ext cx="7992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1" name="Рукописный ввод 120">
                  <a:extLst>
                    <a:ext uri="{FF2B5EF4-FFF2-40B4-BE49-F238E27FC236}">
                      <a16:creationId xmlns:a16="http://schemas.microsoft.com/office/drawing/2014/main" id="{0BA7CB82-6E5A-496F-8D1D-439DF42E696A}"/>
                    </a:ext>
                  </a:extLst>
                </p14:cNvPr>
                <p14:cNvContentPartPr/>
                <p14:nvPr/>
              </p14:nvContentPartPr>
              <p14:xfrm>
                <a:off x="6430477" y="2901088"/>
                <a:ext cx="1153440" cy="14040"/>
              </p14:xfrm>
            </p:contentPart>
          </mc:Choice>
          <mc:Fallback xmlns="">
            <p:pic>
              <p:nvPicPr>
                <p:cNvPr id="121" name="Рукописный ввод 120">
                  <a:extLst>
                    <a:ext uri="{FF2B5EF4-FFF2-40B4-BE49-F238E27FC236}">
                      <a16:creationId xmlns:a16="http://schemas.microsoft.com/office/drawing/2014/main" id="{0BA7CB82-6E5A-496F-8D1D-439DF42E69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21477" y="2892448"/>
                  <a:ext cx="1171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4" name="Рукописный ввод 123">
                  <a:extLst>
                    <a:ext uri="{FF2B5EF4-FFF2-40B4-BE49-F238E27FC236}">
                      <a16:creationId xmlns:a16="http://schemas.microsoft.com/office/drawing/2014/main" id="{C49950E7-60E1-45F6-99BD-87F4CB35B575}"/>
                    </a:ext>
                  </a:extLst>
                </p14:cNvPr>
                <p14:cNvContentPartPr/>
                <p14:nvPr/>
              </p14:nvContentPartPr>
              <p14:xfrm>
                <a:off x="7601917" y="2188288"/>
                <a:ext cx="404640" cy="1251360"/>
              </p14:xfrm>
            </p:contentPart>
          </mc:Choice>
          <mc:Fallback xmlns=""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C49950E7-60E1-45F6-99BD-87F4CB35B5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93277" y="2179648"/>
                  <a:ext cx="422280" cy="126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id="{CAA1A8B4-18ED-44B2-B528-EE6F7659C689}"/>
                  </a:ext>
                </a:extLst>
              </p14:cNvPr>
              <p14:cNvContentPartPr/>
              <p14:nvPr/>
            </p14:nvContentPartPr>
            <p14:xfrm>
              <a:off x="8099437" y="2456488"/>
              <a:ext cx="297000" cy="593280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CAA1A8B4-18ED-44B2-B528-EE6F7659C68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90797" y="2447488"/>
                <a:ext cx="314640" cy="61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D27B339A-0929-4FBF-ADF5-8A6E95537AD2}"/>
              </a:ext>
            </a:extLst>
          </p:cNvPr>
          <p:cNvGrpSpPr/>
          <p:nvPr/>
        </p:nvGrpSpPr>
        <p:grpSpPr>
          <a:xfrm>
            <a:off x="8203477" y="2500768"/>
            <a:ext cx="482040" cy="838080"/>
            <a:chOff x="8203477" y="2500768"/>
            <a:chExt cx="482040" cy="83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6" name="Рукописный ввод 125">
                  <a:extLst>
                    <a:ext uri="{FF2B5EF4-FFF2-40B4-BE49-F238E27FC236}">
                      <a16:creationId xmlns:a16="http://schemas.microsoft.com/office/drawing/2014/main" id="{232E91FF-FEA3-4F59-B2F6-97C6A98397FC}"/>
                    </a:ext>
                  </a:extLst>
                </p14:cNvPr>
                <p14:cNvContentPartPr/>
                <p14:nvPr/>
              </p14:nvContentPartPr>
              <p14:xfrm>
                <a:off x="8523157" y="2500768"/>
                <a:ext cx="162360" cy="838080"/>
              </p14:xfrm>
            </p:contentPart>
          </mc:Choice>
          <mc:Fallback xmlns="">
            <p:pic>
              <p:nvPicPr>
                <p:cNvPr id="126" name="Рукописный ввод 125">
                  <a:extLst>
                    <a:ext uri="{FF2B5EF4-FFF2-40B4-BE49-F238E27FC236}">
                      <a16:creationId xmlns:a16="http://schemas.microsoft.com/office/drawing/2014/main" id="{232E91FF-FEA3-4F59-B2F6-97C6A98397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14157" y="2492128"/>
                  <a:ext cx="180000" cy="8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FDE6E22E-9CDE-4338-99C3-7A55B5931C8B}"/>
                    </a:ext>
                  </a:extLst>
                </p14:cNvPr>
                <p14:cNvContentPartPr/>
                <p14:nvPr/>
              </p14:nvContentPartPr>
              <p14:xfrm>
                <a:off x="8203477" y="2831968"/>
                <a:ext cx="152640" cy="65880"/>
              </p14:xfrm>
            </p:contentPart>
          </mc:Choice>
          <mc:Fallback xmlns=""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FDE6E22E-9CDE-4338-99C3-7A55B5931C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94477" y="2822968"/>
                  <a:ext cx="17028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54C9BA70-99D3-4343-91BF-5617489072E0}"/>
                  </a:ext>
                </a:extLst>
              </p14:cNvPr>
              <p14:cNvContentPartPr/>
              <p14:nvPr/>
            </p14:nvContentPartPr>
            <p14:xfrm>
              <a:off x="8454757" y="3335248"/>
              <a:ext cx="195480" cy="179280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54C9BA70-99D3-4343-91BF-5617489072E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445757" y="3326608"/>
                <a:ext cx="2131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EAD8DBD-3C5A-4551-A52E-78CC786155AD}"/>
                  </a:ext>
                </a:extLst>
              </p:cNvPr>
              <p:cNvSpPr txBox="1"/>
              <p:nvPr/>
            </p:nvSpPr>
            <p:spPr>
              <a:xfrm>
                <a:off x="379485" y="3923051"/>
                <a:ext cx="8496944" cy="773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Картина квазичастиц ФЖ: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сдвиг энергии на величину химического потенциала μ</a:t>
                </a: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m:rPr>
                        <m:sty m:val="p"/>
                      </m:rPr>
                      <a:rPr lang="en-US" sz="1800" b="0" i="0" baseline="-250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5EAD8DBD-3C5A-4551-A52E-78CC78615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5" y="3923051"/>
                <a:ext cx="8496944" cy="773032"/>
              </a:xfrm>
              <a:prstGeom prst="rect">
                <a:avLst/>
              </a:prstGeom>
              <a:blipFill>
                <a:blip r:embed="rId61"/>
                <a:stretch>
                  <a:fillRect l="-72" t="-4762" b="-11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95817" y="5678446"/>
            <a:ext cx="891467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NZ" sz="1600" dirty="0"/>
              <a:t>In 1956 L. Cooper considered </a:t>
            </a:r>
            <a:r>
              <a:rPr lang="en-NZ" sz="1600" u="sng" dirty="0"/>
              <a:t>two</a:t>
            </a:r>
            <a:r>
              <a:rPr lang="en-NZ" sz="1600" dirty="0"/>
              <a:t> electrons added to a metal at T=0. Pauli exclusion principle forces them to occupy states above the Fermi energy such that k&gt;</a:t>
            </a:r>
            <a:r>
              <a:rPr lang="en-NZ" sz="1600" dirty="0" err="1"/>
              <a:t>k</a:t>
            </a:r>
            <a:r>
              <a:rPr lang="en-NZ" sz="1600" baseline="-25000" dirty="0" err="1"/>
              <a:t>F</a:t>
            </a:r>
            <a:r>
              <a:rPr lang="en-NZ" sz="1600" dirty="0"/>
              <a:t>. Solution of  Schr</a:t>
            </a:r>
            <a:r>
              <a:rPr lang="en-NZ" sz="1600" dirty="0">
                <a:effectLst/>
              </a:rPr>
              <a:t>ödinger equation for a pair of electrons with opposite momenta and spins (k↑ and -k↓) gives a </a:t>
            </a:r>
            <a:r>
              <a:rPr lang="en-NZ" sz="1600" b="1" u="sng" dirty="0">
                <a:effectLst/>
              </a:rPr>
              <a:t>bound state </a:t>
            </a:r>
            <a:r>
              <a:rPr lang="en-NZ" sz="1600" dirty="0">
                <a:effectLst/>
              </a:rPr>
              <a:t>independently how small the potential </a:t>
            </a:r>
            <a:r>
              <a:rPr lang="en-NZ" sz="1600" dirty="0"/>
              <a:t>V</a:t>
            </a:r>
            <a:r>
              <a:rPr lang="en-NZ" sz="1600" dirty="0">
                <a:effectLst/>
              </a:rPr>
              <a:t> is.</a:t>
            </a:r>
          </a:p>
          <a:p>
            <a:pPr algn="ctr"/>
            <a:r>
              <a:rPr lang="en-NZ" sz="1600" dirty="0"/>
              <a:t> </a:t>
            </a:r>
          </a:p>
          <a:p>
            <a:pPr algn="just"/>
            <a:endParaRPr lang="en-NZ" dirty="0"/>
          </a:p>
        </p:txBody>
      </p:sp>
      <p:pic>
        <p:nvPicPr>
          <p:cNvPr id="42" name="Picture 1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10" y="6582032"/>
            <a:ext cx="2534075" cy="11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Дата 1">
                <a:extLst>
                  <a:ext uri="{FF2B5EF4-FFF2-40B4-BE49-F238E27FC236}">
                    <a16:creationId xmlns:a16="http://schemas.microsoft.com/office/drawing/2014/main" id="{26D79227-B101-406A-9950-5BB20F8949E9}"/>
                  </a:ext>
                </a:extLst>
              </p:cNvPr>
              <p:cNvSpPr>
                <a:spLocks noGrp="1"/>
              </p:cNvSpPr>
              <p:nvPr>
                <p:ph type="dt" sz="half" idx="10"/>
              </p:nvPr>
            </p:nvSpPr>
            <p:spPr>
              <a:xfrm>
                <a:off x="3422749" y="6499225"/>
                <a:ext cx="2962672" cy="476250"/>
              </a:xfrm>
            </p:spPr>
            <p:txBody>
              <a:bodyPr/>
              <a:lstStyle/>
              <a:p>
                <a:r>
                  <a:rPr lang="en-US" altLang="en-US" dirty="0"/>
                  <a:t>e feels e even at</a:t>
                </a:r>
                <a:r>
                  <a:rPr lang="ru-RU" altLang="en-US" dirty="0"/>
                  <a:t> </a:t>
                </a:r>
                <a:r>
                  <a:rPr lang="en-NZ" sz="1400" dirty="0"/>
                  <a:t>E</a:t>
                </a:r>
                <a:r>
                  <a:rPr lang="en-NZ" sz="1400" baseline="-25000" dirty="0"/>
                  <a:t>F </a:t>
                </a:r>
                <a:r>
                  <a:rPr lang="en-US" altLang="en-US" dirty="0"/>
                  <a:t>&gt;&gt;</a:t>
                </a:r>
                <a:r>
                  <a:rPr lang="en-NZ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1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NZ" sz="1400" b="0" i="1" smtClean="0">
                            <a:latin typeface="Cambria Math"/>
                          </a:rPr>
                          <m:t>𝑏𝑜𝑢𝑛𝑑</m:t>
                        </m:r>
                      </m:sub>
                    </m:sSub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" name="Дата 1">
                <a:extLst>
                  <a:ext uri="{FF2B5EF4-FFF2-40B4-BE49-F238E27FC236}">
                    <a16:creationId xmlns:a16="http://schemas.microsoft.com/office/drawing/2014/main" id="{26D79227-B101-406A-9950-5BB20F894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dt" sz="half" idx="10"/>
              </p:nvPr>
            </p:nvSpPr>
            <p:spPr>
              <a:xfrm>
                <a:off x="3422749" y="6499225"/>
                <a:ext cx="2962672" cy="476250"/>
              </a:xfrm>
              <a:blipFill>
                <a:blip r:embed="rId2"/>
                <a:stretch>
                  <a:fillRect l="-617" t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A8AB7E-74CE-4CC2-A806-15EC71FC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Lecture #</a:t>
            </a:r>
            <a:r>
              <a:rPr lang="ru-RU" altLang="en-US" dirty="0"/>
              <a:t>1</a:t>
            </a:r>
            <a:endParaRPr lang="en-US" alt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82E04-1462-4583-8AC1-01A222E2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84DD-2DC0-4788-950A-BFC750D25A5E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F258F-EF6A-40F8-BF3A-8AF4F202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0650"/>
            <a:ext cx="70008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4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Lecture #2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84DD-2DC0-4788-950A-BFC750D25A5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3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9" descr="John Bard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127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1" descr="Leon Neil Coo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12" y="116632"/>
            <a:ext cx="6127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3" descr="John Robert Schrieff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37" y="116632"/>
            <a:ext cx="6127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5776" y="110580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Bardeen-Cooper-Schrieffer  (BCS) model</a:t>
            </a:r>
          </a:p>
          <a:p>
            <a:pPr algn="ctr"/>
            <a:r>
              <a:rPr lang="en-US" altLang="en-US" sz="1800" dirty="0">
                <a:solidFill>
                  <a:srgbClr val="FF0000"/>
                </a:solidFill>
              </a:rPr>
              <a:t>(Nobel prize 1972) </a:t>
            </a:r>
          </a:p>
          <a:p>
            <a:endParaRPr lang="en-NZ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63280" y="77096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NZ" sz="1600" dirty="0"/>
              <a:t>BCS ground state energy for </a:t>
            </a:r>
            <a:r>
              <a:rPr lang="en-NZ" sz="1600" u="sng" dirty="0"/>
              <a:t>all</a:t>
            </a:r>
            <a:r>
              <a:rPr lang="en-NZ" sz="1600" dirty="0"/>
              <a:t> electrons is calculated by a </a:t>
            </a:r>
            <a:r>
              <a:rPr lang="en-NZ" sz="1600" dirty="0" err="1"/>
              <a:t>variational</a:t>
            </a:r>
            <a:r>
              <a:rPr lang="en-NZ" sz="1600" dirty="0"/>
              <a:t> method. The state is formed of Cooper pairs </a:t>
            </a:r>
            <a:r>
              <a:rPr lang="en-NZ" sz="1600" dirty="0">
                <a:effectLst/>
              </a:rPr>
              <a:t>(k↑,-k↓). </a:t>
            </a:r>
            <a:endParaRPr lang="en-NZ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4BAB27-B5F8-44E2-B2AF-82AC7EF5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57" y="1316311"/>
            <a:ext cx="7426036" cy="16403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E40AE1-1601-4053-A7D3-F36C8B81D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3010691"/>
            <a:ext cx="6134730" cy="14458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12F614-41F0-4A21-BFA3-6CD32195E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19" y="4581128"/>
            <a:ext cx="6205589" cy="207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9CE140-87EF-0AAC-A40B-80B944AA07EC}"/>
                  </a:ext>
                </a:extLst>
              </p:cNvPr>
              <p:cNvSpPr txBox="1"/>
              <p:nvPr/>
            </p:nvSpPr>
            <p:spPr>
              <a:xfrm>
                <a:off x="6588224" y="5157192"/>
                <a:ext cx="2264961" cy="1186159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err="1"/>
                  <a:t>Боголюбовские</a:t>
                </a:r>
                <a:r>
                  <a:rPr lang="ru-RU" dirty="0"/>
                  <a:t> квазичастицы – линейная комбинация из электрона и дырки с коэффициентами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9CE140-87EF-0AAC-A40B-80B944AA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157192"/>
                <a:ext cx="2264961" cy="1186159"/>
              </a:xfrm>
              <a:prstGeom prst="rect">
                <a:avLst/>
              </a:prstGeom>
              <a:blipFill>
                <a:blip r:embed="rId8"/>
                <a:stretch>
                  <a:fillRect l="-266" r="-1596" b="-1000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5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271551-B493-4D94-8188-123CC2D731AD}"/>
                  </a:ext>
                </a:extLst>
              </p:cNvPr>
              <p:cNvSpPr txBox="1"/>
              <p:nvPr/>
            </p:nvSpPr>
            <p:spPr>
              <a:xfrm>
                <a:off x="683568" y="1052736"/>
                <a:ext cx="7488832" cy="513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Операторы уничтожения и рождения электронов представляют собой линейные комбинации из операторов рождения и уничтожения квазичастиц типа частицы и типа дырки – формулы преобразования Боголюбова.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вероятность того, что пара состояний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занята. Соответственно,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</m:t>
                    </m:r>
                    <m:sSubSup>
                      <m:sSub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вероятность того, что пара этих состояний свободна.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⟊</m:t>
                              </m:r>
                            </m:sup>
                          </m:sSub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↑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⟊</m:t>
                              </m:r>
                            </m:sup>
                          </m:sSub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⟊</m:t>
                              </m:r>
                            </m:sup>
                          </m:sSubSup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↑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⟊</m:t>
                          </m:r>
                        </m:sup>
                      </m:sSubSup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↑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↑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⟊</m:t>
                          </m:r>
                        </m:sup>
                      </m:sSubSup>
                      <m:sSubSup>
                        <m:sSub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⟊</m:t>
                          </m:r>
                        </m:sup>
                      </m:sSub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↓</m:t>
                          </m:r>
                        </m:sub>
                      </m:sSub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↑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sSubSup>
                        <m:sSub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↓</m:t>
                          </m:r>
                        </m:sub>
                      </m:sSub>
                      <m:sSubSup>
                        <m:sSub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↓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⟊</m:t>
                          </m:r>
                        </m:sup>
                      </m:sSubSup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↑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ср. с норм. Ферми жидкостью при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есть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основном состоянии, эл. ячейка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свободна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поверхность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размазана, область размывается по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2∆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271551-B493-4D94-8188-123CC2D73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7488832" cy="5131598"/>
              </a:xfrm>
              <a:prstGeom prst="rect">
                <a:avLst/>
              </a:prstGeom>
              <a:blipFill>
                <a:blip r:embed="rId2"/>
                <a:stretch>
                  <a:fillRect l="-651" t="-713" r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283966C-0D7C-4477-BF7C-B692A5CA207A}"/>
              </a:ext>
            </a:extLst>
          </p:cNvPr>
          <p:cNvSpPr txBox="1"/>
          <p:nvPr/>
        </p:nvSpPr>
        <p:spPr>
          <a:xfrm>
            <a:off x="2843808" y="260620"/>
            <a:ext cx="3378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Квазичастицы </a:t>
            </a:r>
            <a:r>
              <a:rPr lang="ru-RU" sz="2000" b="1" dirty="0" err="1">
                <a:solidFill>
                  <a:srgbClr val="C00000"/>
                </a:solidFill>
              </a:rPr>
              <a:t>Боголоны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6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4BAB27-B5F8-44E2-B2AF-82AC7EF5E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97152"/>
            <a:ext cx="7426036" cy="1640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BCS ground state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304932"/>
              </p:ext>
            </p:extLst>
          </p:nvPr>
        </p:nvGraphicFramePr>
        <p:xfrm>
          <a:off x="2498502" y="1097257"/>
          <a:ext cx="4291012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95200" imgH="1066680" progId="Equation.3">
                  <p:embed/>
                </p:oleObj>
              </mc:Choice>
              <mc:Fallback>
                <p:oleObj name="Equation" r:id="rId3" imgW="2095200" imgH="10666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502" y="1097257"/>
                        <a:ext cx="4291012" cy="219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3832" y="3645024"/>
            <a:ext cx="763284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moment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just a parameter of dimensionality “energy”.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6124" y="4504764"/>
            <a:ext cx="70567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To find the ground state one should make the variation of the functional and find its minima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DDEB40-01A2-C881-D3D4-E25AD1ECDE3E}"/>
              </a:ext>
            </a:extLst>
          </p:cNvPr>
          <p:cNvSpPr/>
          <p:nvPr/>
        </p:nvSpPr>
        <p:spPr>
          <a:xfrm>
            <a:off x="2195736" y="836712"/>
            <a:ext cx="496855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06B633-4321-463C-B6F5-3BCEA451E220}"/>
                  </a:ext>
                </a:extLst>
              </p:cNvPr>
              <p:cNvSpPr txBox="1"/>
              <p:nvPr/>
            </p:nvSpPr>
            <p:spPr>
              <a:xfrm>
                <a:off x="251520" y="44624"/>
                <a:ext cx="8496944" cy="433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самое главное – написали энергию системы.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Пусть теперь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– распределение Ферми,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𝑝𝑝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Подставим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</m:t>
                    </m:r>
                    <m:sSubSup>
                      <m:sSubSupPr>
                        <m:ctrlP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и обозначим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=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𝜐</m:t>
                            </m:r>
                          </m:e>
                          <m:sub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ru-RU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Минимизируем по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20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06B633-4321-463C-B6F5-3BCEA451E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624"/>
                <a:ext cx="8496944" cy="4336508"/>
              </a:xfrm>
              <a:prstGeom prst="rect">
                <a:avLst/>
              </a:prstGeom>
              <a:blipFill>
                <a:blip r:embed="rId3"/>
                <a:stretch>
                  <a:fillRect l="-5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4509120"/>
                <a:ext cx="8280920" cy="630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30000"/>
                  </a:spcBef>
                  <a:defRPr/>
                </a:pPr>
                <a:r>
                  <a:rPr lang="ru-RU" dirty="0"/>
                  <a:t>Играют роль не только </a:t>
                </a:r>
                <a:r>
                  <a:rPr lang="ru-RU" dirty="0" err="1"/>
                  <a:t>заполн</a:t>
                </a:r>
                <a:r>
                  <a:rPr lang="ru-RU" dirty="0"/>
                  <a:t>. </a:t>
                </a:r>
                <a:r>
                  <a:rPr lang="ru-RU" dirty="0" err="1"/>
                  <a:t>Сост</a:t>
                </a:r>
                <a:r>
                  <a:rPr lang="ru-RU" dirty="0"/>
                  <a:t> с </a:t>
                </a:r>
                <a:r>
                  <a:rPr lang="en-US" dirty="0"/>
                  <a:t>f </a:t>
                </a:r>
                <a:r>
                  <a:rPr lang="ru-RU" dirty="0"/>
                  <a:t>распр.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но и пустые  сост. 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ru-RU" dirty="0"/>
                  <a:t>, к-</a:t>
                </a:r>
                <a:r>
                  <a:rPr lang="ru-RU" dirty="0" err="1"/>
                  <a:t>рые</a:t>
                </a:r>
                <a:r>
                  <a:rPr lang="ru-RU" dirty="0"/>
                  <a:t> нужны для обр. пар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120"/>
                <a:ext cx="8280920" cy="630173"/>
              </a:xfrm>
              <a:prstGeom prst="rect">
                <a:avLst/>
              </a:prstGeom>
              <a:blipFill>
                <a:blip r:embed="rId4"/>
                <a:stretch>
                  <a:fillRect l="-221" b="-9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9290" y="5661248"/>
            <a:ext cx="864096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NZ" sz="1600" b="1" dirty="0"/>
              <a:t>Note</a:t>
            </a:r>
            <a:r>
              <a:rPr lang="en-NZ" sz="1600" dirty="0"/>
              <a:t>: Cooper bound state is formed of two ‘selected’ electrons in the presence of a conventional Fermi-Dirac distribution of the rest of electrons. Obviously, in a superconductor much larger number of electrons should be paired in a ground state. </a:t>
            </a:r>
          </a:p>
        </p:txBody>
      </p:sp>
    </p:spTree>
    <p:extLst>
      <p:ext uri="{BB962C8B-B14F-4D97-AF65-F5344CB8AC3E}">
        <p14:creationId xmlns:p14="http://schemas.microsoft.com/office/powerpoint/2010/main" val="428250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7787"/>
          </a:xfrm>
        </p:spPr>
        <p:txBody>
          <a:bodyPr/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‘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superparticle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charge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8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302622"/>
              </p:ext>
            </p:extLst>
          </p:nvPr>
        </p:nvGraphicFramePr>
        <p:xfrm>
          <a:off x="2195736" y="3865712"/>
          <a:ext cx="6023318" cy="715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48100" imgH="457200" progId="Equation.3">
                  <p:embed/>
                </p:oleObj>
              </mc:Choice>
              <mc:Fallback>
                <p:oleObj name="Equation" r:id="rId3" imgW="3848100" imgH="457200" progId="Equation.3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865712"/>
                        <a:ext cx="6023318" cy="7151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44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Fluxoid</a:t>
            </a:r>
            <a:r>
              <a:rPr lang="en-US" sz="1600" b="1" dirty="0"/>
              <a:t> quantization in hollow </a:t>
            </a:r>
            <a:r>
              <a:rPr lang="en-US" sz="1600" b="1" u="sng" dirty="0"/>
              <a:t>thick-wall</a:t>
            </a:r>
            <a:r>
              <a:rPr lang="en-US" sz="1600" b="1" dirty="0"/>
              <a:t> cylinder in axial magnetic field</a:t>
            </a:r>
          </a:p>
        </p:txBody>
      </p:sp>
      <p:grpSp>
        <p:nvGrpSpPr>
          <p:cNvPr id="10" name="Group 120"/>
          <p:cNvGrpSpPr>
            <a:grpSpLocks/>
          </p:cNvGrpSpPr>
          <p:nvPr/>
        </p:nvGrpSpPr>
        <p:grpSpPr bwMode="auto">
          <a:xfrm>
            <a:off x="322809" y="3428330"/>
            <a:ext cx="1512887" cy="1366838"/>
            <a:chOff x="295" y="1570"/>
            <a:chExt cx="953" cy="861"/>
          </a:xfrm>
        </p:grpSpPr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V="1">
              <a:off x="724" y="161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295" y="2296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>
              <a:off x="567" y="1752"/>
              <a:ext cx="31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295" y="1752"/>
              <a:ext cx="1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1020" y="1752"/>
              <a:ext cx="1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 flipH="1">
              <a:off x="884" y="1752"/>
              <a:ext cx="58" cy="544"/>
            </a:xfrm>
            <a:custGeom>
              <a:avLst/>
              <a:gdLst>
                <a:gd name="T0" fmla="*/ 181 w 181"/>
                <a:gd name="T1" fmla="*/ 0 h 726"/>
                <a:gd name="T2" fmla="*/ 136 w 181"/>
                <a:gd name="T3" fmla="*/ 590 h 726"/>
                <a:gd name="T4" fmla="*/ 0 w 181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26">
                  <a:moveTo>
                    <a:pt x="181" y="0"/>
                  </a:moveTo>
                  <a:cubicBezTo>
                    <a:pt x="173" y="234"/>
                    <a:pt x="166" y="469"/>
                    <a:pt x="136" y="590"/>
                  </a:cubicBezTo>
                  <a:cubicBezTo>
                    <a:pt x="106" y="711"/>
                    <a:pt x="53" y="718"/>
                    <a:pt x="0" y="72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521" y="1752"/>
              <a:ext cx="54" cy="544"/>
            </a:xfrm>
            <a:custGeom>
              <a:avLst/>
              <a:gdLst>
                <a:gd name="T0" fmla="*/ 181 w 181"/>
                <a:gd name="T1" fmla="*/ 0 h 726"/>
                <a:gd name="T2" fmla="*/ 136 w 181"/>
                <a:gd name="T3" fmla="*/ 590 h 726"/>
                <a:gd name="T4" fmla="*/ 0 w 181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26">
                  <a:moveTo>
                    <a:pt x="181" y="0"/>
                  </a:moveTo>
                  <a:cubicBezTo>
                    <a:pt x="173" y="234"/>
                    <a:pt x="166" y="469"/>
                    <a:pt x="136" y="590"/>
                  </a:cubicBezTo>
                  <a:cubicBezTo>
                    <a:pt x="106" y="711"/>
                    <a:pt x="53" y="718"/>
                    <a:pt x="0" y="72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724" y="1570"/>
              <a:ext cx="18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>
                  <a:solidFill>
                    <a:srgbClr val="FF3300"/>
                  </a:solidFill>
                </a:rPr>
                <a:t>H</a:t>
              </a:r>
              <a:r>
                <a:rPr lang="en-US" altLang="en-US" sz="800" baseline="-25000">
                  <a:solidFill>
                    <a:srgbClr val="FF3300"/>
                  </a:solidFill>
                </a:rPr>
                <a:t>z</a:t>
              </a:r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1111" y="2296"/>
              <a:ext cx="1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/>
                <a:t>r</a:t>
              </a:r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975" y="1752"/>
              <a:ext cx="54" cy="544"/>
            </a:xfrm>
            <a:custGeom>
              <a:avLst/>
              <a:gdLst>
                <a:gd name="T0" fmla="*/ 181 w 181"/>
                <a:gd name="T1" fmla="*/ 0 h 726"/>
                <a:gd name="T2" fmla="*/ 136 w 181"/>
                <a:gd name="T3" fmla="*/ 590 h 726"/>
                <a:gd name="T4" fmla="*/ 0 w 181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26">
                  <a:moveTo>
                    <a:pt x="181" y="0"/>
                  </a:moveTo>
                  <a:cubicBezTo>
                    <a:pt x="173" y="234"/>
                    <a:pt x="166" y="469"/>
                    <a:pt x="136" y="590"/>
                  </a:cubicBezTo>
                  <a:cubicBezTo>
                    <a:pt x="106" y="711"/>
                    <a:pt x="53" y="718"/>
                    <a:pt x="0" y="72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 flipH="1">
              <a:off x="431" y="1752"/>
              <a:ext cx="45" cy="544"/>
            </a:xfrm>
            <a:custGeom>
              <a:avLst/>
              <a:gdLst>
                <a:gd name="T0" fmla="*/ 181 w 181"/>
                <a:gd name="T1" fmla="*/ 0 h 726"/>
                <a:gd name="T2" fmla="*/ 136 w 181"/>
                <a:gd name="T3" fmla="*/ 590 h 726"/>
                <a:gd name="T4" fmla="*/ 0 w 181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26">
                  <a:moveTo>
                    <a:pt x="181" y="0"/>
                  </a:moveTo>
                  <a:cubicBezTo>
                    <a:pt x="173" y="234"/>
                    <a:pt x="166" y="469"/>
                    <a:pt x="136" y="590"/>
                  </a:cubicBezTo>
                  <a:cubicBezTo>
                    <a:pt x="106" y="711"/>
                    <a:pt x="53" y="718"/>
                    <a:pt x="0" y="72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2" name="Group 92"/>
          <p:cNvGrpSpPr>
            <a:grpSpLocks/>
          </p:cNvGrpSpPr>
          <p:nvPr/>
        </p:nvGrpSpPr>
        <p:grpSpPr bwMode="auto">
          <a:xfrm>
            <a:off x="-37554" y="1051843"/>
            <a:ext cx="1728788" cy="2376487"/>
            <a:chOff x="68" y="73"/>
            <a:chExt cx="1089" cy="1497"/>
          </a:xfrm>
        </p:grpSpPr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431" y="709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1021" y="709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V="1">
              <a:off x="295" y="436"/>
              <a:ext cx="0" cy="11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1157" y="436"/>
              <a:ext cx="0" cy="113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>
              <a:off x="340" y="436"/>
              <a:ext cx="91" cy="1134"/>
              <a:chOff x="1247" y="255"/>
              <a:chExt cx="91" cy="1134"/>
            </a:xfrm>
          </p:grpSpPr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>
                <a:off x="1338" y="255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4" name="Line 14"/>
              <p:cNvSpPr>
                <a:spLocks noChangeShapeType="1"/>
              </p:cNvSpPr>
              <p:nvPr/>
            </p:nvSpPr>
            <p:spPr bwMode="auto">
              <a:xfrm>
                <a:off x="1338" y="1344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5" name="Line 15"/>
              <p:cNvSpPr>
                <a:spLocks noChangeShapeType="1"/>
              </p:cNvSpPr>
              <p:nvPr/>
            </p:nvSpPr>
            <p:spPr bwMode="auto">
              <a:xfrm>
                <a:off x="1247" y="436"/>
                <a:ext cx="0" cy="77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cxnSp>
            <p:nvCxnSpPr>
              <p:cNvPr id="56" name="AutoShape 16"/>
              <p:cNvCxnSpPr>
                <a:cxnSpLocks noChangeShapeType="1"/>
                <a:stCxn id="55" idx="0"/>
                <a:endCxn id="53" idx="1"/>
              </p:cNvCxnSpPr>
              <p:nvPr/>
            </p:nvCxnSpPr>
            <p:spPr bwMode="auto">
              <a:xfrm rot="16200000">
                <a:off x="1247" y="345"/>
                <a:ext cx="91" cy="91"/>
              </a:xfrm>
              <a:prstGeom prst="curvedConnector3">
                <a:avLst>
                  <a:gd name="adj1" fmla="val 49449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17"/>
              <p:cNvCxnSpPr>
                <a:cxnSpLocks noChangeShapeType="1"/>
                <a:stCxn id="55" idx="1"/>
              </p:cNvCxnSpPr>
              <p:nvPr/>
            </p:nvCxnSpPr>
            <p:spPr bwMode="auto">
              <a:xfrm rot="16200000" flipH="1">
                <a:off x="1224" y="1230"/>
                <a:ext cx="137" cy="91"/>
              </a:xfrm>
              <a:prstGeom prst="curvedConnector3">
                <a:avLst>
                  <a:gd name="adj1" fmla="val 49634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 flipH="1">
              <a:off x="1021" y="436"/>
              <a:ext cx="91" cy="1134"/>
              <a:chOff x="1247" y="255"/>
              <a:chExt cx="91" cy="1134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1338" y="255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>
                <a:off x="1338" y="1344"/>
                <a:ext cx="0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>
                <a:off x="1247" y="436"/>
                <a:ext cx="0" cy="77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cxnSp>
            <p:nvCxnSpPr>
              <p:cNvPr id="51" name="AutoShape 22"/>
              <p:cNvCxnSpPr>
                <a:cxnSpLocks noChangeShapeType="1"/>
                <a:stCxn id="50" idx="0"/>
                <a:endCxn id="48" idx="1"/>
              </p:cNvCxnSpPr>
              <p:nvPr/>
            </p:nvCxnSpPr>
            <p:spPr bwMode="auto">
              <a:xfrm rot="16200000">
                <a:off x="1247" y="345"/>
                <a:ext cx="91" cy="91"/>
              </a:xfrm>
              <a:prstGeom prst="curvedConnector3">
                <a:avLst>
                  <a:gd name="adj1" fmla="val 49449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23"/>
              <p:cNvCxnSpPr>
                <a:cxnSpLocks noChangeShapeType="1"/>
                <a:stCxn id="50" idx="1"/>
              </p:cNvCxnSpPr>
              <p:nvPr/>
            </p:nvCxnSpPr>
            <p:spPr bwMode="auto">
              <a:xfrm rot="16200000" flipH="1">
                <a:off x="1224" y="1230"/>
                <a:ext cx="137" cy="91"/>
              </a:xfrm>
              <a:prstGeom prst="curvedConnector3">
                <a:avLst>
                  <a:gd name="adj1" fmla="val 49634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567" y="663"/>
              <a:ext cx="317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0" name="Oval 49"/>
            <p:cNvSpPr>
              <a:spLocks noChangeArrowheads="1"/>
            </p:cNvSpPr>
            <p:nvPr/>
          </p:nvSpPr>
          <p:spPr bwMode="auto">
            <a:xfrm>
              <a:off x="431" y="572"/>
              <a:ext cx="590" cy="27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1" name="Oval 50"/>
            <p:cNvSpPr>
              <a:spLocks noChangeArrowheads="1"/>
            </p:cNvSpPr>
            <p:nvPr/>
          </p:nvSpPr>
          <p:spPr bwMode="auto">
            <a:xfrm>
              <a:off x="567" y="1298"/>
              <a:ext cx="317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2" name="Line 51"/>
            <p:cNvSpPr>
              <a:spLocks noChangeShapeType="1"/>
            </p:cNvSpPr>
            <p:nvPr/>
          </p:nvSpPr>
          <p:spPr bwMode="auto">
            <a:xfrm flipH="1">
              <a:off x="567" y="709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3" name="Line 52"/>
            <p:cNvSpPr>
              <a:spLocks noChangeShapeType="1"/>
            </p:cNvSpPr>
            <p:nvPr/>
          </p:nvSpPr>
          <p:spPr bwMode="auto">
            <a:xfrm>
              <a:off x="884" y="709"/>
              <a:ext cx="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4" name="Text Box 53"/>
            <p:cNvSpPr txBox="1">
              <a:spLocks noChangeArrowheads="1"/>
            </p:cNvSpPr>
            <p:nvPr/>
          </p:nvSpPr>
          <p:spPr bwMode="auto">
            <a:xfrm>
              <a:off x="68" y="890"/>
              <a:ext cx="2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H</a:t>
              </a:r>
              <a:r>
                <a:rPr lang="en-US" altLang="en-US" baseline="-25000">
                  <a:solidFill>
                    <a:srgbClr val="FF3300"/>
                  </a:solidFill>
                </a:rPr>
                <a:t>z</a:t>
              </a:r>
            </a:p>
          </p:txBody>
        </p:sp>
        <p:sp>
          <p:nvSpPr>
            <p:cNvPr id="35" name="Line 54"/>
            <p:cNvSpPr>
              <a:spLocks noChangeShapeType="1"/>
            </p:cNvSpPr>
            <p:nvPr/>
          </p:nvSpPr>
          <p:spPr bwMode="auto">
            <a:xfrm>
              <a:off x="567" y="48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6" name="Line 55"/>
            <p:cNvSpPr>
              <a:spLocks noChangeShapeType="1"/>
            </p:cNvSpPr>
            <p:nvPr/>
          </p:nvSpPr>
          <p:spPr bwMode="auto">
            <a:xfrm>
              <a:off x="431" y="255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" name="Text Box 56"/>
            <p:cNvSpPr txBox="1">
              <a:spLocks noChangeArrowheads="1"/>
            </p:cNvSpPr>
            <p:nvPr/>
          </p:nvSpPr>
          <p:spPr bwMode="auto">
            <a:xfrm>
              <a:off x="567" y="300"/>
              <a:ext cx="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2R</a:t>
              </a:r>
              <a:r>
                <a:rPr lang="en-US" altLang="en-US" baseline="-25000"/>
                <a:t>in</a:t>
              </a:r>
            </a:p>
          </p:txBody>
        </p:sp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567" y="73"/>
              <a:ext cx="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2R</a:t>
              </a:r>
              <a:r>
                <a:rPr lang="en-US" altLang="en-US" baseline="-25000"/>
                <a:t>out</a:t>
              </a:r>
            </a:p>
          </p:txBody>
        </p:sp>
        <p:sp>
          <p:nvSpPr>
            <p:cNvPr id="39" name="Oval 47"/>
            <p:cNvSpPr>
              <a:spLocks noChangeArrowheads="1"/>
            </p:cNvSpPr>
            <p:nvPr/>
          </p:nvSpPr>
          <p:spPr bwMode="auto">
            <a:xfrm>
              <a:off x="431" y="1207"/>
              <a:ext cx="590" cy="27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0" name="Arc 26"/>
            <p:cNvSpPr>
              <a:spLocks/>
            </p:cNvSpPr>
            <p:nvPr/>
          </p:nvSpPr>
          <p:spPr bwMode="auto">
            <a:xfrm rot="2790968" flipV="1">
              <a:off x="628" y="1092"/>
              <a:ext cx="188" cy="220"/>
            </a:xfrm>
            <a:custGeom>
              <a:avLst/>
              <a:gdLst>
                <a:gd name="G0" fmla="+- 0 0 0"/>
                <a:gd name="G1" fmla="+- 21514 0 0"/>
                <a:gd name="G2" fmla="+- 21600 0 0"/>
                <a:gd name="T0" fmla="*/ 1927 w 21600"/>
                <a:gd name="T1" fmla="*/ 0 h 24542"/>
                <a:gd name="T2" fmla="*/ 21387 w 21600"/>
                <a:gd name="T3" fmla="*/ 24542 h 24542"/>
                <a:gd name="T4" fmla="*/ 0 w 21600"/>
                <a:gd name="T5" fmla="*/ 21514 h 24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542" fill="none" extrusionOk="0">
                  <a:moveTo>
                    <a:pt x="1926" y="0"/>
                  </a:moveTo>
                  <a:cubicBezTo>
                    <a:pt x="13064" y="997"/>
                    <a:pt x="21600" y="10331"/>
                    <a:pt x="21600" y="21514"/>
                  </a:cubicBezTo>
                  <a:cubicBezTo>
                    <a:pt x="21600" y="22527"/>
                    <a:pt x="21528" y="23538"/>
                    <a:pt x="21386" y="24541"/>
                  </a:cubicBezTo>
                </a:path>
                <a:path w="21600" h="24542" stroke="0" extrusionOk="0">
                  <a:moveTo>
                    <a:pt x="1926" y="0"/>
                  </a:moveTo>
                  <a:cubicBezTo>
                    <a:pt x="13064" y="997"/>
                    <a:pt x="21600" y="10331"/>
                    <a:pt x="21600" y="21514"/>
                  </a:cubicBezTo>
                  <a:cubicBezTo>
                    <a:pt x="21600" y="22527"/>
                    <a:pt x="21528" y="23538"/>
                    <a:pt x="21386" y="24541"/>
                  </a:cubicBezTo>
                  <a:lnTo>
                    <a:pt x="0" y="21514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1" name="Arc 62"/>
            <p:cNvSpPr>
              <a:spLocks/>
            </p:cNvSpPr>
            <p:nvPr/>
          </p:nvSpPr>
          <p:spPr bwMode="auto">
            <a:xfrm>
              <a:off x="431" y="1344"/>
              <a:ext cx="590" cy="136"/>
            </a:xfrm>
            <a:custGeom>
              <a:avLst/>
              <a:gdLst>
                <a:gd name="G0" fmla="+- 21600 0 0"/>
                <a:gd name="G1" fmla="+- 723 0 0"/>
                <a:gd name="G2" fmla="+- 21600 0 0"/>
                <a:gd name="T0" fmla="*/ 43193 w 43200"/>
                <a:gd name="T1" fmla="*/ 168 h 22323"/>
                <a:gd name="T2" fmla="*/ 12 w 43200"/>
                <a:gd name="T3" fmla="*/ 0 h 22323"/>
                <a:gd name="T4" fmla="*/ 21600 w 43200"/>
                <a:gd name="T5" fmla="*/ 723 h 2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323" fill="none" extrusionOk="0">
                  <a:moveTo>
                    <a:pt x="43192" y="168"/>
                  </a:moveTo>
                  <a:cubicBezTo>
                    <a:pt x="43197" y="352"/>
                    <a:pt x="43200" y="537"/>
                    <a:pt x="43200" y="723"/>
                  </a:cubicBezTo>
                  <a:cubicBezTo>
                    <a:pt x="43200" y="12652"/>
                    <a:pt x="33529" y="22323"/>
                    <a:pt x="21600" y="22323"/>
                  </a:cubicBezTo>
                  <a:cubicBezTo>
                    <a:pt x="9670" y="22323"/>
                    <a:pt x="0" y="12652"/>
                    <a:pt x="0" y="723"/>
                  </a:cubicBezTo>
                  <a:cubicBezTo>
                    <a:pt x="-1" y="481"/>
                    <a:pt x="4" y="240"/>
                    <a:pt x="12" y="0"/>
                  </a:cubicBezTo>
                </a:path>
                <a:path w="43200" h="22323" stroke="0" extrusionOk="0">
                  <a:moveTo>
                    <a:pt x="43192" y="168"/>
                  </a:moveTo>
                  <a:cubicBezTo>
                    <a:pt x="43197" y="352"/>
                    <a:pt x="43200" y="537"/>
                    <a:pt x="43200" y="723"/>
                  </a:cubicBezTo>
                  <a:cubicBezTo>
                    <a:pt x="43200" y="12652"/>
                    <a:pt x="33529" y="22323"/>
                    <a:pt x="21600" y="22323"/>
                  </a:cubicBezTo>
                  <a:cubicBezTo>
                    <a:pt x="9670" y="22323"/>
                    <a:pt x="0" y="12652"/>
                    <a:pt x="0" y="723"/>
                  </a:cubicBezTo>
                  <a:cubicBezTo>
                    <a:pt x="-1" y="481"/>
                    <a:pt x="4" y="240"/>
                    <a:pt x="12" y="0"/>
                  </a:cubicBezTo>
                  <a:lnTo>
                    <a:pt x="21600" y="72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2" name="Arc 68"/>
            <p:cNvSpPr>
              <a:spLocks/>
            </p:cNvSpPr>
            <p:nvPr/>
          </p:nvSpPr>
          <p:spPr bwMode="auto">
            <a:xfrm>
              <a:off x="385" y="1389"/>
              <a:ext cx="680" cy="136"/>
            </a:xfrm>
            <a:custGeom>
              <a:avLst/>
              <a:gdLst>
                <a:gd name="G0" fmla="+- 21600 0 0"/>
                <a:gd name="G1" fmla="+- 723 0 0"/>
                <a:gd name="G2" fmla="+- 21600 0 0"/>
                <a:gd name="T0" fmla="*/ 43193 w 43200"/>
                <a:gd name="T1" fmla="*/ 168 h 22323"/>
                <a:gd name="T2" fmla="*/ 12 w 43200"/>
                <a:gd name="T3" fmla="*/ 0 h 22323"/>
                <a:gd name="T4" fmla="*/ 21600 w 43200"/>
                <a:gd name="T5" fmla="*/ 723 h 2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323" fill="none" extrusionOk="0">
                  <a:moveTo>
                    <a:pt x="43192" y="168"/>
                  </a:moveTo>
                  <a:cubicBezTo>
                    <a:pt x="43197" y="352"/>
                    <a:pt x="43200" y="537"/>
                    <a:pt x="43200" y="723"/>
                  </a:cubicBezTo>
                  <a:cubicBezTo>
                    <a:pt x="43200" y="12652"/>
                    <a:pt x="33529" y="22323"/>
                    <a:pt x="21600" y="22323"/>
                  </a:cubicBezTo>
                  <a:cubicBezTo>
                    <a:pt x="9670" y="22323"/>
                    <a:pt x="0" y="12652"/>
                    <a:pt x="0" y="723"/>
                  </a:cubicBezTo>
                  <a:cubicBezTo>
                    <a:pt x="-1" y="481"/>
                    <a:pt x="4" y="240"/>
                    <a:pt x="12" y="0"/>
                  </a:cubicBezTo>
                </a:path>
                <a:path w="43200" h="22323" stroke="0" extrusionOk="0">
                  <a:moveTo>
                    <a:pt x="43192" y="168"/>
                  </a:moveTo>
                  <a:cubicBezTo>
                    <a:pt x="43197" y="352"/>
                    <a:pt x="43200" y="537"/>
                    <a:pt x="43200" y="723"/>
                  </a:cubicBezTo>
                  <a:cubicBezTo>
                    <a:pt x="43200" y="12652"/>
                    <a:pt x="33529" y="22323"/>
                    <a:pt x="21600" y="22323"/>
                  </a:cubicBezTo>
                  <a:cubicBezTo>
                    <a:pt x="9670" y="22323"/>
                    <a:pt x="0" y="12652"/>
                    <a:pt x="0" y="723"/>
                  </a:cubicBezTo>
                  <a:cubicBezTo>
                    <a:pt x="-1" y="481"/>
                    <a:pt x="4" y="240"/>
                    <a:pt x="12" y="0"/>
                  </a:cubicBezTo>
                  <a:lnTo>
                    <a:pt x="21600" y="72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3" name="Arc 79"/>
            <p:cNvSpPr>
              <a:spLocks/>
            </p:cNvSpPr>
            <p:nvPr/>
          </p:nvSpPr>
          <p:spPr bwMode="auto">
            <a:xfrm rot="2790968" flipV="1">
              <a:off x="628" y="965"/>
              <a:ext cx="188" cy="220"/>
            </a:xfrm>
            <a:custGeom>
              <a:avLst/>
              <a:gdLst>
                <a:gd name="G0" fmla="+- 0 0 0"/>
                <a:gd name="G1" fmla="+- 21514 0 0"/>
                <a:gd name="G2" fmla="+- 21600 0 0"/>
                <a:gd name="T0" fmla="*/ 1927 w 21600"/>
                <a:gd name="T1" fmla="*/ 0 h 24542"/>
                <a:gd name="T2" fmla="*/ 21387 w 21600"/>
                <a:gd name="T3" fmla="*/ 24542 h 24542"/>
                <a:gd name="T4" fmla="*/ 0 w 21600"/>
                <a:gd name="T5" fmla="*/ 21514 h 24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542" fill="none" extrusionOk="0">
                  <a:moveTo>
                    <a:pt x="1926" y="0"/>
                  </a:moveTo>
                  <a:cubicBezTo>
                    <a:pt x="13064" y="997"/>
                    <a:pt x="21600" y="10331"/>
                    <a:pt x="21600" y="21514"/>
                  </a:cubicBezTo>
                  <a:cubicBezTo>
                    <a:pt x="21600" y="22527"/>
                    <a:pt x="21528" y="23538"/>
                    <a:pt x="21386" y="24541"/>
                  </a:cubicBezTo>
                </a:path>
                <a:path w="21600" h="24542" stroke="0" extrusionOk="0">
                  <a:moveTo>
                    <a:pt x="1926" y="0"/>
                  </a:moveTo>
                  <a:cubicBezTo>
                    <a:pt x="13064" y="997"/>
                    <a:pt x="21600" y="10331"/>
                    <a:pt x="21600" y="21514"/>
                  </a:cubicBezTo>
                  <a:cubicBezTo>
                    <a:pt x="21600" y="22527"/>
                    <a:pt x="21528" y="23538"/>
                    <a:pt x="21386" y="24541"/>
                  </a:cubicBezTo>
                  <a:lnTo>
                    <a:pt x="0" y="21514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4" name="Arc 80"/>
            <p:cNvSpPr>
              <a:spLocks/>
            </p:cNvSpPr>
            <p:nvPr/>
          </p:nvSpPr>
          <p:spPr bwMode="auto">
            <a:xfrm rot="2790968" flipV="1">
              <a:off x="628" y="829"/>
              <a:ext cx="188" cy="220"/>
            </a:xfrm>
            <a:custGeom>
              <a:avLst/>
              <a:gdLst>
                <a:gd name="G0" fmla="+- 0 0 0"/>
                <a:gd name="G1" fmla="+- 21514 0 0"/>
                <a:gd name="G2" fmla="+- 21600 0 0"/>
                <a:gd name="T0" fmla="*/ 1927 w 21600"/>
                <a:gd name="T1" fmla="*/ 0 h 24542"/>
                <a:gd name="T2" fmla="*/ 21387 w 21600"/>
                <a:gd name="T3" fmla="*/ 24542 h 24542"/>
                <a:gd name="T4" fmla="*/ 0 w 21600"/>
                <a:gd name="T5" fmla="*/ 21514 h 24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542" fill="none" extrusionOk="0">
                  <a:moveTo>
                    <a:pt x="1926" y="0"/>
                  </a:moveTo>
                  <a:cubicBezTo>
                    <a:pt x="13064" y="997"/>
                    <a:pt x="21600" y="10331"/>
                    <a:pt x="21600" y="21514"/>
                  </a:cubicBezTo>
                  <a:cubicBezTo>
                    <a:pt x="21600" y="22527"/>
                    <a:pt x="21528" y="23538"/>
                    <a:pt x="21386" y="24541"/>
                  </a:cubicBezTo>
                </a:path>
                <a:path w="21600" h="24542" stroke="0" extrusionOk="0">
                  <a:moveTo>
                    <a:pt x="1926" y="0"/>
                  </a:moveTo>
                  <a:cubicBezTo>
                    <a:pt x="13064" y="997"/>
                    <a:pt x="21600" y="10331"/>
                    <a:pt x="21600" y="21514"/>
                  </a:cubicBezTo>
                  <a:cubicBezTo>
                    <a:pt x="21600" y="22527"/>
                    <a:pt x="21528" y="23538"/>
                    <a:pt x="21386" y="24541"/>
                  </a:cubicBezTo>
                  <a:lnTo>
                    <a:pt x="0" y="21514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5" name="Arc 81"/>
            <p:cNvSpPr>
              <a:spLocks/>
            </p:cNvSpPr>
            <p:nvPr/>
          </p:nvSpPr>
          <p:spPr bwMode="auto">
            <a:xfrm rot="2790968" flipV="1">
              <a:off x="628" y="693"/>
              <a:ext cx="188" cy="220"/>
            </a:xfrm>
            <a:custGeom>
              <a:avLst/>
              <a:gdLst>
                <a:gd name="G0" fmla="+- 0 0 0"/>
                <a:gd name="G1" fmla="+- 21514 0 0"/>
                <a:gd name="G2" fmla="+- 21600 0 0"/>
                <a:gd name="T0" fmla="*/ 1927 w 21600"/>
                <a:gd name="T1" fmla="*/ 0 h 24542"/>
                <a:gd name="T2" fmla="*/ 21387 w 21600"/>
                <a:gd name="T3" fmla="*/ 24542 h 24542"/>
                <a:gd name="T4" fmla="*/ 0 w 21600"/>
                <a:gd name="T5" fmla="*/ 21514 h 24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542" fill="none" extrusionOk="0">
                  <a:moveTo>
                    <a:pt x="1926" y="0"/>
                  </a:moveTo>
                  <a:cubicBezTo>
                    <a:pt x="13064" y="997"/>
                    <a:pt x="21600" y="10331"/>
                    <a:pt x="21600" y="21514"/>
                  </a:cubicBezTo>
                  <a:cubicBezTo>
                    <a:pt x="21600" y="22527"/>
                    <a:pt x="21528" y="23538"/>
                    <a:pt x="21386" y="24541"/>
                  </a:cubicBezTo>
                </a:path>
                <a:path w="21600" h="24542" stroke="0" extrusionOk="0">
                  <a:moveTo>
                    <a:pt x="1926" y="0"/>
                  </a:moveTo>
                  <a:cubicBezTo>
                    <a:pt x="13064" y="997"/>
                    <a:pt x="21600" y="10331"/>
                    <a:pt x="21600" y="21514"/>
                  </a:cubicBezTo>
                  <a:cubicBezTo>
                    <a:pt x="21600" y="22527"/>
                    <a:pt x="21528" y="23538"/>
                    <a:pt x="21386" y="24541"/>
                  </a:cubicBezTo>
                  <a:lnTo>
                    <a:pt x="0" y="21514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6" name="Arc 87"/>
            <p:cNvSpPr>
              <a:spLocks/>
            </p:cNvSpPr>
            <p:nvPr/>
          </p:nvSpPr>
          <p:spPr bwMode="auto">
            <a:xfrm>
              <a:off x="385" y="754"/>
              <a:ext cx="680" cy="136"/>
            </a:xfrm>
            <a:custGeom>
              <a:avLst/>
              <a:gdLst>
                <a:gd name="G0" fmla="+- 21600 0 0"/>
                <a:gd name="G1" fmla="+- 723 0 0"/>
                <a:gd name="G2" fmla="+- 21600 0 0"/>
                <a:gd name="T0" fmla="*/ 43193 w 43200"/>
                <a:gd name="T1" fmla="*/ 168 h 22323"/>
                <a:gd name="T2" fmla="*/ 12 w 43200"/>
                <a:gd name="T3" fmla="*/ 0 h 22323"/>
                <a:gd name="T4" fmla="*/ 21600 w 43200"/>
                <a:gd name="T5" fmla="*/ 723 h 2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323" fill="none" extrusionOk="0">
                  <a:moveTo>
                    <a:pt x="43192" y="168"/>
                  </a:moveTo>
                  <a:cubicBezTo>
                    <a:pt x="43197" y="352"/>
                    <a:pt x="43200" y="537"/>
                    <a:pt x="43200" y="723"/>
                  </a:cubicBezTo>
                  <a:cubicBezTo>
                    <a:pt x="43200" y="12652"/>
                    <a:pt x="33529" y="22323"/>
                    <a:pt x="21600" y="22323"/>
                  </a:cubicBezTo>
                  <a:cubicBezTo>
                    <a:pt x="9670" y="22323"/>
                    <a:pt x="0" y="12652"/>
                    <a:pt x="0" y="723"/>
                  </a:cubicBezTo>
                  <a:cubicBezTo>
                    <a:pt x="-1" y="481"/>
                    <a:pt x="4" y="240"/>
                    <a:pt x="12" y="0"/>
                  </a:cubicBezTo>
                </a:path>
                <a:path w="43200" h="22323" stroke="0" extrusionOk="0">
                  <a:moveTo>
                    <a:pt x="43192" y="168"/>
                  </a:moveTo>
                  <a:cubicBezTo>
                    <a:pt x="43197" y="352"/>
                    <a:pt x="43200" y="537"/>
                    <a:pt x="43200" y="723"/>
                  </a:cubicBezTo>
                  <a:cubicBezTo>
                    <a:pt x="43200" y="12652"/>
                    <a:pt x="33529" y="22323"/>
                    <a:pt x="21600" y="22323"/>
                  </a:cubicBezTo>
                  <a:cubicBezTo>
                    <a:pt x="9670" y="22323"/>
                    <a:pt x="0" y="12652"/>
                    <a:pt x="0" y="723"/>
                  </a:cubicBezTo>
                  <a:cubicBezTo>
                    <a:pt x="-1" y="481"/>
                    <a:pt x="4" y="240"/>
                    <a:pt x="12" y="0"/>
                  </a:cubicBezTo>
                  <a:lnTo>
                    <a:pt x="21600" y="72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47" name="Arc 88"/>
            <p:cNvSpPr>
              <a:spLocks/>
            </p:cNvSpPr>
            <p:nvPr/>
          </p:nvSpPr>
          <p:spPr bwMode="auto">
            <a:xfrm>
              <a:off x="385" y="1026"/>
              <a:ext cx="680" cy="136"/>
            </a:xfrm>
            <a:custGeom>
              <a:avLst/>
              <a:gdLst>
                <a:gd name="G0" fmla="+- 21600 0 0"/>
                <a:gd name="G1" fmla="+- 723 0 0"/>
                <a:gd name="G2" fmla="+- 21600 0 0"/>
                <a:gd name="T0" fmla="*/ 43193 w 43200"/>
                <a:gd name="T1" fmla="*/ 168 h 22323"/>
                <a:gd name="T2" fmla="*/ 12 w 43200"/>
                <a:gd name="T3" fmla="*/ 0 h 22323"/>
                <a:gd name="T4" fmla="*/ 21600 w 43200"/>
                <a:gd name="T5" fmla="*/ 723 h 2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323" fill="none" extrusionOk="0">
                  <a:moveTo>
                    <a:pt x="43192" y="168"/>
                  </a:moveTo>
                  <a:cubicBezTo>
                    <a:pt x="43197" y="352"/>
                    <a:pt x="43200" y="537"/>
                    <a:pt x="43200" y="723"/>
                  </a:cubicBezTo>
                  <a:cubicBezTo>
                    <a:pt x="43200" y="12652"/>
                    <a:pt x="33529" y="22323"/>
                    <a:pt x="21600" y="22323"/>
                  </a:cubicBezTo>
                  <a:cubicBezTo>
                    <a:pt x="9670" y="22323"/>
                    <a:pt x="0" y="12652"/>
                    <a:pt x="0" y="723"/>
                  </a:cubicBezTo>
                  <a:cubicBezTo>
                    <a:pt x="-1" y="481"/>
                    <a:pt x="4" y="240"/>
                    <a:pt x="12" y="0"/>
                  </a:cubicBezTo>
                </a:path>
                <a:path w="43200" h="22323" stroke="0" extrusionOk="0">
                  <a:moveTo>
                    <a:pt x="43192" y="168"/>
                  </a:moveTo>
                  <a:cubicBezTo>
                    <a:pt x="43197" y="352"/>
                    <a:pt x="43200" y="537"/>
                    <a:pt x="43200" y="723"/>
                  </a:cubicBezTo>
                  <a:cubicBezTo>
                    <a:pt x="43200" y="12652"/>
                    <a:pt x="33529" y="22323"/>
                    <a:pt x="21600" y="22323"/>
                  </a:cubicBezTo>
                  <a:cubicBezTo>
                    <a:pt x="9670" y="22323"/>
                    <a:pt x="0" y="12652"/>
                    <a:pt x="0" y="723"/>
                  </a:cubicBezTo>
                  <a:cubicBezTo>
                    <a:pt x="-1" y="481"/>
                    <a:pt x="4" y="240"/>
                    <a:pt x="12" y="0"/>
                  </a:cubicBezTo>
                  <a:lnTo>
                    <a:pt x="21600" y="723"/>
                  </a:lnTo>
                  <a:close/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58" name="Group 114"/>
          <p:cNvGrpSpPr>
            <a:grpSpLocks/>
          </p:cNvGrpSpPr>
          <p:nvPr/>
        </p:nvGrpSpPr>
        <p:grpSpPr bwMode="auto">
          <a:xfrm>
            <a:off x="321221" y="4725318"/>
            <a:ext cx="1512888" cy="1223962"/>
            <a:chOff x="295" y="2387"/>
            <a:chExt cx="953" cy="1134"/>
          </a:xfrm>
        </p:grpSpPr>
        <p:sp>
          <p:nvSpPr>
            <p:cNvPr id="59" name="Line 102"/>
            <p:cNvSpPr>
              <a:spLocks noChangeShapeType="1"/>
            </p:cNvSpPr>
            <p:nvPr/>
          </p:nvSpPr>
          <p:spPr bwMode="auto">
            <a:xfrm flipV="1">
              <a:off x="724" y="238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0" name="Line 103"/>
            <p:cNvSpPr>
              <a:spLocks noChangeShapeType="1"/>
            </p:cNvSpPr>
            <p:nvPr/>
          </p:nvSpPr>
          <p:spPr bwMode="auto">
            <a:xfrm>
              <a:off x="295" y="3067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1" name="Line 104"/>
            <p:cNvSpPr>
              <a:spLocks noChangeShapeType="1"/>
            </p:cNvSpPr>
            <p:nvPr/>
          </p:nvSpPr>
          <p:spPr bwMode="auto">
            <a:xfrm flipV="1">
              <a:off x="884" y="2614"/>
              <a:ext cx="0" cy="45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2" name="Line 105"/>
            <p:cNvSpPr>
              <a:spLocks noChangeShapeType="1"/>
            </p:cNvSpPr>
            <p:nvPr/>
          </p:nvSpPr>
          <p:spPr bwMode="auto">
            <a:xfrm>
              <a:off x="1021" y="3067"/>
              <a:ext cx="0" cy="45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3" name="Freeform 106"/>
            <p:cNvSpPr>
              <a:spLocks/>
            </p:cNvSpPr>
            <p:nvPr/>
          </p:nvSpPr>
          <p:spPr bwMode="auto">
            <a:xfrm flipH="1">
              <a:off x="884" y="2614"/>
              <a:ext cx="46" cy="453"/>
            </a:xfrm>
            <a:custGeom>
              <a:avLst/>
              <a:gdLst>
                <a:gd name="T0" fmla="*/ 181 w 181"/>
                <a:gd name="T1" fmla="*/ 0 h 726"/>
                <a:gd name="T2" fmla="*/ 136 w 181"/>
                <a:gd name="T3" fmla="*/ 590 h 726"/>
                <a:gd name="T4" fmla="*/ 0 w 181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26">
                  <a:moveTo>
                    <a:pt x="181" y="0"/>
                  </a:moveTo>
                  <a:cubicBezTo>
                    <a:pt x="173" y="234"/>
                    <a:pt x="166" y="469"/>
                    <a:pt x="136" y="590"/>
                  </a:cubicBezTo>
                  <a:cubicBezTo>
                    <a:pt x="106" y="711"/>
                    <a:pt x="53" y="718"/>
                    <a:pt x="0" y="726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4" name="Rectangle 107"/>
            <p:cNvSpPr>
              <a:spLocks noChangeArrowheads="1"/>
            </p:cNvSpPr>
            <p:nvPr/>
          </p:nvSpPr>
          <p:spPr bwMode="auto">
            <a:xfrm>
              <a:off x="1111" y="3067"/>
              <a:ext cx="137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/>
                <a:t>r</a:t>
              </a:r>
            </a:p>
          </p:txBody>
        </p:sp>
        <p:sp>
          <p:nvSpPr>
            <p:cNvPr id="65" name="Freeform 108"/>
            <p:cNvSpPr>
              <a:spLocks/>
            </p:cNvSpPr>
            <p:nvPr/>
          </p:nvSpPr>
          <p:spPr bwMode="auto">
            <a:xfrm flipV="1">
              <a:off x="975" y="3067"/>
              <a:ext cx="46" cy="408"/>
            </a:xfrm>
            <a:custGeom>
              <a:avLst/>
              <a:gdLst>
                <a:gd name="T0" fmla="*/ 181 w 181"/>
                <a:gd name="T1" fmla="*/ 0 h 726"/>
                <a:gd name="T2" fmla="*/ 136 w 181"/>
                <a:gd name="T3" fmla="*/ 590 h 726"/>
                <a:gd name="T4" fmla="*/ 0 w 181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26">
                  <a:moveTo>
                    <a:pt x="181" y="0"/>
                  </a:moveTo>
                  <a:cubicBezTo>
                    <a:pt x="173" y="234"/>
                    <a:pt x="166" y="469"/>
                    <a:pt x="136" y="590"/>
                  </a:cubicBezTo>
                  <a:cubicBezTo>
                    <a:pt x="106" y="711"/>
                    <a:pt x="53" y="718"/>
                    <a:pt x="0" y="726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6" name="Line 109"/>
            <p:cNvSpPr>
              <a:spLocks noChangeShapeType="1"/>
            </p:cNvSpPr>
            <p:nvPr/>
          </p:nvSpPr>
          <p:spPr bwMode="auto">
            <a:xfrm flipV="1">
              <a:off x="431" y="2614"/>
              <a:ext cx="1" cy="453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7" name="Freeform 110"/>
            <p:cNvSpPr>
              <a:spLocks/>
            </p:cNvSpPr>
            <p:nvPr/>
          </p:nvSpPr>
          <p:spPr bwMode="auto">
            <a:xfrm flipH="1">
              <a:off x="431" y="2614"/>
              <a:ext cx="46" cy="453"/>
            </a:xfrm>
            <a:custGeom>
              <a:avLst/>
              <a:gdLst>
                <a:gd name="T0" fmla="*/ 181 w 181"/>
                <a:gd name="T1" fmla="*/ 0 h 726"/>
                <a:gd name="T2" fmla="*/ 136 w 181"/>
                <a:gd name="T3" fmla="*/ 590 h 726"/>
                <a:gd name="T4" fmla="*/ 0 w 181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26">
                  <a:moveTo>
                    <a:pt x="181" y="0"/>
                  </a:moveTo>
                  <a:cubicBezTo>
                    <a:pt x="173" y="234"/>
                    <a:pt x="166" y="469"/>
                    <a:pt x="136" y="590"/>
                  </a:cubicBezTo>
                  <a:cubicBezTo>
                    <a:pt x="106" y="711"/>
                    <a:pt x="53" y="718"/>
                    <a:pt x="0" y="726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8" name="Line 111"/>
            <p:cNvSpPr>
              <a:spLocks noChangeShapeType="1"/>
            </p:cNvSpPr>
            <p:nvPr/>
          </p:nvSpPr>
          <p:spPr bwMode="auto">
            <a:xfrm>
              <a:off x="567" y="3067"/>
              <a:ext cx="0" cy="45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9" name="Freeform 112"/>
            <p:cNvSpPr>
              <a:spLocks/>
            </p:cNvSpPr>
            <p:nvPr/>
          </p:nvSpPr>
          <p:spPr bwMode="auto">
            <a:xfrm flipV="1">
              <a:off x="521" y="3067"/>
              <a:ext cx="46" cy="408"/>
            </a:xfrm>
            <a:custGeom>
              <a:avLst/>
              <a:gdLst>
                <a:gd name="T0" fmla="*/ 181 w 181"/>
                <a:gd name="T1" fmla="*/ 0 h 726"/>
                <a:gd name="T2" fmla="*/ 136 w 181"/>
                <a:gd name="T3" fmla="*/ 590 h 726"/>
                <a:gd name="T4" fmla="*/ 0 w 181"/>
                <a:gd name="T5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726">
                  <a:moveTo>
                    <a:pt x="181" y="0"/>
                  </a:moveTo>
                  <a:cubicBezTo>
                    <a:pt x="173" y="234"/>
                    <a:pt x="166" y="469"/>
                    <a:pt x="136" y="590"/>
                  </a:cubicBezTo>
                  <a:cubicBezTo>
                    <a:pt x="106" y="711"/>
                    <a:pt x="53" y="718"/>
                    <a:pt x="0" y="726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0" name="Text Box 113"/>
            <p:cNvSpPr txBox="1">
              <a:spLocks noChangeArrowheads="1"/>
            </p:cNvSpPr>
            <p:nvPr/>
          </p:nvSpPr>
          <p:spPr bwMode="auto">
            <a:xfrm>
              <a:off x="567" y="2387"/>
              <a:ext cx="18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66FF33"/>
                  </a:solidFill>
                </a:rPr>
                <a:t>j</a:t>
              </a:r>
              <a:r>
                <a:rPr lang="en-US" altLang="en-US" baseline="-25000">
                  <a:solidFill>
                    <a:srgbClr val="66FF33"/>
                  </a:solidFill>
                  <a:latin typeface="Symbol" pitchFamily="18" charset="2"/>
                </a:rPr>
                <a:t>j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bject 70"/>
              <p:cNvSpPr txBox="1"/>
              <p:nvPr/>
            </p:nvSpPr>
            <p:spPr bwMode="auto">
              <a:xfrm>
                <a:off x="1824038" y="981075"/>
                <a:ext cx="7407275" cy="14255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  <m:sup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∮"/>
                        <m:limLoc m:val="undOvr"/>
                        <m:supHide m:val="on"/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𝑗𝑑𝑙</m:t>
                        </m:r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r>
                      <m:rPr>
                        <m:sty m:val="p"/>
                      </m:rP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ru-RU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m:rPr>
                        <m:nor/>
                      </m:rPr>
                      <a:rPr lang="ru-RU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flux</m:t>
                    </m:r>
                    <m:r>
                      <m:rPr>
                        <m:nor/>
                      </m:rPr>
                      <a:rPr lang="ru-RU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quantum</m:t>
                    </m:r>
                    <m:r>
                      <m:rPr>
                        <m:nor/>
                      </m:rPr>
                      <a:rPr lang="ru-RU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=2.07*10</a:t>
                </a:r>
                <a:r>
                  <a:rPr lang="ru-RU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-27 </a:t>
                </a:r>
                <a:r>
                  <a:rPr lang="ru-RU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Гс</a:t>
                </a:r>
                <a:r>
                  <a:rPr lang="ru-RU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*см</a:t>
                </a:r>
                <a:r>
                  <a:rPr lang="ru-RU" baseline="30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2</a:t>
                </a:r>
                <a:br>
                  <a:rPr lang="ru-RU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selecting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integration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contour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inside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thick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wall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consider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probem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reduced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fluxoid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flux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quantization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1" name="Object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4038" y="981075"/>
                <a:ext cx="7407275" cy="14255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02773"/>
              </p:ext>
            </p:extLst>
          </p:nvPr>
        </p:nvGraphicFramePr>
        <p:xfrm>
          <a:off x="1979713" y="2670853"/>
          <a:ext cx="936104" cy="41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228600" progId="Equation.3">
                  <p:embed/>
                </p:oleObj>
              </mc:Choice>
              <mc:Fallback>
                <p:oleObj name="Equation" r:id="rId7" imgW="520560" imgH="228600" progId="Equation.3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3" y="2670853"/>
                        <a:ext cx="936104" cy="41188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059832" y="2348880"/>
            <a:ext cx="6084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trapped magnetic flux in a cylinder with known geometry one can experimentally determine the charge of superconducting particle: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=2e.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835696" y="3356992"/>
            <a:ext cx="7308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Little-Parks effect in hollow </a:t>
            </a:r>
            <a:r>
              <a:rPr lang="en-US" sz="1600" b="1" u="sng" dirty="0"/>
              <a:t>thin-wall</a:t>
            </a:r>
            <a:r>
              <a:rPr lang="en-US" sz="1600" b="1" dirty="0"/>
              <a:t> cylinder in axial magnetic field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03899"/>
              </p:ext>
            </p:extLst>
          </p:nvPr>
        </p:nvGraphicFramePr>
        <p:xfrm>
          <a:off x="2762951" y="4725318"/>
          <a:ext cx="27384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79560" imgH="507960" progId="Equation.3">
                  <p:embed/>
                </p:oleObj>
              </mc:Choice>
              <mc:Fallback>
                <p:oleObj name="Equation" r:id="rId9" imgW="1879560" imgH="507960" progId="Equation.3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51" y="4725318"/>
                        <a:ext cx="2738437" cy="738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2051720" y="558924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given temperature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critical temperature oscillates as function of magnetic flux </a:t>
            </a:r>
            <a:r>
              <a:rPr 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21614"/>
            <a:ext cx="2307754" cy="180293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75492" y="6381328"/>
            <a:ext cx="879249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experiments have shown that the charge of superconducting particle: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-848"/>
                <a:ext cx="8640960" cy="4404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{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}+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{2−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}</m:t>
                              </m:r>
                            </m:e>
                          </m:d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{1−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↓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{1−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′↓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}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Учтено,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Обозначим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↑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Подставим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Получим: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Варьируем по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nary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-848"/>
                <a:ext cx="8640960" cy="4404988"/>
              </a:xfrm>
              <a:prstGeom prst="rect">
                <a:avLst/>
              </a:prstGeom>
              <a:blipFill>
                <a:blip r:embed="rId2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4221088"/>
                <a:ext cx="8640960" cy="279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Обозначим:</a:t>
                </a:r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 как вариации по всем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независимы:</a:t>
                </a:r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−2∆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21088"/>
                <a:ext cx="8640960" cy="2799228"/>
              </a:xfrm>
              <a:prstGeom prst="rect">
                <a:avLst/>
              </a:prstGeom>
              <a:blipFill>
                <a:blip r:embed="rId3"/>
                <a:stretch>
                  <a:fillRect l="-212" t="-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22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7544" y="116632"/>
                <a:ext cx="8568952" cy="1777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Решим это уравнение:</a:t>
                </a:r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6632"/>
                <a:ext cx="8568952" cy="1777603"/>
              </a:xfrm>
              <a:prstGeom prst="rect">
                <a:avLst/>
              </a:prstGeom>
              <a:blipFill>
                <a:blip r:embed="rId2"/>
                <a:stretch>
                  <a:fillRect l="-214" t="-1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524" y="2060848"/>
                <a:ext cx="8928992" cy="4632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Подставляем: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теории Ферми жидкости: энергия квазичастиц определяется как вариационная производная от полной энергии по функции распределения.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↓</m:t>
                            </m:r>
                          </m:sub>
                        </m:sSub>
                      </m:e>
                    </m:nary>
                  </m:oMath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↑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𝜀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↑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+2∆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Спектр квазичастиц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сверхпроводящая жидкость Ферми.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 нормальной ферми жидкости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≫∆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они совпадают, тогда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играет роль оператора уничтожения частицы.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→1,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2060848"/>
                <a:ext cx="8928992" cy="4632550"/>
              </a:xfrm>
              <a:prstGeom prst="rect">
                <a:avLst/>
              </a:prstGeom>
              <a:blipFill>
                <a:blip r:embed="rId3"/>
                <a:stretch>
                  <a:fillRect l="-205" t="-263" r="-205" b="-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70933" y="116632"/>
            <a:ext cx="2879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NZ" sz="1600" dirty="0"/>
              <a:t>The corresponding variational procedure leads to a very important result: in a superconductor  Cooper pairs occupy the state at Fermi level, while the nearest excited state is separated from the Fermi energy by a </a:t>
            </a:r>
            <a:r>
              <a:rPr lang="en-NZ" sz="1600" dirty="0" err="1"/>
              <a:t>supercondcuting</a:t>
            </a:r>
            <a:r>
              <a:rPr lang="en-NZ" sz="1600" dirty="0"/>
              <a:t> gap </a:t>
            </a:r>
            <a:r>
              <a:rPr lang="en-NZ" sz="1600" dirty="0">
                <a:latin typeface="Symbol" pitchFamily="18" charset="2"/>
              </a:rPr>
              <a:t>D.</a:t>
            </a:r>
            <a:endParaRPr lang="en-NZ" sz="2000" dirty="0">
              <a:solidFill>
                <a:srgbClr val="FF0000"/>
              </a:solidFill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0800000" flipV="1">
            <a:off x="3203848" y="2424956"/>
            <a:ext cx="5904656" cy="3164284"/>
          </a:xfrm>
          <a:prstGeom prst="bentConnector3">
            <a:avLst>
              <a:gd name="adj1" fmla="val 2424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2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BCS ground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1422258"/>
            <a:ext cx="2598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We have made definitions: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/>
              <p:cNvSpPr txBox="1"/>
              <p:nvPr/>
            </p:nvSpPr>
            <p:spPr bwMode="auto">
              <a:xfrm>
                <a:off x="2195513" y="1989138"/>
                <a:ext cx="5760863" cy="180177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≡−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eqArr>
                        </m:e>
                      </m:d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&amp;2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513" y="1989138"/>
                <a:ext cx="5760863" cy="1801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51911"/>
              </p:ext>
            </p:extLst>
          </p:nvPr>
        </p:nvGraphicFramePr>
        <p:xfrm>
          <a:off x="3347864" y="3642549"/>
          <a:ext cx="41513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280" imgH="482400" progId="Equation.3">
                  <p:embed/>
                </p:oleObj>
              </mc:Choice>
              <mc:Fallback>
                <p:oleObj name="Equation" r:id="rId3" imgW="2438280" imgH="4824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642549"/>
                        <a:ext cx="4151312" cy="8223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12183" y="401801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Gap equation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E49F2A-B70B-4272-BC6E-399FD15830EB}"/>
              </a:ext>
            </a:extLst>
          </p:cNvPr>
          <p:cNvSpPr txBox="1"/>
          <p:nvPr/>
        </p:nvSpPr>
        <p:spPr>
          <a:xfrm>
            <a:off x="114939" y="4583667"/>
            <a:ext cx="8856984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energies are measured from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all wave vectors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measured from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we have explicitly shown that the minimum energy to create an excitation corresponds to </a:t>
            </a:r>
            <a:r>
              <a:rPr lang="en-US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=0)=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D.</a:t>
            </a:r>
          </a:p>
          <a:p>
            <a:pPr algn="ctr"/>
            <a:endParaRPr lang="en-US" sz="2000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en-US" sz="2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D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corresponds to the energy gap in excitation spectrum of a superconductor!</a:t>
            </a:r>
            <a:endParaRPr lang="en-US" sz="2000" b="1" dirty="0">
              <a:solidFill>
                <a:srgbClr val="FF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3132" y="69148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402389" y="5075888"/>
                <a:ext cx="4682593" cy="302433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&amp;2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389" y="5075888"/>
                <a:ext cx="4682593" cy="3024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2411760" y="4221088"/>
                <a:ext cx="5652120" cy="103033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range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−ℏ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m:rPr>
                          <m:sty m:val="p"/>
                        </m:rP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electrons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paired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range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ζ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&lt;+ℏ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almost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paired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electrons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760" y="4221088"/>
                <a:ext cx="5652120" cy="1030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28351" y="805902"/>
            <a:ext cx="5285281" cy="3233702"/>
            <a:chOff x="4482053" y="470575"/>
            <a:chExt cx="4340726" cy="2188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53" y="482167"/>
              <a:ext cx="4229126" cy="21766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8"/>
                <p:cNvSpPr txBox="1"/>
                <p:nvPr/>
              </p:nvSpPr>
              <p:spPr bwMode="auto">
                <a:xfrm>
                  <a:off x="4905290" y="470575"/>
                  <a:ext cx="490540" cy="577231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9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5290" y="470575"/>
                  <a:ext cx="490540" cy="5772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9"/>
                <p:cNvSpPr txBox="1"/>
                <p:nvPr/>
              </p:nvSpPr>
              <p:spPr bwMode="auto">
                <a:xfrm>
                  <a:off x="8028384" y="470576"/>
                  <a:ext cx="497518" cy="58413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10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28384" y="470576"/>
                  <a:ext cx="497518" cy="5841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10"/>
                <p:cNvSpPr txBox="1"/>
                <p:nvPr/>
              </p:nvSpPr>
              <p:spPr bwMode="auto">
                <a:xfrm>
                  <a:off x="7308304" y="1461362"/>
                  <a:ext cx="1514475" cy="4953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11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08304" y="1461362"/>
                  <a:ext cx="1514475" cy="4953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5436096" y="5353975"/>
            <a:ext cx="2952328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 is ‘fine’ effect with energy advantage (condensation energy) small compared to Fermi energy.</a:t>
            </a:r>
          </a:p>
        </p:txBody>
      </p:sp>
    </p:spTree>
    <p:extLst>
      <p:ext uri="{BB962C8B-B14F-4D97-AF65-F5344CB8AC3E}">
        <p14:creationId xmlns:p14="http://schemas.microsoft.com/office/powerpoint/2010/main" val="23150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-7964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 energy spectrum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476" y="3265308"/>
            <a:ext cx="1975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Excitation spectrum</a:t>
            </a:r>
          </a:p>
          <a:p>
            <a:pPr algn="ctr"/>
            <a:r>
              <a:rPr lang="en-US" sz="1600" dirty="0"/>
              <a:t>of </a:t>
            </a:r>
            <a:r>
              <a:rPr lang="en-US" sz="1600" b="1" dirty="0"/>
              <a:t>norma</a:t>
            </a:r>
            <a:r>
              <a:rPr lang="en-US" sz="1600" dirty="0"/>
              <a:t>l metal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4127" y="3261734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Excitation spectrum</a:t>
            </a:r>
          </a:p>
          <a:p>
            <a:pPr algn="ctr"/>
            <a:r>
              <a:rPr lang="en-US" sz="1600" dirty="0"/>
              <a:t>of </a:t>
            </a:r>
            <a:r>
              <a:rPr lang="en-US" sz="1600" b="1" dirty="0"/>
              <a:t>superconductor</a:t>
            </a:r>
            <a:r>
              <a:rPr lang="en-US" sz="160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13" y="764704"/>
            <a:ext cx="2413575" cy="23781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59961"/>
            <a:ext cx="2220225" cy="2187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6"/>
              <p:cNvSpPr txBox="1"/>
              <p:nvPr/>
            </p:nvSpPr>
            <p:spPr>
              <a:xfrm>
                <a:off x="1150313" y="3797458"/>
                <a:ext cx="6912768" cy="85567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Typically</m:t>
                      </m:r>
                      <m:r>
                        <m:rPr>
                          <m:nor/>
                        </m:rPr>
                        <a:rPr lang="ru-RU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&lt;&lt;</m:t>
                      </m:r>
                      <m:sSub>
                        <m:sSub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ru-RU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  <m:r>
                        <m:rPr>
                          <m:nor/>
                        </m:rPr>
                        <a:rPr lang="ru-RU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ru-RU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majority</m:t>
                      </m:r>
                      <m:r>
                        <m:rPr>
                          <m:nor/>
                        </m:rPr>
                        <a:rPr lang="ru-RU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cases</m:t>
                      </m:r>
                      <m:r>
                        <m:rPr>
                          <m:nor/>
                        </m:rPr>
                        <a:rPr lang="ru-RU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ru-RU" sz="18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𝑒𝑥𝑐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ζ</m:t>
                                </m:r>
                              </m:e>
                              <m:sub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m:rPr>
                        <m:sty m:val="p"/>
                      </m:rPr>
                      <a:rPr lang="ru-RU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ru-RU" sz="1800" dirty="0"/>
                  <a:t> 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the spectrum gap</a:t>
                </a:r>
                <a:endParaRPr lang="ru-RU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13" y="3797458"/>
                <a:ext cx="6912768" cy="855677"/>
              </a:xfrm>
              <a:prstGeom prst="rect">
                <a:avLst/>
              </a:prstGeom>
              <a:blipFill>
                <a:blip r:embed="rId4"/>
                <a:stretch>
                  <a:fillRect b="-4795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1520" y="5048016"/>
            <a:ext cx="3331002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of a Cooper pair results in creation of pair of excitations (-k*,-</a:t>
            </a:r>
            <a:r>
              <a:rPr 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(+k*,+</a:t>
            </a:r>
            <a:r>
              <a:rPr 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If k&gt;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excitation is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electron-like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k&lt;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excitation is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hole-like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55" y="4758011"/>
            <a:ext cx="2387055" cy="2033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21" y="4789824"/>
            <a:ext cx="2310054" cy="20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6CA313-98F4-4FF3-B922-7B7AD10B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4399" y="5804647"/>
            <a:ext cx="2133600" cy="476250"/>
          </a:xfrm>
        </p:spPr>
        <p:txBody>
          <a:bodyPr/>
          <a:lstStyle/>
          <a:p>
            <a:r>
              <a:rPr lang="en-US" altLang="en-US" dirty="0"/>
              <a:t>Superconductivity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32BDCF-C71D-4D0F-8E07-DB2938FC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Lecture #2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AAD977-FAFD-494D-8ADD-F9128D71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84DD-2DC0-4788-950A-BFC750D25A5E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C5013-F0C5-44EA-B421-08655F27310E}"/>
              </a:ext>
            </a:extLst>
          </p:cNvPr>
          <p:cNvSpPr txBox="1"/>
          <p:nvPr/>
        </p:nvSpPr>
        <p:spPr>
          <a:xfrm>
            <a:off x="765791" y="0"/>
            <a:ext cx="8168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БКШ: энергетическая щель в спектре квазичастиц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919808-D3CF-471F-8BC9-43973B9BE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31" y="840944"/>
            <a:ext cx="3240360" cy="20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E888295-C674-481D-95FA-C9B2D013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8" y="803170"/>
            <a:ext cx="3259262" cy="216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B1C4C5-97A2-4CB2-9C66-C9A6C994244E}"/>
              </a:ext>
            </a:extLst>
          </p:cNvPr>
          <p:cNvSpPr txBox="1"/>
          <p:nvPr/>
        </p:nvSpPr>
        <p:spPr>
          <a:xfrm>
            <a:off x="655262" y="29379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Spectrum of excitations in a </a:t>
            </a:r>
          </a:p>
          <a:p>
            <a:pPr algn="ctr"/>
            <a:r>
              <a:rPr lang="en-NZ" sz="1200" b="1" dirty="0"/>
              <a:t>normal metal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2FFD7-F7ED-4D4C-A893-C91E94EDCE0E}"/>
              </a:ext>
            </a:extLst>
          </p:cNvPr>
          <p:cNvSpPr txBox="1"/>
          <p:nvPr/>
        </p:nvSpPr>
        <p:spPr>
          <a:xfrm>
            <a:off x="5364088" y="2907544"/>
            <a:ext cx="346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Spectrum of excitations in a </a:t>
            </a:r>
          </a:p>
          <a:p>
            <a:pPr algn="ctr"/>
            <a:r>
              <a:rPr lang="en-NZ" sz="1200" b="1" dirty="0"/>
              <a:t>superconductor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3F11D-46E4-4B38-964A-457108295230}"/>
              </a:ext>
            </a:extLst>
          </p:cNvPr>
          <p:cNvSpPr txBox="1"/>
          <p:nvPr/>
        </p:nvSpPr>
        <p:spPr>
          <a:xfrm>
            <a:off x="2457561" y="3556462"/>
            <a:ext cx="516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Необходимое условие сверхпроводимости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275242-00E8-49EB-B9E7-855CAAA17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5249222"/>
            <a:ext cx="7065818" cy="1626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A8B488-6245-47F3-B1B3-99DA27F9D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05065"/>
            <a:ext cx="6520624" cy="12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1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Absorption of electromagnetic radiation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90" y="5661248"/>
            <a:ext cx="866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000" b="1" dirty="0"/>
              <a:t>Superconducting gap can be associated with E/M radiation absorption threshold.</a:t>
            </a:r>
            <a:endParaRPr lang="en-US" sz="2000" b="1" dirty="0"/>
          </a:p>
        </p:txBody>
      </p:sp>
      <p:grpSp>
        <p:nvGrpSpPr>
          <p:cNvPr id="3" name="Group 7"/>
          <p:cNvGrpSpPr/>
          <p:nvPr/>
        </p:nvGrpSpPr>
        <p:grpSpPr>
          <a:xfrm>
            <a:off x="1547664" y="1052736"/>
            <a:ext cx="5688632" cy="4068687"/>
            <a:chOff x="350422" y="2209800"/>
            <a:chExt cx="3879886" cy="32765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22" y="2209800"/>
              <a:ext cx="3879886" cy="32765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90800" y="2362200"/>
              <a:ext cx="10807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FFFF"/>
                  </a:solidFill>
                </a:rPr>
                <a:t>BULK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507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0">
            <a:extLst>
              <a:ext uri="{FF2B5EF4-FFF2-40B4-BE49-F238E27FC236}">
                <a16:creationId xmlns:a16="http://schemas.microsoft.com/office/drawing/2014/main" id="{05F9584F-7F5A-4294-8EC3-07BB5BE8F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512" y="188913"/>
            <a:ext cx="2535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Tunneling effect</a:t>
            </a:r>
          </a:p>
        </p:txBody>
      </p:sp>
      <p:grpSp>
        <p:nvGrpSpPr>
          <p:cNvPr id="6" name="Group 200">
            <a:extLst>
              <a:ext uri="{FF2B5EF4-FFF2-40B4-BE49-F238E27FC236}">
                <a16:creationId xmlns:a16="http://schemas.microsoft.com/office/drawing/2014/main" id="{D91C93A7-BB6C-41B0-9A90-602AEB55B835}"/>
              </a:ext>
            </a:extLst>
          </p:cNvPr>
          <p:cNvGrpSpPr>
            <a:grpSpLocks/>
          </p:cNvGrpSpPr>
          <p:nvPr/>
        </p:nvGrpSpPr>
        <p:grpSpPr bwMode="auto">
          <a:xfrm>
            <a:off x="3346512" y="874713"/>
            <a:ext cx="2520950" cy="1401762"/>
            <a:chOff x="3515" y="698"/>
            <a:chExt cx="1588" cy="883"/>
          </a:xfrm>
        </p:grpSpPr>
        <p:sp>
          <p:nvSpPr>
            <p:cNvPr id="7" name="AutoShape 183">
              <a:extLst>
                <a:ext uri="{FF2B5EF4-FFF2-40B4-BE49-F238E27FC236}">
                  <a16:creationId xmlns:a16="http://schemas.microsoft.com/office/drawing/2014/main" id="{D426EED9-1FCA-4294-A1DB-73D031677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935"/>
              <a:ext cx="681" cy="363"/>
            </a:xfrm>
            <a:prstGeom prst="cube">
              <a:avLst>
                <a:gd name="adj" fmla="val 2500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84">
              <a:extLst>
                <a:ext uri="{FF2B5EF4-FFF2-40B4-BE49-F238E27FC236}">
                  <a16:creationId xmlns:a16="http://schemas.microsoft.com/office/drawing/2014/main" id="{1A153F6B-2C93-476F-8B4F-82F9B45AF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935"/>
              <a:ext cx="681" cy="363"/>
            </a:xfrm>
            <a:prstGeom prst="cube">
              <a:avLst>
                <a:gd name="adj" fmla="val 25000"/>
              </a:avLst>
            </a:prstGeom>
            <a:solidFill>
              <a:srgbClr val="00FFFF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92">
              <a:extLst>
                <a:ext uri="{FF2B5EF4-FFF2-40B4-BE49-F238E27FC236}">
                  <a16:creationId xmlns:a16="http://schemas.microsoft.com/office/drawing/2014/main" id="{8897CD14-AD8E-49B8-9160-ABDC2585D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709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FF"/>
                  </a:solidFill>
                </a:rPr>
                <a:t>N</a:t>
              </a:r>
            </a:p>
          </p:txBody>
        </p:sp>
        <p:sp>
          <p:nvSpPr>
            <p:cNvPr id="10" name="Text Box 193">
              <a:extLst>
                <a:ext uri="{FF2B5EF4-FFF2-40B4-BE49-F238E27FC236}">
                  <a16:creationId xmlns:a16="http://schemas.microsoft.com/office/drawing/2014/main" id="{22F9740D-DBD8-455C-9958-0D01077C1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" y="698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66FFFF"/>
                  </a:solidFill>
                </a:rPr>
                <a:t>S</a:t>
              </a:r>
            </a:p>
          </p:txBody>
        </p:sp>
        <p:sp>
          <p:nvSpPr>
            <p:cNvPr id="11" name="AutoShape 196">
              <a:extLst>
                <a:ext uri="{FF2B5EF4-FFF2-40B4-BE49-F238E27FC236}">
                  <a16:creationId xmlns:a16="http://schemas.microsoft.com/office/drawing/2014/main" id="{E6315D44-A41A-4810-BBD5-F97383D11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935"/>
              <a:ext cx="408" cy="363"/>
            </a:xfrm>
            <a:prstGeom prst="cube">
              <a:avLst>
                <a:gd name="adj" fmla="val 25000"/>
              </a:avLst>
            </a:prstGeom>
            <a:solidFill>
              <a:srgbClr val="FFCC99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97">
              <a:extLst>
                <a:ext uri="{FF2B5EF4-FFF2-40B4-BE49-F238E27FC236}">
                  <a16:creationId xmlns:a16="http://schemas.microsoft.com/office/drawing/2014/main" id="{25910E4B-4FD5-46A6-890A-C347FA095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709"/>
              <a:ext cx="4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CC00"/>
                  </a:solidFill>
                </a:rPr>
                <a:t>insulator</a:t>
              </a:r>
            </a:p>
          </p:txBody>
        </p:sp>
        <p:sp>
          <p:nvSpPr>
            <p:cNvPr id="13" name="Line 198">
              <a:extLst>
                <a:ext uri="{FF2B5EF4-FFF2-40B4-BE49-F238E27FC236}">
                  <a16:creationId xmlns:a16="http://schemas.microsoft.com/office/drawing/2014/main" id="{6355C9EB-0947-4620-B15C-94623CC36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389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99">
              <a:extLst>
                <a:ext uri="{FF2B5EF4-FFF2-40B4-BE49-F238E27FC236}">
                  <a16:creationId xmlns:a16="http://schemas.microsoft.com/office/drawing/2014/main" id="{A8831334-EC8F-4FA0-B432-EFEA89C6D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389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~ 1 nm</a:t>
              </a:r>
            </a:p>
          </p:txBody>
        </p:sp>
      </p:grpSp>
      <p:grpSp>
        <p:nvGrpSpPr>
          <p:cNvPr id="15" name="Group 213">
            <a:extLst>
              <a:ext uri="{FF2B5EF4-FFF2-40B4-BE49-F238E27FC236}">
                <a16:creationId xmlns:a16="http://schemas.microsoft.com/office/drawing/2014/main" id="{E3132E4D-6022-4A19-B7A2-1D53C599ECEE}"/>
              </a:ext>
            </a:extLst>
          </p:cNvPr>
          <p:cNvGrpSpPr>
            <a:grpSpLocks/>
          </p:cNvGrpSpPr>
          <p:nvPr/>
        </p:nvGrpSpPr>
        <p:grpSpPr bwMode="auto">
          <a:xfrm>
            <a:off x="2698812" y="1557338"/>
            <a:ext cx="3673475" cy="1223962"/>
            <a:chOff x="3152" y="981"/>
            <a:chExt cx="2314" cy="771"/>
          </a:xfrm>
        </p:grpSpPr>
        <p:sp>
          <p:nvSpPr>
            <p:cNvPr id="16" name="Line 201">
              <a:extLst>
                <a:ext uri="{FF2B5EF4-FFF2-40B4-BE49-F238E27FC236}">
                  <a16:creationId xmlns:a16="http://schemas.microsoft.com/office/drawing/2014/main" id="{7E2D4EA4-97BC-4FA4-BBCC-6BB062CD9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981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2">
              <a:extLst>
                <a:ext uri="{FF2B5EF4-FFF2-40B4-BE49-F238E27FC236}">
                  <a16:creationId xmlns:a16="http://schemas.microsoft.com/office/drawing/2014/main" id="{DE68A745-A116-47F1-8EC5-5375AAC8B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3" y="981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3">
              <a:extLst>
                <a:ext uri="{FF2B5EF4-FFF2-40B4-BE49-F238E27FC236}">
                  <a16:creationId xmlns:a16="http://schemas.microsoft.com/office/drawing/2014/main" id="{05DF6F8A-D318-4DC5-B257-E8BA257FD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152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4">
              <a:extLst>
                <a:ext uri="{FF2B5EF4-FFF2-40B4-BE49-F238E27FC236}">
                  <a16:creationId xmlns:a16="http://schemas.microsoft.com/office/drawing/2014/main" id="{782126CA-385A-4B45-9F3A-FE5F03251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2" y="1525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5">
              <a:extLst>
                <a:ext uri="{FF2B5EF4-FFF2-40B4-BE49-F238E27FC236}">
                  <a16:creationId xmlns:a16="http://schemas.microsoft.com/office/drawing/2014/main" id="{80E953E5-D9A3-4154-9017-A529C4B70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525"/>
              <a:ext cx="1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6">
              <a:extLst>
                <a:ext uri="{FF2B5EF4-FFF2-40B4-BE49-F238E27FC236}">
                  <a16:creationId xmlns:a16="http://schemas.microsoft.com/office/drawing/2014/main" id="{A0E129C6-1B61-40A1-AFDC-20F9607DA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52" y="98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7">
              <a:extLst>
                <a:ext uri="{FF2B5EF4-FFF2-40B4-BE49-F238E27FC236}">
                  <a16:creationId xmlns:a16="http://schemas.microsoft.com/office/drawing/2014/main" id="{E430ECDF-CBF2-49D6-956A-88689B9FC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8">
              <a:extLst>
                <a:ext uri="{FF2B5EF4-FFF2-40B4-BE49-F238E27FC236}">
                  <a16:creationId xmlns:a16="http://schemas.microsoft.com/office/drawing/2014/main" id="{765FD24E-354A-46D0-8955-55A298F34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98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09">
              <a:extLst>
                <a:ext uri="{FF2B5EF4-FFF2-40B4-BE49-F238E27FC236}">
                  <a16:creationId xmlns:a16="http://schemas.microsoft.com/office/drawing/2014/main" id="{A7BC843A-CB41-492B-B1D8-714BC47AD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389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10">
              <a:extLst>
                <a:ext uri="{FF2B5EF4-FFF2-40B4-BE49-F238E27FC236}">
                  <a16:creationId xmlns:a16="http://schemas.microsoft.com/office/drawing/2014/main" id="{3CBDDD1C-8A5E-4AA5-8223-665EAFDAA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1402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  <p:sp>
          <p:nvSpPr>
            <p:cNvPr id="26" name="Text Box 211">
              <a:extLst>
                <a:ext uri="{FF2B5EF4-FFF2-40B4-BE49-F238E27FC236}">
                  <a16:creationId xmlns:a16="http://schemas.microsoft.com/office/drawing/2014/main" id="{D2E78465-5912-42E8-BACB-7CEB0AB91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129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</a:p>
          </p:txBody>
        </p:sp>
        <p:sp>
          <p:nvSpPr>
            <p:cNvPr id="27" name="Line 212">
              <a:extLst>
                <a:ext uri="{FF2B5EF4-FFF2-40B4-BE49-F238E27FC236}">
                  <a16:creationId xmlns:a16="http://schemas.microsoft.com/office/drawing/2014/main" id="{0E18EED2-F7C0-467D-AF36-D5846EA9A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65" y="98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28">
            <a:extLst>
              <a:ext uri="{FF2B5EF4-FFF2-40B4-BE49-F238E27FC236}">
                <a16:creationId xmlns:a16="http://schemas.microsoft.com/office/drawing/2014/main" id="{2C8B1D3D-8282-4EE4-B027-A540BB48ECBF}"/>
              </a:ext>
            </a:extLst>
          </p:cNvPr>
          <p:cNvGrpSpPr>
            <a:grpSpLocks/>
          </p:cNvGrpSpPr>
          <p:nvPr/>
        </p:nvGrpSpPr>
        <p:grpSpPr bwMode="auto">
          <a:xfrm>
            <a:off x="2554350" y="2706688"/>
            <a:ext cx="3965575" cy="2306637"/>
            <a:chOff x="3061" y="1705"/>
            <a:chExt cx="2498" cy="1453"/>
          </a:xfrm>
        </p:grpSpPr>
        <p:sp>
          <p:nvSpPr>
            <p:cNvPr id="29" name="Line 214">
              <a:extLst>
                <a:ext uri="{FF2B5EF4-FFF2-40B4-BE49-F238E27FC236}">
                  <a16:creationId xmlns:a16="http://schemas.microsoft.com/office/drawing/2014/main" id="{2004D910-0AA5-420F-83E0-E4515608B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6" y="1797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15">
              <a:extLst>
                <a:ext uri="{FF2B5EF4-FFF2-40B4-BE49-F238E27FC236}">
                  <a16:creationId xmlns:a16="http://schemas.microsoft.com/office/drawing/2014/main" id="{7B2CC934-FEB5-4B61-B635-AA73902CB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2478"/>
              <a:ext cx="2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216">
              <a:extLst>
                <a:ext uri="{FF2B5EF4-FFF2-40B4-BE49-F238E27FC236}">
                  <a16:creationId xmlns:a16="http://schemas.microsoft.com/office/drawing/2014/main" id="{FA2385A6-33DD-4399-8967-ED0B04794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2" y="225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V</a:t>
              </a:r>
            </a:p>
          </p:txBody>
        </p:sp>
        <p:sp>
          <p:nvSpPr>
            <p:cNvPr id="32" name="Text Box 217">
              <a:extLst>
                <a:ext uri="{FF2B5EF4-FFF2-40B4-BE49-F238E27FC236}">
                  <a16:creationId xmlns:a16="http://schemas.microsoft.com/office/drawing/2014/main" id="{D70658EA-4F3A-47CE-BA88-661D5755B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2" y="1705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  <p:sp>
          <p:nvSpPr>
            <p:cNvPr id="33" name="Line 218">
              <a:extLst>
                <a:ext uri="{FF2B5EF4-FFF2-40B4-BE49-F238E27FC236}">
                  <a16:creationId xmlns:a16="http://schemas.microsoft.com/office/drawing/2014/main" id="{65BD379E-3909-427D-A767-C38018520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478"/>
              <a:ext cx="10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19">
              <a:extLst>
                <a:ext uri="{FF2B5EF4-FFF2-40B4-BE49-F238E27FC236}">
                  <a16:creationId xmlns:a16="http://schemas.microsoft.com/office/drawing/2014/main" id="{2B6F427F-9B99-4FA7-8930-AE4AD5DC6A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1" y="1842"/>
              <a:ext cx="590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20">
              <a:extLst>
                <a:ext uri="{FF2B5EF4-FFF2-40B4-BE49-F238E27FC236}">
                  <a16:creationId xmlns:a16="http://schemas.microsoft.com/office/drawing/2014/main" id="{B7F21024-0605-465F-ACE6-487C05880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1" y="2795"/>
              <a:ext cx="590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Arc 223">
              <a:extLst>
                <a:ext uri="{FF2B5EF4-FFF2-40B4-BE49-F238E27FC236}">
                  <a16:creationId xmlns:a16="http://schemas.microsoft.com/office/drawing/2014/main" id="{46FDDD6F-365A-4A51-A234-8515FEE174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30" y="2160"/>
              <a:ext cx="90" cy="317"/>
            </a:xfrm>
            <a:custGeom>
              <a:avLst/>
              <a:gdLst>
                <a:gd name="T0" fmla="*/ 0 w 21600"/>
                <a:gd name="T1" fmla="*/ 0 h 21600"/>
                <a:gd name="T2" fmla="*/ 90 w 21600"/>
                <a:gd name="T3" fmla="*/ 317 h 21600"/>
                <a:gd name="T4" fmla="*/ 0 w 21600"/>
                <a:gd name="T5" fmla="*/ 31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rc 224">
              <a:extLst>
                <a:ext uri="{FF2B5EF4-FFF2-40B4-BE49-F238E27FC236}">
                  <a16:creationId xmlns:a16="http://schemas.microsoft.com/office/drawing/2014/main" id="{8C85C239-2A54-4FCD-B213-B9382D8F582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51" y="2478"/>
              <a:ext cx="92" cy="318"/>
            </a:xfrm>
            <a:custGeom>
              <a:avLst/>
              <a:gdLst>
                <a:gd name="T0" fmla="*/ 0 w 21600"/>
                <a:gd name="T1" fmla="*/ 0 h 21600"/>
                <a:gd name="T2" fmla="*/ 92 w 21600"/>
                <a:gd name="T3" fmla="*/ 318 h 21600"/>
                <a:gd name="T4" fmla="*/ 0 w 21600"/>
                <a:gd name="T5" fmla="*/ 31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25">
              <a:extLst>
                <a:ext uri="{FF2B5EF4-FFF2-40B4-BE49-F238E27FC236}">
                  <a16:creationId xmlns:a16="http://schemas.microsoft.com/office/drawing/2014/main" id="{8E50E5BC-679D-4A88-8449-B72B92257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522"/>
              <a:ext cx="6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+</a:t>
              </a:r>
              <a:r>
                <a:rPr lang="en-US" i="1" dirty="0" err="1"/>
                <a:t>E</a:t>
              </a:r>
              <a:r>
                <a:rPr lang="en-US" baseline="-25000" dirty="0" err="1"/>
                <a:t>g</a:t>
              </a:r>
              <a:r>
                <a:rPr lang="en-US" dirty="0"/>
                <a:t>/e</a:t>
              </a:r>
            </a:p>
          </p:txBody>
        </p:sp>
        <p:sp>
          <p:nvSpPr>
            <p:cNvPr id="39" name="Text Box 226">
              <a:extLst>
                <a:ext uri="{FF2B5EF4-FFF2-40B4-BE49-F238E27FC236}">
                  <a16:creationId xmlns:a16="http://schemas.microsoft.com/office/drawing/2014/main" id="{315B2A3B-A567-43CC-A14B-2658DEA63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2160"/>
              <a:ext cx="5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-</a:t>
              </a:r>
              <a:r>
                <a:rPr lang="en-US" i="1" dirty="0" err="1"/>
                <a:t>E</a:t>
              </a:r>
              <a:r>
                <a:rPr lang="en-US" baseline="-25000" dirty="0" err="1"/>
                <a:t>g</a:t>
              </a:r>
              <a:r>
                <a:rPr lang="en-US" dirty="0"/>
                <a:t>/e</a:t>
              </a:r>
            </a:p>
          </p:txBody>
        </p:sp>
      </p:grpSp>
      <p:sp>
        <p:nvSpPr>
          <p:cNvPr id="40" name="Text Box 227">
            <a:extLst>
              <a:ext uri="{FF2B5EF4-FFF2-40B4-BE49-F238E27FC236}">
                <a16:creationId xmlns:a16="http://schemas.microsoft.com/office/drawing/2014/main" id="{473E749B-654E-4229-B6B1-0921B4342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5745757"/>
            <a:ext cx="4319712" cy="92333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Theory of superconductivity should explain energy gap in the excitation spectrum</a:t>
            </a:r>
          </a:p>
        </p:txBody>
      </p:sp>
    </p:spTree>
    <p:extLst>
      <p:ext uri="{BB962C8B-B14F-4D97-AF65-F5344CB8AC3E}">
        <p14:creationId xmlns:p14="http://schemas.microsoft.com/office/powerpoint/2010/main" val="28452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-2738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 energy spectrum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38025"/>
            <a:ext cx="2278968" cy="2708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" y="1173973"/>
            <a:ext cx="2251180" cy="2455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1314" y="3658573"/>
            <a:ext cx="2088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spectrum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conduction band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representation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5034" y="3645024"/>
            <a:ext cx="2393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shifted energy spectrum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conduction band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representation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2938" y="2924944"/>
            <a:ext cx="1837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spectrum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metal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8707" y="2924944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spectrum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03" y="548680"/>
            <a:ext cx="2413575" cy="23781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79" y="703839"/>
            <a:ext cx="2220225" cy="2187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6"/>
              <p:cNvSpPr txBox="1"/>
              <p:nvPr/>
            </p:nvSpPr>
            <p:spPr bwMode="auto">
              <a:xfrm>
                <a:off x="4716463" y="3594101"/>
                <a:ext cx="4303712" cy="98702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Typically</m:t>
                      </m:r>
                      <m:r>
                        <m:rPr>
                          <m:nor/>
                        </m:rPr>
                        <a:rPr lang="ru-RU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&lt;&lt;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majority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cases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𝑒𝑥𝑐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ζ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463" y="3594101"/>
                <a:ext cx="4303712" cy="987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752963" y="4793942"/>
            <a:ext cx="3285744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of a Cooper pair results in creation of pair of excitations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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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 </a:t>
            </a:r>
            <a:r>
              <a:rPr lang="en-US" sz="18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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excitation is </a:t>
            </a:r>
            <a:r>
              <a:rPr lang="en-US" sz="1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electron-like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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 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Mathematica1"/>
              </a:rPr>
              <a:t> 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excitation is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hole-like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57" y="4782051"/>
            <a:ext cx="3547605" cy="18158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Cooper pair is formed of two electrons with opposite momentums ±k* (referred to Fermi momentum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opposite spins: {(-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-k*,-</a:t>
            </a:r>
            <a:r>
              <a:rPr lang="en-US" sz="16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(+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*,+</a:t>
            </a:r>
            <a:r>
              <a:rPr lang="en-US" sz="16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 or {(-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*,-</a:t>
            </a:r>
            <a:r>
              <a:rPr lang="en-US" sz="16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(+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-k*,+</a:t>
            </a:r>
            <a:r>
              <a:rPr lang="en-US" sz="16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)}. Hence, momentum of a Cooper pair is 0 and spin is zero. Note that |k*|&lt;&lt; |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|.</a:t>
            </a:r>
          </a:p>
        </p:txBody>
      </p:sp>
      <p:pic>
        <p:nvPicPr>
          <p:cNvPr id="19" name="Picture 18" descr="SC excita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4824709"/>
            <a:ext cx="1944216" cy="19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476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Experimental Conclusions</a:t>
            </a:r>
            <a:r>
              <a:rPr lang="en-US" sz="2000" dirty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53136"/>
            <a:ext cx="2687960" cy="2079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99543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Experiments indicated that in superconductors electric current is transported by pairs of electrons.</a:t>
            </a:r>
          </a:p>
          <a:p>
            <a:endParaRPr lang="en-US" sz="2000" dirty="0"/>
          </a:p>
          <a:p>
            <a:pPr algn="just"/>
            <a:r>
              <a:rPr lang="en-US" sz="2000" dirty="0"/>
              <a:t>Experiments indicated that in superconductors there exist energy gap in excitation spectrum.</a:t>
            </a:r>
          </a:p>
          <a:p>
            <a:endParaRPr lang="en-US" sz="2000" dirty="0"/>
          </a:p>
          <a:p>
            <a:r>
              <a:rPr lang="en-US" sz="2000" dirty="0"/>
              <a:t>BCS model is based on assumption that pairing of electrons happen due to interactions of electrons with crystal lattice (phonons) effectively resulting in attraction between two electrons.</a:t>
            </a:r>
          </a:p>
          <a:p>
            <a:r>
              <a:rPr lang="en-US" sz="2000" dirty="0"/>
              <a:t>As a result, electrons may form bound states – Cooper pairs, which are bosons.</a:t>
            </a:r>
          </a:p>
          <a:p>
            <a:endParaRPr lang="en-US" sz="2000" dirty="0"/>
          </a:p>
          <a:p>
            <a:r>
              <a:rPr lang="en-US" sz="2000" dirty="0"/>
              <a:t>BCS model leads to formation of energy gap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 in excitation spectrum.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062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81A857-9FC3-419D-9E89-8E12F4010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50056"/>
            <a:ext cx="8184980" cy="2587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E4CDD-D519-4EE4-80E4-7C24BD2B86A7}"/>
              </a:ext>
            </a:extLst>
          </p:cNvPr>
          <p:cNvSpPr txBox="1"/>
          <p:nvPr/>
        </p:nvSpPr>
        <p:spPr>
          <a:xfrm>
            <a:off x="827584" y="4343664"/>
            <a:ext cx="3476273" cy="178510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Nonstationary Josephson effect:</a:t>
            </a:r>
          </a:p>
          <a:p>
            <a:r>
              <a:rPr lang="en-US" sz="1800" dirty="0"/>
              <a:t>Josephson generation of </a:t>
            </a:r>
          </a:p>
          <a:p>
            <a:r>
              <a:rPr lang="en-US" sz="1800" dirty="0"/>
              <a:t>electromagnetic </a:t>
            </a:r>
            <a:r>
              <a:rPr lang="en-US" sz="1800" dirty="0" err="1"/>
              <a:t>vawes</a:t>
            </a:r>
            <a:endParaRPr lang="en-US" sz="1800" dirty="0"/>
          </a:p>
          <a:p>
            <a:r>
              <a:rPr lang="en-US" sz="1800" dirty="0"/>
              <a:t>At applied voltage </a:t>
            </a:r>
            <a:r>
              <a:rPr lang="en-US" sz="1800" i="1" dirty="0"/>
              <a:t>V</a:t>
            </a:r>
          </a:p>
          <a:p>
            <a:endParaRPr lang="en-US" dirty="0"/>
          </a:p>
          <a:p>
            <a:pPr algn="ctr"/>
            <a:r>
              <a:rPr lang="en-US" sz="2400" dirty="0"/>
              <a:t>ħ</a:t>
            </a:r>
            <a:r>
              <a:rPr lang="el-GR" sz="2400" dirty="0"/>
              <a:t>ω</a:t>
            </a:r>
            <a:r>
              <a:rPr lang="en-US" sz="2400" dirty="0"/>
              <a:t>=2</a:t>
            </a:r>
            <a:r>
              <a:rPr lang="en-US" sz="2400" i="1" dirty="0"/>
              <a:t>eV</a:t>
            </a:r>
            <a:endParaRPr lang="ru-RU" sz="2400" i="1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463E58-6289-4A2C-BE51-83841A81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88640"/>
            <a:ext cx="4870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Nonstationary Josephson effect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020A4B-1C97-46BC-9402-6A85B30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452501"/>
            <a:ext cx="2348624" cy="14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D1A2FC-1391-419D-8E38-40B7D6F0C2F8}"/>
                  </a:ext>
                </a:extLst>
              </p:cNvPr>
              <p:cNvSpPr txBox="1"/>
              <p:nvPr/>
            </p:nvSpPr>
            <p:spPr>
              <a:xfrm>
                <a:off x="86304" y="116632"/>
                <a:ext cx="9079672" cy="732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Сравнение обычной ферми-жидкости и СП ФЖ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ru-RU" sz="2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 них эффективно другие плотности состояний. Для частиц Ферми газа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>
                                  <a:solidFill>
                                    <a:srgbClr val="3333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>
                                  <a:solidFill>
                                    <a:srgbClr val="3333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</m:rad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→0, 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)→0 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 квазичастиц Ферми жидкости практически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𝑐𝑜𝑛𝑠𝑡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химический потенциал, равный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 них энергия отсчитывается от уровня Ферми.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(0)=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→0, 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)→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>
                                  <a:solidFill>
                                    <a:srgbClr val="3333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Точнее,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>
                                  <a:solidFill>
                                    <a:srgbClr val="3333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</m:ra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>
                                  <a:solidFill>
                                    <a:srgbClr val="3333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</m:ra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𝑐𝑜𝑛𝑠𝑡</m:t>
                    </m:r>
                  </m:oMath>
                </a14:m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как в двумерном случае.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D1A2FC-1391-419D-8E38-40B7D6F0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4" y="116632"/>
                <a:ext cx="9079672" cy="7329571"/>
              </a:xfrm>
              <a:prstGeom prst="rect">
                <a:avLst/>
              </a:prstGeom>
              <a:blipFill>
                <a:blip r:embed="rId2"/>
                <a:stretch>
                  <a:fillRect l="-537" t="-416" r="-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150DA4-07DD-44BA-BDB8-8CD7E4E00F36}"/>
                  </a:ext>
                </a:extLst>
              </p:cNvPr>
              <p:cNvSpPr txBox="1"/>
              <p:nvPr/>
            </p:nvSpPr>
            <p:spPr>
              <a:xfrm>
                <a:off x="971600" y="188640"/>
                <a:ext cx="7422551" cy="6139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Проверка: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двумерная плотность состояний: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Число состояний в кольце радиусом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шириной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dp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𝐼𝐼</m:t>
                          </m:r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𝑝𝑑𝑝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ru-RU" sz="1800">
                                      <a:solidFill>
                                        <a:srgbClr val="3333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ℏ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𝑚𝑑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ru-RU" sz="1800">
                                      <a:solidFill>
                                        <a:srgbClr val="3333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ℏ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площадь системы.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𝐼𝐼</m:t>
                          </m:r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>
                                  <a:solidFill>
                                    <a:srgbClr val="3333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Поэтому система и ведет себя не как трехмерная, а как система с меньшим числом размерности, в которой связанное состояние может образовываться даже при малом приближении.</a:t>
                </a:r>
                <a:endParaRPr lang="ru-RU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150DA4-07DD-44BA-BDB8-8CD7E4E00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8640"/>
                <a:ext cx="7422551" cy="6139309"/>
              </a:xfrm>
              <a:prstGeom prst="rect">
                <a:avLst/>
              </a:prstGeom>
              <a:blipFill>
                <a:blip r:embed="rId2"/>
                <a:stretch>
                  <a:fillRect l="-657" r="-739" b="-1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536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-707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BCS density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34A477-8F7E-46A3-A9CB-1D4478E009B9}"/>
                  </a:ext>
                </a:extLst>
              </p:cNvPr>
              <p:cNvSpPr txBox="1"/>
              <p:nvPr/>
            </p:nvSpPr>
            <p:spPr>
              <a:xfrm>
                <a:off x="467544" y="637114"/>
                <a:ext cx="8676456" cy="640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Плотность состояний электронных возбуждений сверхпроводящей Ферми жидкости: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(0)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   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→∆, 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)→∞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сравнения, одномерная плотность состояний: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𝑑𝑝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rad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𝑑𝑁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ru-RU" sz="180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ℏ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ra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ru-RU" sz="180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ℏ</m:t>
                          </m:r>
                        </m:den>
                      </m:f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ru-RU" sz="180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ℏ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длина системы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𝑑𝐸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ru-RU" sz="1800">
                              <a:solidFill>
                                <a:srgbClr val="333333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ℏ</m:t>
                          </m:r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34A477-8F7E-46A3-A9CB-1D4478E00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37114"/>
                <a:ext cx="8676456" cy="6408549"/>
              </a:xfrm>
              <a:prstGeom prst="rect">
                <a:avLst/>
              </a:prstGeom>
              <a:blipFill>
                <a:blip r:embed="rId2"/>
                <a:stretch>
                  <a:fillRect l="-632" t="-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504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3" y="1402879"/>
            <a:ext cx="359891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-707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BCS density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83768" y="697648"/>
                <a:ext cx="4320480" cy="93115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r>
                        <a:rPr lang="ru-RU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NZ" sz="1800" b="0" i="1" baseline="-25000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NZ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sz="18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en-NZ" sz="1800" b="0" i="1" smtClean="0">
                          <a:latin typeface="Cambria Math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NZ" sz="1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  <m:r>
                              <a:rPr lang="en-NZ" sz="1800" b="0" i="1" baseline="-25000" smtClean="0">
                                <a:latin typeface="Cambria Math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NZ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NZ" sz="18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en-NZ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NZ" sz="1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NZ" sz="1800" b="0" i="1" smtClean="0">
                                    <a:latin typeface="Cambria Math"/>
                                  </a:rPr>
                                  <m:t>𝐸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N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NZ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NZ" sz="18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p>
                                        <m:r>
                                          <a:rPr lang="en-NZ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NZ" sz="1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NZ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en-NZ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r>
                              <a:rPr lang="en-NZ" sz="18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NZ" sz="1800" b="0" i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NZ" sz="1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NZ" sz="18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NZ" sz="1800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</m:mr>
                        <m:mr>
                          <m:e>
                            <m:r>
                              <a:rPr lang="en-NZ" sz="18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1800" b="0" i="0" smtClean="0">
                                <a:latin typeface="Cambria Math"/>
                              </a:rPr>
                              <m:t>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NZ" sz="1800" b="0" i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NZ" sz="1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NZ" sz="18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en-NZ" sz="1800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</m:mr>
                      </m:m>
                    </m:oMath>
                  </m:oMathPara>
                </a14:m>
                <a:endParaRPr lang="en-NZ" sz="1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697648"/>
                <a:ext cx="4320480" cy="9311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EB9C22-9CD6-4105-B577-85946BACF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782650"/>
            <a:ext cx="2808312" cy="2078398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AA723AF-2D80-449E-8CE9-77FADC08E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20147"/>
            <a:ext cx="2919985" cy="2176272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B320432F-1FB3-4613-ACA6-8B4354175B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47" y="4192662"/>
            <a:ext cx="3375250" cy="2200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3962D8-1CEA-4C77-9B41-0FC21DAA9408}"/>
              </a:ext>
            </a:extLst>
          </p:cNvPr>
          <p:cNvSpPr txBox="1"/>
          <p:nvPr/>
        </p:nvSpPr>
        <p:spPr>
          <a:xfrm>
            <a:off x="561284" y="6414427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metal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F605F-F78D-4B19-9016-BE7E327251C0}"/>
              </a:ext>
            </a:extLst>
          </p:cNvPr>
          <p:cNvSpPr txBox="1"/>
          <p:nvPr/>
        </p:nvSpPr>
        <p:spPr>
          <a:xfrm>
            <a:off x="3563888" y="6452395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7D4093-44ED-4DF8-9B4A-18629D0DD43C}"/>
              </a:ext>
            </a:extLst>
          </p:cNvPr>
          <p:cNvSpPr txBox="1"/>
          <p:nvPr/>
        </p:nvSpPr>
        <p:spPr>
          <a:xfrm>
            <a:off x="6560170" y="6354781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Superconductor: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close to gap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202D11-F2D8-4F9A-A779-454908C352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48139"/>
            <a:ext cx="2919985" cy="2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">
            <a:extLst>
              <a:ext uri="{FF2B5EF4-FFF2-40B4-BE49-F238E27FC236}">
                <a16:creationId xmlns:a16="http://schemas.microsoft.com/office/drawing/2014/main" id="{7339595D-7361-4539-BA40-3D0B7F43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BCS Superconductivity:</a:t>
            </a:r>
            <a:r>
              <a:rPr lang="ru-RU" altLang="ru-RU" sz="2800" dirty="0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ru-RU" sz="2800" dirty="0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relation to GL theory</a:t>
            </a:r>
            <a:endParaRPr lang="en-US" altLang="ru-RU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dirty="0">
              <a:solidFill>
                <a:schemeClr val="accent2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22531" name="Picture 17">
            <a:extLst>
              <a:ext uri="{FF2B5EF4-FFF2-40B4-BE49-F238E27FC236}">
                <a16:creationId xmlns:a16="http://schemas.microsoft.com/office/drawing/2014/main" id="{BBD11076-3DA3-4317-8E5B-86F8DB42C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38862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3">
            <a:extLst>
              <a:ext uri="{FF2B5EF4-FFF2-40B4-BE49-F238E27FC236}">
                <a16:creationId xmlns:a16="http://schemas.microsoft.com/office/drawing/2014/main" id="{EBF51EA0-4D20-4158-8474-28304826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91200"/>
            <a:ext cx="675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71222B7E-E4B3-47B7-ABA5-F8503EB87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7345363" cy="1570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order parameter </a:t>
            </a:r>
            <a:r>
              <a:rPr lang="en-US" altLang="ru-RU" sz="2400">
                <a:solidFill>
                  <a:schemeClr val="accent2"/>
                </a:solidFill>
                <a:latin typeface="Lucida Grande" charset="0"/>
                <a:ea typeface="ＭＳ Ｐゴシック" panose="020B0600070205080204" pitchFamily="34" charset="-128"/>
              </a:rPr>
              <a:t>Ψ</a:t>
            </a:r>
            <a:r>
              <a:rPr lang="en-US" altLang="ru-RU" sz="2400">
                <a:solidFill>
                  <a:schemeClr val="accent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has a physical meaning of the wave function of the superconducting condensate and the gap in the quasi-particle spectrum determines its modulus:</a:t>
            </a:r>
          </a:p>
        </p:txBody>
      </p:sp>
      <p:pic>
        <p:nvPicPr>
          <p:cNvPr id="22534" name="Picture 8">
            <a:extLst>
              <a:ext uri="{FF2B5EF4-FFF2-40B4-BE49-F238E27FC236}">
                <a16:creationId xmlns:a16="http://schemas.microsoft.com/office/drawing/2014/main" id="{46115BFD-79BA-4FA1-A892-EE92577AB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9686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5" name="Object 7">
            <a:extLst>
              <a:ext uri="{FF2B5EF4-FFF2-40B4-BE49-F238E27FC236}">
                <a16:creationId xmlns:a16="http://schemas.microsoft.com/office/drawing/2014/main" id="{CA9246D4-7E7B-4A5B-8464-15A1EE32F2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724400"/>
          <a:ext cx="20589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6100" imgH="165100" progId="Equation.3">
                  <p:embed/>
                </p:oleObj>
              </mc:Choice>
              <mc:Fallback>
                <p:oleObj name="Equation" r:id="rId5" imgW="546100" imgH="165100" progId="Equation.3">
                  <p:embed/>
                  <p:pic>
                    <p:nvPicPr>
                      <p:cNvPr id="22535" name="Object 7">
                        <a:extLst>
                          <a:ext uri="{FF2B5EF4-FFF2-40B4-BE49-F238E27FC236}">
                            <a16:creationId xmlns:a16="http://schemas.microsoft.com/office/drawing/2014/main" id="{CA9246D4-7E7B-4A5B-8464-15A1EE32F2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24400"/>
                        <a:ext cx="20589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>
            <a:extLst>
              <a:ext uri="{FF2B5EF4-FFF2-40B4-BE49-F238E27FC236}">
                <a16:creationId xmlns:a16="http://schemas.microsoft.com/office/drawing/2014/main" id="{831EC5BB-7DFA-49B9-898E-407CE8DEAEB2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495800"/>
            <a:ext cx="3498850" cy="1455738"/>
            <a:chOff x="764" y="896"/>
            <a:chExt cx="2204" cy="917"/>
          </a:xfrm>
        </p:grpSpPr>
        <p:sp>
          <p:nvSpPr>
            <p:cNvPr id="22539" name="Text Box 18">
              <a:extLst>
                <a:ext uri="{FF2B5EF4-FFF2-40B4-BE49-F238E27FC236}">
                  <a16:creationId xmlns:a16="http://schemas.microsoft.com/office/drawing/2014/main" id="{EE6494B4-D618-4836-907E-A1311780C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" y="896"/>
              <a:ext cx="2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2400" b="1">
                <a:solidFill>
                  <a:schemeClr val="bg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540" name="Oval 20">
              <a:extLst>
                <a:ext uri="{FF2B5EF4-FFF2-40B4-BE49-F238E27FC236}">
                  <a16:creationId xmlns:a16="http://schemas.microsoft.com/office/drawing/2014/main" id="{92FF6E6B-F1BB-4C99-B73C-23B58C14C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269"/>
              <a:ext cx="1315" cy="5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ea typeface="ＭＳ Ｐゴシック" panose="020B0600070205080204" pitchFamily="34" charset="-128"/>
              </a:endParaRPr>
            </a:p>
          </p:txBody>
        </p:sp>
        <p:sp>
          <p:nvSpPr>
            <p:cNvPr id="22541" name="Freeform 21">
              <a:extLst>
                <a:ext uri="{FF2B5EF4-FFF2-40B4-BE49-F238E27FC236}">
                  <a16:creationId xmlns:a16="http://schemas.microsoft.com/office/drawing/2014/main" id="{6F2C67D9-FD3D-4534-855A-2998E5CF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1520"/>
              <a:ext cx="908" cy="196"/>
            </a:xfrm>
            <a:custGeom>
              <a:avLst/>
              <a:gdLst>
                <a:gd name="T0" fmla="*/ 0 w 908"/>
                <a:gd name="T1" fmla="*/ 15 h 196"/>
                <a:gd name="T2" fmla="*/ 318 w 908"/>
                <a:gd name="T3" fmla="*/ 15 h 196"/>
                <a:gd name="T4" fmla="*/ 545 w 908"/>
                <a:gd name="T5" fmla="*/ 15 h 196"/>
                <a:gd name="T6" fmla="*/ 726 w 908"/>
                <a:gd name="T7" fmla="*/ 15 h 196"/>
                <a:gd name="T8" fmla="*/ 862 w 908"/>
                <a:gd name="T9" fmla="*/ 105 h 196"/>
                <a:gd name="T10" fmla="*/ 908 w 908"/>
                <a:gd name="T11" fmla="*/ 196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8"/>
                <a:gd name="T19" fmla="*/ 0 h 196"/>
                <a:gd name="T20" fmla="*/ 908 w 908"/>
                <a:gd name="T21" fmla="*/ 196 h 1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8" h="196">
                  <a:moveTo>
                    <a:pt x="0" y="15"/>
                  </a:moveTo>
                  <a:cubicBezTo>
                    <a:pt x="113" y="15"/>
                    <a:pt x="227" y="15"/>
                    <a:pt x="318" y="15"/>
                  </a:cubicBezTo>
                  <a:cubicBezTo>
                    <a:pt x="409" y="15"/>
                    <a:pt x="477" y="15"/>
                    <a:pt x="545" y="15"/>
                  </a:cubicBezTo>
                  <a:cubicBezTo>
                    <a:pt x="613" y="15"/>
                    <a:pt x="673" y="0"/>
                    <a:pt x="726" y="15"/>
                  </a:cubicBezTo>
                  <a:cubicBezTo>
                    <a:pt x="779" y="30"/>
                    <a:pt x="832" y="75"/>
                    <a:pt x="862" y="105"/>
                  </a:cubicBezTo>
                  <a:cubicBezTo>
                    <a:pt x="892" y="135"/>
                    <a:pt x="900" y="181"/>
                    <a:pt x="908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7" name="TextBox 15">
            <a:extLst>
              <a:ext uri="{FF2B5EF4-FFF2-40B4-BE49-F238E27FC236}">
                <a16:creationId xmlns:a16="http://schemas.microsoft.com/office/drawing/2014/main" id="{755479CB-21CE-4CF7-ABCB-3E795F621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257800"/>
            <a:ext cx="191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ea typeface="ＭＳ Ｐゴシック" panose="020B0600070205080204" pitchFamily="34" charset="-128"/>
              </a:rPr>
              <a:t>supercurrent</a:t>
            </a:r>
            <a:endParaRPr lang="en-US" altLang="ru-RU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D60ABF-35CE-4A3A-86D3-CC998831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84DD-2DC0-4788-950A-BFC750D25A5E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2B5E0-35C9-4DE7-B162-7F870F2CF04F}"/>
              </a:ext>
            </a:extLst>
          </p:cNvPr>
          <p:cNvSpPr txBox="1"/>
          <p:nvPr/>
        </p:nvSpPr>
        <p:spPr>
          <a:xfrm>
            <a:off x="1907704" y="4969022"/>
            <a:ext cx="597666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00" dirty="0"/>
              <a:t>BCS model provides quantitative explanation of: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NZ" sz="1800" dirty="0"/>
              <a:t>isotope effect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NZ" sz="1800" dirty="0"/>
              <a:t>energy gap in EM absorption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NZ" sz="1800" dirty="0"/>
              <a:t>energy gap in tunnelling experiments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NZ" sz="1800" dirty="0"/>
              <a:t>specific heat singularity</a:t>
            </a:r>
          </a:p>
          <a:p>
            <a:pPr algn="ctr"/>
            <a:r>
              <a:rPr lang="en-NZ" sz="1800" dirty="0"/>
              <a:t> + many other phenomena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395CC-F581-4ADC-9A5B-46C16EFAFB27}"/>
              </a:ext>
            </a:extLst>
          </p:cNvPr>
          <p:cNvSpPr txBox="1"/>
          <p:nvPr/>
        </p:nvSpPr>
        <p:spPr>
          <a:xfrm>
            <a:off x="3635896" y="136525"/>
            <a:ext cx="230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Сумма БКШ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84204-0DA6-43B8-9675-96B8C2640E56}"/>
              </a:ext>
            </a:extLst>
          </p:cNvPr>
          <p:cNvSpPr txBox="1"/>
          <p:nvPr/>
        </p:nvSpPr>
        <p:spPr>
          <a:xfrm>
            <a:off x="251520" y="659745"/>
            <a:ext cx="8568952" cy="418576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Электроны могут притягиваться за счет взаимодействия с кристаллической решеткой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Слабое притяжение может приводить к образованию связанных состояний – </a:t>
            </a:r>
            <a:r>
              <a:rPr lang="ru-RU" sz="1800" dirty="0" err="1"/>
              <a:t>Куперовские</a:t>
            </a:r>
            <a:r>
              <a:rPr lang="ru-RU" sz="1800" dirty="0"/>
              <a:t> пары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В паре электроны имеют противоположные импульсы и спины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800" dirty="0" err="1"/>
              <a:t>Куперовские</a:t>
            </a:r>
            <a:r>
              <a:rPr lang="ru-RU" sz="1800" dirty="0"/>
              <a:t> пары образуют Бозе-конденсат – открывается щель в спектре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1800" dirty="0"/>
              <a:t>Щель в спектре – необходимое условие сверхпроводимости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14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C49A4F-CA9A-4716-BC1E-549A30A8C770}"/>
              </a:ext>
            </a:extLst>
          </p:cNvPr>
          <p:cNvSpPr txBox="1"/>
          <p:nvPr/>
        </p:nvSpPr>
        <p:spPr>
          <a:xfrm>
            <a:off x="2339752" y="2564904"/>
            <a:ext cx="4870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Thank you for attention!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408669" y="182959"/>
            <a:ext cx="2185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 effect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15816" y="904035"/>
            <a:ext cx="3025775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X-ray analysis indicates no changes </a:t>
            </a:r>
          </a:p>
          <a:p>
            <a:pPr algn="ctr"/>
            <a:r>
              <a:rPr lang="en-US" sz="2000" dirty="0"/>
              <a:t>in crystal lattice structure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32040" y="2564904"/>
            <a:ext cx="3855543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It has been observed, that:</a:t>
            </a:r>
            <a:endParaRPr lang="ru-RU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</a:t>
            </a:r>
            <a:r>
              <a:rPr lang="en-US" sz="2000" baseline="-25000" dirty="0"/>
              <a:t>c</a:t>
            </a:r>
            <a:r>
              <a:rPr lang="en-US" sz="2000" dirty="0"/>
              <a:t> ~ M</a:t>
            </a:r>
            <a:r>
              <a:rPr lang="en-US" sz="2000" baseline="30000" dirty="0">
                <a:latin typeface="Symbol" pitchFamily="18" charset="2"/>
              </a:rPr>
              <a:t>-a</a:t>
            </a:r>
            <a:r>
              <a:rPr lang="en-US" sz="2000" dirty="0"/>
              <a:t>, </a:t>
            </a:r>
            <a:r>
              <a:rPr lang="en-US" sz="2000" dirty="0" err="1"/>
              <a:t>H</a:t>
            </a:r>
            <a:r>
              <a:rPr lang="en-US" sz="2000" baseline="-25000" dirty="0" err="1"/>
              <a:t>c</a:t>
            </a:r>
            <a:r>
              <a:rPr lang="en-US" sz="2000" dirty="0"/>
              <a:t> ~ M</a:t>
            </a:r>
            <a:r>
              <a:rPr lang="en-US" sz="2000" baseline="30000" dirty="0">
                <a:latin typeface="Symbol" pitchFamily="18" charset="2"/>
              </a:rPr>
              <a:t>-a</a:t>
            </a:r>
            <a:r>
              <a:rPr lang="en-US" sz="2000" dirty="0">
                <a:latin typeface="Symbol" pitchFamily="18" charset="2"/>
              </a:rPr>
              <a:t> , a~1/2</a:t>
            </a:r>
            <a:endParaRPr lang="ru-RU" sz="2000" dirty="0">
              <a:latin typeface="Symbol" pitchFamily="18" charset="2"/>
            </a:endParaRP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where M is the mass of the ions.</a:t>
            </a:r>
          </a:p>
        </p:txBody>
      </p:sp>
      <p:graphicFrame>
        <p:nvGraphicFramePr>
          <p:cNvPr id="8370" name="Group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308601"/>
              </p:ext>
            </p:extLst>
          </p:nvPr>
        </p:nvGraphicFramePr>
        <p:xfrm>
          <a:off x="824012" y="2276872"/>
          <a:ext cx="3459956" cy="4176469"/>
        </p:xfrm>
        <a:graphic>
          <a:graphicData uri="http://schemas.openxmlformats.org/drawingml/2006/table">
            <a:tbl>
              <a:tblPr/>
              <a:tblGrid>
                <a:gridCol w="1450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Material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imSun" pitchFamily="2" charset="-122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Zn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0.45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±0.05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0.32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±0.07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0.47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±0.02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0.50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±0.03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0.49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±0.02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Ru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0.00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±0.05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±0.05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Mo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0.33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Nb</a:t>
                      </a:r>
                      <a:r>
                        <a:rPr kumimoji="0" lang="en-US" sz="12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0.08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±0.02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Zr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Sun" pitchFamily="2" charset="-122"/>
                          <a:ea typeface="SimSun" pitchFamily="2" charset="-122"/>
                          <a:cs typeface="Times New Roman" pitchFamily="18" charset="0"/>
                        </a:rPr>
                        <a:t>±0.05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71" name="Text Box 179"/>
          <p:cNvSpPr txBox="1">
            <a:spLocks noChangeArrowheads="1"/>
          </p:cNvSpPr>
          <p:nvPr/>
        </p:nvSpPr>
        <p:spPr bwMode="auto">
          <a:xfrm>
            <a:off x="4843587" y="5407372"/>
            <a:ext cx="4032448" cy="101566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Theory of superconductivity should involve contribution not only of electrons, but of ions also</a:t>
            </a:r>
          </a:p>
        </p:txBody>
      </p:sp>
    </p:spTree>
    <p:extLst>
      <p:ext uri="{BB962C8B-B14F-4D97-AF65-F5344CB8AC3E}">
        <p14:creationId xmlns:p14="http://schemas.microsoft.com/office/powerpoint/2010/main" val="5145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 animBg="1"/>
      <p:bldP spid="8200" grpId="0" animBg="1"/>
      <p:bldP spid="8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-9939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Electron- electron interaction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531257"/>
            <a:ext cx="6480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NZ" dirty="0"/>
              <a:t>Naively one may argue that two negatively charged electrons cannot form a ‘pair’ due to Coulomb repulsion. In 1950 H. </a:t>
            </a:r>
            <a:r>
              <a:rPr lang="en-NZ" dirty="0" err="1"/>
              <a:t>Fröhlich</a:t>
            </a:r>
            <a:r>
              <a:rPr lang="en-NZ" dirty="0"/>
              <a:t> showed that two electrons can attract one another by exchanging with ‘virtual’ </a:t>
            </a:r>
            <a:r>
              <a:rPr lang="en-NZ" dirty="0">
                <a:solidFill>
                  <a:srgbClr val="FF0000"/>
                </a:solidFill>
              </a:rPr>
              <a:t>phonons</a:t>
            </a:r>
            <a:r>
              <a:rPr lang="en-NZ" dirty="0"/>
              <a:t>: first </a:t>
            </a:r>
            <a:r>
              <a:rPr lang="en-NZ" dirty="0">
                <a:solidFill>
                  <a:srgbClr val="00B0F0"/>
                </a:solidFill>
              </a:rPr>
              <a:t>electron</a:t>
            </a:r>
            <a:r>
              <a:rPr lang="en-NZ" dirty="0"/>
              <a:t> </a:t>
            </a:r>
            <a:r>
              <a:rPr lang="en-NZ" dirty="0" err="1"/>
              <a:t>polirizes</a:t>
            </a:r>
            <a:r>
              <a:rPr lang="en-NZ" dirty="0"/>
              <a:t> crystal lattice by attracting the positive ions, those ones in each turn ‘attract’  the second  </a:t>
            </a:r>
            <a:r>
              <a:rPr lang="en-NZ" dirty="0">
                <a:solidFill>
                  <a:srgbClr val="00B0F0"/>
                </a:solidFill>
              </a:rPr>
              <a:t>electron</a:t>
            </a:r>
            <a:r>
              <a:rPr lang="en-NZ" dirty="0"/>
              <a:t> leading to attractive electron-electron interaction.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548"/>
            <a:ext cx="1116632" cy="1116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02179"/>
            <a:ext cx="1224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>
                <a:effectLst/>
              </a:rPr>
              <a:t>Herbert </a:t>
            </a:r>
            <a:r>
              <a:rPr lang="en-NZ" sz="1000" dirty="0" err="1">
                <a:effectLst/>
              </a:rPr>
              <a:t>Fröhlich</a:t>
            </a:r>
            <a:r>
              <a:rPr lang="en-NZ" sz="1000" dirty="0">
                <a:effectLst/>
              </a:rPr>
              <a:t> (1905-1991)</a:t>
            </a:r>
          </a:p>
          <a:p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6479"/>
            <a:ext cx="1158660" cy="1110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4368" y="1156682"/>
            <a:ext cx="120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000" dirty="0"/>
              <a:t>Leon Cooper</a:t>
            </a:r>
          </a:p>
          <a:p>
            <a:pPr algn="ctr"/>
            <a:r>
              <a:rPr lang="en-NZ" sz="1000" dirty="0"/>
              <a:t>Born in 1930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79849" y="1864717"/>
            <a:ext cx="2448272" cy="1440160"/>
            <a:chOff x="107504" y="1700808"/>
            <a:chExt cx="2448272" cy="144016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07504" y="2492896"/>
              <a:ext cx="648072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51520" y="2852936"/>
              <a:ext cx="144016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763688" y="1700808"/>
              <a:ext cx="648072" cy="7991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252539" y="2850189"/>
              <a:ext cx="144016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107504" y="1700808"/>
              <a:ext cx="679748" cy="77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03362" y="1945791"/>
              <a:ext cx="144016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772283" y="2501094"/>
              <a:ext cx="783493" cy="61206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031287" y="1995897"/>
              <a:ext cx="144016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9" name="Freeform 28"/>
            <p:cNvSpPr/>
            <p:nvPr/>
          </p:nvSpPr>
          <p:spPr>
            <a:xfrm rot="20139461">
              <a:off x="825512" y="2276711"/>
              <a:ext cx="900821" cy="458597"/>
            </a:xfrm>
            <a:custGeom>
              <a:avLst/>
              <a:gdLst>
                <a:gd name="connsiteX0" fmla="*/ 0 w 3067050"/>
                <a:gd name="connsiteY0" fmla="*/ 108878 h 1099478"/>
                <a:gd name="connsiteX1" fmla="*/ 685800 w 3067050"/>
                <a:gd name="connsiteY1" fmla="*/ 23153 h 1099478"/>
                <a:gd name="connsiteX2" fmla="*/ 1019175 w 3067050"/>
                <a:gd name="connsiteY2" fmla="*/ 480353 h 1099478"/>
                <a:gd name="connsiteX3" fmla="*/ 1733550 w 3067050"/>
                <a:gd name="connsiteY3" fmla="*/ 185078 h 1099478"/>
                <a:gd name="connsiteX4" fmla="*/ 2133600 w 3067050"/>
                <a:gd name="connsiteY4" fmla="*/ 899453 h 1099478"/>
                <a:gd name="connsiteX5" fmla="*/ 2743200 w 3067050"/>
                <a:gd name="connsiteY5" fmla="*/ 432728 h 1099478"/>
                <a:gd name="connsiteX6" fmla="*/ 3067050 w 3067050"/>
                <a:gd name="connsiteY6" fmla="*/ 1099478 h 109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7050" h="1099478">
                  <a:moveTo>
                    <a:pt x="0" y="108878"/>
                  </a:moveTo>
                  <a:cubicBezTo>
                    <a:pt x="257969" y="35059"/>
                    <a:pt x="515938" y="-38760"/>
                    <a:pt x="685800" y="23153"/>
                  </a:cubicBezTo>
                  <a:cubicBezTo>
                    <a:pt x="855663" y="85065"/>
                    <a:pt x="844550" y="453366"/>
                    <a:pt x="1019175" y="480353"/>
                  </a:cubicBezTo>
                  <a:cubicBezTo>
                    <a:pt x="1193800" y="507341"/>
                    <a:pt x="1547813" y="115228"/>
                    <a:pt x="1733550" y="185078"/>
                  </a:cubicBezTo>
                  <a:cubicBezTo>
                    <a:pt x="1919287" y="254928"/>
                    <a:pt x="1965325" y="858178"/>
                    <a:pt x="2133600" y="899453"/>
                  </a:cubicBezTo>
                  <a:cubicBezTo>
                    <a:pt x="2301875" y="940728"/>
                    <a:pt x="2587625" y="399391"/>
                    <a:pt x="2743200" y="432728"/>
                  </a:cubicBezTo>
                  <a:cubicBezTo>
                    <a:pt x="2898775" y="466065"/>
                    <a:pt x="3067050" y="1099478"/>
                    <a:pt x="3067050" y="109947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44034" y="3088853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B0F0"/>
                </a:solidFill>
              </a:rPr>
              <a:t>e</a:t>
            </a:r>
            <a:r>
              <a:rPr lang="en-NZ" baseline="-25000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393" y="1924037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B0F0"/>
                </a:solidFill>
              </a:rPr>
              <a:t>e</a:t>
            </a:r>
            <a:r>
              <a:rPr lang="en-NZ" baseline="-25000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36374" y="2109700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B0F0"/>
                </a:solidFill>
              </a:rPr>
              <a:t>e</a:t>
            </a:r>
            <a:r>
              <a:rPr lang="en-NZ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4105" y="2957139"/>
            <a:ext cx="351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B0F0"/>
                </a:solidFill>
              </a:rPr>
              <a:t>e</a:t>
            </a:r>
            <a:r>
              <a:rPr lang="en-NZ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59969" y="270632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2417477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B0F0"/>
                </a:solidFill>
              </a:rPr>
              <a:t>E(k</a:t>
            </a:r>
            <a:r>
              <a:rPr lang="en-NZ" baseline="-25000" dirty="0">
                <a:solidFill>
                  <a:srgbClr val="00B0F0"/>
                </a:solidFill>
              </a:rPr>
              <a:t>1</a:t>
            </a:r>
            <a:r>
              <a:rPr lang="en-NZ" dirty="0">
                <a:solidFill>
                  <a:srgbClr val="00B0F0"/>
                </a:solidFill>
              </a:rPr>
              <a:t>)=ħ</a:t>
            </a:r>
            <a:r>
              <a:rPr lang="en-NZ" baseline="30000" dirty="0">
                <a:solidFill>
                  <a:srgbClr val="00B0F0"/>
                </a:solidFill>
              </a:rPr>
              <a:t>2</a:t>
            </a:r>
            <a:r>
              <a:rPr lang="en-NZ" dirty="0">
                <a:solidFill>
                  <a:srgbClr val="00B0F0"/>
                </a:solidFill>
              </a:rPr>
              <a:t>k</a:t>
            </a:r>
            <a:r>
              <a:rPr lang="en-NZ" baseline="-25000" dirty="0">
                <a:solidFill>
                  <a:srgbClr val="00B0F0"/>
                </a:solidFill>
              </a:rPr>
              <a:t>1</a:t>
            </a:r>
            <a:r>
              <a:rPr lang="en-NZ" baseline="30000" dirty="0">
                <a:solidFill>
                  <a:srgbClr val="00B0F0"/>
                </a:solidFill>
              </a:rPr>
              <a:t>2</a:t>
            </a:r>
            <a:r>
              <a:rPr lang="en-NZ" dirty="0">
                <a:solidFill>
                  <a:srgbClr val="00B0F0"/>
                </a:solidFill>
              </a:rPr>
              <a:t>/2m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48436" y="2488828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rgbClr val="00B0F0"/>
                </a:solidFill>
              </a:rPr>
              <a:t>E(k</a:t>
            </a:r>
            <a:r>
              <a:rPr lang="en-NZ" baseline="-25000" dirty="0">
                <a:solidFill>
                  <a:srgbClr val="00B0F0"/>
                </a:solidFill>
              </a:rPr>
              <a:t>2</a:t>
            </a:r>
            <a:r>
              <a:rPr lang="en-NZ" dirty="0">
                <a:solidFill>
                  <a:srgbClr val="00B0F0"/>
                </a:solidFill>
              </a:rPr>
              <a:t>)=ħ</a:t>
            </a:r>
            <a:r>
              <a:rPr lang="en-NZ" baseline="30000" dirty="0">
                <a:solidFill>
                  <a:srgbClr val="00B0F0"/>
                </a:solidFill>
              </a:rPr>
              <a:t>2</a:t>
            </a:r>
            <a:r>
              <a:rPr lang="en-NZ" dirty="0">
                <a:solidFill>
                  <a:srgbClr val="00B0F0"/>
                </a:solidFill>
              </a:rPr>
              <a:t>k</a:t>
            </a:r>
            <a:r>
              <a:rPr lang="en-NZ" baseline="-25000" dirty="0">
                <a:solidFill>
                  <a:srgbClr val="00B0F0"/>
                </a:solidFill>
              </a:rPr>
              <a:t>2</a:t>
            </a:r>
            <a:r>
              <a:rPr lang="en-NZ" baseline="30000" dirty="0">
                <a:solidFill>
                  <a:srgbClr val="00B0F0"/>
                </a:solidFill>
              </a:rPr>
              <a:t>2</a:t>
            </a:r>
            <a:r>
              <a:rPr lang="en-NZ" dirty="0">
                <a:solidFill>
                  <a:srgbClr val="00B0F0"/>
                </a:solidFill>
              </a:rPr>
              <a:t>/2m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72000" y="1817732"/>
                <a:ext cx="4392488" cy="203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1600" dirty="0"/>
                  <a:t>The attraction may be obtained in the second order of the perturbation theory and</a:t>
                </a:r>
              </a:p>
              <a:p>
                <a:r>
                  <a:rPr lang="en-NZ" sz="1600" dirty="0"/>
                  <a:t>can be approximated by a potential</a:t>
                </a:r>
              </a:p>
              <a:p>
                <a:endParaRPr lang="en-NZ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16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NZ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NZ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NZ" sz="16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NZ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NZ" sz="1600" b="0" i="1" smtClean="0">
                          <a:latin typeface="Cambria Math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NZ" sz="16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NZ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NZ" sz="1600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m:rPr>
                                <m:brk m:alnAt="7"/>
                              </m:rPr>
                              <a:rPr lang="en-NZ" sz="1600" b="0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NZ" sz="16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NZ" sz="1600" b="0" i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NZ" sz="16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brk m:alnAt="7"/>
                              </m:rPr>
                              <a:rPr lang="en-NZ" sz="1600" b="0" i="1" smtClean="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NZ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NZ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NZ" sz="16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NZ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sty m:val="p"/>
                                <m:brk m:alnAt="7"/>
                              </m:rPr>
                              <a:rPr lang="en-NZ" sz="1600" b="0" i="0" smtClean="0"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NZ" sz="1600" b="0" i="0" smtClean="0">
                                <a:latin typeface="Cambria Math"/>
                              </a:rPr>
                              <m:t>nd</m:t>
                            </m:r>
                            <m:r>
                              <m:rPr>
                                <m:brk m:alnAt="7"/>
                              </m:rPr>
                              <a:rPr lang="en-NZ" sz="1600" b="0" i="1" smtClean="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NZ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NZ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NZ" sz="16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NZ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NZ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NZ" sz="1600" b="0" i="1" smtClean="0">
                                <a:latin typeface="Cambria Math"/>
                                <a:ea typeface="Cambria Math"/>
                              </a:rPr>
                              <m:t>ℏ</m:t>
                            </m:r>
                            <m:sSub>
                              <m:sSubPr>
                                <m:ctrlPr>
                                  <a:rPr lang="en-NZ" sz="1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NZ" sz="16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NZ" sz="1600" b="0" i="1" smtClean="0">
                                    <a:latin typeface="Cambria Math"/>
                                    <a:ea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NZ" sz="1600" b="0" i="1" smtClean="0">
                                <a:latin typeface="Cambria Math"/>
                              </a:rPr>
                              <m:t>0, 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NZ" sz="1600" b="0" i="0" smtClean="0">
                                <a:latin typeface="Cambria Math"/>
                              </a:rPr>
                              <m:t>otherwise</m:t>
                            </m:r>
                          </m:e>
                        </m:mr>
                      </m:m>
                    </m:oMath>
                  </m:oMathPara>
                </a14:m>
                <a:endParaRPr lang="en-NZ" sz="1600" dirty="0"/>
              </a:p>
              <a:p>
                <a:endParaRPr lang="en-NZ" sz="1600" dirty="0"/>
              </a:p>
              <a:p>
                <a:r>
                  <a:rPr lang="en-NZ" sz="1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NZ" sz="16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NZ" sz="16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NZ" sz="1600" dirty="0"/>
                  <a:t> is the Debye frequency.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17732"/>
                <a:ext cx="4392488" cy="2031710"/>
              </a:xfrm>
              <a:prstGeom prst="rect">
                <a:avLst/>
              </a:prstGeom>
              <a:blipFill>
                <a:blip r:embed="rId4"/>
                <a:stretch>
                  <a:fillRect l="-693" t="-901" b="-30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402331-56B2-4CAF-8DAD-932AE22D6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7200800" cy="22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2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72B57-2C6B-47BB-9ABB-4DA12C60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Superconductivity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250092-7A76-41F4-9692-1B7C1045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Lecture #2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DE65C8-AC07-42D4-919C-3D743AC9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007" y="476672"/>
            <a:ext cx="3879273" cy="1842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BE76B0-9235-47B3-8563-85B5EE3AB11F}"/>
              </a:ext>
            </a:extLst>
          </p:cNvPr>
          <p:cNvSpPr txBox="1"/>
          <p:nvPr/>
        </p:nvSpPr>
        <p:spPr>
          <a:xfrm>
            <a:off x="1331640" y="-9939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Electron- electron interaction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FC6BD7-AE9F-4D72-A10B-8DD42E297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92" y="2420888"/>
            <a:ext cx="3757673" cy="8655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FF1D5-4ACB-4587-BF75-B04F1112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420888"/>
            <a:ext cx="4837793" cy="11238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04FEF7-87E4-440F-A9D8-9A95BE74D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49" y="648395"/>
            <a:ext cx="1468582" cy="3839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5BF486-82AB-4541-A912-053596B7A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1313426"/>
            <a:ext cx="3240360" cy="2792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D751BC-5B5A-4499-A7A4-47D8707DF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078" y="1694088"/>
            <a:ext cx="1108364" cy="2303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E14809-66DD-4FA1-9F72-D46A56C87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880" y="3374318"/>
            <a:ext cx="3600400" cy="6282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6E35FD-102C-41AF-BD99-33DE8687F4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567" y="3828984"/>
            <a:ext cx="3990109" cy="92836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18F789-CC8C-450E-AE3A-960DAEAA8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775" y="5032574"/>
            <a:ext cx="7342909" cy="1570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34EB00-F512-43FE-88D5-EBF60E8AA73A}"/>
                  </a:ext>
                </a:extLst>
              </p:cNvPr>
              <p:cNvSpPr txBox="1"/>
              <p:nvPr/>
            </p:nvSpPr>
            <p:spPr>
              <a:xfrm>
                <a:off x="4390487" y="4149057"/>
                <a:ext cx="4325425" cy="554383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NZ" sz="16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NZ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16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NZ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NZ" sz="16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N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16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NZ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NZ" sz="1600" b="0" i="1" smtClean="0">
                        <a:latin typeface="Cambria Math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NZ" sz="16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NZ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NZ" sz="1600" b="0" i="1" smtClean="0">
                              <a:latin typeface="Cambria Math"/>
                            </a:rPr>
                            <m:t>𝑉</m:t>
                          </m:r>
                          <m:r>
                            <m:rPr>
                              <m:brk m:alnAt="7"/>
                            </m:rPr>
                            <a:rPr lang="en-NZ" sz="16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NZ" sz="16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NZ" sz="1600" b="0" i="0" smtClean="0">
                              <a:latin typeface="Cambria Math"/>
                            </a:rPr>
                            <m:t>if</m:t>
                          </m:r>
                          <m:r>
                            <a:rPr lang="en-NZ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NZ" sz="16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  <m:brk m:alnAt="7"/>
                            </m:rPr>
                            <a:rPr lang="en-NZ" sz="1600" b="0" i="0" smtClean="0">
                              <a:latin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NZ" sz="1600" b="0" i="0" smtClean="0">
                              <a:latin typeface="Cambria Math"/>
                            </a:rPr>
                            <m:t>nd</m:t>
                          </m:r>
                          <m:r>
                            <m:rPr>
                              <m:brk m:alnAt="7"/>
                            </m:rPr>
                            <a:rPr lang="en-NZ" sz="16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NZ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NZ" sz="1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NZ" sz="16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en-NZ" sz="1600" b="0" i="1" smtClean="0">
                              <a:latin typeface="Cambria Math"/>
                            </a:rPr>
                            <m:t>0, 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                            </m:t>
                          </m:r>
                          <m:r>
                            <m:rPr>
                              <m:sty m:val="p"/>
                            </m:rPr>
                            <a:rPr lang="en-NZ" sz="1600" b="0" i="0" smtClean="0">
                              <a:latin typeface="Cambria Math"/>
                            </a:rPr>
                            <m:t>otherwise</m:t>
                          </m:r>
                        </m:e>
                      </m:mr>
                    </m:m>
                  </m:oMath>
                </a14:m>
                <a:r>
                  <a:rPr lang="en-NZ" sz="1600" dirty="0"/>
                  <a:t>,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34EB00-F512-43FE-88D5-EBF60E8AA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487" y="4149057"/>
                <a:ext cx="4325425" cy="5543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93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116632"/>
                <a:ext cx="8640960" cy="6411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Рассмотрим 1 процесс.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начальном состоянии энергия равна ε(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ru-RU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ε(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ru-RU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ru-RU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конечном состоянии (по закону сохранения энергии):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−ħ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+ħ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промежуточном состоянии: 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−ħ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+ħ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ba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Причем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ħ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ba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закон дисперсии фононов четный по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процессе начальная и конечная энергии состояний те же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промежуточном состоянии: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)−ħ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bar>
                        <m:barPr>
                          <m:pos m:val="top"/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bar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+ħ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электрона (?эл.)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косв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(?)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взаимодействие через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 2 порядке теории возмущений.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&lt;1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𝑒𝑝h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𝑒𝑝h</m:t>
                                  </m:r>
                                </m:sub>
                              </m:sSub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2&gt;</m:t>
                          </m:r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Обозначение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м.эл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электрона, соответствующая испусканию или поглощению одного фонона с импульсом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bar>
                  </m:oMath>
                </a14:m>
                <a:r>
                  <a:rPr lang="ru-RU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8640960" cy="6411692"/>
              </a:xfrm>
              <a:prstGeom prst="rect">
                <a:avLst/>
              </a:prstGeom>
              <a:blipFill>
                <a:blip r:embed="rId2"/>
                <a:stretch>
                  <a:fillRect l="-212" r="-494" b="-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34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3528" y="332656"/>
                <a:ext cx="8712968" cy="5605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Испусканию фонона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ħ</m:t>
                    </m:r>
                    <m:bar>
                      <m:barPr>
                        <m:pos m:val="top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ba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соответствует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м.эл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в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процессе.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−ħ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 ħ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−ħ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+ħ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−ħ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+ħ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ba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ε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</m:e>
                      </m:d>
                    </m:oMath>
                  </m:oMathPara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 втором процессе:</a:t>
                </a: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+ħ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 ħ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ε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−ħ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 ħ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ba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Сложим и получим:</a:t>
                </a:r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ħ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bar>
                            <m:barPr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ba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ħ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ba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ba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ba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−ħ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ba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ħ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𝑝𝑚𝑉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ħ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ba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ħ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ba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ba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ε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ba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−ħ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</m:ba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−ħ</m:t>
                        </m:r>
                        <m:bar>
                          <m:barPr>
                            <m:pos m:val="top"/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ba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≪ħ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ba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получим отрицательную величину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712968" cy="5605702"/>
              </a:xfrm>
              <a:prstGeom prst="rect">
                <a:avLst/>
              </a:prstGeom>
              <a:blipFill>
                <a:blip r:embed="rId2"/>
                <a:stretch>
                  <a:fillRect l="-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59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99592" y="764704"/>
                <a:ext cx="7272808" cy="4096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Эта величина не зависит от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т.к.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u-RU" sz="1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ru-RU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ħ</m:t>
                    </m:r>
                    <m:r>
                      <a:rPr lang="ru-RU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ru-RU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ru-RU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ru-RU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bar>
                  </m:oMath>
                </a14:m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т.е. от угла поворота импульсов =&gt; это взаимодействие в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состоянии с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=0. =&gt; координатная волновая функция симметрична относительно перестановки электронов, но т.к. электроны – Ферми частицы, их полная волновая функция антисимметрична =&gt; спиновая волновая функция должна быть антисимметрична =&gt; спины противоположно направлены (вверх и вниз).</a:t>
                </a: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Можно принять: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764704"/>
                <a:ext cx="7272808" cy="4096763"/>
              </a:xfrm>
              <a:prstGeom prst="rect">
                <a:avLst/>
              </a:prstGeom>
              <a:blipFill>
                <a:blip r:embed="rId2"/>
                <a:stretch>
                  <a:fillRect l="-754" b="-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5716" y="5085184"/>
                <a:ext cx="5040560" cy="1046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NZ" sz="16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NZ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16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NZ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NZ" sz="16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N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16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NZ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NZ" sz="1600" b="0" i="1" smtClean="0">
                        <a:latin typeface="Cambria Math"/>
                      </a:rPr>
                      <m:t>=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NZ" sz="16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NZ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NZ" sz="1600" b="0" i="1" smtClean="0">
                              <a:latin typeface="Cambria Math"/>
                            </a:rPr>
                            <m:t>𝑉</m:t>
                          </m:r>
                          <m:r>
                            <m:rPr>
                              <m:brk m:alnAt="7"/>
                            </m:rPr>
                            <a:rPr lang="en-NZ" sz="16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NZ" sz="16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NZ" sz="1600" b="0" i="0" smtClean="0">
                              <a:latin typeface="Cambria Math"/>
                            </a:rPr>
                            <m:t>if</m:t>
                          </m:r>
                          <m:r>
                            <a:rPr lang="en-NZ" sz="16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NZ" sz="16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  <m:brk m:alnAt="7"/>
                            </m:rPr>
                            <a:rPr lang="en-NZ" sz="1600" b="0" i="0" smtClean="0">
                              <a:latin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n-NZ" sz="1600" b="0" i="0" smtClean="0">
                              <a:latin typeface="Cambria Math"/>
                            </a:rPr>
                            <m:t>nd</m:t>
                          </m:r>
                          <m:r>
                            <m:rPr>
                              <m:brk m:alnAt="7"/>
                            </m:rPr>
                            <a:rPr lang="en-NZ" sz="16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NZ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NZ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NZ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NZ" sz="16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NZ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NZ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NZ" sz="16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en-NZ" sz="1600" b="0" i="1" smtClean="0">
                              <a:latin typeface="Cambria Math"/>
                            </a:rPr>
                            <m:t>0, 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                             </m:t>
                          </m:r>
                          <m:r>
                            <m:rPr>
                              <m:sty m:val="p"/>
                            </m:rPr>
                            <a:rPr lang="en-NZ" sz="1600" b="0" i="0" smtClean="0">
                              <a:latin typeface="Cambria Math"/>
                            </a:rPr>
                            <m:t>otherwise</m:t>
                          </m:r>
                        </m:e>
                      </m:mr>
                    </m:m>
                  </m:oMath>
                </a14:m>
                <a:r>
                  <a:rPr lang="en-NZ" sz="1600" dirty="0"/>
                  <a:t>,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p~∆/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NZ" sz="16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716" y="5085184"/>
                <a:ext cx="5040560" cy="1046825"/>
              </a:xfrm>
              <a:prstGeom prst="rect">
                <a:avLst/>
              </a:prstGeom>
              <a:blipFill>
                <a:blip r:embed="rId3"/>
                <a:stretch>
                  <a:fillRect b="-6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/>
          <p:cNvSpPr/>
          <p:nvPr/>
        </p:nvSpPr>
        <p:spPr>
          <a:xfrm>
            <a:off x="3131840" y="5085184"/>
            <a:ext cx="144016" cy="52341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364088" y="3569170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512549" y="3569170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217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7056</TotalTime>
  <Words>3102</Words>
  <Application>Microsoft Office PowerPoint</Application>
  <PresentationFormat>Экран (4:3)</PresentationFormat>
  <Paragraphs>366</Paragraphs>
  <Slides>36</Slides>
  <Notes>6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ＭＳ Ｐゴシック</vt:lpstr>
      <vt:lpstr>SimSun</vt:lpstr>
      <vt:lpstr>Arial</vt:lpstr>
      <vt:lpstr>Calibri</vt:lpstr>
      <vt:lpstr>Cambria Math</vt:lpstr>
      <vt:lpstr>Comic Sans MS</vt:lpstr>
      <vt:lpstr>Lucida Grande</vt:lpstr>
      <vt:lpstr>Symbol</vt:lpstr>
      <vt:lpstr>Times New Roman</vt:lpstr>
      <vt:lpstr>Wingdings</vt:lpstr>
      <vt:lpstr>Default Design</vt:lpstr>
      <vt:lpstr>Equation</vt:lpstr>
      <vt:lpstr>Презентация PowerPoint</vt:lpstr>
      <vt:lpstr>Determination of ‘superparticle’ charge eS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tevaultti</dc:creator>
  <cp:lastModifiedBy>Пугач Наталия Григорьевна</cp:lastModifiedBy>
  <cp:revision>224</cp:revision>
  <cp:lastPrinted>2022-06-07T17:04:06Z</cp:lastPrinted>
  <dcterms:created xsi:type="dcterms:W3CDTF">2005-08-04T11:03:55Z</dcterms:created>
  <dcterms:modified xsi:type="dcterms:W3CDTF">2025-04-20T17:16:00Z</dcterms:modified>
</cp:coreProperties>
</file>