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1" r:id="rId3"/>
    <p:sldId id="256" r:id="rId4"/>
    <p:sldId id="257" r:id="rId5"/>
    <p:sldId id="259" r:id="rId6"/>
    <p:sldId id="263" r:id="rId7"/>
    <p:sldId id="264" r:id="rId8"/>
    <p:sldId id="258" r:id="rId9"/>
    <p:sldId id="260" r:id="rId10"/>
    <p:sldId id="269" r:id="rId11"/>
    <p:sldId id="270" r:id="rId12"/>
    <p:sldId id="265" r:id="rId13"/>
    <p:sldId id="266" r:id="rId14"/>
    <p:sldId id="267" r:id="rId15"/>
    <p:sldId id="268" r:id="rId16"/>
    <p:sldId id="273"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D069FF-CCA6-CAB0-7BE6-DD21330A8D7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9B8C34F-C03E-859B-A651-6424A50FC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7E64AB-3FCA-3DE3-8350-5E0AF97CD4E0}"/>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5" name="Нижний колонтитул 4">
            <a:extLst>
              <a:ext uri="{FF2B5EF4-FFF2-40B4-BE49-F238E27FC236}">
                <a16:creationId xmlns:a16="http://schemas.microsoft.com/office/drawing/2014/main" id="{80F7F42F-A084-7D49-EA10-AF9CB2D6C4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A81E2FD-8348-0489-BDBF-6DB540FA588D}"/>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278344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463C6A-04B1-C3B4-E175-AE83186CC86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ECCE79A-5145-7BB0-1D03-188E1491E8E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5E955C-CE93-A1C3-ED88-D3B9B9126557}"/>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5" name="Нижний колонтитул 4">
            <a:extLst>
              <a:ext uri="{FF2B5EF4-FFF2-40B4-BE49-F238E27FC236}">
                <a16:creationId xmlns:a16="http://schemas.microsoft.com/office/drawing/2014/main" id="{8BB11D71-0BEA-CAAC-CC76-C977313717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156723F-6DA3-2AA7-A923-8E2E9F89BE5E}"/>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9724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988757-CE37-B8F8-0E71-60AE4FC441B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33E3FF8-4BCD-4FC4-F31A-3ABBE780E22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E17214-8D59-BF32-2530-697CDCF83B54}"/>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5" name="Нижний колонтитул 4">
            <a:extLst>
              <a:ext uri="{FF2B5EF4-FFF2-40B4-BE49-F238E27FC236}">
                <a16:creationId xmlns:a16="http://schemas.microsoft.com/office/drawing/2014/main" id="{614D8A5A-FF65-A2C2-5F32-F27A10D41A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2975D2-13F7-E90D-E625-57DEDD9AC4F1}"/>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225985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75A3B4-C397-D2F0-8FB5-C685C3F0F91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476C4C5-0235-8803-D0F4-0870CDD038C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15803B-7CBD-AAA5-5893-5D0AC4DC776E}"/>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5" name="Нижний колонтитул 4">
            <a:extLst>
              <a:ext uri="{FF2B5EF4-FFF2-40B4-BE49-F238E27FC236}">
                <a16:creationId xmlns:a16="http://schemas.microsoft.com/office/drawing/2014/main" id="{0904A493-9057-CAE2-3DF6-D84AF6C4016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4561BF-DF79-6371-10D3-C88C21A43103}"/>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165130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85FE4-73D5-EB4E-A600-9F07BE46EC2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4C33626-8E3E-86DE-6049-6A803A357D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DD27DF5-D043-4D88-A7B6-A0169D6F3C0B}"/>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5" name="Нижний колонтитул 4">
            <a:extLst>
              <a:ext uri="{FF2B5EF4-FFF2-40B4-BE49-F238E27FC236}">
                <a16:creationId xmlns:a16="http://schemas.microsoft.com/office/drawing/2014/main" id="{D61AA402-F306-99D7-2D34-F83FF971631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5DACC81-F096-D651-9B3C-54877011DECD}"/>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246471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EA1A29-1F26-FF3F-CFB4-EAB0E0B601C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BA3B7AD-57FC-EC65-AD12-5D23C518433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B189BDC-2916-07E4-89D0-D3E2A142833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2E4DE44-AC36-2173-00A7-357D9686D5B2}"/>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6" name="Нижний колонтитул 5">
            <a:extLst>
              <a:ext uri="{FF2B5EF4-FFF2-40B4-BE49-F238E27FC236}">
                <a16:creationId xmlns:a16="http://schemas.microsoft.com/office/drawing/2014/main" id="{CA96F467-629D-E33E-E5A7-5E546F37F2D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CF359B2-AE7E-C8BA-7C98-C66D1B64C114}"/>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180758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ACADC0-6281-4D47-5D35-9BD4B7990E8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CB4033B-810F-89CD-5426-163C9A881E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439B388-1F78-3AF3-F491-9226BC327FC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AF60252-CA25-DFA5-60E2-97C17D23F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72A36A8-84BE-C240-4E20-C888F50641C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2F79397-3422-07EC-6A23-CEC0B05C8773}"/>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8" name="Нижний колонтитул 7">
            <a:extLst>
              <a:ext uri="{FF2B5EF4-FFF2-40B4-BE49-F238E27FC236}">
                <a16:creationId xmlns:a16="http://schemas.microsoft.com/office/drawing/2014/main" id="{9D8E266C-362B-05DA-7ABE-7F7203A5206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174F393-2E3F-5A8F-CDB8-4B13F3D301F0}"/>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380677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094A4-1766-FFFE-DC4A-34FA7815220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290285D-5C1B-4149-1DF6-A6195034FFFE}"/>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4" name="Нижний колонтитул 3">
            <a:extLst>
              <a:ext uri="{FF2B5EF4-FFF2-40B4-BE49-F238E27FC236}">
                <a16:creationId xmlns:a16="http://schemas.microsoft.com/office/drawing/2014/main" id="{70CFC148-5333-B2D8-C6D4-9A3BE2F57C6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711278C-C0CB-6BA1-5914-39A03A2B2BCC}"/>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41101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68C54EB-AA0F-BD20-FF1B-03373EBA2A13}"/>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3" name="Нижний колонтитул 2">
            <a:extLst>
              <a:ext uri="{FF2B5EF4-FFF2-40B4-BE49-F238E27FC236}">
                <a16:creationId xmlns:a16="http://schemas.microsoft.com/office/drawing/2014/main" id="{C2A22A87-1D34-51CC-90EC-6023E7E20D5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2861931-B9F5-1F67-2DAB-1B3C21B32410}"/>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315614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556607-CDA0-5DED-2BAC-11C6DE96AF2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900D45F-7E3A-6757-42F7-D20B0F320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A0E0F66-B923-9197-E9D2-D06A9ADB5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6D0223-D825-15E4-FF02-4D5C73C0ACA3}"/>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6" name="Нижний колонтитул 5">
            <a:extLst>
              <a:ext uri="{FF2B5EF4-FFF2-40B4-BE49-F238E27FC236}">
                <a16:creationId xmlns:a16="http://schemas.microsoft.com/office/drawing/2014/main" id="{9115A323-ECBA-00D9-EB6D-4D6CF315ED1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3DE11F1-FB8A-9667-EF4D-9D2ABC1A05C8}"/>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90577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098B5-687E-9FE5-AAE5-857B7AA1B19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19CC6DF-75FF-FF47-6FC1-6D435DD91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B3AB8B4-084E-AC83-1696-19A08B752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FA5182-0153-FC01-D85E-784004A01D07}"/>
              </a:ext>
            </a:extLst>
          </p:cNvPr>
          <p:cNvSpPr>
            <a:spLocks noGrp="1"/>
          </p:cNvSpPr>
          <p:nvPr>
            <p:ph type="dt" sz="half" idx="10"/>
          </p:nvPr>
        </p:nvSpPr>
        <p:spPr/>
        <p:txBody>
          <a:bodyPr/>
          <a:lstStyle/>
          <a:p>
            <a:fld id="{76E59606-DAC3-4D71-AD6F-F501CACEACE9}" type="datetimeFigureOut">
              <a:rPr lang="ru-RU" smtClean="0"/>
              <a:t>21.09.2025</a:t>
            </a:fld>
            <a:endParaRPr lang="ru-RU"/>
          </a:p>
        </p:txBody>
      </p:sp>
      <p:sp>
        <p:nvSpPr>
          <p:cNvPr id="6" name="Нижний колонтитул 5">
            <a:extLst>
              <a:ext uri="{FF2B5EF4-FFF2-40B4-BE49-F238E27FC236}">
                <a16:creationId xmlns:a16="http://schemas.microsoft.com/office/drawing/2014/main" id="{20B941B1-7148-6512-067F-48F9429F00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618ED9-4AB8-0EFD-6AEA-67FAF4A325AB}"/>
              </a:ext>
            </a:extLst>
          </p:cNvPr>
          <p:cNvSpPr>
            <a:spLocks noGrp="1"/>
          </p:cNvSpPr>
          <p:nvPr>
            <p:ph type="sldNum" sz="quarter" idx="12"/>
          </p:nvPr>
        </p:nvSpPr>
        <p:spPr/>
        <p:txBody>
          <a:bodyPr/>
          <a:lstStyle/>
          <a:p>
            <a:fld id="{7F263786-BE30-4434-BAB1-3B8B516762ED}" type="slidenum">
              <a:rPr lang="ru-RU" smtClean="0"/>
              <a:t>‹#›</a:t>
            </a:fld>
            <a:endParaRPr lang="ru-RU"/>
          </a:p>
        </p:txBody>
      </p:sp>
    </p:spTree>
    <p:extLst>
      <p:ext uri="{BB962C8B-B14F-4D97-AF65-F5344CB8AC3E}">
        <p14:creationId xmlns:p14="http://schemas.microsoft.com/office/powerpoint/2010/main" val="181055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ED2EA5-32C4-2113-02A8-DFA82EA03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0B264E5-7C0F-A638-E352-401A2779E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FBA2F4-5ED2-D8E0-C3F0-1C5F9A186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E59606-DAC3-4D71-AD6F-F501CACEACE9}" type="datetimeFigureOut">
              <a:rPr lang="ru-RU" smtClean="0"/>
              <a:t>21.09.2025</a:t>
            </a:fld>
            <a:endParaRPr lang="ru-RU"/>
          </a:p>
        </p:txBody>
      </p:sp>
      <p:sp>
        <p:nvSpPr>
          <p:cNvPr id="5" name="Нижний колонтитул 4">
            <a:extLst>
              <a:ext uri="{FF2B5EF4-FFF2-40B4-BE49-F238E27FC236}">
                <a16:creationId xmlns:a16="http://schemas.microsoft.com/office/drawing/2014/main" id="{31EFCE41-469C-BC93-0AD9-EC16A6F2D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E4968444-085A-C67D-99F2-30E038473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263786-BE30-4434-BAB1-3B8B516762ED}" type="slidenum">
              <a:rPr lang="ru-RU" smtClean="0"/>
              <a:t>‹#›</a:t>
            </a:fld>
            <a:endParaRPr lang="ru-RU"/>
          </a:p>
        </p:txBody>
      </p:sp>
    </p:spTree>
    <p:extLst>
      <p:ext uri="{BB962C8B-B14F-4D97-AF65-F5344CB8AC3E}">
        <p14:creationId xmlns:p14="http://schemas.microsoft.com/office/powerpoint/2010/main" val="396436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957B08-B06B-54DE-5326-425F08E42966}"/>
              </a:ext>
            </a:extLst>
          </p:cNvPr>
          <p:cNvSpPr>
            <a:spLocks noGrp="1"/>
          </p:cNvSpPr>
          <p:nvPr>
            <p:ph type="ctrTitle"/>
          </p:nvPr>
        </p:nvSpPr>
        <p:spPr>
          <a:xfrm>
            <a:off x="1524000" y="283030"/>
            <a:ext cx="9144000" cy="2405741"/>
          </a:xfrm>
        </p:spPr>
        <p:txBody>
          <a:bodyPr>
            <a:normAutofit fontScale="90000"/>
          </a:bodyPr>
          <a:lstStyle/>
          <a:p>
            <a:r>
              <a:rPr lang="ru-RU" dirty="0"/>
              <a:t>Школьная сеть и трансформация системы расселения Татарстана</a:t>
            </a:r>
          </a:p>
        </p:txBody>
      </p:sp>
      <p:sp>
        <p:nvSpPr>
          <p:cNvPr id="3" name="Подзаголовок 2">
            <a:extLst>
              <a:ext uri="{FF2B5EF4-FFF2-40B4-BE49-F238E27FC236}">
                <a16:creationId xmlns:a16="http://schemas.microsoft.com/office/drawing/2014/main" id="{2312CCBB-20D0-1B9B-E463-E50E56102055}"/>
              </a:ext>
            </a:extLst>
          </p:cNvPr>
          <p:cNvSpPr>
            <a:spLocks noGrp="1"/>
          </p:cNvSpPr>
          <p:nvPr>
            <p:ph type="subTitle" idx="1"/>
          </p:nvPr>
        </p:nvSpPr>
        <p:spPr>
          <a:xfrm>
            <a:off x="6096000" y="4506685"/>
            <a:ext cx="6096000" cy="1632857"/>
          </a:xfrm>
        </p:spPr>
        <p:txBody>
          <a:bodyPr/>
          <a:lstStyle/>
          <a:p>
            <a:pPr algn="r"/>
            <a:r>
              <a:rPr lang="ru-RU" dirty="0"/>
              <a:t>Егоров Дмитрий Олегович</a:t>
            </a:r>
          </a:p>
          <a:p>
            <a:pPr algn="r"/>
            <a:r>
              <a:rPr lang="ru-RU" dirty="0"/>
              <a:t>Казанский федеральный университет,     ст. преподаватель </a:t>
            </a:r>
          </a:p>
          <a:p>
            <a:endParaRPr lang="ru-RU" dirty="0"/>
          </a:p>
        </p:txBody>
      </p:sp>
      <p:pic>
        <p:nvPicPr>
          <p:cNvPr id="5" name="Рисунок 4">
            <a:extLst>
              <a:ext uri="{FF2B5EF4-FFF2-40B4-BE49-F238E27FC236}">
                <a16:creationId xmlns:a16="http://schemas.microsoft.com/office/drawing/2014/main" id="{4A2A2639-3066-6822-5592-0BAB015B5F36}"/>
              </a:ext>
            </a:extLst>
          </p:cNvPr>
          <p:cNvPicPr>
            <a:picLocks noChangeAspect="1"/>
          </p:cNvPicPr>
          <p:nvPr/>
        </p:nvPicPr>
        <p:blipFill>
          <a:blip r:embed="rId2"/>
          <a:stretch>
            <a:fillRect/>
          </a:stretch>
        </p:blipFill>
        <p:spPr>
          <a:xfrm>
            <a:off x="1" y="2569028"/>
            <a:ext cx="5421086" cy="4288971"/>
          </a:xfrm>
          <a:prstGeom prst="rect">
            <a:avLst/>
          </a:prstGeom>
        </p:spPr>
      </p:pic>
    </p:spTree>
    <p:extLst>
      <p:ext uri="{BB962C8B-B14F-4D97-AF65-F5344CB8AC3E}">
        <p14:creationId xmlns:p14="http://schemas.microsoft.com/office/powerpoint/2010/main" val="98976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A90F1-B737-21F6-3260-2D7C065F7AEF}"/>
              </a:ext>
            </a:extLst>
          </p:cNvPr>
          <p:cNvSpPr>
            <a:spLocks noGrp="1"/>
          </p:cNvSpPr>
          <p:nvPr>
            <p:ph type="title"/>
          </p:nvPr>
        </p:nvSpPr>
        <p:spPr>
          <a:xfrm>
            <a:off x="0" y="1"/>
            <a:ext cx="12192000" cy="1586428"/>
          </a:xfrm>
        </p:spPr>
        <p:txBody>
          <a:bodyPr>
            <a:normAutofit/>
          </a:bodyPr>
          <a:lstStyle/>
          <a:p>
            <a:pPr algn="ctr"/>
            <a:r>
              <a:rPr lang="ru-RU" sz="3600" dirty="0"/>
              <a:t>Размещение сельского населения Республики Татарстан</a:t>
            </a:r>
          </a:p>
        </p:txBody>
      </p:sp>
      <p:pic>
        <p:nvPicPr>
          <p:cNvPr id="5" name="Объект 4">
            <a:extLst>
              <a:ext uri="{FF2B5EF4-FFF2-40B4-BE49-F238E27FC236}">
                <a16:creationId xmlns:a16="http://schemas.microsoft.com/office/drawing/2014/main" id="{CD49B328-4DE0-2EF3-8467-1453C497FA64}"/>
              </a:ext>
            </a:extLst>
          </p:cNvPr>
          <p:cNvPicPr>
            <a:picLocks noGrp="1" noChangeAspect="1"/>
          </p:cNvPicPr>
          <p:nvPr>
            <p:ph idx="1"/>
          </p:nvPr>
        </p:nvPicPr>
        <p:blipFill>
          <a:blip r:embed="rId2"/>
          <a:stretch>
            <a:fillRect/>
          </a:stretch>
        </p:blipFill>
        <p:spPr>
          <a:xfrm>
            <a:off x="2604891" y="1252748"/>
            <a:ext cx="8118974" cy="5688000"/>
          </a:xfrm>
          <a:prstGeom prst="rect">
            <a:avLst/>
          </a:prstGeom>
        </p:spPr>
      </p:pic>
    </p:spTree>
    <p:extLst>
      <p:ext uri="{BB962C8B-B14F-4D97-AF65-F5344CB8AC3E}">
        <p14:creationId xmlns:p14="http://schemas.microsoft.com/office/powerpoint/2010/main" val="150371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A9EBB-5623-9005-4459-9901C621021F}"/>
              </a:ext>
            </a:extLst>
          </p:cNvPr>
          <p:cNvSpPr>
            <a:spLocks noGrp="1"/>
          </p:cNvSpPr>
          <p:nvPr>
            <p:ph type="title"/>
          </p:nvPr>
        </p:nvSpPr>
        <p:spPr>
          <a:xfrm>
            <a:off x="838200" y="275423"/>
            <a:ext cx="10515600" cy="1134736"/>
          </a:xfrm>
        </p:spPr>
        <p:txBody>
          <a:bodyPr>
            <a:noAutofit/>
          </a:bodyPr>
          <a:lstStyle/>
          <a:p>
            <a:pPr algn="ctr"/>
            <a:r>
              <a:rPr lang="ru-RU" sz="2000" dirty="0"/>
              <a:t>Динамика числа общеобразовательных организаций и их обособленных подразделений</a:t>
            </a:r>
            <a:br>
              <a:rPr lang="ru-RU" sz="2000" dirty="0"/>
            </a:br>
            <a:r>
              <a:rPr lang="ru-RU" sz="2000" dirty="0"/>
              <a:t>(филиалов) на начало учебного года в сельской местности Республики Татарстан</a:t>
            </a:r>
          </a:p>
        </p:txBody>
      </p:sp>
      <p:pic>
        <p:nvPicPr>
          <p:cNvPr id="5" name="Объект 4">
            <a:extLst>
              <a:ext uri="{FF2B5EF4-FFF2-40B4-BE49-F238E27FC236}">
                <a16:creationId xmlns:a16="http://schemas.microsoft.com/office/drawing/2014/main" id="{DC2B0E3B-9526-EAE9-CCD9-55FCE7B57752}"/>
              </a:ext>
            </a:extLst>
          </p:cNvPr>
          <p:cNvPicPr>
            <a:picLocks noGrp="1" noChangeAspect="1"/>
          </p:cNvPicPr>
          <p:nvPr>
            <p:ph idx="1"/>
          </p:nvPr>
        </p:nvPicPr>
        <p:blipFill>
          <a:blip r:embed="rId2"/>
          <a:stretch>
            <a:fillRect/>
          </a:stretch>
        </p:blipFill>
        <p:spPr>
          <a:xfrm>
            <a:off x="2049701" y="1825625"/>
            <a:ext cx="8436026" cy="4536000"/>
          </a:xfrm>
          <a:prstGeom prst="rect">
            <a:avLst/>
          </a:prstGeom>
        </p:spPr>
      </p:pic>
    </p:spTree>
    <p:extLst>
      <p:ext uri="{BB962C8B-B14F-4D97-AF65-F5344CB8AC3E}">
        <p14:creationId xmlns:p14="http://schemas.microsoft.com/office/powerpoint/2010/main" val="120536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B692F7-69A6-DB3B-3DF8-15BB43AABA81}"/>
              </a:ext>
            </a:extLst>
          </p:cNvPr>
          <p:cNvSpPr>
            <a:spLocks noGrp="1"/>
          </p:cNvSpPr>
          <p:nvPr>
            <p:ph type="title"/>
          </p:nvPr>
        </p:nvSpPr>
        <p:spPr>
          <a:xfrm>
            <a:off x="0" y="1"/>
            <a:ext cx="12192000" cy="903382"/>
          </a:xfrm>
        </p:spPr>
        <p:txBody>
          <a:bodyPr>
            <a:noAutofit/>
          </a:bodyPr>
          <a:lstStyle/>
          <a:p>
            <a:pPr algn="ctr"/>
            <a:r>
              <a:rPr lang="ru-RU" sz="1600" dirty="0"/>
              <a:t>. Наполняемость действующих образовательных организаций n = 859 (404 средних, 325 основных, 109 начальных и 21 лицей, гимназия)</a:t>
            </a:r>
            <a:br>
              <a:rPr lang="ru-RU" sz="1600" dirty="0"/>
            </a:br>
            <a:r>
              <a:rPr lang="ru-RU" sz="1600" dirty="0"/>
              <a:t>в сельских населенных пунктах Республики Татарстан (ось абсцисс и ординат построены по </a:t>
            </a:r>
            <a:r>
              <a:rPr lang="ru-RU" sz="1600" dirty="0" err="1"/>
              <a:t>логарифметической</a:t>
            </a:r>
            <a:r>
              <a:rPr lang="ru-RU" sz="1600" dirty="0"/>
              <a:t> шкале).</a:t>
            </a:r>
          </a:p>
        </p:txBody>
      </p:sp>
      <p:pic>
        <p:nvPicPr>
          <p:cNvPr id="5" name="Объект 4">
            <a:extLst>
              <a:ext uri="{FF2B5EF4-FFF2-40B4-BE49-F238E27FC236}">
                <a16:creationId xmlns:a16="http://schemas.microsoft.com/office/drawing/2014/main" id="{527D6F76-CE5A-E1AF-CA67-286CFF3B201C}"/>
              </a:ext>
            </a:extLst>
          </p:cNvPr>
          <p:cNvPicPr>
            <a:picLocks noGrp="1" noChangeAspect="1"/>
          </p:cNvPicPr>
          <p:nvPr>
            <p:ph idx="1"/>
          </p:nvPr>
        </p:nvPicPr>
        <p:blipFill>
          <a:blip r:embed="rId2"/>
          <a:stretch>
            <a:fillRect/>
          </a:stretch>
        </p:blipFill>
        <p:spPr>
          <a:xfrm>
            <a:off x="485660" y="1120545"/>
            <a:ext cx="11516892" cy="5688000"/>
          </a:xfrm>
          <a:prstGeom prst="rect">
            <a:avLst/>
          </a:prstGeom>
        </p:spPr>
      </p:pic>
    </p:spTree>
    <p:extLst>
      <p:ext uri="{BB962C8B-B14F-4D97-AF65-F5344CB8AC3E}">
        <p14:creationId xmlns:p14="http://schemas.microsoft.com/office/powerpoint/2010/main" val="146785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90936F-2AAF-548E-9203-E6689FC1789A}"/>
              </a:ext>
            </a:extLst>
          </p:cNvPr>
          <p:cNvPicPr>
            <a:picLocks noChangeAspect="1"/>
          </p:cNvPicPr>
          <p:nvPr/>
        </p:nvPicPr>
        <p:blipFill>
          <a:blip r:embed="rId2"/>
          <a:stretch>
            <a:fillRect/>
          </a:stretch>
        </p:blipFill>
        <p:spPr>
          <a:xfrm>
            <a:off x="2517010" y="99000"/>
            <a:ext cx="7938387" cy="6660000"/>
          </a:xfrm>
          <a:prstGeom prst="rect">
            <a:avLst/>
          </a:prstGeom>
        </p:spPr>
      </p:pic>
    </p:spTree>
    <p:extLst>
      <p:ext uri="{BB962C8B-B14F-4D97-AF65-F5344CB8AC3E}">
        <p14:creationId xmlns:p14="http://schemas.microsoft.com/office/powerpoint/2010/main" val="107465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57395A-92F9-CE0E-5687-BA78A051C02E}"/>
              </a:ext>
            </a:extLst>
          </p:cNvPr>
          <p:cNvSpPr>
            <a:spLocks noGrp="1"/>
          </p:cNvSpPr>
          <p:nvPr>
            <p:ph type="title"/>
          </p:nvPr>
        </p:nvSpPr>
        <p:spPr>
          <a:xfrm>
            <a:off x="0" y="1"/>
            <a:ext cx="12192000" cy="1293540"/>
          </a:xfrm>
        </p:spPr>
        <p:txBody>
          <a:bodyPr>
            <a:noAutofit/>
          </a:bodyPr>
          <a:lstStyle/>
          <a:p>
            <a:pPr algn="ctr"/>
            <a:r>
              <a:rPr lang="ru-RU" sz="2000" dirty="0"/>
              <a:t>Предложение по рациональной оптимизации сети школ в Елабужском районе Татарстана</a:t>
            </a:r>
            <a:br>
              <a:rPr lang="ru-RU" sz="2000" dirty="0"/>
            </a:br>
            <a:r>
              <a:rPr lang="ru-RU" sz="2000" dirty="0"/>
              <a:t>Николаев, Р. С. Моделирование оптимизации сети школ в условиях депопуляции сельского населения (на примере Елабужского района республики Татарстан) / Р. С. Николаев, Д. О. Егоров // Регион: Экономика и Социология. – 2022. – № 1(113). – С. 153-200. </a:t>
            </a:r>
          </a:p>
        </p:txBody>
      </p:sp>
      <p:pic>
        <p:nvPicPr>
          <p:cNvPr id="6" name="Объект 5">
            <a:extLst>
              <a:ext uri="{FF2B5EF4-FFF2-40B4-BE49-F238E27FC236}">
                <a16:creationId xmlns:a16="http://schemas.microsoft.com/office/drawing/2014/main" id="{722FAE4B-5774-65A2-B88F-E1D7128CB149}"/>
              </a:ext>
            </a:extLst>
          </p:cNvPr>
          <p:cNvPicPr>
            <a:picLocks noGrp="1" noChangeAspect="1"/>
          </p:cNvPicPr>
          <p:nvPr>
            <p:ph sz="half" idx="1"/>
          </p:nvPr>
        </p:nvPicPr>
        <p:blipFill>
          <a:blip r:embed="rId2"/>
          <a:stretch>
            <a:fillRect/>
          </a:stretch>
        </p:blipFill>
        <p:spPr>
          <a:xfrm>
            <a:off x="611651" y="1825625"/>
            <a:ext cx="4938529" cy="4500000"/>
          </a:xfrm>
          <a:prstGeom prst="rect">
            <a:avLst/>
          </a:prstGeom>
        </p:spPr>
      </p:pic>
      <p:pic>
        <p:nvPicPr>
          <p:cNvPr id="8" name="Объект 7">
            <a:extLst>
              <a:ext uri="{FF2B5EF4-FFF2-40B4-BE49-F238E27FC236}">
                <a16:creationId xmlns:a16="http://schemas.microsoft.com/office/drawing/2014/main" id="{E887755D-89B5-4595-2F9C-2703FEEDEF79}"/>
              </a:ext>
            </a:extLst>
          </p:cNvPr>
          <p:cNvPicPr>
            <a:picLocks noGrp="1" noChangeAspect="1"/>
          </p:cNvPicPr>
          <p:nvPr>
            <p:ph sz="half" idx="2"/>
          </p:nvPr>
        </p:nvPicPr>
        <p:blipFill>
          <a:blip r:embed="rId3"/>
          <a:stretch>
            <a:fillRect/>
          </a:stretch>
        </p:blipFill>
        <p:spPr>
          <a:xfrm>
            <a:off x="6324922" y="1825625"/>
            <a:ext cx="5204115" cy="4644000"/>
          </a:xfrm>
          <a:prstGeom prst="rect">
            <a:avLst/>
          </a:prstGeom>
        </p:spPr>
      </p:pic>
    </p:spTree>
    <p:extLst>
      <p:ext uri="{BB962C8B-B14F-4D97-AF65-F5344CB8AC3E}">
        <p14:creationId xmlns:p14="http://schemas.microsoft.com/office/powerpoint/2010/main" val="82773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BF8CD-227D-2F1E-35A1-3E93783AC5BE}"/>
              </a:ext>
            </a:extLst>
          </p:cNvPr>
          <p:cNvSpPr>
            <a:spLocks noGrp="1"/>
          </p:cNvSpPr>
          <p:nvPr>
            <p:ph type="ctrTitle"/>
          </p:nvPr>
        </p:nvSpPr>
        <p:spPr>
          <a:xfrm>
            <a:off x="1101687" y="77118"/>
            <a:ext cx="10668000" cy="1454227"/>
          </a:xfrm>
        </p:spPr>
        <p:txBody>
          <a:bodyPr>
            <a:normAutofit fontScale="90000"/>
          </a:bodyPr>
          <a:lstStyle/>
          <a:p>
            <a:r>
              <a:rPr lang="ru-RU" sz="5400" dirty="0"/>
              <a:t>Основные выводы и </a:t>
            </a:r>
            <a:r>
              <a:rPr lang="ru-RU" sz="4800" dirty="0"/>
              <a:t>рекомендации</a:t>
            </a:r>
            <a:r>
              <a:rPr lang="ru-RU" sz="5400" dirty="0"/>
              <a:t> по моделям</a:t>
            </a:r>
          </a:p>
        </p:txBody>
      </p:sp>
      <p:sp>
        <p:nvSpPr>
          <p:cNvPr id="3" name="Подзаголовок 2">
            <a:extLst>
              <a:ext uri="{FF2B5EF4-FFF2-40B4-BE49-F238E27FC236}">
                <a16:creationId xmlns:a16="http://schemas.microsoft.com/office/drawing/2014/main" id="{53C527BA-3B80-2092-81C4-0C199C2031BE}"/>
              </a:ext>
            </a:extLst>
          </p:cNvPr>
          <p:cNvSpPr>
            <a:spLocks noGrp="1"/>
          </p:cNvSpPr>
          <p:nvPr>
            <p:ph type="subTitle" idx="1"/>
          </p:nvPr>
        </p:nvSpPr>
        <p:spPr>
          <a:xfrm>
            <a:off x="892365" y="2027103"/>
            <a:ext cx="10983817" cy="4472849"/>
          </a:xfrm>
        </p:spPr>
        <p:txBody>
          <a:bodyPr>
            <a:normAutofit fontScale="47500" lnSpcReduction="20000"/>
          </a:bodyPr>
          <a:lstStyle/>
          <a:p>
            <a:pPr algn="just"/>
            <a:r>
              <a:rPr lang="ru-RU" sz="3800" dirty="0"/>
              <a:t>Соотнесение моделей по трем ключевым индикаторам позволило установить, что наиболее близки к оптимуму модели на основе минимизации пассажирооборота и кластерного объединения. Модель, используемая сегодня, достаточно близка к оптимальному варианту по двум критериям, но при этом находится в плоскости моделей, существенно отклоняющихся от нормативов минимальной транспортной доступности. Перевод ее в </a:t>
            </a:r>
            <a:r>
              <a:rPr lang="ru-RU" sz="4200" dirty="0"/>
              <a:t>иную</a:t>
            </a:r>
            <a:r>
              <a:rPr lang="ru-RU" sz="3800" dirty="0"/>
              <a:t> плоскость будет сопровождаться увеличением расходов, что связано с необходимостью выполнения норматива транспортной доступности. Чем выше уровень пренебрежения нормативом транспортной доступности при организации сети образовательных учреждений, тем больше возможностей для варьирования показателями расходов. Таким образом, при сопоставимости по уровню транспортной доступности текущая модель оказывается более затратной, чем кластерные аналоги, а дальнейшее снижение расходов возможно при условии сокращения сети образовательных учреждений и повышения транспортной нагрузки на перевозимых детей.</a:t>
            </a:r>
          </a:p>
          <a:p>
            <a:pPr algn="just"/>
            <a:endParaRPr lang="ru-RU" sz="3800" dirty="0"/>
          </a:p>
          <a:p>
            <a:pPr algn="just"/>
            <a:r>
              <a:rPr lang="ru-RU" sz="3800" dirty="0"/>
              <a:t>В связи с этим следует отметить целесообразность рассмотрения механизмов совершенствования автодорожной сети, которые позволят уменьшить средние временные издержки на перевозку школьников и вовлечь населенные пункты с автономным начальным образованием в более мощные образовательные системы, не нарушая при этом требований минимальной транспортной доступности. Это создаст дополнительный потенциал для оптимизации существующей сети общего образования в районе и избавит от необходимости содержать сеть низкоэффективных учебных заведений.</a:t>
            </a:r>
          </a:p>
          <a:p>
            <a:endParaRPr lang="ru-RU" dirty="0"/>
          </a:p>
        </p:txBody>
      </p:sp>
    </p:spTree>
    <p:extLst>
      <p:ext uri="{BB962C8B-B14F-4D97-AF65-F5344CB8AC3E}">
        <p14:creationId xmlns:p14="http://schemas.microsoft.com/office/powerpoint/2010/main" val="96363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92DEE2-9E21-141C-1438-8F222287BBFE}"/>
              </a:ext>
            </a:extLst>
          </p:cNvPr>
          <p:cNvSpPr>
            <a:spLocks noGrp="1"/>
          </p:cNvSpPr>
          <p:nvPr>
            <p:ph type="title"/>
          </p:nvPr>
        </p:nvSpPr>
        <p:spPr/>
        <p:txBody>
          <a:bodyPr/>
          <a:lstStyle/>
          <a:p>
            <a:pPr algn="ctr"/>
            <a:r>
              <a:rPr lang="ru-RU" dirty="0"/>
              <a:t>Вопросы и обсуждения</a:t>
            </a:r>
          </a:p>
        </p:txBody>
      </p:sp>
    </p:spTree>
    <p:extLst>
      <p:ext uri="{BB962C8B-B14F-4D97-AF65-F5344CB8AC3E}">
        <p14:creationId xmlns:p14="http://schemas.microsoft.com/office/powerpoint/2010/main" val="4554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09583-F5A6-F60D-DFF7-A1D2D05ABBEF}"/>
              </a:ext>
            </a:extLst>
          </p:cNvPr>
          <p:cNvSpPr>
            <a:spLocks noGrp="1"/>
          </p:cNvSpPr>
          <p:nvPr>
            <p:ph type="title"/>
          </p:nvPr>
        </p:nvSpPr>
        <p:spPr/>
        <p:txBody>
          <a:bodyPr/>
          <a:lstStyle/>
          <a:p>
            <a:r>
              <a:rPr lang="ru-RU" dirty="0"/>
              <a:t>Что обсудим:</a:t>
            </a:r>
          </a:p>
        </p:txBody>
      </p:sp>
      <p:sp>
        <p:nvSpPr>
          <p:cNvPr id="3" name="Овал 2">
            <a:extLst>
              <a:ext uri="{FF2B5EF4-FFF2-40B4-BE49-F238E27FC236}">
                <a16:creationId xmlns:a16="http://schemas.microsoft.com/office/drawing/2014/main" id="{DDD1A0F1-C3E5-3F61-4C88-1E90D2EDDB51}"/>
              </a:ext>
            </a:extLst>
          </p:cNvPr>
          <p:cNvSpPr/>
          <p:nvPr/>
        </p:nvSpPr>
        <p:spPr>
          <a:xfrm>
            <a:off x="980501" y="1476260"/>
            <a:ext cx="9430439" cy="463810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 Каковы объективные причины оптимизации сети школ в современной России и ее регионах и какими документами руководствуются при ее проведении?</a:t>
            </a:r>
          </a:p>
          <a:p>
            <a:pPr algn="ctr"/>
            <a:r>
              <a:rPr lang="ru-RU" dirty="0"/>
              <a:t>🌺 Какие нормативы принимают во внимание при оптимизации сети школ в регионе? </a:t>
            </a:r>
          </a:p>
          <a:p>
            <a:pPr algn="ctr"/>
            <a:r>
              <a:rPr lang="ru-RU" dirty="0"/>
              <a:t>🌺 Как учесть влияние транспортного фактора при реорганизации сети?</a:t>
            </a:r>
          </a:p>
          <a:p>
            <a:pPr algn="ctr"/>
            <a:r>
              <a:rPr lang="ru-RU" dirty="0"/>
              <a:t>🌺 Как реорганизация системы образования в сельской местности позволяет оптимизировать ее эффективность?</a:t>
            </a:r>
          </a:p>
        </p:txBody>
      </p:sp>
    </p:spTree>
    <p:extLst>
      <p:ext uri="{BB962C8B-B14F-4D97-AF65-F5344CB8AC3E}">
        <p14:creationId xmlns:p14="http://schemas.microsoft.com/office/powerpoint/2010/main" val="181468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58D00-81AB-499E-C95C-41D44959E2C0}"/>
              </a:ext>
            </a:extLst>
          </p:cNvPr>
          <p:cNvSpPr>
            <a:spLocks noGrp="1"/>
          </p:cNvSpPr>
          <p:nvPr>
            <p:ph type="title"/>
          </p:nvPr>
        </p:nvSpPr>
        <p:spPr>
          <a:xfrm>
            <a:off x="0" y="1"/>
            <a:ext cx="12192000" cy="681036"/>
          </a:xfrm>
        </p:spPr>
        <p:txBody>
          <a:bodyPr>
            <a:normAutofit fontScale="90000"/>
          </a:bodyPr>
          <a:lstStyle/>
          <a:p>
            <a:pPr algn="ctr"/>
            <a:r>
              <a:rPr lang="ru-RU" dirty="0"/>
              <a:t> </a:t>
            </a:r>
            <a:r>
              <a:rPr lang="ru-RU" sz="3600" dirty="0"/>
              <a:t>Типы сельского расселения (Европейская часть России)</a:t>
            </a:r>
            <a:endParaRPr lang="ru-RU" dirty="0"/>
          </a:p>
        </p:txBody>
      </p:sp>
      <p:pic>
        <p:nvPicPr>
          <p:cNvPr id="7" name="Объект 6" descr="Изображение выглядит как текст, карта, атлас">
            <a:extLst>
              <a:ext uri="{FF2B5EF4-FFF2-40B4-BE49-F238E27FC236}">
                <a16:creationId xmlns:a16="http://schemas.microsoft.com/office/drawing/2014/main" id="{54BA4BAB-664B-513B-BA4C-6AA8BB9AF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276" y="681037"/>
            <a:ext cx="4871823" cy="6156000"/>
          </a:xfrm>
        </p:spPr>
      </p:pic>
      <p:sp>
        <p:nvSpPr>
          <p:cNvPr id="8" name="Овал 7">
            <a:extLst>
              <a:ext uri="{FF2B5EF4-FFF2-40B4-BE49-F238E27FC236}">
                <a16:creationId xmlns:a16="http://schemas.microsoft.com/office/drawing/2014/main" id="{C93B4F51-4B4C-319D-FB73-6502A15F2401}"/>
              </a:ext>
            </a:extLst>
          </p:cNvPr>
          <p:cNvSpPr/>
          <p:nvPr/>
        </p:nvSpPr>
        <p:spPr>
          <a:xfrm>
            <a:off x="195943" y="1110343"/>
            <a:ext cx="3254828" cy="44413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Одним из первых генезис и факторы определяющие «картину» сельского расселения описал  Семёнов-Тян-Шанский; в советский период С.А. Ковалев. Конец </a:t>
            </a:r>
            <a:r>
              <a:rPr lang="en-US" dirty="0"/>
              <a:t>XX – </a:t>
            </a:r>
            <a:r>
              <a:rPr lang="ru-RU" dirty="0"/>
              <a:t>начало </a:t>
            </a:r>
            <a:r>
              <a:rPr lang="en-US" dirty="0"/>
              <a:t>XXI </a:t>
            </a:r>
            <a:r>
              <a:rPr lang="ru-RU" dirty="0"/>
              <a:t>вв. А.И. Алексеев (сейчас его ученики) и Т.Г. Нефедова.</a:t>
            </a:r>
          </a:p>
        </p:txBody>
      </p:sp>
    </p:spTree>
    <p:extLst>
      <p:ext uri="{BB962C8B-B14F-4D97-AF65-F5344CB8AC3E}">
        <p14:creationId xmlns:p14="http://schemas.microsoft.com/office/powerpoint/2010/main" val="398805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1FD3E2-2720-3949-E1F4-247BF26E3E44}"/>
              </a:ext>
            </a:extLst>
          </p:cNvPr>
          <p:cNvSpPr>
            <a:spLocks noGrp="1"/>
          </p:cNvSpPr>
          <p:nvPr>
            <p:ph type="title"/>
          </p:nvPr>
        </p:nvSpPr>
        <p:spPr>
          <a:xfrm>
            <a:off x="0" y="1"/>
            <a:ext cx="12192000" cy="761999"/>
          </a:xfrm>
        </p:spPr>
        <p:txBody>
          <a:bodyPr>
            <a:noAutofit/>
          </a:bodyPr>
          <a:lstStyle/>
          <a:p>
            <a:pPr algn="ctr"/>
            <a:r>
              <a:rPr lang="ru-RU" sz="2800" dirty="0"/>
              <a:t>Распределение сельских жителей по </a:t>
            </a:r>
            <a:r>
              <a:rPr lang="ru-RU" sz="2800" dirty="0" err="1"/>
              <a:t>снп</a:t>
            </a:r>
            <a:r>
              <a:rPr lang="ru-RU" sz="2800" dirty="0"/>
              <a:t> различной людности, 1989 – 2021 гг.</a:t>
            </a:r>
          </a:p>
        </p:txBody>
      </p:sp>
      <p:pic>
        <p:nvPicPr>
          <p:cNvPr id="11" name="Объект 10" descr="Изображение выглядит как текст, снимок экрана, число, Параллельный&#10;&#10;Содержимое, созданное искусственным интеллектом, может быть неверным.">
            <a:extLst>
              <a:ext uri="{FF2B5EF4-FFF2-40B4-BE49-F238E27FC236}">
                <a16:creationId xmlns:a16="http://schemas.microsoft.com/office/drawing/2014/main" id="{6A194A0B-9ED7-DFE2-1660-CEEB964754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770" y="2229085"/>
            <a:ext cx="10023230" cy="4572000"/>
          </a:xfrm>
        </p:spPr>
      </p:pic>
      <p:sp>
        <p:nvSpPr>
          <p:cNvPr id="12" name="Овал 11">
            <a:extLst>
              <a:ext uri="{FF2B5EF4-FFF2-40B4-BE49-F238E27FC236}">
                <a16:creationId xmlns:a16="http://schemas.microsoft.com/office/drawing/2014/main" id="{0C68CFEA-9EAE-56B1-49CD-6CD1AD7B19B7}"/>
              </a:ext>
            </a:extLst>
          </p:cNvPr>
          <p:cNvSpPr/>
          <p:nvPr/>
        </p:nvSpPr>
        <p:spPr>
          <a:xfrm>
            <a:off x="89592" y="849086"/>
            <a:ext cx="3526971" cy="12929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Главные тренды – поляризация и вымывание «середины»</a:t>
            </a:r>
          </a:p>
        </p:txBody>
      </p:sp>
      <p:graphicFrame>
        <p:nvGraphicFramePr>
          <p:cNvPr id="13" name="Таблица 12">
            <a:extLst>
              <a:ext uri="{FF2B5EF4-FFF2-40B4-BE49-F238E27FC236}">
                <a16:creationId xmlns:a16="http://schemas.microsoft.com/office/drawing/2014/main" id="{BCD68EC8-CBA2-86F9-A9DC-251849D826C6}"/>
              </a:ext>
            </a:extLst>
          </p:cNvPr>
          <p:cNvGraphicFramePr>
            <a:graphicFrameLocks noGrp="1"/>
          </p:cNvGraphicFramePr>
          <p:nvPr>
            <p:extLst>
              <p:ext uri="{D42A27DB-BD31-4B8C-83A1-F6EECF244321}">
                <p14:modId xmlns:p14="http://schemas.microsoft.com/office/powerpoint/2010/main" val="2853815363"/>
              </p:ext>
            </p:extLst>
          </p:nvPr>
        </p:nvGraphicFramePr>
        <p:xfrm>
          <a:off x="3974408" y="611623"/>
          <a:ext cx="8128000" cy="1454371"/>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566856336"/>
                    </a:ext>
                  </a:extLst>
                </a:gridCol>
                <a:gridCol w="1625600">
                  <a:extLst>
                    <a:ext uri="{9D8B030D-6E8A-4147-A177-3AD203B41FA5}">
                      <a16:colId xmlns:a16="http://schemas.microsoft.com/office/drawing/2014/main" val="88226471"/>
                    </a:ext>
                  </a:extLst>
                </a:gridCol>
                <a:gridCol w="1625600">
                  <a:extLst>
                    <a:ext uri="{9D8B030D-6E8A-4147-A177-3AD203B41FA5}">
                      <a16:colId xmlns:a16="http://schemas.microsoft.com/office/drawing/2014/main" val="1934283151"/>
                    </a:ext>
                  </a:extLst>
                </a:gridCol>
                <a:gridCol w="1625600">
                  <a:extLst>
                    <a:ext uri="{9D8B030D-6E8A-4147-A177-3AD203B41FA5}">
                      <a16:colId xmlns:a16="http://schemas.microsoft.com/office/drawing/2014/main" val="4076885733"/>
                    </a:ext>
                  </a:extLst>
                </a:gridCol>
                <a:gridCol w="1625600">
                  <a:extLst>
                    <a:ext uri="{9D8B030D-6E8A-4147-A177-3AD203B41FA5}">
                      <a16:colId xmlns:a16="http://schemas.microsoft.com/office/drawing/2014/main" val="44813149"/>
                    </a:ext>
                  </a:extLst>
                </a:gridCol>
              </a:tblGrid>
              <a:tr h="858023">
                <a:tc>
                  <a:txBody>
                    <a:bodyPr/>
                    <a:lstStyle/>
                    <a:p>
                      <a:r>
                        <a:rPr lang="ru-RU" sz="1600" dirty="0"/>
                        <a:t>Численность сельского населения, млн. чел</a:t>
                      </a:r>
                    </a:p>
                  </a:txBody>
                  <a:tcPr/>
                </a:tc>
                <a:tc>
                  <a:txBody>
                    <a:bodyPr/>
                    <a:lstStyle/>
                    <a:p>
                      <a:r>
                        <a:rPr lang="ru-RU" sz="1600" dirty="0"/>
                        <a:t>1989</a:t>
                      </a:r>
                    </a:p>
                  </a:txBody>
                  <a:tcPr/>
                </a:tc>
                <a:tc>
                  <a:txBody>
                    <a:bodyPr/>
                    <a:lstStyle/>
                    <a:p>
                      <a:r>
                        <a:rPr lang="ru-RU" sz="1600" dirty="0"/>
                        <a:t>2002</a:t>
                      </a:r>
                    </a:p>
                  </a:txBody>
                  <a:tcPr/>
                </a:tc>
                <a:tc>
                  <a:txBody>
                    <a:bodyPr/>
                    <a:lstStyle/>
                    <a:p>
                      <a:r>
                        <a:rPr lang="ru-RU" sz="1600" dirty="0"/>
                        <a:t>2010</a:t>
                      </a:r>
                    </a:p>
                  </a:txBody>
                  <a:tcPr/>
                </a:tc>
                <a:tc>
                  <a:txBody>
                    <a:bodyPr/>
                    <a:lstStyle/>
                    <a:p>
                      <a:r>
                        <a:rPr lang="ru-RU" sz="1600" dirty="0"/>
                        <a:t>2021</a:t>
                      </a:r>
                    </a:p>
                  </a:txBody>
                  <a:tcPr/>
                </a:tc>
                <a:extLst>
                  <a:ext uri="{0D108BD9-81ED-4DB2-BD59-A6C34878D82A}">
                    <a16:rowId xmlns:a16="http://schemas.microsoft.com/office/drawing/2014/main" val="109743481"/>
                  </a:ext>
                </a:extLst>
              </a:tr>
              <a:tr h="387571">
                <a:tc>
                  <a:txBody>
                    <a:bodyPr/>
                    <a:lstStyle/>
                    <a:p>
                      <a:endParaRPr lang="ru-RU" sz="1600"/>
                    </a:p>
                  </a:txBody>
                  <a:tcPr/>
                </a:tc>
                <a:tc>
                  <a:txBody>
                    <a:bodyPr/>
                    <a:lstStyle/>
                    <a:p>
                      <a:r>
                        <a:rPr lang="ru-RU" sz="1600" dirty="0"/>
                        <a:t>39,063</a:t>
                      </a:r>
                    </a:p>
                  </a:txBody>
                  <a:tcPr/>
                </a:tc>
                <a:tc>
                  <a:txBody>
                    <a:bodyPr/>
                    <a:lstStyle/>
                    <a:p>
                      <a:r>
                        <a:rPr lang="ru-RU" sz="1600" dirty="0"/>
                        <a:t>38,738</a:t>
                      </a:r>
                    </a:p>
                  </a:txBody>
                  <a:tcPr/>
                </a:tc>
                <a:tc>
                  <a:txBody>
                    <a:bodyPr/>
                    <a:lstStyle/>
                    <a:p>
                      <a:r>
                        <a:rPr lang="ru-RU" sz="1600" dirty="0"/>
                        <a:t>37,543</a:t>
                      </a:r>
                    </a:p>
                  </a:txBody>
                  <a:tcPr/>
                </a:tc>
                <a:tc>
                  <a:txBody>
                    <a:bodyPr/>
                    <a:lstStyle/>
                    <a:p>
                      <a:r>
                        <a:rPr lang="ru-RU" sz="1600" dirty="0"/>
                        <a:t>37,107</a:t>
                      </a:r>
                    </a:p>
                  </a:txBody>
                  <a:tcPr/>
                </a:tc>
                <a:extLst>
                  <a:ext uri="{0D108BD9-81ED-4DB2-BD59-A6C34878D82A}">
                    <a16:rowId xmlns:a16="http://schemas.microsoft.com/office/drawing/2014/main" val="3468049667"/>
                  </a:ext>
                </a:extLst>
              </a:tr>
            </a:tbl>
          </a:graphicData>
        </a:graphic>
      </p:graphicFrame>
      <p:sp>
        <p:nvSpPr>
          <p:cNvPr id="15" name="Стрелка: изогнутая вправо 14">
            <a:extLst>
              <a:ext uri="{FF2B5EF4-FFF2-40B4-BE49-F238E27FC236}">
                <a16:creationId xmlns:a16="http://schemas.microsoft.com/office/drawing/2014/main" id="{DDBE62BC-DB8D-9D86-542E-5C88D7ECF2EF}"/>
              </a:ext>
            </a:extLst>
          </p:cNvPr>
          <p:cNvSpPr/>
          <p:nvPr/>
        </p:nvSpPr>
        <p:spPr>
          <a:xfrm rot="20474301">
            <a:off x="840705" y="2350808"/>
            <a:ext cx="1001486" cy="1480457"/>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00619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D2BDE2-BC3C-024D-1628-4EA861DE3031}"/>
              </a:ext>
            </a:extLst>
          </p:cNvPr>
          <p:cNvSpPr>
            <a:spLocks noGrp="1"/>
          </p:cNvSpPr>
          <p:nvPr>
            <p:ph type="title"/>
          </p:nvPr>
        </p:nvSpPr>
        <p:spPr>
          <a:xfrm>
            <a:off x="0" y="0"/>
            <a:ext cx="12192000" cy="1783329"/>
          </a:xfrm>
        </p:spPr>
        <p:txBody>
          <a:bodyPr>
            <a:noAutofit/>
          </a:bodyPr>
          <a:lstStyle/>
          <a:p>
            <a:pPr algn="ctr"/>
            <a:r>
              <a:rPr lang="ru-RU" sz="2000" dirty="0"/>
              <a:t>Варианты внутрирайонной организации объектов обслуживания</a:t>
            </a:r>
            <a:br>
              <a:rPr lang="ru-RU" sz="2000" dirty="0"/>
            </a:br>
            <a:r>
              <a:rPr lang="ru-RU" sz="2000" dirty="0"/>
              <a:t>при различных типах расселения*</a:t>
            </a:r>
            <a:br>
              <a:rPr lang="ru-RU" sz="2000" dirty="0"/>
            </a:br>
            <a:r>
              <a:rPr lang="ru-RU" sz="2000" dirty="0"/>
              <a:t>*Буквами на рисунке обозначены: А - полная ступенчатая (узловая); B - ограниченно-ступенчатая;</a:t>
            </a:r>
            <a:br>
              <a:rPr lang="ru-RU" sz="2000" dirty="0"/>
            </a:br>
            <a:r>
              <a:rPr lang="ru-RU" sz="2000" dirty="0"/>
              <a:t>С – моноцентрическая (ядерная).</a:t>
            </a:r>
            <a:br>
              <a:rPr lang="ru-RU" sz="2000" dirty="0"/>
            </a:br>
            <a:r>
              <a:rPr lang="ru-RU" sz="2000" dirty="0"/>
              <a:t>Источник: составлено Д.О. Егоровым с рядом доработок на основе работ Д.Н. Лухманова ,</a:t>
            </a:r>
            <a:br>
              <a:rPr lang="ru-RU" sz="2000" dirty="0"/>
            </a:br>
            <a:r>
              <a:rPr lang="ru-RU" sz="2000" dirty="0"/>
              <a:t>А.И. Алексеева, С.А. Ковалева, А.А. Ткаченко </a:t>
            </a:r>
          </a:p>
        </p:txBody>
      </p:sp>
      <p:pic>
        <p:nvPicPr>
          <p:cNvPr id="5" name="Объект 4" descr="Изображение выглядит как рисунок, зарисовка, диаграмма">
            <a:extLst>
              <a:ext uri="{FF2B5EF4-FFF2-40B4-BE49-F238E27FC236}">
                <a16:creationId xmlns:a16="http://schemas.microsoft.com/office/drawing/2014/main" id="{B7FDB52D-768C-AB62-CE10-4B64E60956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480" y="1783330"/>
            <a:ext cx="9241117" cy="4716000"/>
          </a:xfrm>
        </p:spPr>
      </p:pic>
    </p:spTree>
    <p:extLst>
      <p:ext uri="{BB962C8B-B14F-4D97-AF65-F5344CB8AC3E}">
        <p14:creationId xmlns:p14="http://schemas.microsoft.com/office/powerpoint/2010/main" val="269609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415BA2-D34A-2FF3-1545-D461389B0DCD}"/>
              </a:ext>
            </a:extLst>
          </p:cNvPr>
          <p:cNvSpPr>
            <a:spLocks noGrp="1"/>
          </p:cNvSpPr>
          <p:nvPr>
            <p:ph type="title"/>
          </p:nvPr>
        </p:nvSpPr>
        <p:spPr>
          <a:xfrm>
            <a:off x="64761" y="1"/>
            <a:ext cx="12127239" cy="1013670"/>
          </a:xfrm>
        </p:spPr>
        <p:txBody>
          <a:bodyPr>
            <a:normAutofit/>
          </a:bodyPr>
          <a:lstStyle/>
          <a:p>
            <a:pPr algn="ctr"/>
            <a:r>
              <a:rPr lang="ru-RU" sz="2800" dirty="0"/>
              <a:t>Как отражалась депопуляция и поляризация сельского расселения на социальных объектах?</a:t>
            </a:r>
          </a:p>
        </p:txBody>
      </p:sp>
      <p:pic>
        <p:nvPicPr>
          <p:cNvPr id="5" name="Объект 4">
            <a:extLst>
              <a:ext uri="{FF2B5EF4-FFF2-40B4-BE49-F238E27FC236}">
                <a16:creationId xmlns:a16="http://schemas.microsoft.com/office/drawing/2014/main" id="{31C1BF21-B3C8-C1E8-95FB-652C72AA77A5}"/>
              </a:ext>
            </a:extLst>
          </p:cNvPr>
          <p:cNvPicPr>
            <a:picLocks noGrp="1" noChangeAspect="1"/>
          </p:cNvPicPr>
          <p:nvPr>
            <p:ph idx="1"/>
          </p:nvPr>
        </p:nvPicPr>
        <p:blipFill>
          <a:blip r:embed="rId2"/>
          <a:stretch>
            <a:fillRect/>
          </a:stretch>
        </p:blipFill>
        <p:spPr>
          <a:xfrm>
            <a:off x="4962843" y="1433245"/>
            <a:ext cx="6944058" cy="4356000"/>
          </a:xfrm>
          <a:prstGeom prst="rect">
            <a:avLst/>
          </a:prstGeom>
        </p:spPr>
      </p:pic>
      <p:sp>
        <p:nvSpPr>
          <p:cNvPr id="4" name="Текст 3">
            <a:extLst>
              <a:ext uri="{FF2B5EF4-FFF2-40B4-BE49-F238E27FC236}">
                <a16:creationId xmlns:a16="http://schemas.microsoft.com/office/drawing/2014/main" id="{EAB21BC6-1051-D4C0-9687-E758CC20C15F}"/>
              </a:ext>
            </a:extLst>
          </p:cNvPr>
          <p:cNvSpPr>
            <a:spLocks noGrp="1"/>
          </p:cNvSpPr>
          <p:nvPr>
            <p:ph type="body" sz="half" idx="2"/>
          </p:nvPr>
        </p:nvSpPr>
        <p:spPr/>
        <p:txBody>
          <a:bodyPr>
            <a:normAutofit lnSpcReduction="10000"/>
          </a:bodyPr>
          <a:lstStyle/>
          <a:p>
            <a:r>
              <a:rPr lang="ru-RU" sz="2000" dirty="0"/>
              <a:t>Почему в 1990-ые не было интенсивной реструктуризации школ?</a:t>
            </a:r>
          </a:p>
          <a:p>
            <a:endParaRPr lang="ru-RU" sz="2000" dirty="0"/>
          </a:p>
          <a:p>
            <a:r>
              <a:rPr lang="ru-RU" sz="2000" dirty="0"/>
              <a:t>Что в 1970-1980 –х было триггером для оптимизации?</a:t>
            </a:r>
          </a:p>
          <a:p>
            <a:endParaRPr lang="ru-RU" sz="2000" dirty="0"/>
          </a:p>
          <a:p>
            <a:r>
              <a:rPr lang="ru-RU" sz="2000" dirty="0"/>
              <a:t>Как на эти процессы влияют решения властей? </a:t>
            </a:r>
          </a:p>
          <a:p>
            <a:endParaRPr lang="ru-RU" sz="2000" dirty="0"/>
          </a:p>
          <a:p>
            <a:r>
              <a:rPr lang="ru-RU" sz="2000" dirty="0"/>
              <a:t>И главное – что такое подушевое финансирование?</a:t>
            </a:r>
          </a:p>
        </p:txBody>
      </p:sp>
    </p:spTree>
    <p:extLst>
      <p:ext uri="{BB962C8B-B14F-4D97-AF65-F5344CB8AC3E}">
        <p14:creationId xmlns:p14="http://schemas.microsoft.com/office/powerpoint/2010/main" val="204007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1E213-5BE3-E3FC-83DD-1AA3273AC770}"/>
              </a:ext>
            </a:extLst>
          </p:cNvPr>
          <p:cNvSpPr>
            <a:spLocks noGrp="1"/>
          </p:cNvSpPr>
          <p:nvPr>
            <p:ph type="title"/>
          </p:nvPr>
        </p:nvSpPr>
        <p:spPr>
          <a:xfrm>
            <a:off x="0" y="0"/>
            <a:ext cx="12192000" cy="773987"/>
          </a:xfrm>
        </p:spPr>
        <p:txBody>
          <a:bodyPr>
            <a:normAutofit/>
          </a:bodyPr>
          <a:lstStyle/>
          <a:p>
            <a:pPr algn="ctr"/>
            <a:r>
              <a:rPr lang="ru-RU" sz="3600" dirty="0"/>
              <a:t>Дискуссионный вопрос: а что первостепенно?</a:t>
            </a:r>
          </a:p>
        </p:txBody>
      </p:sp>
      <p:sp>
        <p:nvSpPr>
          <p:cNvPr id="3" name="Текст 2">
            <a:extLst>
              <a:ext uri="{FF2B5EF4-FFF2-40B4-BE49-F238E27FC236}">
                <a16:creationId xmlns:a16="http://schemas.microsoft.com/office/drawing/2014/main" id="{01D191DD-13DC-C784-082C-C0DD4BF216D0}"/>
              </a:ext>
            </a:extLst>
          </p:cNvPr>
          <p:cNvSpPr>
            <a:spLocks noGrp="1"/>
          </p:cNvSpPr>
          <p:nvPr>
            <p:ph type="body" idx="1"/>
          </p:nvPr>
        </p:nvSpPr>
        <p:spPr>
          <a:xfrm>
            <a:off x="836612" y="866370"/>
            <a:ext cx="5157787" cy="823912"/>
          </a:xfrm>
        </p:spPr>
        <p:txBody>
          <a:bodyPr/>
          <a:lstStyle/>
          <a:p>
            <a:r>
              <a:rPr lang="ru-RU" b="0" dirty="0"/>
              <a:t>Депопуляция как кумулятивный процесс по А.В. </a:t>
            </a:r>
            <a:r>
              <a:rPr lang="ru-RU" b="0" dirty="0" err="1"/>
              <a:t>Шелудкову</a:t>
            </a:r>
            <a:endParaRPr lang="ru-RU" b="0" dirty="0"/>
          </a:p>
        </p:txBody>
      </p:sp>
      <p:pic>
        <p:nvPicPr>
          <p:cNvPr id="8" name="Объект 7">
            <a:extLst>
              <a:ext uri="{FF2B5EF4-FFF2-40B4-BE49-F238E27FC236}">
                <a16:creationId xmlns:a16="http://schemas.microsoft.com/office/drawing/2014/main" id="{CFF2AF5E-9494-FE9A-B84A-007E2F633CB7}"/>
              </a:ext>
            </a:extLst>
          </p:cNvPr>
          <p:cNvPicPr>
            <a:picLocks noGrp="1" noChangeAspect="1"/>
          </p:cNvPicPr>
          <p:nvPr>
            <p:ph sz="half" idx="2"/>
          </p:nvPr>
        </p:nvPicPr>
        <p:blipFill>
          <a:blip r:embed="rId2"/>
          <a:stretch>
            <a:fillRect/>
          </a:stretch>
        </p:blipFill>
        <p:spPr>
          <a:xfrm>
            <a:off x="15193" y="1593000"/>
            <a:ext cx="5537457" cy="3672000"/>
          </a:xfrm>
          <a:prstGeom prst="rect">
            <a:avLst/>
          </a:prstGeom>
        </p:spPr>
      </p:pic>
      <p:sp>
        <p:nvSpPr>
          <p:cNvPr id="5" name="Текст 4">
            <a:extLst>
              <a:ext uri="{FF2B5EF4-FFF2-40B4-BE49-F238E27FC236}">
                <a16:creationId xmlns:a16="http://schemas.microsoft.com/office/drawing/2014/main" id="{419144DA-4DCF-9FAD-91FA-C3DE20DC5606}"/>
              </a:ext>
            </a:extLst>
          </p:cNvPr>
          <p:cNvSpPr>
            <a:spLocks noGrp="1"/>
          </p:cNvSpPr>
          <p:nvPr>
            <p:ph type="body" sz="quarter" idx="3"/>
          </p:nvPr>
        </p:nvSpPr>
        <p:spPr>
          <a:xfrm>
            <a:off x="6096000" y="895760"/>
            <a:ext cx="5183188" cy="617024"/>
          </a:xfrm>
        </p:spPr>
        <p:txBody>
          <a:bodyPr/>
          <a:lstStyle/>
          <a:p>
            <a:pPr algn="ctr"/>
            <a:r>
              <a:rPr lang="ru-RU" b="0" dirty="0"/>
              <a:t>Расчеты Д.О. Егорова</a:t>
            </a:r>
          </a:p>
        </p:txBody>
      </p:sp>
      <p:pic>
        <p:nvPicPr>
          <p:cNvPr id="10" name="Объект 9">
            <a:extLst>
              <a:ext uri="{FF2B5EF4-FFF2-40B4-BE49-F238E27FC236}">
                <a16:creationId xmlns:a16="http://schemas.microsoft.com/office/drawing/2014/main" id="{7BBF54AF-6144-35A0-9165-B857B6E84165}"/>
              </a:ext>
            </a:extLst>
          </p:cNvPr>
          <p:cNvPicPr>
            <a:picLocks noGrp="1" noChangeAspect="1"/>
          </p:cNvPicPr>
          <p:nvPr>
            <p:ph sz="quarter" idx="4"/>
          </p:nvPr>
        </p:nvPicPr>
        <p:blipFill>
          <a:blip r:embed="rId3"/>
          <a:stretch>
            <a:fillRect/>
          </a:stretch>
        </p:blipFill>
        <p:spPr>
          <a:xfrm>
            <a:off x="5537454" y="1512784"/>
            <a:ext cx="6639353" cy="2412000"/>
          </a:xfrm>
          <a:prstGeom prst="rect">
            <a:avLst/>
          </a:prstGeom>
        </p:spPr>
      </p:pic>
      <p:pic>
        <p:nvPicPr>
          <p:cNvPr id="12" name="Рисунок 11">
            <a:extLst>
              <a:ext uri="{FF2B5EF4-FFF2-40B4-BE49-F238E27FC236}">
                <a16:creationId xmlns:a16="http://schemas.microsoft.com/office/drawing/2014/main" id="{E568CE1A-6797-644F-D89F-3D008C7165A7}"/>
              </a:ext>
            </a:extLst>
          </p:cNvPr>
          <p:cNvPicPr>
            <a:picLocks noChangeAspect="1"/>
          </p:cNvPicPr>
          <p:nvPr/>
        </p:nvPicPr>
        <p:blipFill>
          <a:blip r:embed="rId4"/>
          <a:stretch>
            <a:fillRect/>
          </a:stretch>
        </p:blipFill>
        <p:spPr>
          <a:xfrm>
            <a:off x="4742364" y="4279781"/>
            <a:ext cx="7434443" cy="2484000"/>
          </a:xfrm>
          <a:prstGeom prst="rect">
            <a:avLst/>
          </a:prstGeom>
        </p:spPr>
      </p:pic>
    </p:spTree>
    <p:extLst>
      <p:ext uri="{BB962C8B-B14F-4D97-AF65-F5344CB8AC3E}">
        <p14:creationId xmlns:p14="http://schemas.microsoft.com/office/powerpoint/2010/main" val="241469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21ECD4-0538-F5F3-3830-32F8FEDEEA48}"/>
              </a:ext>
            </a:extLst>
          </p:cNvPr>
          <p:cNvSpPr>
            <a:spLocks noGrp="1"/>
          </p:cNvSpPr>
          <p:nvPr>
            <p:ph type="title"/>
          </p:nvPr>
        </p:nvSpPr>
        <p:spPr/>
        <p:txBody>
          <a:bodyPr>
            <a:noAutofit/>
          </a:bodyPr>
          <a:lstStyle/>
          <a:p>
            <a:pPr algn="ctr"/>
            <a:r>
              <a:rPr lang="ru-RU" sz="2400" dirty="0"/>
              <a:t>Критерии реорганизации сельских школ</a:t>
            </a:r>
            <a:br>
              <a:rPr lang="ru-RU" sz="2400" dirty="0"/>
            </a:br>
            <a:r>
              <a:rPr lang="ru-RU" sz="2400" dirty="0"/>
              <a:t>согласно Приказу Министерства образования РФ № 103 от 16.01.2002 г</a:t>
            </a:r>
          </a:p>
        </p:txBody>
      </p:sp>
      <p:pic>
        <p:nvPicPr>
          <p:cNvPr id="9" name="Объект 8" descr="Изображение выглядит как текст, снимок экрана, Шрифт, число">
            <a:extLst>
              <a:ext uri="{FF2B5EF4-FFF2-40B4-BE49-F238E27FC236}">
                <a16:creationId xmlns:a16="http://schemas.microsoft.com/office/drawing/2014/main" id="{896C83B8-73E7-5446-8A4D-0248264AE8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625" y="2171666"/>
            <a:ext cx="11375998" cy="3888000"/>
          </a:xfrm>
        </p:spPr>
      </p:pic>
    </p:spTree>
    <p:extLst>
      <p:ext uri="{BB962C8B-B14F-4D97-AF65-F5344CB8AC3E}">
        <p14:creationId xmlns:p14="http://schemas.microsoft.com/office/powerpoint/2010/main" val="1891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85E7D0-A764-7A50-DFB4-514A45D36EE7}"/>
              </a:ext>
            </a:extLst>
          </p:cNvPr>
          <p:cNvSpPr>
            <a:spLocks noGrp="1"/>
          </p:cNvSpPr>
          <p:nvPr>
            <p:ph type="title"/>
          </p:nvPr>
        </p:nvSpPr>
        <p:spPr>
          <a:xfrm>
            <a:off x="0" y="1"/>
            <a:ext cx="12192000" cy="1068635"/>
          </a:xfrm>
        </p:spPr>
        <p:txBody>
          <a:bodyPr>
            <a:noAutofit/>
          </a:bodyPr>
          <a:lstStyle/>
          <a:p>
            <a:pPr algn="ctr"/>
            <a:r>
              <a:rPr lang="ru-RU" sz="2800" dirty="0"/>
              <a:t>Динамика числа общеобразовательных организаций в сельской местности регионов, %.</a:t>
            </a:r>
          </a:p>
        </p:txBody>
      </p:sp>
      <p:pic>
        <p:nvPicPr>
          <p:cNvPr id="7" name="Объект 6">
            <a:extLst>
              <a:ext uri="{FF2B5EF4-FFF2-40B4-BE49-F238E27FC236}">
                <a16:creationId xmlns:a16="http://schemas.microsoft.com/office/drawing/2014/main" id="{1B17A6F9-537E-521B-2E76-E9D8190DD55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2" t="904" r="480" b="660"/>
          <a:stretch/>
        </p:blipFill>
        <p:spPr bwMode="auto">
          <a:xfrm>
            <a:off x="97321" y="1068636"/>
            <a:ext cx="11888502" cy="543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41525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TotalTime>
  <Words>678</Words>
  <Application>Microsoft Office PowerPoint</Application>
  <PresentationFormat>Широкоэкранный</PresentationFormat>
  <Paragraphs>44</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Aptos</vt:lpstr>
      <vt:lpstr>Aptos Display</vt:lpstr>
      <vt:lpstr>Arial</vt:lpstr>
      <vt:lpstr>Тема Office</vt:lpstr>
      <vt:lpstr>Школьная сеть и трансформация системы расселения Татарстана</vt:lpstr>
      <vt:lpstr>Что обсудим:</vt:lpstr>
      <vt:lpstr> Типы сельского расселения (Европейская часть России)</vt:lpstr>
      <vt:lpstr>Распределение сельских жителей по снп различной людности, 1989 – 2021 гг.</vt:lpstr>
      <vt:lpstr>Варианты внутрирайонной организации объектов обслуживания при различных типах расселения* *Буквами на рисунке обозначены: А - полная ступенчатая (узловая); B - ограниченно-ступенчатая; С – моноцентрическая (ядерная). Источник: составлено Д.О. Егоровым с рядом доработок на основе работ Д.Н. Лухманова , А.И. Алексеева, С.А. Ковалева, А.А. Ткаченко </vt:lpstr>
      <vt:lpstr>Как отражалась депопуляция и поляризация сельского расселения на социальных объектах?</vt:lpstr>
      <vt:lpstr>Дискуссионный вопрос: а что первостепенно?</vt:lpstr>
      <vt:lpstr>Критерии реорганизации сельских школ согласно Приказу Министерства образования РФ № 103 от 16.01.2002 г</vt:lpstr>
      <vt:lpstr>Динамика числа общеобразовательных организаций в сельской местности регионов, %.</vt:lpstr>
      <vt:lpstr>Размещение сельского населения Республики Татарстан</vt:lpstr>
      <vt:lpstr>Динамика числа общеобразовательных организаций и их обособленных подразделений (филиалов) на начало учебного года в сельской местности Республики Татарстан</vt:lpstr>
      <vt:lpstr>. Наполняемость действующих образовательных организаций n = 859 (404 средних, 325 основных, 109 начальных и 21 лицей, гимназия) в сельских населенных пунктах Республики Татарстан (ось абсцисс и ординат построены по логарифметической шкале).</vt:lpstr>
      <vt:lpstr>Презентация PowerPoint</vt:lpstr>
      <vt:lpstr>Предложение по рациональной оптимизации сети школ в Елабужском районе Татарстана Николаев, Р. С. Моделирование оптимизации сети школ в условиях депопуляции сельского населения (на примере Елабужского района республики Татарстан) / Р. С. Николаев, Д. О. Егоров // Регион: Экономика и Социология. – 2022. – № 1(113). – С. 153-200. </vt:lpstr>
      <vt:lpstr>Основные выводы и рекомендации по моделям</vt:lpstr>
      <vt:lpstr>Вопросы и обсуждения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dmitriy.g.egorov@gmail.com</dc:creator>
  <cp:lastModifiedBy>L</cp:lastModifiedBy>
  <cp:revision>1</cp:revision>
  <dcterms:created xsi:type="dcterms:W3CDTF">2025-09-11T09:37:18Z</dcterms:created>
  <dcterms:modified xsi:type="dcterms:W3CDTF">2025-09-21T19:43:54Z</dcterms:modified>
</cp:coreProperties>
</file>