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1" r:id="rId2"/>
    <p:sldId id="286" r:id="rId3"/>
    <p:sldId id="304" r:id="rId4"/>
    <p:sldId id="320" r:id="rId5"/>
    <p:sldId id="289" r:id="rId6"/>
    <p:sldId id="321" r:id="rId7"/>
    <p:sldId id="335" r:id="rId8"/>
    <p:sldId id="322" r:id="rId9"/>
    <p:sldId id="323" r:id="rId10"/>
    <p:sldId id="324" r:id="rId11"/>
    <p:sldId id="336" r:id="rId12"/>
    <p:sldId id="325" r:id="rId13"/>
    <p:sldId id="326" r:id="rId14"/>
    <p:sldId id="337" r:id="rId15"/>
    <p:sldId id="327" r:id="rId16"/>
    <p:sldId id="338" r:id="rId17"/>
    <p:sldId id="328" r:id="rId18"/>
    <p:sldId id="329" r:id="rId19"/>
    <p:sldId id="330" r:id="rId20"/>
    <p:sldId id="339" r:id="rId21"/>
    <p:sldId id="331" r:id="rId22"/>
    <p:sldId id="340" r:id="rId23"/>
    <p:sldId id="332" r:id="rId24"/>
    <p:sldId id="333" r:id="rId25"/>
    <p:sldId id="334" r:id="rId26"/>
    <p:sldId id="341" r:id="rId27"/>
    <p:sldId id="319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2C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8"/>
    <p:restoredTop sz="94624"/>
  </p:normalViewPr>
  <p:slideViewPr>
    <p:cSldViewPr snapToGrid="0">
      <p:cViewPr varScale="1">
        <p:scale>
          <a:sx n="122" d="100"/>
          <a:sy n="122" d="100"/>
        </p:scale>
        <p:origin x="22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5F43FC-382C-DDCA-FFB7-14DA302EE7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91FDC3C-D8A0-3BA5-6BF2-4A030ED967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416FC5-B48E-B512-53FB-D50A3BAFB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2ED8B-7C2D-B946-AAF0-7BB29A38D587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1F4A65-05F2-B53C-9C6C-CF92A683F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DFD6A2-0A42-6E32-BB42-A93459BBD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09028-77AA-7D4B-9080-18A7B3A62B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402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EB416E-BC91-47B9-7C12-38E627FD6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9C4C3BE-431F-DC8B-808A-41B07219E7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B89645-213D-A285-C3C7-C5416D82A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2ED8B-7C2D-B946-AAF0-7BB29A38D587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A71D6F-44D1-1F42-FAC9-FFFB16BD7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83AE04-69DE-CC6D-4250-E81D9492E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09028-77AA-7D4B-9080-18A7B3A62B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182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4CB404A-CABA-AA61-FC47-7CFC49D51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2CC54A-2310-A6AE-31DF-BF2E1E8659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0C2F14-F6F7-B9E7-803A-7E28237A9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2ED8B-7C2D-B946-AAF0-7BB29A38D587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B017B1-608A-D603-376E-539B8A5D1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39BAF2-CC31-3804-721B-67D44CCF3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09028-77AA-7D4B-9080-18A7B3A62B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895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BA292C80-0DA8-194A-9A66-279048FA2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859" y="962173"/>
            <a:ext cx="886499" cy="886499"/>
          </a:xfrm>
          <a:prstGeom prst="rect">
            <a:avLst/>
          </a:prstGeom>
        </p:spPr>
      </p:pic>
      <p:cxnSp>
        <p:nvCxnSpPr>
          <p:cNvPr id="11" name="Straight Connector 48">
            <a:extLst>
              <a:ext uri="{FF2B5EF4-FFF2-40B4-BE49-F238E27FC236}">
                <a16:creationId xmlns:a16="http://schemas.microsoft.com/office/drawing/2014/main" id="{313EF906-5BAC-0141-A198-076E155DF9E2}"/>
              </a:ext>
            </a:extLst>
          </p:cNvPr>
          <p:cNvCxnSpPr>
            <a:cxnSpLocks/>
          </p:cNvCxnSpPr>
          <p:nvPr userDrawn="1"/>
        </p:nvCxnSpPr>
        <p:spPr>
          <a:xfrm>
            <a:off x="6090212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50">
            <a:extLst>
              <a:ext uri="{FF2B5EF4-FFF2-40B4-BE49-F238E27FC236}">
                <a16:creationId xmlns:a16="http://schemas.microsoft.com/office/drawing/2014/main" id="{61206A97-26F2-E646-8775-9928FEF465B5}"/>
              </a:ext>
            </a:extLst>
          </p:cNvPr>
          <p:cNvCxnSpPr>
            <a:cxnSpLocks/>
          </p:cNvCxnSpPr>
          <p:nvPr userDrawn="1"/>
        </p:nvCxnSpPr>
        <p:spPr>
          <a:xfrm>
            <a:off x="8642581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1">
            <a:extLst>
              <a:ext uri="{FF2B5EF4-FFF2-40B4-BE49-F238E27FC236}">
                <a16:creationId xmlns:a16="http://schemas.microsoft.com/office/drawing/2014/main" id="{28E0E5F6-C1CA-9B41-B1DB-6E4FB509084D}"/>
              </a:ext>
            </a:extLst>
          </p:cNvPr>
          <p:cNvCxnSpPr>
            <a:cxnSpLocks/>
          </p:cNvCxnSpPr>
          <p:nvPr userDrawn="1"/>
        </p:nvCxnSpPr>
        <p:spPr>
          <a:xfrm>
            <a:off x="11179047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6007C52F-2E27-E24A-B9DC-AAAB052DB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67" y="2404670"/>
            <a:ext cx="7634059" cy="1978323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4300" b="0" i="0" baseline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презентации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может быть набрано в две 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или три строки (43 </a:t>
            </a:r>
            <a:r>
              <a:rPr lang="en-GB" sz="4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4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4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18109844-C2E7-354F-9C01-8834E4DCE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4947" y="1187841"/>
            <a:ext cx="3848717" cy="43516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SE Sans" panose="02000000000000000000" pitchFamily="2" charset="0"/>
              </a:defRPr>
            </a:lvl1pPr>
            <a:lvl2pPr marL="457200" indent="0" algn="l">
              <a:buNone/>
              <a:defRPr sz="1600" b="0" i="0">
                <a:latin typeface="HSE Sans" panose="02000000000000000000" pitchFamily="2" charset="0"/>
              </a:defRPr>
            </a:lvl2pPr>
            <a:lvl3pPr marL="914400" indent="0" algn="l">
              <a:buNone/>
              <a:defRPr sz="1600" b="0" i="0">
                <a:latin typeface="HSE Sans" panose="02000000000000000000" pitchFamily="2" charset="0"/>
              </a:defRPr>
            </a:lvl3pPr>
            <a:lvl4pPr marL="1371600" indent="0" algn="l">
              <a:buNone/>
              <a:defRPr sz="1600" b="0" i="0">
                <a:latin typeface="HSE Sans" panose="02000000000000000000" pitchFamily="2" charset="0"/>
              </a:defRPr>
            </a:lvl4pPr>
            <a:lvl5pPr marL="1828800" indent="0" algn="l">
              <a:buNone/>
              <a:defRPr sz="1600" b="0" i="0">
                <a:latin typeface="HSE Sans" panose="02000000000000000000" pitchFamily="2" charset="0"/>
              </a:defRPr>
            </a:lvl5pPr>
          </a:lstStyle>
          <a:p>
            <a:r>
              <a:rPr lang="ru-RU" dirty="0">
                <a:latin typeface="HSE Sans" panose="02000000000000000000" pitchFamily="2" charset="0"/>
              </a:rPr>
              <a:t>Название факультета</a:t>
            </a:r>
            <a:br>
              <a:rPr lang="ru-RU" dirty="0">
                <a:latin typeface="HSE Sans" panose="02000000000000000000" pitchFamily="2" charset="0"/>
              </a:rPr>
            </a:br>
            <a:r>
              <a:rPr lang="ru-RU" dirty="0">
                <a:latin typeface="HSE Sans" panose="02000000000000000000" pitchFamily="2" charset="0"/>
              </a:rPr>
              <a:t>в две строки</a:t>
            </a:r>
            <a:r>
              <a:rPr lang="en-GB" dirty="0">
                <a:latin typeface="HSE Sans" panose="02000000000000000000" pitchFamily="2" charset="0"/>
              </a:rPr>
              <a:t> (16 </a:t>
            </a:r>
            <a:r>
              <a:rPr lang="en-GB" dirty="0" err="1">
                <a:latin typeface="HSE Sans" panose="02000000000000000000" pitchFamily="2" charset="0"/>
              </a:rPr>
              <a:t>pt</a:t>
            </a:r>
            <a:r>
              <a:rPr lang="en-GB" dirty="0">
                <a:latin typeface="HSE Sans" panose="02000000000000000000" pitchFamily="2" charset="0"/>
              </a:rPr>
              <a:t>)</a:t>
            </a:r>
            <a:endParaRPr lang="ru-RU" dirty="0">
              <a:latin typeface="HSE Sans" panose="02000000000000000000" pitchFamily="2" charset="0"/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40A04329-C800-BB42-BFE0-7E3C68848D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9420" y="1173829"/>
            <a:ext cx="2278063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98337931-3EC2-F348-99EA-860F4FFDC188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786720" y="1173829"/>
            <a:ext cx="2217738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Москва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2022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EEA7A79B-D410-B44F-BF32-C3EAEFC20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967" y="4824914"/>
            <a:ext cx="7625267" cy="65286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latin typeface="HSE Sans" panose="02000000000000000000" pitchFamily="2" charset="0"/>
              </a:rPr>
              <a:t>Если нужно больше места, то используйте подзаголовок</a:t>
            </a:r>
            <a:r>
              <a:rPr lang="en-GB" sz="1600" dirty="0">
                <a:latin typeface="HSE Sans" panose="02000000000000000000" pitchFamily="2" charset="0"/>
              </a:rPr>
              <a:t> (16 </a:t>
            </a:r>
            <a:r>
              <a:rPr lang="en-GB" sz="1600" dirty="0" err="1">
                <a:latin typeface="HSE Sans" panose="02000000000000000000" pitchFamily="2" charset="0"/>
              </a:rPr>
              <a:t>pt</a:t>
            </a:r>
            <a:r>
              <a:rPr lang="en-GB" sz="1600" dirty="0">
                <a:latin typeface="HSE Sans" panose="02000000000000000000" pitchFamily="2" charset="0"/>
              </a:rPr>
              <a:t>)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0988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con&#10;&#10;Description automatically generated">
            <a:extLst>
              <a:ext uri="{FF2B5EF4-FFF2-40B4-BE49-F238E27FC236}">
                <a16:creationId xmlns:a16="http://schemas.microsoft.com/office/drawing/2014/main" id="{4A1436AC-5F96-2A4F-BFC7-B3442083EB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11" name="Straight Connector 19">
            <a:extLst>
              <a:ext uri="{FF2B5EF4-FFF2-40B4-BE49-F238E27FC236}">
                <a16:creationId xmlns:a16="http://schemas.microsoft.com/office/drawing/2014/main" id="{067DD2ED-246D-7D41-B51F-FED98BF873F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1">
            <a:extLst>
              <a:ext uri="{FF2B5EF4-FFF2-40B4-BE49-F238E27FC236}">
                <a16:creationId xmlns:a16="http://schemas.microsoft.com/office/drawing/2014/main" id="{68E8C250-D449-A743-8975-B5BFB04D9744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5">
            <a:extLst>
              <a:ext uri="{FF2B5EF4-FFF2-40B4-BE49-F238E27FC236}">
                <a16:creationId xmlns:a16="http://schemas.microsoft.com/office/drawing/2014/main" id="{DD1C71CA-B883-AF42-959D-BCA5690AAA4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4D3A12E-0E10-C441-81D2-C3C1EB6A053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9" name="Straight Connector 59">
            <a:extLst>
              <a:ext uri="{FF2B5EF4-FFF2-40B4-BE49-F238E27FC236}">
                <a16:creationId xmlns:a16="http://schemas.microsoft.com/office/drawing/2014/main" id="{3447008E-4F3B-FC4E-B96D-3927FAE1ED1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61115A7A-23E5-E442-9551-F72F1CDA57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84653" y="1447790"/>
            <a:ext cx="4325167" cy="4325107"/>
          </a:xfrm>
          <a:solidFill>
            <a:srgbClr val="D9D9D9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>
                <a:solidFill>
                  <a:schemeClr val="tx1"/>
                </a:solidFill>
                <a:latin typeface="HSE Sans" panose="02000000000000000000" pitchFamily="2" charset="0"/>
              </a:rPr>
              <a:t>Чтобы слайд не выглядел пустым, сюда можно поставить иллюстрацию или фотографию</a:t>
            </a:r>
            <a:endParaRPr lang="en-RU" sz="280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sp>
        <p:nvSpPr>
          <p:cNvPr id="32" name="Заголовок 31">
            <a:extLst>
              <a:ext uri="{FF2B5EF4-FFF2-40B4-BE49-F238E27FC236}">
                <a16:creationId xmlns:a16="http://schemas.microsoft.com/office/drawing/2014/main" id="{9ED7AA97-D972-DF4F-B662-A65F2A544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8" y="1447790"/>
            <a:ext cx="524556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36" name="Текст 35">
            <a:extLst>
              <a:ext uri="{FF2B5EF4-FFF2-40B4-BE49-F238E27FC236}">
                <a16:creationId xmlns:a16="http://schemas.microsoft.com/office/drawing/2014/main" id="{69E35E54-2B19-7441-876F-1C6A84F4F1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5245561" cy="3393234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38" name="Текст 37">
            <a:extLst>
              <a:ext uri="{FF2B5EF4-FFF2-40B4-BE49-F238E27FC236}">
                <a16:creationId xmlns:a16="http://schemas.microsoft.com/office/drawing/2014/main" id="{7FB4A275-856E-364D-8AA4-2071AADC6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id="{58FBA0EA-8BE0-A643-B258-4E5C3446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1" name="Текст 39">
            <a:extLst>
              <a:ext uri="{FF2B5EF4-FFF2-40B4-BE49-F238E27FC236}">
                <a16:creationId xmlns:a16="http://schemas.microsoft.com/office/drawing/2014/main" id="{0BEC062F-1BEB-DE4C-B7EE-C552C9D45F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476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9E0D5A-ED92-694C-7109-5539D20E3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21FC2C-66D7-30E6-834C-CC3ACCB83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F06404-CD4C-6630-3AE5-F3A0450E8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2ED8B-7C2D-B946-AAF0-7BB29A38D587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328427-80B8-55B7-72FB-DDB54AA63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772689-871C-B565-3C29-F7F92D6A6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09028-77AA-7D4B-9080-18A7B3A62B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753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423B4B-DDCE-4274-CBEA-12CEF3530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EE861C-C20F-A9AE-A378-86137B4767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FADC7C-8D7B-3D75-3265-04A8A41C5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2ED8B-7C2D-B946-AAF0-7BB29A38D587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3567CF-80B5-C47A-A499-D47DEC8D9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A948B3-5CE9-5AB8-072B-8011B3A73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09028-77AA-7D4B-9080-18A7B3A62B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430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E2C9BE-6F1F-3990-FF51-6207AD1CE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9008C7-A533-3D7A-EA86-F5E56A15BC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9CF7828-3994-0029-687C-CBC6776CB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B63CE9C-2BCB-E818-3437-3F4C0B5B7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2ED8B-7C2D-B946-AAF0-7BB29A38D587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A5974C-05A4-ABA2-A5FD-04A587BB3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5D279C-5952-65C9-C71A-6C9912AF7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09028-77AA-7D4B-9080-18A7B3A62B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346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0E2CC3-517D-BE95-3A24-E386A08D8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DE92C72-4422-63A4-EA45-35FE21F08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4AE7021-A9C2-C341-74B5-C57F2737CD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5F8E92E-984E-E58D-D31D-3BBE421B0D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9072852-E91B-CFFF-F740-55D2FE34A9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D5B3A64-D04D-7163-9ADF-C99066B69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2ED8B-7C2D-B946-AAF0-7BB29A38D587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371E25B-B3D9-1956-C17C-5839723EC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389B7A6-5DC3-2670-8555-E03302E46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09028-77AA-7D4B-9080-18A7B3A62B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513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B7D282-7064-FD22-8A3D-975E8E671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B67A2D9-6089-4715-7756-E5055DA6B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2ED8B-7C2D-B946-AAF0-7BB29A38D587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121FEAA-1EBA-C816-81BA-CA042083D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6BDF002-747A-BAED-BE30-7CB1ED78B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09028-77AA-7D4B-9080-18A7B3A62B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564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218AF83-5A4F-949C-3D9F-C9741CAEB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2ED8B-7C2D-B946-AAF0-7BB29A38D587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AAA5813-0C7C-6F9B-38C6-6FE1D392D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DBED251-73DA-6585-E26B-B73D1DD63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09028-77AA-7D4B-9080-18A7B3A62B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738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A9ACEC-CD9F-354B-2A3F-BC94A27FC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28A452-501F-3A46-93F1-AE1CCBB60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ABA2BE5-5C1D-AE1A-9028-06DD5BEBE1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D8937A-796F-FDDE-973A-26C0506C5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2ED8B-7C2D-B946-AAF0-7BB29A38D587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3E9415-3A2B-8080-40D1-CE250CD36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B8DF25A-2BFA-F087-66E6-47591C088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09028-77AA-7D4B-9080-18A7B3A62B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366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7AB1E6-7E46-9A8C-E0E8-D1F7442C8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B6A876-4318-5356-C2BC-E88E0560EB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0521E3B-1F9A-6845-0C70-18B9A6AFD3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D41BFA9-D617-6362-B27F-375AABBF4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2ED8B-7C2D-B946-AAF0-7BB29A38D587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64E213-77FF-506F-694F-E85DD8573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69EC1E1-2C91-6998-22E7-A8A3C5DB9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09028-77AA-7D4B-9080-18A7B3A62B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756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C03B1D-F72E-C8B4-2F33-18F13F04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31101F4-5537-1236-C895-783B68DB10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7F4C83-B742-82B4-F020-B35088B967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22ED8B-7C2D-B946-AAF0-7BB29A38D587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842C87-9D1E-FDEB-DDC0-DF977F92DE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80D079-5CF4-D1D2-C786-B214D9A28D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009028-77AA-7D4B-9080-18A7B3A62B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692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teremicheva@hse.ru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Rv2g3FnETw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967" y="2439838"/>
            <a:ext cx="8579020" cy="1978323"/>
          </a:xfrm>
        </p:spPr>
        <p:txBody>
          <a:bodyPr>
            <a:normAutofit/>
          </a:bodyPr>
          <a:lstStyle/>
          <a:p>
            <a:r>
              <a:rPr lang="ru-RU" dirty="0"/>
              <a:t>Исследования языкового </a:t>
            </a:r>
            <a:br>
              <a:rPr lang="ru-RU" dirty="0"/>
            </a:br>
            <a:r>
              <a:rPr lang="ru-RU" dirty="0"/>
              <a:t>развития у детей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85EA7E-BEC4-B745-B2A8-D4E4AFC61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74947" y="1187841"/>
            <a:ext cx="3935236" cy="435163"/>
          </a:xfrm>
        </p:spPr>
        <p:txBody>
          <a:bodyPr/>
          <a:lstStyle/>
          <a:p>
            <a:r>
              <a:rPr lang="ru-RU" dirty="0">
                <a:solidFill>
                  <a:srgbClr val="0E2D69"/>
                </a:solidFill>
              </a:rPr>
              <a:t>Открытый семинар научно-учебной группы «Психо- и социолингвистические исследования языка глухих»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8D49EC-434A-5443-AC3F-85F01995E6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НИУ ВШЭ</a:t>
            </a:r>
            <a:br>
              <a:rPr lang="ru-RU" dirty="0"/>
            </a:br>
            <a:r>
              <a:rPr lang="ru-RU" dirty="0"/>
              <a:t>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dirty="0"/>
              <a:t>07</a:t>
            </a:r>
            <a:r>
              <a:rPr lang="ru-RU" dirty="0"/>
              <a:t>.</a:t>
            </a:r>
            <a:r>
              <a:rPr lang="en-US" dirty="0"/>
              <a:t>11</a:t>
            </a:r>
            <a:r>
              <a:rPr lang="ru-RU" dirty="0"/>
              <a:t>.2025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44AFB2BF-A7AB-5648-ADCD-2A7F1BD358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Татьяна Еремичева, стажер-исследователь Центра языка и мозга НИУ ВШЭ</a:t>
            </a:r>
            <a:endParaRPr lang="en-US" dirty="0"/>
          </a:p>
          <a:p>
            <a:r>
              <a:rPr lang="en-US" dirty="0" err="1">
                <a:hlinkClick r:id="rId2"/>
              </a:rPr>
              <a:t>teremicheva@hse.ru</a:t>
            </a:r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2325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E41CAC-BB14-FA31-DD7D-32DE288ED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32A025F-051E-411A-B712-A0D63DEF0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D2C69"/>
                </a:solidFill>
              </a:rPr>
              <a:t>Пре-натальный период</a:t>
            </a:r>
          </a:p>
        </p:txBody>
      </p:sp>
      <p:sp>
        <p:nvSpPr>
          <p:cNvPr id="9" name="Текст 4">
            <a:extLst>
              <a:ext uri="{FF2B5EF4-FFF2-40B4-BE49-F238E27FC236}">
                <a16:creationId xmlns:a16="http://schemas.microsoft.com/office/drawing/2014/main" id="{0FCB888A-32C0-BB86-6CA2-5A2EABAE9B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2070100" cy="415925"/>
          </a:xfrm>
        </p:spPr>
        <p:txBody>
          <a:bodyPr/>
          <a:lstStyle/>
          <a:p>
            <a:r>
              <a:rPr lang="ru-RU" dirty="0">
                <a:solidFill>
                  <a:srgbClr val="0D2C69"/>
                </a:solidFill>
              </a:rPr>
              <a:t>Исследования языкового </a:t>
            </a:r>
            <a:br>
              <a:rPr lang="ru-RU" dirty="0">
                <a:solidFill>
                  <a:srgbClr val="0D2C69"/>
                </a:solidFill>
              </a:rPr>
            </a:br>
            <a:r>
              <a:rPr lang="ru-RU" dirty="0">
                <a:solidFill>
                  <a:srgbClr val="0D2C69"/>
                </a:solidFill>
              </a:rPr>
              <a:t>развития у детей</a:t>
            </a:r>
          </a:p>
          <a:p>
            <a:endParaRPr lang="ru-RU" dirty="0"/>
          </a:p>
        </p:txBody>
      </p:sp>
      <p:sp>
        <p:nvSpPr>
          <p:cNvPr id="12" name="Текст 5">
            <a:extLst>
              <a:ext uri="{FF2B5EF4-FFF2-40B4-BE49-F238E27FC236}">
                <a16:creationId xmlns:a16="http://schemas.microsoft.com/office/drawing/2014/main" id="{767C9560-5CD2-0717-D9B4-B1C1B2CDE0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3" y="548720"/>
            <a:ext cx="2472946" cy="408109"/>
          </a:xfrm>
        </p:spPr>
        <p:txBody>
          <a:bodyPr/>
          <a:lstStyle/>
          <a:p>
            <a:r>
              <a:rPr lang="ru-RU" dirty="0"/>
              <a:t>Открытый семинар научно-учебной группы «Психо- и социолингвистические исследования языка глухих»</a:t>
            </a:r>
          </a:p>
          <a:p>
            <a:endParaRPr lang="ru-RU" dirty="0"/>
          </a:p>
        </p:txBody>
      </p:sp>
      <p:sp>
        <p:nvSpPr>
          <p:cNvPr id="15" name="Текст 6">
            <a:extLst>
              <a:ext uri="{FF2B5EF4-FFF2-40B4-BE49-F238E27FC236}">
                <a16:creationId xmlns:a16="http://schemas.microsoft.com/office/drawing/2014/main" id="{CBF45A5F-91D7-BCD4-AEC0-879AC75DAF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070100" cy="408109"/>
          </a:xfrm>
        </p:spPr>
        <p:txBody>
          <a:bodyPr/>
          <a:lstStyle/>
          <a:p>
            <a:r>
              <a:rPr lang="ru-RU" dirty="0"/>
              <a:t>НИУ ВШЭ </a:t>
            </a:r>
          </a:p>
          <a:p>
            <a:r>
              <a:rPr lang="ru-RU" dirty="0"/>
              <a:t>07.11.2025</a:t>
            </a:r>
          </a:p>
        </p:txBody>
      </p:sp>
      <p:pic>
        <p:nvPicPr>
          <p:cNvPr id="7" name="Рисунок 6" descr="Изображение выглядит как текст, мультфильм, медведь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41E14C7-0D78-2920-4A17-110A17F29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13" y="2095608"/>
            <a:ext cx="6661467" cy="37178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5AB850-7913-79DA-B3E6-3617BD4BF69A}"/>
              </a:ext>
            </a:extLst>
          </p:cNvPr>
          <p:cNvSpPr txBox="1"/>
          <p:nvPr/>
        </p:nvSpPr>
        <p:spPr>
          <a:xfrm>
            <a:off x="491490" y="5947764"/>
            <a:ext cx="4953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dirty="0">
                <a:hlinkClick r:id="rId3"/>
              </a:rPr>
              <a:t>https://</a:t>
            </a:r>
            <a:r>
              <a:rPr lang="en" dirty="0" err="1">
                <a:hlinkClick r:id="rId3"/>
              </a:rPr>
              <a:t>www.youtube.com</a:t>
            </a:r>
            <a:r>
              <a:rPr lang="en" dirty="0">
                <a:hlinkClick r:id="rId3"/>
              </a:rPr>
              <a:t>/</a:t>
            </a:r>
            <a:r>
              <a:rPr lang="en" dirty="0" err="1">
                <a:hlinkClick r:id="rId3"/>
              </a:rPr>
              <a:t>watch?v</a:t>
            </a:r>
            <a:r>
              <a:rPr lang="en" dirty="0">
                <a:hlinkClick r:id="rId3"/>
              </a:rPr>
              <a:t>=eRv2g3FnETw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493637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27DBD6-8CE6-225E-A620-51657F2525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001CD1B-424E-D1FF-443D-988B70143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447790"/>
            <a:ext cx="8579123" cy="777025"/>
          </a:xfrm>
        </p:spPr>
        <p:txBody>
          <a:bodyPr/>
          <a:lstStyle/>
          <a:p>
            <a:r>
              <a:rPr lang="ru-RU" b="1" dirty="0">
                <a:solidFill>
                  <a:srgbClr val="0D2C69"/>
                </a:solidFill>
              </a:rPr>
              <a:t>Пре-натальный период</a:t>
            </a:r>
            <a:r>
              <a:rPr lang="en-US" b="1" dirty="0">
                <a:solidFill>
                  <a:srgbClr val="0D2C69"/>
                </a:solidFill>
              </a:rPr>
              <a:t> </a:t>
            </a:r>
            <a:r>
              <a:rPr lang="ru-RU" b="1" dirty="0">
                <a:solidFill>
                  <a:srgbClr val="0D2C69"/>
                </a:solidFill>
              </a:rPr>
              <a:t>у глухих и слабослышащих детей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BE50BEE-0404-BBC7-F335-A11D2972B0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6" y="2379663"/>
            <a:ext cx="10278619" cy="3393234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/>
              <a:t>Дети </a:t>
            </a:r>
            <a:r>
              <a:rPr lang="en-US" sz="2000" b="1" dirty="0"/>
              <a:t>KODA (kids of deaf adults)</a:t>
            </a:r>
            <a:r>
              <a:rPr lang="en-US" sz="2000" dirty="0"/>
              <a:t>: </a:t>
            </a:r>
            <a:r>
              <a:rPr lang="ru-RU" sz="2000" dirty="0"/>
              <a:t>получают больше </a:t>
            </a:r>
            <a:r>
              <a:rPr lang="ru-RU" sz="2000" dirty="0" err="1"/>
              <a:t>инпута</a:t>
            </a:r>
            <a:r>
              <a:rPr lang="ru-RU" sz="2000" dirty="0"/>
              <a:t> от жестового языка, чем от звучащего. НО: проходят те же этапы усвоения обоих языков с той же скоростью, что и слышащие дети (</a:t>
            </a:r>
            <a:r>
              <a:rPr lang="en-US" sz="2000" dirty="0" err="1"/>
              <a:t>Brackenburry</a:t>
            </a:r>
            <a:r>
              <a:rPr lang="en-US" sz="2000" dirty="0"/>
              <a:t> et al., 2006; Petitto et al., 2001).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/>
              <a:t>Дети глухие с рождения: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Если получают </a:t>
            </a:r>
            <a:r>
              <a:rPr lang="ru-RU" sz="2000" dirty="0" err="1"/>
              <a:t>инпут</a:t>
            </a:r>
            <a:r>
              <a:rPr lang="ru-RU" sz="2000" dirty="0"/>
              <a:t> от жестового языка, то языковое развитие происходит по меркам возрастной слышащей нормы (</a:t>
            </a:r>
            <a:r>
              <a:rPr lang="en-US" sz="2000" dirty="0"/>
              <a:t>Bornstein et al., 1999).</a:t>
            </a: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Если получают </a:t>
            </a:r>
            <a:r>
              <a:rPr lang="ru-RU" sz="2000" dirty="0" err="1"/>
              <a:t>инпут</a:t>
            </a:r>
            <a:r>
              <a:rPr lang="ru-RU" sz="2000" dirty="0"/>
              <a:t> от звучащего языка, то есть риск развития речевых нарушений. НО: дети, которым ставят импланты до года, догоняют возрастную норму</a:t>
            </a:r>
            <a:r>
              <a:rPr lang="en-US" sz="2000" dirty="0"/>
              <a:t> (Geers &amp; Nicholas, 2013)</a:t>
            </a:r>
            <a:r>
              <a:rPr lang="ru-RU" sz="2000" dirty="0"/>
              <a:t> –</a:t>
            </a:r>
            <a:r>
              <a:rPr lang="en-US" sz="2000" dirty="0"/>
              <a:t>&gt;</a:t>
            </a:r>
            <a:r>
              <a:rPr lang="ru-RU" sz="2000" dirty="0"/>
              <a:t>  </a:t>
            </a:r>
            <a:r>
              <a:rPr lang="ru-RU" sz="2000" b="1" dirty="0"/>
              <a:t>нейропластичность</a:t>
            </a:r>
            <a:r>
              <a:rPr lang="ru-RU" sz="2000" dirty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</p:txBody>
      </p:sp>
      <p:sp>
        <p:nvSpPr>
          <p:cNvPr id="9" name="Текст 4">
            <a:extLst>
              <a:ext uri="{FF2B5EF4-FFF2-40B4-BE49-F238E27FC236}">
                <a16:creationId xmlns:a16="http://schemas.microsoft.com/office/drawing/2014/main" id="{8F97DCA8-78B0-C2FA-D0CE-BD8648A001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2070100" cy="415925"/>
          </a:xfrm>
        </p:spPr>
        <p:txBody>
          <a:bodyPr/>
          <a:lstStyle/>
          <a:p>
            <a:r>
              <a:rPr lang="ru-RU" dirty="0">
                <a:solidFill>
                  <a:srgbClr val="0D2C69"/>
                </a:solidFill>
              </a:rPr>
              <a:t>Исследования языкового </a:t>
            </a:r>
            <a:br>
              <a:rPr lang="ru-RU" dirty="0">
                <a:solidFill>
                  <a:srgbClr val="0D2C69"/>
                </a:solidFill>
              </a:rPr>
            </a:br>
            <a:r>
              <a:rPr lang="ru-RU" dirty="0">
                <a:solidFill>
                  <a:srgbClr val="0D2C69"/>
                </a:solidFill>
              </a:rPr>
              <a:t>развития у детей</a:t>
            </a:r>
          </a:p>
          <a:p>
            <a:endParaRPr lang="ru-RU" dirty="0"/>
          </a:p>
        </p:txBody>
      </p:sp>
      <p:sp>
        <p:nvSpPr>
          <p:cNvPr id="12" name="Текст 5">
            <a:extLst>
              <a:ext uri="{FF2B5EF4-FFF2-40B4-BE49-F238E27FC236}">
                <a16:creationId xmlns:a16="http://schemas.microsoft.com/office/drawing/2014/main" id="{4792030E-FCEC-E25A-C0F7-1E3996121C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3" y="548720"/>
            <a:ext cx="2472946" cy="408109"/>
          </a:xfrm>
        </p:spPr>
        <p:txBody>
          <a:bodyPr/>
          <a:lstStyle/>
          <a:p>
            <a:r>
              <a:rPr lang="ru-RU" dirty="0"/>
              <a:t>Открытый семинар научно-учебной группы «Психо- и социолингвистические исследования языка глухих»</a:t>
            </a:r>
          </a:p>
          <a:p>
            <a:endParaRPr lang="ru-RU" dirty="0"/>
          </a:p>
        </p:txBody>
      </p:sp>
      <p:sp>
        <p:nvSpPr>
          <p:cNvPr id="15" name="Текст 6">
            <a:extLst>
              <a:ext uri="{FF2B5EF4-FFF2-40B4-BE49-F238E27FC236}">
                <a16:creationId xmlns:a16="http://schemas.microsoft.com/office/drawing/2014/main" id="{D4B5391E-B698-5811-F143-07468116AD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070100" cy="408109"/>
          </a:xfrm>
        </p:spPr>
        <p:txBody>
          <a:bodyPr/>
          <a:lstStyle/>
          <a:p>
            <a:r>
              <a:rPr lang="ru-RU" dirty="0"/>
              <a:t>НИУ ВШЭ </a:t>
            </a:r>
          </a:p>
          <a:p>
            <a:r>
              <a:rPr lang="ru-RU" dirty="0"/>
              <a:t>07.11.2025</a:t>
            </a:r>
          </a:p>
        </p:txBody>
      </p:sp>
    </p:spTree>
    <p:extLst>
      <p:ext uri="{BB962C8B-B14F-4D97-AF65-F5344CB8AC3E}">
        <p14:creationId xmlns:p14="http://schemas.microsoft.com/office/powerpoint/2010/main" val="3735055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8874FF-1785-15EB-A217-DE47D24E36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A19DBD0-4738-1952-8510-B4E100A21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D2C69"/>
                </a:solidFill>
              </a:rPr>
              <a:t>Первый уровень: фонология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C0A32BA-4AA4-0BA3-E18E-C61AB77626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6" y="2379663"/>
            <a:ext cx="10649794" cy="339323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Kuhl, P. K. (2008). Learning as a pathway to language: New data and native language magnet theory expanded. Philosophical Transactions of the Royal Society B, 363, 979-1000.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Младенцы до ~8 месяцев воспринимают больше фонологических контрастов, чем младенцы 10-12 месяцев и взрослые. К концу первого года жизни эта способность утрачивается.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Дети «настраиваются» на фонологическую систему родного языка</a:t>
            </a:r>
            <a:r>
              <a:rPr lang="en-US" sz="2000" dirty="0"/>
              <a:t> (perceptual narrowing). </a:t>
            </a: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Появляются фонологические прототипы.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</p:txBody>
      </p:sp>
      <p:sp>
        <p:nvSpPr>
          <p:cNvPr id="9" name="Текст 4">
            <a:extLst>
              <a:ext uri="{FF2B5EF4-FFF2-40B4-BE49-F238E27FC236}">
                <a16:creationId xmlns:a16="http://schemas.microsoft.com/office/drawing/2014/main" id="{026A5B7F-72FF-0E81-3D01-70D2AA1D32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2070100" cy="415925"/>
          </a:xfrm>
        </p:spPr>
        <p:txBody>
          <a:bodyPr/>
          <a:lstStyle/>
          <a:p>
            <a:r>
              <a:rPr lang="ru-RU" dirty="0">
                <a:solidFill>
                  <a:srgbClr val="0D2C69"/>
                </a:solidFill>
              </a:rPr>
              <a:t>Исследования языкового </a:t>
            </a:r>
            <a:br>
              <a:rPr lang="ru-RU" dirty="0">
                <a:solidFill>
                  <a:srgbClr val="0D2C69"/>
                </a:solidFill>
              </a:rPr>
            </a:br>
            <a:r>
              <a:rPr lang="ru-RU" dirty="0">
                <a:solidFill>
                  <a:srgbClr val="0D2C69"/>
                </a:solidFill>
              </a:rPr>
              <a:t>развития у детей</a:t>
            </a:r>
          </a:p>
          <a:p>
            <a:endParaRPr lang="ru-RU" dirty="0"/>
          </a:p>
        </p:txBody>
      </p:sp>
      <p:sp>
        <p:nvSpPr>
          <p:cNvPr id="12" name="Текст 5">
            <a:extLst>
              <a:ext uri="{FF2B5EF4-FFF2-40B4-BE49-F238E27FC236}">
                <a16:creationId xmlns:a16="http://schemas.microsoft.com/office/drawing/2014/main" id="{356FAA28-FC45-6BF3-A46A-C6DF835BE7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3" y="548720"/>
            <a:ext cx="2472946" cy="408109"/>
          </a:xfrm>
        </p:spPr>
        <p:txBody>
          <a:bodyPr/>
          <a:lstStyle/>
          <a:p>
            <a:r>
              <a:rPr lang="ru-RU" dirty="0"/>
              <a:t>Открытый семинар научно-учебной группы «Психо- и социолингвистические исследования языка глухих»</a:t>
            </a:r>
          </a:p>
          <a:p>
            <a:endParaRPr lang="ru-RU" dirty="0"/>
          </a:p>
        </p:txBody>
      </p:sp>
      <p:sp>
        <p:nvSpPr>
          <p:cNvPr id="15" name="Текст 6">
            <a:extLst>
              <a:ext uri="{FF2B5EF4-FFF2-40B4-BE49-F238E27FC236}">
                <a16:creationId xmlns:a16="http://schemas.microsoft.com/office/drawing/2014/main" id="{821AF2B5-2B35-0726-3B71-463BD12836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070100" cy="408109"/>
          </a:xfrm>
        </p:spPr>
        <p:txBody>
          <a:bodyPr/>
          <a:lstStyle/>
          <a:p>
            <a:r>
              <a:rPr lang="ru-RU" dirty="0"/>
              <a:t>НИУ ВШЭ </a:t>
            </a:r>
          </a:p>
          <a:p>
            <a:r>
              <a:rPr lang="ru-RU" dirty="0"/>
              <a:t>07.11.2025</a:t>
            </a:r>
          </a:p>
        </p:txBody>
      </p:sp>
    </p:spTree>
    <p:extLst>
      <p:ext uri="{BB962C8B-B14F-4D97-AF65-F5344CB8AC3E}">
        <p14:creationId xmlns:p14="http://schemas.microsoft.com/office/powerpoint/2010/main" val="1220644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EC62AC-6EF9-85C0-E346-F054144E4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129E598-2C17-AB3E-0360-C1EBE30B7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D2C69"/>
                </a:solidFill>
              </a:rPr>
              <a:t>Первый уровень: фонология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742A5B-13D4-48AA-93F0-3B69F858C4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5" y="2379662"/>
            <a:ext cx="4943367" cy="3758247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" sz="2000" dirty="0" err="1"/>
              <a:t>Werker</a:t>
            </a:r>
            <a:r>
              <a:rPr lang="en" sz="2000" dirty="0"/>
              <a:t>, J. F., &amp; Lalonde, C. E. (1988). Cross-language speech perception: Initial capabilities and developmental</a:t>
            </a:r>
            <a:r>
              <a:rPr lang="ru-RU" sz="2000" dirty="0"/>
              <a:t> </a:t>
            </a:r>
            <a:r>
              <a:rPr lang="en" sz="2000" dirty="0"/>
              <a:t>change.</a:t>
            </a:r>
            <a:r>
              <a:rPr lang="ru-RU" sz="2000" dirty="0"/>
              <a:t> </a:t>
            </a:r>
            <a:r>
              <a:rPr lang="en" sz="2000" dirty="0"/>
              <a:t>Developmental psychology, 24(5), 672.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/>
              <a:t>Англо</a:t>
            </a:r>
            <a:r>
              <a:rPr lang="ru-RU" sz="2000" dirty="0"/>
              <a:t>(язычным) детям давали послушать пары слогов в хинди с оппозицией согласных.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Использовали парадигму </a:t>
            </a:r>
            <a:r>
              <a:rPr lang="en-US" sz="2000" dirty="0"/>
              <a:t>reinforced head-turn preference paradigm.</a:t>
            </a: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Дети в возрасте 7 месяцев и носители хинди успешно различали пары согласных. Взрослые носители не различали или плохо различали.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</p:txBody>
      </p:sp>
      <p:sp>
        <p:nvSpPr>
          <p:cNvPr id="9" name="Текст 4">
            <a:extLst>
              <a:ext uri="{FF2B5EF4-FFF2-40B4-BE49-F238E27FC236}">
                <a16:creationId xmlns:a16="http://schemas.microsoft.com/office/drawing/2014/main" id="{0CD3271B-EC64-8E08-2A07-0038B4009E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2070100" cy="415925"/>
          </a:xfrm>
        </p:spPr>
        <p:txBody>
          <a:bodyPr/>
          <a:lstStyle/>
          <a:p>
            <a:r>
              <a:rPr lang="ru-RU" dirty="0">
                <a:solidFill>
                  <a:srgbClr val="0D2C69"/>
                </a:solidFill>
              </a:rPr>
              <a:t>Исследования языкового </a:t>
            </a:r>
            <a:br>
              <a:rPr lang="ru-RU" dirty="0">
                <a:solidFill>
                  <a:srgbClr val="0D2C69"/>
                </a:solidFill>
              </a:rPr>
            </a:br>
            <a:r>
              <a:rPr lang="ru-RU" dirty="0">
                <a:solidFill>
                  <a:srgbClr val="0D2C69"/>
                </a:solidFill>
              </a:rPr>
              <a:t>развития у детей</a:t>
            </a:r>
          </a:p>
          <a:p>
            <a:endParaRPr lang="ru-RU" dirty="0"/>
          </a:p>
        </p:txBody>
      </p:sp>
      <p:sp>
        <p:nvSpPr>
          <p:cNvPr id="12" name="Текст 5">
            <a:extLst>
              <a:ext uri="{FF2B5EF4-FFF2-40B4-BE49-F238E27FC236}">
                <a16:creationId xmlns:a16="http://schemas.microsoft.com/office/drawing/2014/main" id="{BFF72FA3-AE87-E235-C6FE-44DD2551A6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3" y="548720"/>
            <a:ext cx="2472946" cy="408109"/>
          </a:xfrm>
        </p:spPr>
        <p:txBody>
          <a:bodyPr/>
          <a:lstStyle/>
          <a:p>
            <a:r>
              <a:rPr lang="ru-RU" dirty="0"/>
              <a:t>Открытый семинар научно-учебной группы «Психо- и социолингвистические исследования языка глухих»</a:t>
            </a:r>
          </a:p>
          <a:p>
            <a:endParaRPr lang="ru-RU" dirty="0"/>
          </a:p>
        </p:txBody>
      </p:sp>
      <p:sp>
        <p:nvSpPr>
          <p:cNvPr id="15" name="Текст 6">
            <a:extLst>
              <a:ext uri="{FF2B5EF4-FFF2-40B4-BE49-F238E27FC236}">
                <a16:creationId xmlns:a16="http://schemas.microsoft.com/office/drawing/2014/main" id="{0D9854B2-9CC7-7D13-C94A-E15B0CDAA65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070100" cy="408109"/>
          </a:xfrm>
        </p:spPr>
        <p:txBody>
          <a:bodyPr/>
          <a:lstStyle/>
          <a:p>
            <a:r>
              <a:rPr lang="ru-RU" dirty="0"/>
              <a:t>НИУ ВШЭ </a:t>
            </a:r>
          </a:p>
          <a:p>
            <a:r>
              <a:rPr lang="ru-RU" dirty="0"/>
              <a:t>07.11.2025</a:t>
            </a:r>
          </a:p>
        </p:txBody>
      </p:sp>
      <p:pic>
        <p:nvPicPr>
          <p:cNvPr id="5" name="Рисунок 4" descr="Изображение выглядит как текст, снимок экрана, мультфильм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869E539-E463-248F-BB08-2AD1692D7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142547"/>
            <a:ext cx="5229225" cy="399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383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D7D620-6517-D3E6-0F8E-01E9B51F17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957A4AB-5387-C6A2-5BB8-E561480ED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447790"/>
            <a:ext cx="9073109" cy="777025"/>
          </a:xfrm>
        </p:spPr>
        <p:txBody>
          <a:bodyPr/>
          <a:lstStyle/>
          <a:p>
            <a:r>
              <a:rPr lang="ru-RU" b="1" dirty="0">
                <a:solidFill>
                  <a:srgbClr val="0D2C69"/>
                </a:solidFill>
              </a:rPr>
              <a:t>Первый уровень у глухих и слабослышащих детей: фонология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B56C76-1CCE-B8FD-E97D-08B97E09CC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5" y="2379663"/>
            <a:ext cx="11501001" cy="339323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000" dirty="0" err="1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Palmer</a:t>
            </a:r>
            <a:r>
              <a:rPr lang="ru-RU" altLang="ru-RU" sz="2000" dirty="0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2000" dirty="0" err="1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u-RU" altLang="ru-RU" sz="2000" dirty="0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altLang="ru-RU" sz="2000" dirty="0" err="1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altLang="ru-RU" sz="2000" dirty="0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ru-RU" altLang="ru-RU" sz="2000" dirty="0" err="1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Fais</a:t>
            </a:r>
            <a:r>
              <a:rPr lang="ru-RU" altLang="ru-RU" sz="2000" dirty="0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2000" dirty="0" err="1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ru-RU" altLang="ru-RU" sz="2000" dirty="0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ru-RU" altLang="ru-RU" sz="2000" dirty="0" err="1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Golinkoff</a:t>
            </a:r>
            <a:r>
              <a:rPr lang="ru-RU" altLang="ru-RU" sz="2000" dirty="0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2000" dirty="0" err="1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ru-RU" altLang="ru-RU" sz="2000" dirty="0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altLang="ru-RU" sz="2000" dirty="0" err="1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altLang="ru-RU" sz="2000" dirty="0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&amp; </a:t>
            </a:r>
            <a:r>
              <a:rPr lang="ru-RU" altLang="ru-RU" sz="2000" dirty="0" err="1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Werker</a:t>
            </a:r>
            <a:r>
              <a:rPr lang="ru-RU" altLang="ru-RU" sz="2000" dirty="0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2000" dirty="0" err="1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ru-RU" altLang="ru-RU" sz="2000" dirty="0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altLang="ru-RU" sz="2000" dirty="0" err="1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ru-RU" altLang="ru-RU" sz="2000" dirty="0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(2012). </a:t>
            </a:r>
            <a:r>
              <a:rPr lang="ru-RU" altLang="ru-RU" sz="2000" dirty="0" err="1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Perceptual</a:t>
            </a:r>
            <a:r>
              <a:rPr lang="ru-RU" altLang="ru-RU" sz="2000" dirty="0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dirty="0" err="1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narrowing</a:t>
            </a:r>
            <a:r>
              <a:rPr lang="ru-RU" altLang="ru-RU" sz="2000" dirty="0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dirty="0" err="1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altLang="ru-RU" sz="2000" dirty="0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dirty="0" err="1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linguistic</a:t>
            </a:r>
            <a:r>
              <a:rPr lang="ru-RU" altLang="ru-RU" sz="2000" dirty="0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dirty="0" err="1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</a:t>
            </a:r>
            <a:r>
              <a:rPr lang="ru-RU" altLang="ru-RU" sz="2000" dirty="0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dirty="0" err="1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occurs</a:t>
            </a:r>
            <a:r>
              <a:rPr lang="ru-RU" altLang="ru-RU" sz="2000" dirty="0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dirty="0" err="1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ru-RU" altLang="ru-RU" sz="2000" dirty="0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dirty="0" err="1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altLang="ru-RU" sz="2000" dirty="0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1st </a:t>
            </a:r>
            <a:r>
              <a:rPr lang="ru-RU" altLang="ru-RU" sz="2000" dirty="0" err="1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lang="ru-RU" altLang="ru-RU" sz="2000" dirty="0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dirty="0" err="1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altLang="ru-RU" sz="2000" dirty="0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dirty="0" err="1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r>
              <a:rPr lang="ru-RU" altLang="ru-RU" sz="2000" dirty="0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ru-RU" altLang="ru-RU" sz="2000" i="1" dirty="0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 </a:t>
            </a:r>
            <a:r>
              <a:rPr lang="ru-RU" altLang="ru-RU" sz="2000" i="1" dirty="0" err="1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ru-RU" altLang="ru-RU" sz="2000" dirty="0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ru-RU" altLang="ru-RU" sz="2000" i="1" dirty="0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</a:t>
            </a:r>
            <a:r>
              <a:rPr lang="ru-RU" altLang="ru-RU" sz="2000" dirty="0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(2), 543-553.</a:t>
            </a:r>
            <a:endParaRPr lang="ru-RU" altLang="ru-RU" sz="2000" dirty="0">
              <a:solidFill>
                <a:srgbClr val="0D2C69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Слышащие младенцы в 4 месяца (незнакомые с </a:t>
            </a:r>
            <a:r>
              <a:rPr lang="en-US" sz="2000" dirty="0"/>
              <a:t>ASL) </a:t>
            </a:r>
            <a:r>
              <a:rPr lang="ru-RU" sz="2000" dirty="0"/>
              <a:t>успешно различали изменение формы руки.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Слышащие младенцы в 14 месяцев (незнакомые с </a:t>
            </a:r>
            <a:r>
              <a:rPr lang="en-US" sz="2000" dirty="0"/>
              <a:t>ASL) </a:t>
            </a:r>
            <a:r>
              <a:rPr lang="ru-RU" sz="2000" dirty="0"/>
              <a:t>не различали изменение формы руки.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Младенцы-носители английского и </a:t>
            </a:r>
            <a:r>
              <a:rPr lang="en-US" sz="2000" dirty="0"/>
              <a:t>ASL</a:t>
            </a:r>
            <a:r>
              <a:rPr lang="ru-RU" sz="2000" dirty="0"/>
              <a:t> в 14 месяцев</a:t>
            </a:r>
            <a:r>
              <a:rPr lang="en-US" sz="2000" dirty="0"/>
              <a:t> </a:t>
            </a:r>
            <a:r>
              <a:rPr lang="ru-RU" sz="2000" dirty="0"/>
              <a:t>успешно различали изменение формы руки.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Перцептивное сужение не зависит от модальности языка.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</p:txBody>
      </p:sp>
      <p:sp>
        <p:nvSpPr>
          <p:cNvPr id="9" name="Текст 4">
            <a:extLst>
              <a:ext uri="{FF2B5EF4-FFF2-40B4-BE49-F238E27FC236}">
                <a16:creationId xmlns:a16="http://schemas.microsoft.com/office/drawing/2014/main" id="{E85E51EC-614C-C0BD-054C-4A8343CAD8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2070100" cy="415925"/>
          </a:xfrm>
        </p:spPr>
        <p:txBody>
          <a:bodyPr/>
          <a:lstStyle/>
          <a:p>
            <a:r>
              <a:rPr lang="ru-RU" dirty="0">
                <a:solidFill>
                  <a:srgbClr val="0D2C69"/>
                </a:solidFill>
              </a:rPr>
              <a:t>Исследования языкового </a:t>
            </a:r>
            <a:br>
              <a:rPr lang="ru-RU" dirty="0">
                <a:solidFill>
                  <a:srgbClr val="0D2C69"/>
                </a:solidFill>
              </a:rPr>
            </a:br>
            <a:r>
              <a:rPr lang="ru-RU" dirty="0">
                <a:solidFill>
                  <a:srgbClr val="0D2C69"/>
                </a:solidFill>
              </a:rPr>
              <a:t>развития у детей</a:t>
            </a:r>
          </a:p>
          <a:p>
            <a:endParaRPr lang="ru-RU" dirty="0"/>
          </a:p>
        </p:txBody>
      </p:sp>
      <p:sp>
        <p:nvSpPr>
          <p:cNvPr id="12" name="Текст 5">
            <a:extLst>
              <a:ext uri="{FF2B5EF4-FFF2-40B4-BE49-F238E27FC236}">
                <a16:creationId xmlns:a16="http://schemas.microsoft.com/office/drawing/2014/main" id="{B6F75550-820A-88D1-7774-FF4AF64159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3" y="548720"/>
            <a:ext cx="2472946" cy="408109"/>
          </a:xfrm>
        </p:spPr>
        <p:txBody>
          <a:bodyPr/>
          <a:lstStyle/>
          <a:p>
            <a:r>
              <a:rPr lang="ru-RU" dirty="0"/>
              <a:t>Открытый семинар научно-учебной группы «Психо- и социолингвистические исследования языка глухих»</a:t>
            </a:r>
          </a:p>
          <a:p>
            <a:endParaRPr lang="ru-RU" dirty="0"/>
          </a:p>
        </p:txBody>
      </p:sp>
      <p:sp>
        <p:nvSpPr>
          <p:cNvPr id="15" name="Текст 6">
            <a:extLst>
              <a:ext uri="{FF2B5EF4-FFF2-40B4-BE49-F238E27FC236}">
                <a16:creationId xmlns:a16="http://schemas.microsoft.com/office/drawing/2014/main" id="{EFDD5A4D-6DDE-793F-8D26-2B778206552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070100" cy="408109"/>
          </a:xfrm>
        </p:spPr>
        <p:txBody>
          <a:bodyPr/>
          <a:lstStyle/>
          <a:p>
            <a:r>
              <a:rPr lang="ru-RU" dirty="0"/>
              <a:t>НИУ ВШЭ </a:t>
            </a:r>
          </a:p>
          <a:p>
            <a:r>
              <a:rPr lang="ru-RU" dirty="0"/>
              <a:t>07.11.2025</a:t>
            </a:r>
          </a:p>
        </p:txBody>
      </p:sp>
    </p:spTree>
    <p:extLst>
      <p:ext uri="{BB962C8B-B14F-4D97-AF65-F5344CB8AC3E}">
        <p14:creationId xmlns:p14="http://schemas.microsoft.com/office/powerpoint/2010/main" val="2377587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9E6C92-D72A-F9E9-DC0B-97646AB01E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C71C2CF-7EA5-8C52-CFC7-BE2B20FC7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D2C69"/>
                </a:solidFill>
              </a:rPr>
              <a:t>Второй уровень: лексика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79E8772-FBD0-0D6E-653D-8E3859866C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6" y="2379663"/>
            <a:ext cx="10649794" cy="3393234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Гвоздев, А. Н. (1961). Вопросы изучения детской речи. Изд-во АПН РСФСР.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0-6 недель — рефлексы: плач, подобные гласным звуки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2-4 месяца — воркование, смех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4-6 месяцев — вокальные игры, имитация гласных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6-10 месяцев — лепет: повторение одинаковых слогов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10+ месяцев — лепет на языке, </a:t>
            </a:r>
            <a:r>
              <a:rPr lang="ru-RU" sz="2000" dirty="0" err="1"/>
              <a:t>протослова</a:t>
            </a:r>
            <a:r>
              <a:rPr lang="ru-RU" sz="2000" dirty="0"/>
              <a:t>, фразовая просодия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/>
              <a:t>12+ месяцев </a:t>
            </a:r>
            <a:r>
              <a:rPr lang="ru-RU" sz="2000" dirty="0"/>
              <a:t>— первые слова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~</a:t>
            </a:r>
            <a:r>
              <a:rPr lang="ru-RU" sz="2000" b="1" dirty="0"/>
              <a:t> в 18 месяцев </a:t>
            </a:r>
            <a:r>
              <a:rPr lang="ru-RU" sz="2000" dirty="0"/>
              <a:t>— «языковой взрыв» (очень быстрое усвоение множества слов)</a:t>
            </a:r>
          </a:p>
        </p:txBody>
      </p:sp>
      <p:sp>
        <p:nvSpPr>
          <p:cNvPr id="9" name="Текст 4">
            <a:extLst>
              <a:ext uri="{FF2B5EF4-FFF2-40B4-BE49-F238E27FC236}">
                <a16:creationId xmlns:a16="http://schemas.microsoft.com/office/drawing/2014/main" id="{1A33F457-E916-6C85-04E0-6FF88484EA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2070100" cy="415925"/>
          </a:xfrm>
        </p:spPr>
        <p:txBody>
          <a:bodyPr/>
          <a:lstStyle/>
          <a:p>
            <a:r>
              <a:rPr lang="ru-RU" dirty="0">
                <a:solidFill>
                  <a:srgbClr val="0D2C69"/>
                </a:solidFill>
              </a:rPr>
              <a:t>Исследования языкового </a:t>
            </a:r>
            <a:br>
              <a:rPr lang="ru-RU" dirty="0">
                <a:solidFill>
                  <a:srgbClr val="0D2C69"/>
                </a:solidFill>
              </a:rPr>
            </a:br>
            <a:r>
              <a:rPr lang="ru-RU" dirty="0">
                <a:solidFill>
                  <a:srgbClr val="0D2C69"/>
                </a:solidFill>
              </a:rPr>
              <a:t>развития у детей</a:t>
            </a:r>
          </a:p>
          <a:p>
            <a:endParaRPr lang="ru-RU" dirty="0"/>
          </a:p>
        </p:txBody>
      </p:sp>
      <p:sp>
        <p:nvSpPr>
          <p:cNvPr id="12" name="Текст 5">
            <a:extLst>
              <a:ext uri="{FF2B5EF4-FFF2-40B4-BE49-F238E27FC236}">
                <a16:creationId xmlns:a16="http://schemas.microsoft.com/office/drawing/2014/main" id="{774291D8-5807-2EA8-D630-EE4D20AE4C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3" y="548720"/>
            <a:ext cx="2472946" cy="408109"/>
          </a:xfrm>
        </p:spPr>
        <p:txBody>
          <a:bodyPr/>
          <a:lstStyle/>
          <a:p>
            <a:r>
              <a:rPr lang="ru-RU" dirty="0"/>
              <a:t>Открытый семинар научно-учебной группы «Психо- и социолингвистические исследования языка глухих»</a:t>
            </a:r>
          </a:p>
          <a:p>
            <a:endParaRPr lang="ru-RU" dirty="0"/>
          </a:p>
        </p:txBody>
      </p:sp>
      <p:sp>
        <p:nvSpPr>
          <p:cNvPr id="15" name="Текст 6">
            <a:extLst>
              <a:ext uri="{FF2B5EF4-FFF2-40B4-BE49-F238E27FC236}">
                <a16:creationId xmlns:a16="http://schemas.microsoft.com/office/drawing/2014/main" id="{E20BF43F-B2E8-838D-B57B-37F2A8FFC3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070100" cy="408109"/>
          </a:xfrm>
        </p:spPr>
        <p:txBody>
          <a:bodyPr/>
          <a:lstStyle/>
          <a:p>
            <a:r>
              <a:rPr lang="ru-RU" dirty="0"/>
              <a:t>НИУ ВШЭ </a:t>
            </a:r>
          </a:p>
          <a:p>
            <a:r>
              <a:rPr lang="ru-RU" dirty="0"/>
              <a:t>07.11.2025</a:t>
            </a:r>
          </a:p>
        </p:txBody>
      </p:sp>
    </p:spTree>
    <p:extLst>
      <p:ext uri="{BB962C8B-B14F-4D97-AF65-F5344CB8AC3E}">
        <p14:creationId xmlns:p14="http://schemas.microsoft.com/office/powerpoint/2010/main" val="1735786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ECF3CC-38AF-73B0-7500-3B5D60B7CD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C035055-9006-BECB-620F-ACAF38961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D2C69"/>
                </a:solidFill>
              </a:rPr>
              <a:t>Второй уровень: лексика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F0DC74A-E018-FC32-C0C9-55CD1C6BAA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6" y="2379663"/>
            <a:ext cx="10649794" cy="2660967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" sz="2000" dirty="0"/>
              <a:t>Saffran, J. R., Aslin, R. N., &amp; Newport, E. L. (1996). Statistical learning by 8-month-old infants. science, 274(5294), 1926-1928.</a:t>
            </a: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Дети в возрасте 7 месяцев в течение двух минут слушали последовательность из четырех </a:t>
            </a:r>
            <a:r>
              <a:rPr lang="ru-RU" sz="2000" dirty="0" err="1"/>
              <a:t>псевдослов</a:t>
            </a:r>
            <a:r>
              <a:rPr lang="ru-RU" sz="2000" dirty="0"/>
              <a:t> (длина каждого – три слога).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После этого детям давали слушать отдельно те же </a:t>
            </a:r>
            <a:r>
              <a:rPr lang="ru-RU" sz="2000" dirty="0" err="1"/>
              <a:t>псевдослова</a:t>
            </a:r>
            <a:r>
              <a:rPr lang="ru-RU" sz="2000" dirty="0"/>
              <a:t> или новые, состоящие из трех слогов (которые входили в оригинальные).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Дети могли различать «слова» и «не-слова». </a:t>
            </a:r>
          </a:p>
        </p:txBody>
      </p:sp>
      <p:sp>
        <p:nvSpPr>
          <p:cNvPr id="9" name="Текст 4">
            <a:extLst>
              <a:ext uri="{FF2B5EF4-FFF2-40B4-BE49-F238E27FC236}">
                <a16:creationId xmlns:a16="http://schemas.microsoft.com/office/drawing/2014/main" id="{E10F2776-F3DF-6923-1BB9-A45F1950B7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2070100" cy="415925"/>
          </a:xfrm>
        </p:spPr>
        <p:txBody>
          <a:bodyPr/>
          <a:lstStyle/>
          <a:p>
            <a:r>
              <a:rPr lang="ru-RU" dirty="0">
                <a:solidFill>
                  <a:srgbClr val="0D2C69"/>
                </a:solidFill>
              </a:rPr>
              <a:t>Исследования языкового </a:t>
            </a:r>
            <a:br>
              <a:rPr lang="ru-RU" dirty="0">
                <a:solidFill>
                  <a:srgbClr val="0D2C69"/>
                </a:solidFill>
              </a:rPr>
            </a:br>
            <a:r>
              <a:rPr lang="ru-RU" dirty="0">
                <a:solidFill>
                  <a:srgbClr val="0D2C69"/>
                </a:solidFill>
              </a:rPr>
              <a:t>развития у детей</a:t>
            </a:r>
          </a:p>
          <a:p>
            <a:endParaRPr lang="ru-RU" dirty="0"/>
          </a:p>
        </p:txBody>
      </p:sp>
      <p:sp>
        <p:nvSpPr>
          <p:cNvPr id="12" name="Текст 5">
            <a:extLst>
              <a:ext uri="{FF2B5EF4-FFF2-40B4-BE49-F238E27FC236}">
                <a16:creationId xmlns:a16="http://schemas.microsoft.com/office/drawing/2014/main" id="{A0DCB8B2-1C28-43CF-10FA-6CE881B1E7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3" y="548720"/>
            <a:ext cx="2472946" cy="408109"/>
          </a:xfrm>
        </p:spPr>
        <p:txBody>
          <a:bodyPr/>
          <a:lstStyle/>
          <a:p>
            <a:r>
              <a:rPr lang="ru-RU" dirty="0"/>
              <a:t>Открытый семинар научно-учебной группы «Психо- и социолингвистические исследования языка глухих»</a:t>
            </a:r>
          </a:p>
          <a:p>
            <a:endParaRPr lang="ru-RU" dirty="0"/>
          </a:p>
        </p:txBody>
      </p:sp>
      <p:sp>
        <p:nvSpPr>
          <p:cNvPr id="15" name="Текст 6">
            <a:extLst>
              <a:ext uri="{FF2B5EF4-FFF2-40B4-BE49-F238E27FC236}">
                <a16:creationId xmlns:a16="http://schemas.microsoft.com/office/drawing/2014/main" id="{2786711E-A52B-6747-0D9B-B8F467B4DA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070100" cy="408109"/>
          </a:xfrm>
        </p:spPr>
        <p:txBody>
          <a:bodyPr/>
          <a:lstStyle/>
          <a:p>
            <a:r>
              <a:rPr lang="ru-RU" dirty="0"/>
              <a:t>НИУ ВШЭ </a:t>
            </a:r>
          </a:p>
          <a:p>
            <a:r>
              <a:rPr lang="ru-RU" dirty="0"/>
              <a:t>07.11.2025</a:t>
            </a:r>
          </a:p>
        </p:txBody>
      </p:sp>
      <p:pic>
        <p:nvPicPr>
          <p:cNvPr id="5" name="Рисунок 4" descr="Изображение выглядит как текст, Шрифт, лин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B8F8C0B-32D1-E895-D26A-4350B39BA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13" y="5487694"/>
            <a:ext cx="7027227" cy="92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226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6B0E5A-B1C2-D113-A3CB-C4D8CC0F7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88EA9DB-D790-FA8C-522A-2526A73B6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0"/>
            <a:ext cx="8799840" cy="777025"/>
          </a:xfrm>
        </p:spPr>
        <p:txBody>
          <a:bodyPr/>
          <a:lstStyle/>
          <a:p>
            <a:r>
              <a:rPr lang="ru-RU" b="1" dirty="0">
                <a:solidFill>
                  <a:srgbClr val="0D2C69"/>
                </a:solidFill>
              </a:rPr>
              <a:t>Второй уровень у глухих и слабослышащих детей : лексика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0E13331-B5E9-4E8D-A8D9-7752DB812F8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6" y="2379663"/>
            <a:ext cx="10649794" cy="3674296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000" dirty="0" err="1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Lederberg</a:t>
            </a:r>
            <a:r>
              <a:rPr lang="ru-RU" altLang="ru-RU" sz="2000" dirty="0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2000" dirty="0" err="1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u-RU" altLang="ru-RU" sz="2000" dirty="0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altLang="ru-RU" sz="2000" dirty="0" err="1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ru-RU" altLang="ru-RU" sz="2000" dirty="0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&amp; Spencer, </a:t>
            </a:r>
            <a:r>
              <a:rPr lang="ru-RU" altLang="ru-RU" sz="2000" dirty="0" err="1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ru-RU" altLang="ru-RU" sz="2000" dirty="0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altLang="ru-RU" sz="2000" dirty="0" err="1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ru-RU" altLang="ru-RU" sz="2000" dirty="0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(2009). Word-</a:t>
            </a:r>
            <a:r>
              <a:rPr lang="ru-RU" altLang="ru-RU" sz="2000" dirty="0" err="1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lang="ru-RU" altLang="ru-RU" sz="2000" dirty="0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dirty="0" err="1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abilities</a:t>
            </a:r>
            <a:r>
              <a:rPr lang="ru-RU" altLang="ru-RU" sz="2000" dirty="0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dirty="0" err="1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ru-RU" altLang="ru-RU" sz="2000" dirty="0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dirty="0" err="1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deaf</a:t>
            </a:r>
            <a:r>
              <a:rPr lang="ru-RU" altLang="ru-RU" sz="2000" dirty="0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dirty="0" err="1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ru-RU" altLang="ru-RU" sz="2000" dirty="0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dirty="0" err="1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hard-of-hearing</a:t>
            </a:r>
            <a:r>
              <a:rPr lang="ru-RU" altLang="ru-RU" sz="2000" dirty="0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dirty="0" err="1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preschoolers</a:t>
            </a:r>
            <a:r>
              <a:rPr lang="ru-RU" altLang="ru-RU" sz="2000" dirty="0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sz="2000" dirty="0" err="1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</a:t>
            </a:r>
            <a:r>
              <a:rPr lang="ru-RU" altLang="ru-RU" sz="2000" dirty="0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dirty="0" err="1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altLang="ru-RU" sz="2000" dirty="0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dirty="0" err="1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lexicon</a:t>
            </a:r>
            <a:r>
              <a:rPr lang="ru-RU" altLang="ru-RU" sz="2000" dirty="0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dirty="0" err="1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</a:t>
            </a:r>
            <a:r>
              <a:rPr lang="ru-RU" altLang="ru-RU" sz="2000" dirty="0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dirty="0" err="1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ru-RU" altLang="ru-RU" sz="2000" dirty="0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dirty="0" err="1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r>
              <a:rPr lang="ru-RU" altLang="ru-RU" sz="2000" dirty="0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dirty="0" err="1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modality</a:t>
            </a:r>
            <a:r>
              <a:rPr lang="ru-RU" altLang="ru-RU" sz="2000" dirty="0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ru-RU" altLang="ru-RU" sz="2000" i="1" dirty="0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Journal </a:t>
            </a:r>
            <a:r>
              <a:rPr lang="ru-RU" altLang="ru-RU" sz="2000" i="1" dirty="0" err="1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altLang="ru-RU" sz="2000" i="1" dirty="0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i="1" dirty="0" err="1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deaf</a:t>
            </a:r>
            <a:r>
              <a:rPr lang="ru-RU" altLang="ru-RU" sz="2000" i="1" dirty="0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i="1" dirty="0" err="1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ru-RU" altLang="ru-RU" sz="2000" i="1" dirty="0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i="1" dirty="0" err="1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ru-RU" altLang="ru-RU" sz="2000" i="1" dirty="0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i="1" dirty="0" err="1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deaf</a:t>
            </a:r>
            <a:r>
              <a:rPr lang="ru-RU" altLang="ru-RU" sz="2000" i="1" dirty="0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i="1" dirty="0" err="1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ru-RU" altLang="ru-RU" sz="2000" dirty="0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ru-RU" altLang="ru-RU" sz="2000" i="1" dirty="0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ru-RU" altLang="ru-RU" sz="2000" dirty="0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(1), 44-62.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98 глухих и слабослышащих детей в возрасте 27-82 месяца.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Два вида заданий на запоминание слов.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12% детей не могли запомнить новые слова, 37% детей могли выучить новые слова только по прямой подсказке, 51% детей могли выучить новые слова, исходя из контекста.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Уровень способностей к изучению слов теснее связан со </a:t>
            </a:r>
            <a:r>
              <a:rPr lang="ru-RU" sz="2000" b="1" dirty="0"/>
              <a:t>словарным запасом</a:t>
            </a:r>
            <a:r>
              <a:rPr lang="ru-RU" sz="2000" dirty="0"/>
              <a:t>, чем с возрастом ребенка.</a:t>
            </a:r>
          </a:p>
        </p:txBody>
      </p:sp>
      <p:sp>
        <p:nvSpPr>
          <p:cNvPr id="9" name="Текст 4">
            <a:extLst>
              <a:ext uri="{FF2B5EF4-FFF2-40B4-BE49-F238E27FC236}">
                <a16:creationId xmlns:a16="http://schemas.microsoft.com/office/drawing/2014/main" id="{08C50958-06A3-C810-47CB-A2854EF0CF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2070100" cy="415925"/>
          </a:xfrm>
        </p:spPr>
        <p:txBody>
          <a:bodyPr/>
          <a:lstStyle/>
          <a:p>
            <a:r>
              <a:rPr lang="ru-RU" dirty="0">
                <a:solidFill>
                  <a:srgbClr val="0D2C69"/>
                </a:solidFill>
              </a:rPr>
              <a:t>Исследования языкового </a:t>
            </a:r>
            <a:br>
              <a:rPr lang="ru-RU" dirty="0">
                <a:solidFill>
                  <a:srgbClr val="0D2C69"/>
                </a:solidFill>
              </a:rPr>
            </a:br>
            <a:r>
              <a:rPr lang="ru-RU" dirty="0">
                <a:solidFill>
                  <a:srgbClr val="0D2C69"/>
                </a:solidFill>
              </a:rPr>
              <a:t>развития у детей</a:t>
            </a:r>
          </a:p>
          <a:p>
            <a:endParaRPr lang="ru-RU" dirty="0"/>
          </a:p>
        </p:txBody>
      </p:sp>
      <p:sp>
        <p:nvSpPr>
          <p:cNvPr id="12" name="Текст 5">
            <a:extLst>
              <a:ext uri="{FF2B5EF4-FFF2-40B4-BE49-F238E27FC236}">
                <a16:creationId xmlns:a16="http://schemas.microsoft.com/office/drawing/2014/main" id="{C1DE1E65-1CA2-F8C9-CCB3-398733B564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3" y="548720"/>
            <a:ext cx="2472946" cy="408109"/>
          </a:xfrm>
        </p:spPr>
        <p:txBody>
          <a:bodyPr/>
          <a:lstStyle/>
          <a:p>
            <a:r>
              <a:rPr lang="ru-RU" dirty="0"/>
              <a:t>Открытый семинар научно-учебной группы «Психо- и социолингвистические исследования языка глухих»</a:t>
            </a:r>
          </a:p>
          <a:p>
            <a:endParaRPr lang="ru-RU" dirty="0"/>
          </a:p>
        </p:txBody>
      </p:sp>
      <p:sp>
        <p:nvSpPr>
          <p:cNvPr id="15" name="Текст 6">
            <a:extLst>
              <a:ext uri="{FF2B5EF4-FFF2-40B4-BE49-F238E27FC236}">
                <a16:creationId xmlns:a16="http://schemas.microsoft.com/office/drawing/2014/main" id="{B86FAC60-29F2-C713-C8D1-180A9F5E24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070100" cy="408109"/>
          </a:xfrm>
        </p:spPr>
        <p:txBody>
          <a:bodyPr/>
          <a:lstStyle/>
          <a:p>
            <a:r>
              <a:rPr lang="ru-RU" dirty="0"/>
              <a:t>НИУ ВШЭ </a:t>
            </a:r>
          </a:p>
          <a:p>
            <a:r>
              <a:rPr lang="ru-RU" dirty="0"/>
              <a:t>07.11.2025</a:t>
            </a:r>
          </a:p>
        </p:txBody>
      </p:sp>
    </p:spTree>
    <p:extLst>
      <p:ext uri="{BB962C8B-B14F-4D97-AF65-F5344CB8AC3E}">
        <p14:creationId xmlns:p14="http://schemas.microsoft.com/office/powerpoint/2010/main" val="640136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FA8696-45B2-0313-F842-24E45496E5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89B6351-E234-72A7-598E-9B6278E7C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D2C69"/>
                </a:solidFill>
              </a:rPr>
              <a:t>Третий уровень: </a:t>
            </a:r>
            <a:r>
              <a:rPr lang="ru-RU" b="1" dirty="0" err="1">
                <a:solidFill>
                  <a:srgbClr val="0D2C69"/>
                </a:solidFill>
              </a:rPr>
              <a:t>морфосинтаксис</a:t>
            </a:r>
            <a:endParaRPr lang="ru-RU" b="1" dirty="0">
              <a:solidFill>
                <a:srgbClr val="0D2C69"/>
              </a:solidFill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91D6A31-7E16-0014-34EC-D96318BB40E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5" y="2379663"/>
            <a:ext cx="11185557" cy="3929617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Гвоздев, А. Н. (1961). Вопросы изучения детской речи. Изд-во АПН РСФСР.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1 год 3 месяца — 1 год 8 месяцев — этап однословных предложений.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1 год 8 месяцев — 1 год 10 месяцев — появление двухсловного предложения.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1 год 10 месяцев — 2 года 1 месяц — появление первых форм слов. Рост предложения до 3-4 слов.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2 года 1 месяц — 2 года 3 месяца — усвоение флективной системы языка (т.е. системы окончаний).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2 года 3 месяца — 3 года — усвоение служебных слов (предлоги, союзы и частицы).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3-4 года — усвоение морфологической системы русского языка, период детского словотворчества.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4-7 лет — продолжение усвоения морфологической системы русского языка.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9" name="Текст 4">
            <a:extLst>
              <a:ext uri="{FF2B5EF4-FFF2-40B4-BE49-F238E27FC236}">
                <a16:creationId xmlns:a16="http://schemas.microsoft.com/office/drawing/2014/main" id="{88576FC1-6EAA-439A-ABF4-464C2B04ED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2070100" cy="415925"/>
          </a:xfrm>
        </p:spPr>
        <p:txBody>
          <a:bodyPr/>
          <a:lstStyle/>
          <a:p>
            <a:r>
              <a:rPr lang="ru-RU" dirty="0">
                <a:solidFill>
                  <a:srgbClr val="0D2C69"/>
                </a:solidFill>
              </a:rPr>
              <a:t>Исследования языкового </a:t>
            </a:r>
            <a:br>
              <a:rPr lang="ru-RU" dirty="0">
                <a:solidFill>
                  <a:srgbClr val="0D2C69"/>
                </a:solidFill>
              </a:rPr>
            </a:br>
            <a:r>
              <a:rPr lang="ru-RU" dirty="0">
                <a:solidFill>
                  <a:srgbClr val="0D2C69"/>
                </a:solidFill>
              </a:rPr>
              <a:t>развития у детей</a:t>
            </a:r>
          </a:p>
          <a:p>
            <a:endParaRPr lang="ru-RU" dirty="0"/>
          </a:p>
        </p:txBody>
      </p:sp>
      <p:sp>
        <p:nvSpPr>
          <p:cNvPr id="12" name="Текст 5">
            <a:extLst>
              <a:ext uri="{FF2B5EF4-FFF2-40B4-BE49-F238E27FC236}">
                <a16:creationId xmlns:a16="http://schemas.microsoft.com/office/drawing/2014/main" id="{4A645A2A-5DEF-B5D1-EDA9-F55310A156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3" y="548720"/>
            <a:ext cx="2472946" cy="408109"/>
          </a:xfrm>
        </p:spPr>
        <p:txBody>
          <a:bodyPr/>
          <a:lstStyle/>
          <a:p>
            <a:r>
              <a:rPr lang="ru-RU" dirty="0"/>
              <a:t>Открытый семинар научно-учебной группы «Психо- и социолингвистические исследования языка глухих»</a:t>
            </a:r>
          </a:p>
          <a:p>
            <a:endParaRPr lang="ru-RU" dirty="0"/>
          </a:p>
        </p:txBody>
      </p:sp>
      <p:sp>
        <p:nvSpPr>
          <p:cNvPr id="15" name="Текст 6">
            <a:extLst>
              <a:ext uri="{FF2B5EF4-FFF2-40B4-BE49-F238E27FC236}">
                <a16:creationId xmlns:a16="http://schemas.microsoft.com/office/drawing/2014/main" id="{EE26CF53-62F3-D7EF-D785-33960A5F6E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070100" cy="408109"/>
          </a:xfrm>
        </p:spPr>
        <p:txBody>
          <a:bodyPr/>
          <a:lstStyle/>
          <a:p>
            <a:r>
              <a:rPr lang="ru-RU" dirty="0"/>
              <a:t>НИУ ВШЭ </a:t>
            </a:r>
          </a:p>
          <a:p>
            <a:r>
              <a:rPr lang="ru-RU" dirty="0"/>
              <a:t>07.11.2025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2311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A7738F-AFA1-2921-F9D8-F6C4CF1EB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DF3D757-2758-42D1-7E5B-7B25BAA74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D2C69"/>
                </a:solidFill>
              </a:rPr>
              <a:t>Третий уровень: </a:t>
            </a:r>
            <a:r>
              <a:rPr lang="ru-RU" b="1" dirty="0" err="1">
                <a:solidFill>
                  <a:srgbClr val="0D2C69"/>
                </a:solidFill>
              </a:rPr>
              <a:t>морфосинтаксис</a:t>
            </a:r>
            <a:endParaRPr lang="ru-RU" b="1" dirty="0">
              <a:solidFill>
                <a:srgbClr val="0D2C69"/>
              </a:solidFill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64FB664-9ADB-63DE-906A-8D6D747097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6" y="2379663"/>
            <a:ext cx="6451512" cy="3929617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" sz="2000" dirty="0"/>
              <a:t>Tomas, E., &amp; Dorofeeva, S. (2019). Mean length of utterance and other quantitative measures of spontaneous speech in Russian-speaking children. Journal of Speech, Language, and Hearing Research, 62(12), 4483-4496.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Собрали аудио-записи 27 детей (2,9 лет–5,7 лет).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Разметили 100 первых высказываний у каждого ребенка.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Посчитали среднее число уникальных грамматических форм, порождаемых ребенком.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Определили, что </a:t>
            </a:r>
            <a:r>
              <a:rPr lang="en-US" sz="2000" dirty="0"/>
              <a:t>MLU </a:t>
            </a:r>
            <a:r>
              <a:rPr lang="ru-RU" sz="2000" dirty="0"/>
              <a:t>– эффективный инструмент </a:t>
            </a:r>
            <a:br>
              <a:rPr lang="ru-RU" sz="2000" dirty="0"/>
            </a:br>
            <a:r>
              <a:rPr lang="ru-RU" sz="2000" dirty="0"/>
              <a:t>для оценки речевых способностей ребенка </a:t>
            </a:r>
            <a:br>
              <a:rPr lang="ru-RU" sz="2000" dirty="0"/>
            </a:br>
            <a:r>
              <a:rPr lang="ru-RU" sz="2000" dirty="0"/>
              <a:t>в возрасте 3–3,6 лет.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9" name="Текст 4">
            <a:extLst>
              <a:ext uri="{FF2B5EF4-FFF2-40B4-BE49-F238E27FC236}">
                <a16:creationId xmlns:a16="http://schemas.microsoft.com/office/drawing/2014/main" id="{B9D99ABC-9E75-141E-4B52-33FCDECD5F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2070100" cy="415925"/>
          </a:xfrm>
        </p:spPr>
        <p:txBody>
          <a:bodyPr/>
          <a:lstStyle/>
          <a:p>
            <a:r>
              <a:rPr lang="ru-RU" dirty="0">
                <a:solidFill>
                  <a:srgbClr val="0D2C69"/>
                </a:solidFill>
              </a:rPr>
              <a:t>Исследования языкового </a:t>
            </a:r>
            <a:br>
              <a:rPr lang="ru-RU" dirty="0">
                <a:solidFill>
                  <a:srgbClr val="0D2C69"/>
                </a:solidFill>
              </a:rPr>
            </a:br>
            <a:r>
              <a:rPr lang="ru-RU" dirty="0">
                <a:solidFill>
                  <a:srgbClr val="0D2C69"/>
                </a:solidFill>
              </a:rPr>
              <a:t>развития у детей</a:t>
            </a:r>
          </a:p>
          <a:p>
            <a:endParaRPr lang="ru-RU" dirty="0"/>
          </a:p>
        </p:txBody>
      </p:sp>
      <p:sp>
        <p:nvSpPr>
          <p:cNvPr id="12" name="Текст 5">
            <a:extLst>
              <a:ext uri="{FF2B5EF4-FFF2-40B4-BE49-F238E27FC236}">
                <a16:creationId xmlns:a16="http://schemas.microsoft.com/office/drawing/2014/main" id="{FBF87CB7-8C41-56A4-92D1-27BF1B4B5E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3" y="548720"/>
            <a:ext cx="2472946" cy="408109"/>
          </a:xfrm>
        </p:spPr>
        <p:txBody>
          <a:bodyPr/>
          <a:lstStyle/>
          <a:p>
            <a:r>
              <a:rPr lang="ru-RU" dirty="0"/>
              <a:t>Открытый семинар научно-учебной группы «Психо- и социолингвистические исследования языка глухих»</a:t>
            </a:r>
          </a:p>
          <a:p>
            <a:endParaRPr lang="ru-RU" dirty="0"/>
          </a:p>
        </p:txBody>
      </p:sp>
      <p:sp>
        <p:nvSpPr>
          <p:cNvPr id="15" name="Текст 6">
            <a:extLst>
              <a:ext uri="{FF2B5EF4-FFF2-40B4-BE49-F238E27FC236}">
                <a16:creationId xmlns:a16="http://schemas.microsoft.com/office/drawing/2014/main" id="{35B23091-31CC-411D-C801-D1803EA72E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070100" cy="408109"/>
          </a:xfrm>
        </p:spPr>
        <p:txBody>
          <a:bodyPr/>
          <a:lstStyle/>
          <a:p>
            <a:r>
              <a:rPr lang="ru-RU" dirty="0"/>
              <a:t>НИУ ВШЭ </a:t>
            </a:r>
          </a:p>
          <a:p>
            <a:r>
              <a:rPr lang="ru-RU" dirty="0"/>
              <a:t>07.11.2025</a:t>
            </a: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7A7C2264-243F-B862-A7CF-042777863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992" y="2224815"/>
            <a:ext cx="2555886" cy="382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988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D2C69"/>
                </a:solidFill>
              </a:rPr>
              <a:t>План лекции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356540-7218-FF4B-B6BC-5BD291A372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7" y="2379663"/>
            <a:ext cx="8762640" cy="3393234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2000" dirty="0"/>
              <a:t>Введение.</a:t>
            </a:r>
          </a:p>
          <a:p>
            <a:pPr marL="457200" indent="-457200">
              <a:buAutoNum type="arabicPeriod"/>
            </a:pPr>
            <a:r>
              <a:rPr lang="ru-RU" sz="2000" dirty="0"/>
              <a:t>Этапы речевого развития. </a:t>
            </a:r>
          </a:p>
          <a:p>
            <a:pPr marL="457200" indent="-457200">
              <a:buAutoNum type="arabicPeriod"/>
            </a:pPr>
            <a:r>
              <a:rPr lang="ru-RU" sz="2000" dirty="0"/>
              <a:t>Особенности билингвального освоения языка. </a:t>
            </a:r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id="{B47E73F4-7CB3-72F9-0B06-CB264D2B52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2070100" cy="415925"/>
          </a:xfrm>
        </p:spPr>
        <p:txBody>
          <a:bodyPr/>
          <a:lstStyle/>
          <a:p>
            <a:r>
              <a:rPr lang="ru-RU" dirty="0">
                <a:solidFill>
                  <a:srgbClr val="0D2C69"/>
                </a:solidFill>
              </a:rPr>
              <a:t>Исследования языкового </a:t>
            </a:r>
            <a:br>
              <a:rPr lang="ru-RU" dirty="0">
                <a:solidFill>
                  <a:srgbClr val="0D2C69"/>
                </a:solidFill>
              </a:rPr>
            </a:br>
            <a:r>
              <a:rPr lang="ru-RU" dirty="0">
                <a:solidFill>
                  <a:srgbClr val="0D2C69"/>
                </a:solidFill>
              </a:rPr>
              <a:t>развития у детей</a:t>
            </a:r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id="{EA35DDA3-99E8-0A5A-B42A-F8C8145EE7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3" y="548720"/>
            <a:ext cx="2472946" cy="408109"/>
          </a:xfrm>
        </p:spPr>
        <p:txBody>
          <a:bodyPr/>
          <a:lstStyle/>
          <a:p>
            <a:r>
              <a:rPr lang="ru-RU" dirty="0"/>
              <a:t>Открытый семинар научно-учебной группы «Психо- и социолингвистические исследования языка глухих»</a:t>
            </a:r>
          </a:p>
          <a:p>
            <a:endParaRPr lang="ru-RU" dirty="0"/>
          </a:p>
        </p:txBody>
      </p:sp>
      <p:sp>
        <p:nvSpPr>
          <p:cNvPr id="16" name="Текст 6">
            <a:extLst>
              <a:ext uri="{FF2B5EF4-FFF2-40B4-BE49-F238E27FC236}">
                <a16:creationId xmlns:a16="http://schemas.microsoft.com/office/drawing/2014/main" id="{AB8EC433-2F96-8082-4B7E-C03CB967AD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070100" cy="408109"/>
          </a:xfrm>
        </p:spPr>
        <p:txBody>
          <a:bodyPr/>
          <a:lstStyle/>
          <a:p>
            <a:r>
              <a:rPr lang="ru-RU" dirty="0"/>
              <a:t>НИУ ВШЭ </a:t>
            </a:r>
          </a:p>
          <a:p>
            <a:r>
              <a:rPr lang="ru-RU" dirty="0"/>
              <a:t>07.11.2025</a:t>
            </a:r>
          </a:p>
        </p:txBody>
      </p:sp>
    </p:spTree>
    <p:extLst>
      <p:ext uri="{BB962C8B-B14F-4D97-AF65-F5344CB8AC3E}">
        <p14:creationId xmlns:p14="http://schemas.microsoft.com/office/powerpoint/2010/main" val="1748771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3E5E74-43E3-5788-E96B-F034EC5988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5BC5604-0265-2C92-246C-49C93786A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0"/>
            <a:ext cx="10397412" cy="777025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D2C69"/>
                </a:solidFill>
              </a:rPr>
              <a:t>Третий уровень у глухих и слабослышащих детей: </a:t>
            </a:r>
            <a:r>
              <a:rPr lang="ru-RU" b="1" dirty="0" err="1">
                <a:solidFill>
                  <a:srgbClr val="0D2C69"/>
                </a:solidFill>
              </a:rPr>
              <a:t>морфосинтаксис</a:t>
            </a:r>
            <a:endParaRPr lang="ru-RU" b="1" dirty="0">
              <a:solidFill>
                <a:srgbClr val="0D2C69"/>
              </a:solidFill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A27FCDB-5C54-33DC-A6C6-453D0A4EFD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5" y="2379663"/>
            <a:ext cx="11185557" cy="392961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200" dirty="0" err="1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Novogrodsky</a:t>
            </a:r>
            <a:r>
              <a:rPr lang="ru-RU" altLang="ru-RU" sz="2200" dirty="0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2200" dirty="0" err="1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ru-RU" altLang="ru-RU" sz="2200" dirty="0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ru-RU" altLang="ru-RU" sz="2200" dirty="0" err="1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Meir</a:t>
            </a:r>
            <a:r>
              <a:rPr lang="ru-RU" altLang="ru-RU" sz="2200" dirty="0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2200" dirty="0" err="1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altLang="ru-RU" sz="2200" dirty="0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&amp; Michael, </a:t>
            </a:r>
            <a:r>
              <a:rPr lang="ru-RU" altLang="ru-RU" sz="2200" dirty="0" err="1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ru-RU" altLang="ru-RU" sz="2200" dirty="0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(2018). </a:t>
            </a:r>
            <a:r>
              <a:rPr lang="ru-RU" altLang="ru-RU" sz="2200" dirty="0" err="1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Morphosyntactic</a:t>
            </a:r>
            <a:r>
              <a:rPr lang="ru-RU" altLang="ru-RU" sz="2200" dirty="0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dirty="0" err="1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abilities</a:t>
            </a:r>
            <a:r>
              <a:rPr lang="ru-RU" altLang="ru-RU" sz="2200" dirty="0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dirty="0" err="1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altLang="ru-RU" sz="2200" dirty="0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dirty="0" err="1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toddlers</a:t>
            </a:r>
            <a:r>
              <a:rPr lang="ru-RU" altLang="ru-RU" sz="2200" dirty="0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dirty="0" err="1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ru-RU" altLang="ru-RU" sz="2200" dirty="0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dirty="0" err="1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hearing</a:t>
            </a:r>
            <a:r>
              <a:rPr lang="ru-RU" altLang="ru-RU" sz="2200" dirty="0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dirty="0" err="1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impairment</a:t>
            </a:r>
            <a:r>
              <a:rPr lang="ru-RU" altLang="ru-RU" sz="2200" dirty="0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dirty="0" err="1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ru-RU" altLang="ru-RU" sz="2200" dirty="0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dirty="0" err="1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</a:t>
            </a:r>
            <a:r>
              <a:rPr lang="ru-RU" altLang="ru-RU" sz="2200" dirty="0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dirty="0" err="1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hearing</a:t>
            </a:r>
            <a:r>
              <a:rPr lang="ru-RU" altLang="ru-RU" sz="2200" dirty="0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sz="2200" dirty="0" err="1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</a:t>
            </a:r>
            <a:r>
              <a:rPr lang="ru-RU" altLang="ru-RU" sz="2200" dirty="0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dirty="0" err="1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ru-RU" altLang="ru-RU" sz="2200" dirty="0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dirty="0" err="1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u-RU" altLang="ru-RU" sz="2200" dirty="0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dirty="0" err="1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sentence‐repetition</a:t>
            </a:r>
            <a:r>
              <a:rPr lang="ru-RU" altLang="ru-RU" sz="2200" dirty="0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dirty="0" err="1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r>
              <a:rPr lang="ru-RU" altLang="ru-RU" sz="2200" dirty="0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ru-RU" altLang="ru-RU" sz="2200" i="1" dirty="0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</a:t>
            </a:r>
            <a:r>
              <a:rPr lang="ru-RU" altLang="ru-RU" sz="2200" i="1" dirty="0" err="1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ru-RU" altLang="ru-RU" sz="2200" i="1" dirty="0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i="1" dirty="0" err="1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altLang="ru-RU" sz="2200" i="1" dirty="0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i="1" dirty="0" err="1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r>
              <a:rPr lang="ru-RU" altLang="ru-RU" sz="2200" i="1" dirty="0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ru-RU" altLang="ru-RU" sz="2200" i="1" dirty="0" err="1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  <a:r>
              <a:rPr lang="ru-RU" altLang="ru-RU" sz="2200" i="1" dirty="0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i="1" dirty="0" err="1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disorders</a:t>
            </a:r>
            <a:r>
              <a:rPr lang="ru-RU" altLang="ru-RU" sz="2200" dirty="0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ru-RU" altLang="ru-RU" sz="2200" i="1" dirty="0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  <a:r>
              <a:rPr lang="ru-RU" altLang="ru-RU" sz="2200" dirty="0">
                <a:solidFill>
                  <a:srgbClr val="0D2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(4), 811-824.</a:t>
            </a:r>
            <a:endParaRPr lang="ru-RU" altLang="ru-RU" sz="2200" dirty="0">
              <a:solidFill>
                <a:srgbClr val="0D2C69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15 детей с нарушениями слуха, 39 детей без нарушений (22-40 месяцев).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Делали задание на повторение предложений.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Не обнаружили значимых различий в двух группах. Показатели освоения </a:t>
            </a:r>
            <a:r>
              <a:rPr lang="ru-RU" sz="2000" dirty="0" err="1"/>
              <a:t>морфосинтаксиса</a:t>
            </a:r>
            <a:r>
              <a:rPr lang="ru-RU" sz="2000" dirty="0"/>
              <a:t> соответствовали возрастным изменениям.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9" name="Текст 4">
            <a:extLst>
              <a:ext uri="{FF2B5EF4-FFF2-40B4-BE49-F238E27FC236}">
                <a16:creationId xmlns:a16="http://schemas.microsoft.com/office/drawing/2014/main" id="{8ECE9984-EB80-B1E7-677C-D7A0136D17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2070100" cy="415925"/>
          </a:xfrm>
        </p:spPr>
        <p:txBody>
          <a:bodyPr/>
          <a:lstStyle/>
          <a:p>
            <a:r>
              <a:rPr lang="ru-RU" dirty="0">
                <a:solidFill>
                  <a:srgbClr val="0D2C69"/>
                </a:solidFill>
              </a:rPr>
              <a:t>Исследования языкового </a:t>
            </a:r>
            <a:br>
              <a:rPr lang="ru-RU" dirty="0">
                <a:solidFill>
                  <a:srgbClr val="0D2C69"/>
                </a:solidFill>
              </a:rPr>
            </a:br>
            <a:r>
              <a:rPr lang="ru-RU" dirty="0">
                <a:solidFill>
                  <a:srgbClr val="0D2C69"/>
                </a:solidFill>
              </a:rPr>
              <a:t>развития у детей</a:t>
            </a:r>
          </a:p>
          <a:p>
            <a:endParaRPr lang="ru-RU" dirty="0"/>
          </a:p>
        </p:txBody>
      </p:sp>
      <p:sp>
        <p:nvSpPr>
          <p:cNvPr id="12" name="Текст 5">
            <a:extLst>
              <a:ext uri="{FF2B5EF4-FFF2-40B4-BE49-F238E27FC236}">
                <a16:creationId xmlns:a16="http://schemas.microsoft.com/office/drawing/2014/main" id="{9780E031-E86B-A741-5391-FEC500E4C4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3" y="548720"/>
            <a:ext cx="2472946" cy="408109"/>
          </a:xfrm>
        </p:spPr>
        <p:txBody>
          <a:bodyPr/>
          <a:lstStyle/>
          <a:p>
            <a:r>
              <a:rPr lang="ru-RU" dirty="0"/>
              <a:t>Открытый семинар научно-учебной группы «Психо- и социолингвистические исследования языка глухих»</a:t>
            </a:r>
          </a:p>
          <a:p>
            <a:endParaRPr lang="ru-RU" dirty="0"/>
          </a:p>
        </p:txBody>
      </p:sp>
      <p:sp>
        <p:nvSpPr>
          <p:cNvPr id="15" name="Текст 6">
            <a:extLst>
              <a:ext uri="{FF2B5EF4-FFF2-40B4-BE49-F238E27FC236}">
                <a16:creationId xmlns:a16="http://schemas.microsoft.com/office/drawing/2014/main" id="{2DE55805-3F48-E8CC-FD3A-76C7A6B7A3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070100" cy="408109"/>
          </a:xfrm>
        </p:spPr>
        <p:txBody>
          <a:bodyPr/>
          <a:lstStyle/>
          <a:p>
            <a:r>
              <a:rPr lang="ru-RU" dirty="0"/>
              <a:t>НИУ ВШЭ </a:t>
            </a:r>
          </a:p>
          <a:p>
            <a:r>
              <a:rPr lang="ru-RU" dirty="0"/>
              <a:t>07.11.2025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53281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648388-8008-01B9-40A6-8E839E47BE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06AE5E3-FE19-DB3C-7E6C-CFC56D1DC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D2C69"/>
                </a:solidFill>
              </a:rPr>
              <a:t>Четвертый уровень: коммуникация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AA0E8D-303E-7663-1E3D-2A985810CF8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5" y="2379663"/>
            <a:ext cx="9241011" cy="392961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Дневниковые записи</a:t>
            </a:r>
            <a:r>
              <a:rPr lang="en-US" sz="2000" dirty="0"/>
              <a:t>, </a:t>
            </a:r>
            <a:r>
              <a:rPr lang="ru-RU" sz="2000" dirty="0"/>
              <a:t>лонгитюдные записи одного ребенка на протяжении долгого периода (Гвоздев, 1949). 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Опросники (Макартур).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Корпуса устной детской речи (</a:t>
            </a:r>
            <a:r>
              <a:rPr lang="en-US" sz="2000" dirty="0"/>
              <a:t>CHILDES).</a:t>
            </a: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Нарративы (</a:t>
            </a:r>
            <a:r>
              <a:rPr lang="en-US" sz="2000" dirty="0"/>
              <a:t>MAIN).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9" name="Текст 4">
            <a:extLst>
              <a:ext uri="{FF2B5EF4-FFF2-40B4-BE49-F238E27FC236}">
                <a16:creationId xmlns:a16="http://schemas.microsoft.com/office/drawing/2014/main" id="{07778133-4176-5874-1171-8CA13F9DC4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2070100" cy="415925"/>
          </a:xfrm>
        </p:spPr>
        <p:txBody>
          <a:bodyPr/>
          <a:lstStyle/>
          <a:p>
            <a:r>
              <a:rPr lang="ru-RU" dirty="0">
                <a:solidFill>
                  <a:srgbClr val="0D2C69"/>
                </a:solidFill>
              </a:rPr>
              <a:t>Исследования языкового </a:t>
            </a:r>
            <a:br>
              <a:rPr lang="ru-RU" dirty="0">
                <a:solidFill>
                  <a:srgbClr val="0D2C69"/>
                </a:solidFill>
              </a:rPr>
            </a:br>
            <a:r>
              <a:rPr lang="ru-RU" dirty="0">
                <a:solidFill>
                  <a:srgbClr val="0D2C69"/>
                </a:solidFill>
              </a:rPr>
              <a:t>развития у детей</a:t>
            </a:r>
          </a:p>
          <a:p>
            <a:endParaRPr lang="ru-RU" dirty="0"/>
          </a:p>
        </p:txBody>
      </p:sp>
      <p:sp>
        <p:nvSpPr>
          <p:cNvPr id="12" name="Текст 5">
            <a:extLst>
              <a:ext uri="{FF2B5EF4-FFF2-40B4-BE49-F238E27FC236}">
                <a16:creationId xmlns:a16="http://schemas.microsoft.com/office/drawing/2014/main" id="{AB446085-C55F-4BA8-46B6-8280E4585A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3" y="548720"/>
            <a:ext cx="2472946" cy="408109"/>
          </a:xfrm>
        </p:spPr>
        <p:txBody>
          <a:bodyPr/>
          <a:lstStyle/>
          <a:p>
            <a:r>
              <a:rPr lang="ru-RU" dirty="0"/>
              <a:t>Открытый семинар научно-учебной группы «Психо- и социолингвистические исследования языка глухих»</a:t>
            </a:r>
          </a:p>
          <a:p>
            <a:endParaRPr lang="ru-RU" dirty="0"/>
          </a:p>
        </p:txBody>
      </p:sp>
      <p:sp>
        <p:nvSpPr>
          <p:cNvPr id="15" name="Текст 6">
            <a:extLst>
              <a:ext uri="{FF2B5EF4-FFF2-40B4-BE49-F238E27FC236}">
                <a16:creationId xmlns:a16="http://schemas.microsoft.com/office/drawing/2014/main" id="{6E37E212-8065-EAE7-3C94-4702B83FE6F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070100" cy="408109"/>
          </a:xfrm>
        </p:spPr>
        <p:txBody>
          <a:bodyPr/>
          <a:lstStyle/>
          <a:p>
            <a:r>
              <a:rPr lang="ru-RU" dirty="0"/>
              <a:t>НИУ ВШЭ </a:t>
            </a:r>
          </a:p>
          <a:p>
            <a:r>
              <a:rPr lang="ru-RU" dirty="0"/>
              <a:t>07.11.2025</a:t>
            </a:r>
          </a:p>
        </p:txBody>
      </p:sp>
    </p:spTree>
    <p:extLst>
      <p:ext uri="{BB962C8B-B14F-4D97-AF65-F5344CB8AC3E}">
        <p14:creationId xmlns:p14="http://schemas.microsoft.com/office/powerpoint/2010/main" val="11858287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7213A1-E62F-FF94-905C-5F7336254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F2F0B55-4B59-5866-92B9-DF957B637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0"/>
            <a:ext cx="9766792" cy="777025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D2C69"/>
                </a:solidFill>
              </a:rPr>
              <a:t>Четвертый уровень у глухих и слабослышащих детей: коммуникация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9A19965-E3D2-98A6-4999-DF236CF50F3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5" y="2379663"/>
            <a:ext cx="9241011" cy="392961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Дневниковые записи</a:t>
            </a:r>
            <a:r>
              <a:rPr lang="en-US" sz="2000" dirty="0"/>
              <a:t>, </a:t>
            </a:r>
            <a:r>
              <a:rPr lang="ru-RU" sz="2000" dirty="0"/>
              <a:t>лонгитюдные записи одного ребенка на протяжении долгого периода (</a:t>
            </a:r>
            <a:r>
              <a:rPr lang="en-US" sz="2000" dirty="0"/>
              <a:t>Sutherland &amp; Young, 2013</a:t>
            </a:r>
            <a:r>
              <a:rPr lang="ru-RU" sz="2000" dirty="0"/>
              <a:t>). 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Опросники (Макартур).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Корпуса устной детской речи (</a:t>
            </a:r>
            <a:r>
              <a:rPr lang="en-US" sz="2000" dirty="0"/>
              <a:t>?).</a:t>
            </a: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Нарративы (</a:t>
            </a:r>
            <a:r>
              <a:rPr lang="en-US" sz="2000" dirty="0"/>
              <a:t>Sutton-Spence, 2010).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9" name="Текст 4">
            <a:extLst>
              <a:ext uri="{FF2B5EF4-FFF2-40B4-BE49-F238E27FC236}">
                <a16:creationId xmlns:a16="http://schemas.microsoft.com/office/drawing/2014/main" id="{8F6EA237-1472-F3EE-195B-1B9EA304EB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2070100" cy="415925"/>
          </a:xfrm>
        </p:spPr>
        <p:txBody>
          <a:bodyPr/>
          <a:lstStyle/>
          <a:p>
            <a:r>
              <a:rPr lang="ru-RU" dirty="0">
                <a:solidFill>
                  <a:srgbClr val="0D2C69"/>
                </a:solidFill>
              </a:rPr>
              <a:t>Исследования языкового </a:t>
            </a:r>
            <a:br>
              <a:rPr lang="ru-RU" dirty="0">
                <a:solidFill>
                  <a:srgbClr val="0D2C69"/>
                </a:solidFill>
              </a:rPr>
            </a:br>
            <a:r>
              <a:rPr lang="ru-RU" dirty="0">
                <a:solidFill>
                  <a:srgbClr val="0D2C69"/>
                </a:solidFill>
              </a:rPr>
              <a:t>развития у детей</a:t>
            </a:r>
          </a:p>
          <a:p>
            <a:endParaRPr lang="ru-RU" dirty="0"/>
          </a:p>
        </p:txBody>
      </p:sp>
      <p:sp>
        <p:nvSpPr>
          <p:cNvPr id="12" name="Текст 5">
            <a:extLst>
              <a:ext uri="{FF2B5EF4-FFF2-40B4-BE49-F238E27FC236}">
                <a16:creationId xmlns:a16="http://schemas.microsoft.com/office/drawing/2014/main" id="{5AF1FBDB-52BC-66B0-0BC7-3DED7A45CE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3" y="548720"/>
            <a:ext cx="2472946" cy="408109"/>
          </a:xfrm>
        </p:spPr>
        <p:txBody>
          <a:bodyPr/>
          <a:lstStyle/>
          <a:p>
            <a:r>
              <a:rPr lang="ru-RU" dirty="0"/>
              <a:t>Открытый семинар научно-учебной группы «Психо- и социолингвистические исследования языка глухих»</a:t>
            </a:r>
          </a:p>
          <a:p>
            <a:endParaRPr lang="ru-RU" dirty="0"/>
          </a:p>
        </p:txBody>
      </p:sp>
      <p:sp>
        <p:nvSpPr>
          <p:cNvPr id="15" name="Текст 6">
            <a:extLst>
              <a:ext uri="{FF2B5EF4-FFF2-40B4-BE49-F238E27FC236}">
                <a16:creationId xmlns:a16="http://schemas.microsoft.com/office/drawing/2014/main" id="{B44F50C5-A814-DF72-579C-9564EB8918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070100" cy="408109"/>
          </a:xfrm>
        </p:spPr>
        <p:txBody>
          <a:bodyPr/>
          <a:lstStyle/>
          <a:p>
            <a:r>
              <a:rPr lang="ru-RU" dirty="0"/>
              <a:t>НИУ ВШЭ </a:t>
            </a:r>
          </a:p>
          <a:p>
            <a:r>
              <a:rPr lang="ru-RU" dirty="0"/>
              <a:t>07.11.2025</a:t>
            </a:r>
          </a:p>
        </p:txBody>
      </p:sp>
    </p:spTree>
    <p:extLst>
      <p:ext uri="{BB962C8B-B14F-4D97-AF65-F5344CB8AC3E}">
        <p14:creationId xmlns:p14="http://schemas.microsoft.com/office/powerpoint/2010/main" val="39584718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D17773-42EE-D1D7-810B-89EFC34D23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392BDD8-84AD-255D-EBD1-B4B45ED11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0"/>
            <a:ext cx="7744094" cy="777025"/>
          </a:xfrm>
        </p:spPr>
        <p:txBody>
          <a:bodyPr/>
          <a:lstStyle/>
          <a:p>
            <a:r>
              <a:rPr lang="ru-RU" b="1" dirty="0">
                <a:solidFill>
                  <a:srgbClr val="0D2C69"/>
                </a:solidFill>
              </a:rPr>
              <a:t>Что происходит, если развитие уровней нарушено?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7A8019B-8D0B-F1D4-EAD0-151F2C3221A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5" y="2379663"/>
            <a:ext cx="9241011" cy="392961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9" name="Текст 4">
            <a:extLst>
              <a:ext uri="{FF2B5EF4-FFF2-40B4-BE49-F238E27FC236}">
                <a16:creationId xmlns:a16="http://schemas.microsoft.com/office/drawing/2014/main" id="{E939CD30-EE31-C1AE-0FE0-836C02FFC5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2070100" cy="415925"/>
          </a:xfrm>
        </p:spPr>
        <p:txBody>
          <a:bodyPr/>
          <a:lstStyle/>
          <a:p>
            <a:r>
              <a:rPr lang="ru-RU" dirty="0">
                <a:solidFill>
                  <a:srgbClr val="0D2C69"/>
                </a:solidFill>
              </a:rPr>
              <a:t>Исследования языкового </a:t>
            </a:r>
            <a:br>
              <a:rPr lang="ru-RU" dirty="0">
                <a:solidFill>
                  <a:srgbClr val="0D2C69"/>
                </a:solidFill>
              </a:rPr>
            </a:br>
            <a:r>
              <a:rPr lang="ru-RU" dirty="0">
                <a:solidFill>
                  <a:srgbClr val="0D2C69"/>
                </a:solidFill>
              </a:rPr>
              <a:t>развития у детей</a:t>
            </a:r>
          </a:p>
          <a:p>
            <a:endParaRPr lang="ru-RU" dirty="0"/>
          </a:p>
        </p:txBody>
      </p:sp>
      <p:sp>
        <p:nvSpPr>
          <p:cNvPr id="12" name="Текст 5">
            <a:extLst>
              <a:ext uri="{FF2B5EF4-FFF2-40B4-BE49-F238E27FC236}">
                <a16:creationId xmlns:a16="http://schemas.microsoft.com/office/drawing/2014/main" id="{54DE0B65-1BE7-EF1B-CDDF-58ED2678EF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3" y="548720"/>
            <a:ext cx="2472946" cy="408109"/>
          </a:xfrm>
        </p:spPr>
        <p:txBody>
          <a:bodyPr/>
          <a:lstStyle/>
          <a:p>
            <a:r>
              <a:rPr lang="ru-RU" dirty="0"/>
              <a:t>Открытый семинар научно-учебной группы «Психо- и социолингвистические исследования языка глухих»</a:t>
            </a:r>
          </a:p>
          <a:p>
            <a:endParaRPr lang="ru-RU" dirty="0"/>
          </a:p>
        </p:txBody>
      </p:sp>
      <p:sp>
        <p:nvSpPr>
          <p:cNvPr id="15" name="Текст 6">
            <a:extLst>
              <a:ext uri="{FF2B5EF4-FFF2-40B4-BE49-F238E27FC236}">
                <a16:creationId xmlns:a16="http://schemas.microsoft.com/office/drawing/2014/main" id="{0FB93530-A79E-4FF6-3953-AEDD049CA5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070100" cy="408109"/>
          </a:xfrm>
        </p:spPr>
        <p:txBody>
          <a:bodyPr/>
          <a:lstStyle/>
          <a:p>
            <a:r>
              <a:rPr lang="ru-RU" dirty="0"/>
              <a:t>НИУ ВШЭ </a:t>
            </a:r>
          </a:p>
          <a:p>
            <a:r>
              <a:rPr lang="ru-RU" dirty="0"/>
              <a:t>07.11.2025</a:t>
            </a:r>
          </a:p>
        </p:txBody>
      </p:sp>
    </p:spTree>
    <p:extLst>
      <p:ext uri="{BB962C8B-B14F-4D97-AF65-F5344CB8AC3E}">
        <p14:creationId xmlns:p14="http://schemas.microsoft.com/office/powerpoint/2010/main" val="19113808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65F5A5-7A4E-1A5A-9F25-1F3768E1E4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664AA2B-ECEF-951C-494C-DF58C3798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D2C69"/>
                </a:solidFill>
              </a:rPr>
              <a:t>Общее недоразвитие речи (ОНР)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FE73D9-29C5-9FE7-D08F-D12278A2F8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5" y="2379663"/>
            <a:ext cx="10155411" cy="392961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Трудности с пониманием и порождением речи, которые наблюдаются у ребенка продолжительное время.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Могут проявляться в трудностях с подбором слов, в трудностях с запоминанием новых слов, с произнесением звуков, с пониманием сказанного, с понятием времени, с прагматикой.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Скрининг более чем 7000 английских детей 4-5 лет показал, что у 7,58 % ОНР (</a:t>
            </a:r>
            <a:r>
              <a:rPr lang="en-US" sz="2000" dirty="0"/>
              <a:t>Norbury et al., 2016)</a:t>
            </a:r>
            <a:r>
              <a:rPr lang="ru-RU" sz="20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9" name="Текст 4">
            <a:extLst>
              <a:ext uri="{FF2B5EF4-FFF2-40B4-BE49-F238E27FC236}">
                <a16:creationId xmlns:a16="http://schemas.microsoft.com/office/drawing/2014/main" id="{4DBB622A-F82E-5C16-7610-5196685142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2070100" cy="415925"/>
          </a:xfrm>
        </p:spPr>
        <p:txBody>
          <a:bodyPr/>
          <a:lstStyle/>
          <a:p>
            <a:r>
              <a:rPr lang="ru-RU" dirty="0">
                <a:solidFill>
                  <a:srgbClr val="0D2C69"/>
                </a:solidFill>
              </a:rPr>
              <a:t>Исследования языкового </a:t>
            </a:r>
            <a:br>
              <a:rPr lang="ru-RU" dirty="0">
                <a:solidFill>
                  <a:srgbClr val="0D2C69"/>
                </a:solidFill>
              </a:rPr>
            </a:br>
            <a:r>
              <a:rPr lang="ru-RU" dirty="0">
                <a:solidFill>
                  <a:srgbClr val="0D2C69"/>
                </a:solidFill>
              </a:rPr>
              <a:t>развития у детей</a:t>
            </a:r>
          </a:p>
          <a:p>
            <a:endParaRPr lang="ru-RU" dirty="0"/>
          </a:p>
        </p:txBody>
      </p:sp>
      <p:sp>
        <p:nvSpPr>
          <p:cNvPr id="12" name="Текст 5">
            <a:extLst>
              <a:ext uri="{FF2B5EF4-FFF2-40B4-BE49-F238E27FC236}">
                <a16:creationId xmlns:a16="http://schemas.microsoft.com/office/drawing/2014/main" id="{87AAACF7-BE32-7E91-83A7-680C3AABF2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3" y="548720"/>
            <a:ext cx="2472946" cy="408109"/>
          </a:xfrm>
        </p:spPr>
        <p:txBody>
          <a:bodyPr/>
          <a:lstStyle/>
          <a:p>
            <a:r>
              <a:rPr lang="ru-RU" dirty="0"/>
              <a:t>Открытый семинар научно-учебной группы «Психо- и социолингвистические исследования языка глухих»</a:t>
            </a:r>
          </a:p>
          <a:p>
            <a:endParaRPr lang="ru-RU" dirty="0"/>
          </a:p>
        </p:txBody>
      </p:sp>
      <p:sp>
        <p:nvSpPr>
          <p:cNvPr id="15" name="Текст 6">
            <a:extLst>
              <a:ext uri="{FF2B5EF4-FFF2-40B4-BE49-F238E27FC236}">
                <a16:creationId xmlns:a16="http://schemas.microsoft.com/office/drawing/2014/main" id="{5D4A88C3-B5A9-8876-14D0-652C5BC000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070100" cy="408109"/>
          </a:xfrm>
        </p:spPr>
        <p:txBody>
          <a:bodyPr/>
          <a:lstStyle/>
          <a:p>
            <a:r>
              <a:rPr lang="ru-RU" dirty="0"/>
              <a:t>НИУ ВШЭ </a:t>
            </a:r>
          </a:p>
          <a:p>
            <a:r>
              <a:rPr lang="ru-RU" dirty="0"/>
              <a:t>07.11.2025</a:t>
            </a:r>
          </a:p>
        </p:txBody>
      </p:sp>
    </p:spTree>
    <p:extLst>
      <p:ext uri="{BB962C8B-B14F-4D97-AF65-F5344CB8AC3E}">
        <p14:creationId xmlns:p14="http://schemas.microsoft.com/office/powerpoint/2010/main" val="40699234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8EEAE5-EC55-A8EB-9B0C-C9D37C211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D63A0F1-877E-0D84-DD52-212F20823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D2C69"/>
                </a:solidFill>
              </a:rPr>
              <a:t>Общее недоразвитие речи (ОНР)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36C560E-C136-5491-FA31-FBCCA9D60E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5" y="2379663"/>
            <a:ext cx="10155411" cy="392961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>
                    <a:lumMod val="65000"/>
                  </a:schemeClr>
                </a:solidFill>
              </a:rPr>
              <a:t>Трудности с пониманием и порождением речи, которые наблюдаются у ребенка продолжительное время.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>
                    <a:lumMod val="65000"/>
                  </a:schemeClr>
                </a:solidFill>
              </a:rPr>
              <a:t>Могут проявляться в трудностях с подбором слов, в трудностях с запоминанием новых слов, с произнесением звуков, с пониманием сказанного, с понятием времени, с прагматикой.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>
                    <a:lumMod val="65000"/>
                  </a:schemeClr>
                </a:solidFill>
              </a:rPr>
              <a:t>Скрининг более чем 7000 английских детей 4-5 лет показал, что у 7,58 % ОНР (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Norbury et al., 2016)</a:t>
            </a:r>
            <a:r>
              <a:rPr lang="ru-RU" sz="2000" dirty="0">
                <a:solidFill>
                  <a:schemeClr val="bg1">
                    <a:lumMod val="65000"/>
                  </a:schemeClr>
                </a:solidFill>
              </a:rPr>
              <a:t>. </a:t>
            </a:r>
          </a:p>
          <a:p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9" name="Текст 4">
            <a:extLst>
              <a:ext uri="{FF2B5EF4-FFF2-40B4-BE49-F238E27FC236}">
                <a16:creationId xmlns:a16="http://schemas.microsoft.com/office/drawing/2014/main" id="{1A5A3021-5CEF-D2C7-3191-946F5173E2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2070100" cy="415925"/>
          </a:xfrm>
        </p:spPr>
        <p:txBody>
          <a:bodyPr/>
          <a:lstStyle/>
          <a:p>
            <a:r>
              <a:rPr lang="ru-RU" dirty="0">
                <a:solidFill>
                  <a:srgbClr val="0D2C69"/>
                </a:solidFill>
              </a:rPr>
              <a:t>Исследования языкового </a:t>
            </a:r>
            <a:br>
              <a:rPr lang="ru-RU" dirty="0">
                <a:solidFill>
                  <a:srgbClr val="0D2C69"/>
                </a:solidFill>
              </a:rPr>
            </a:br>
            <a:r>
              <a:rPr lang="ru-RU" dirty="0">
                <a:solidFill>
                  <a:srgbClr val="0D2C69"/>
                </a:solidFill>
              </a:rPr>
              <a:t>развития у детей</a:t>
            </a:r>
          </a:p>
          <a:p>
            <a:endParaRPr lang="ru-RU" dirty="0"/>
          </a:p>
        </p:txBody>
      </p:sp>
      <p:sp>
        <p:nvSpPr>
          <p:cNvPr id="12" name="Текст 5">
            <a:extLst>
              <a:ext uri="{FF2B5EF4-FFF2-40B4-BE49-F238E27FC236}">
                <a16:creationId xmlns:a16="http://schemas.microsoft.com/office/drawing/2014/main" id="{4709FCE9-7184-A59B-9C70-7DCD188D5F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3" y="548720"/>
            <a:ext cx="2472946" cy="408109"/>
          </a:xfrm>
        </p:spPr>
        <p:txBody>
          <a:bodyPr/>
          <a:lstStyle/>
          <a:p>
            <a:r>
              <a:rPr lang="ru-RU" dirty="0"/>
              <a:t>Открытый семинар научно-учебной группы «Психо- и социолингвистические исследования языка глухих»</a:t>
            </a:r>
          </a:p>
          <a:p>
            <a:endParaRPr lang="ru-RU" dirty="0"/>
          </a:p>
        </p:txBody>
      </p:sp>
      <p:sp>
        <p:nvSpPr>
          <p:cNvPr id="15" name="Текст 6">
            <a:extLst>
              <a:ext uri="{FF2B5EF4-FFF2-40B4-BE49-F238E27FC236}">
                <a16:creationId xmlns:a16="http://schemas.microsoft.com/office/drawing/2014/main" id="{71F3CAE3-CEAD-0210-42ED-B48889CB97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070100" cy="408109"/>
          </a:xfrm>
        </p:spPr>
        <p:txBody>
          <a:bodyPr/>
          <a:lstStyle/>
          <a:p>
            <a:r>
              <a:rPr lang="ru-RU" dirty="0"/>
              <a:t>НИУ ВШЭ </a:t>
            </a:r>
          </a:p>
          <a:p>
            <a:r>
              <a:rPr lang="ru-RU" dirty="0"/>
              <a:t>07.11.2025</a:t>
            </a:r>
          </a:p>
        </p:txBody>
      </p:sp>
      <p:sp>
        <p:nvSpPr>
          <p:cNvPr id="2" name="Стрелка вправо 1">
            <a:extLst>
              <a:ext uri="{FF2B5EF4-FFF2-40B4-BE49-F238E27FC236}">
                <a16:creationId xmlns:a16="http://schemas.microsoft.com/office/drawing/2014/main" id="{022B5D40-010C-417F-5791-B6F636A0F64A}"/>
              </a:ext>
            </a:extLst>
          </p:cNvPr>
          <p:cNvSpPr/>
          <p:nvPr/>
        </p:nvSpPr>
        <p:spPr>
          <a:xfrm>
            <a:off x="585896" y="5968180"/>
            <a:ext cx="1026336" cy="348916"/>
          </a:xfrm>
          <a:prstGeom prst="rightArrow">
            <a:avLst/>
          </a:prstGeom>
          <a:solidFill>
            <a:srgbClr val="0D2C69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екст 3">
            <a:extLst>
              <a:ext uri="{FF2B5EF4-FFF2-40B4-BE49-F238E27FC236}">
                <a16:creationId xmlns:a16="http://schemas.microsoft.com/office/drawing/2014/main" id="{FF13800C-C242-5E65-53CD-AEEF3711A0A6}"/>
              </a:ext>
            </a:extLst>
          </p:cNvPr>
          <p:cNvSpPr txBox="1">
            <a:spLocks/>
          </p:cNvSpPr>
          <p:nvPr/>
        </p:nvSpPr>
        <p:spPr>
          <a:xfrm>
            <a:off x="1913382" y="6063916"/>
            <a:ext cx="8951134" cy="348916"/>
          </a:xfrm>
          <a:prstGeom prst="rect">
            <a:avLst/>
          </a:prstGeom>
        </p:spPr>
        <p:txBody>
          <a:bodyPr vert="horz" lIns="0" tIns="0" rIns="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/>
              <a:t>Важно своевременно оценивать речевые навыки и компенсировать возможные трудности.</a:t>
            </a:r>
          </a:p>
        </p:txBody>
      </p:sp>
    </p:spTree>
    <p:extLst>
      <p:ext uri="{BB962C8B-B14F-4D97-AF65-F5344CB8AC3E}">
        <p14:creationId xmlns:p14="http://schemas.microsoft.com/office/powerpoint/2010/main" val="19306726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74D69F-AE3E-F62A-A103-1C48E1BAB3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8DEE6C3-0749-B889-657F-B8250602E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D2C69"/>
                </a:solidFill>
              </a:rPr>
              <a:t>Выводы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67C869D-84E5-FEDB-5E7F-8AC04BFA44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5" y="2379663"/>
            <a:ext cx="10155411" cy="392961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Речевое развитие ребенка происходит по установленным этапам, связанным </a:t>
            </a:r>
            <a:br>
              <a:rPr lang="ru-RU" sz="2000" dirty="0"/>
            </a:br>
            <a:r>
              <a:rPr lang="ru-RU" sz="2000" dirty="0"/>
              <a:t>с освоением языковых уровней.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Стойкие трудности, возникающие во время освоения одного из этапов, могут привести к развитию серьезных нарушений. Важно своевременно обращаться за помощью и подбирать программы тренировок.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У глухих и слабослышащих детей большую роль играет нейропластичность в первые годы жизни.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9" name="Текст 4">
            <a:extLst>
              <a:ext uri="{FF2B5EF4-FFF2-40B4-BE49-F238E27FC236}">
                <a16:creationId xmlns:a16="http://schemas.microsoft.com/office/drawing/2014/main" id="{F941FB63-C694-ABEB-AF4B-577C37A236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2070100" cy="415925"/>
          </a:xfrm>
        </p:spPr>
        <p:txBody>
          <a:bodyPr/>
          <a:lstStyle/>
          <a:p>
            <a:r>
              <a:rPr lang="ru-RU" dirty="0">
                <a:solidFill>
                  <a:srgbClr val="0D2C69"/>
                </a:solidFill>
              </a:rPr>
              <a:t>Исследования языкового </a:t>
            </a:r>
            <a:br>
              <a:rPr lang="ru-RU" dirty="0">
                <a:solidFill>
                  <a:srgbClr val="0D2C69"/>
                </a:solidFill>
              </a:rPr>
            </a:br>
            <a:r>
              <a:rPr lang="ru-RU" dirty="0">
                <a:solidFill>
                  <a:srgbClr val="0D2C69"/>
                </a:solidFill>
              </a:rPr>
              <a:t>развития у детей</a:t>
            </a:r>
          </a:p>
          <a:p>
            <a:endParaRPr lang="ru-RU" dirty="0"/>
          </a:p>
        </p:txBody>
      </p:sp>
      <p:sp>
        <p:nvSpPr>
          <p:cNvPr id="12" name="Текст 5">
            <a:extLst>
              <a:ext uri="{FF2B5EF4-FFF2-40B4-BE49-F238E27FC236}">
                <a16:creationId xmlns:a16="http://schemas.microsoft.com/office/drawing/2014/main" id="{0A75AA0A-C533-AEEA-4D3D-EB30FA9C05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3" y="548720"/>
            <a:ext cx="2472946" cy="408109"/>
          </a:xfrm>
        </p:spPr>
        <p:txBody>
          <a:bodyPr/>
          <a:lstStyle/>
          <a:p>
            <a:r>
              <a:rPr lang="ru-RU" dirty="0"/>
              <a:t>Открытый семинар научно-учебной группы «Психо- и социолингвистические исследования языка глухих»</a:t>
            </a:r>
          </a:p>
          <a:p>
            <a:endParaRPr lang="ru-RU" dirty="0"/>
          </a:p>
        </p:txBody>
      </p:sp>
      <p:sp>
        <p:nvSpPr>
          <p:cNvPr id="15" name="Текст 6">
            <a:extLst>
              <a:ext uri="{FF2B5EF4-FFF2-40B4-BE49-F238E27FC236}">
                <a16:creationId xmlns:a16="http://schemas.microsoft.com/office/drawing/2014/main" id="{92879AF6-95F9-2382-0EAD-7A11D1362A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070100" cy="408109"/>
          </a:xfrm>
        </p:spPr>
        <p:txBody>
          <a:bodyPr/>
          <a:lstStyle/>
          <a:p>
            <a:r>
              <a:rPr lang="ru-RU" dirty="0"/>
              <a:t>НИУ ВШЭ </a:t>
            </a:r>
          </a:p>
          <a:p>
            <a:r>
              <a:rPr lang="ru-RU" dirty="0"/>
              <a:t>07.11.2025</a:t>
            </a:r>
          </a:p>
        </p:txBody>
      </p:sp>
    </p:spTree>
    <p:extLst>
      <p:ext uri="{BB962C8B-B14F-4D97-AF65-F5344CB8AC3E}">
        <p14:creationId xmlns:p14="http://schemas.microsoft.com/office/powerpoint/2010/main" val="19206301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BBF749-8684-9C8A-DAB9-359122918C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E307B14-C0FE-62D1-363C-B9E49A66A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483" y="2744084"/>
            <a:ext cx="5245560" cy="777025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0D2C69"/>
                </a:solidFill>
              </a:rPr>
              <a:t>Спасибо за внимание!</a:t>
            </a:r>
            <a:br>
              <a:rPr lang="ru-RU" sz="3200" dirty="0">
                <a:solidFill>
                  <a:srgbClr val="0D2C69"/>
                </a:solidFill>
              </a:rPr>
            </a:br>
            <a:br>
              <a:rPr lang="ru-RU" sz="3200" dirty="0">
                <a:solidFill>
                  <a:srgbClr val="0D2C69"/>
                </a:solidFill>
              </a:rPr>
            </a:br>
            <a:r>
              <a:rPr lang="ru-RU" sz="3200" dirty="0">
                <a:solidFill>
                  <a:srgbClr val="0D2C69"/>
                </a:solidFill>
              </a:rPr>
              <a:t>Вопросы?</a:t>
            </a:r>
          </a:p>
        </p:txBody>
      </p:sp>
      <p:sp>
        <p:nvSpPr>
          <p:cNvPr id="9" name="Текст 4">
            <a:extLst>
              <a:ext uri="{FF2B5EF4-FFF2-40B4-BE49-F238E27FC236}">
                <a16:creationId xmlns:a16="http://schemas.microsoft.com/office/drawing/2014/main" id="{FA85BBE5-B1C3-73AF-66B0-944620B93C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2070100" cy="415925"/>
          </a:xfrm>
        </p:spPr>
        <p:txBody>
          <a:bodyPr/>
          <a:lstStyle/>
          <a:p>
            <a:r>
              <a:rPr lang="ru-RU" dirty="0">
                <a:solidFill>
                  <a:srgbClr val="0D2C69"/>
                </a:solidFill>
              </a:rPr>
              <a:t>Исследования языкового </a:t>
            </a:r>
            <a:br>
              <a:rPr lang="ru-RU" dirty="0">
                <a:solidFill>
                  <a:srgbClr val="0D2C69"/>
                </a:solidFill>
              </a:rPr>
            </a:br>
            <a:r>
              <a:rPr lang="ru-RU" dirty="0">
                <a:solidFill>
                  <a:srgbClr val="0D2C69"/>
                </a:solidFill>
              </a:rPr>
              <a:t>развития у детей</a:t>
            </a:r>
          </a:p>
          <a:p>
            <a:endParaRPr lang="ru-RU" dirty="0"/>
          </a:p>
        </p:txBody>
      </p:sp>
      <p:sp>
        <p:nvSpPr>
          <p:cNvPr id="12" name="Текст 5">
            <a:extLst>
              <a:ext uri="{FF2B5EF4-FFF2-40B4-BE49-F238E27FC236}">
                <a16:creationId xmlns:a16="http://schemas.microsoft.com/office/drawing/2014/main" id="{E55CE806-22DF-6F1B-585A-96A10AFBDD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3" y="548720"/>
            <a:ext cx="2472946" cy="408109"/>
          </a:xfrm>
        </p:spPr>
        <p:txBody>
          <a:bodyPr/>
          <a:lstStyle/>
          <a:p>
            <a:r>
              <a:rPr lang="ru-RU" dirty="0"/>
              <a:t>Открытый семинар научно-учебной группы «Психо- и социолингвистические исследования языка глухих»</a:t>
            </a:r>
          </a:p>
          <a:p>
            <a:endParaRPr lang="ru-RU" dirty="0"/>
          </a:p>
        </p:txBody>
      </p:sp>
      <p:sp>
        <p:nvSpPr>
          <p:cNvPr id="15" name="Текст 6">
            <a:extLst>
              <a:ext uri="{FF2B5EF4-FFF2-40B4-BE49-F238E27FC236}">
                <a16:creationId xmlns:a16="http://schemas.microsoft.com/office/drawing/2014/main" id="{71D817B7-AAC0-686B-C81F-2120D15CDBB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070100" cy="408109"/>
          </a:xfrm>
        </p:spPr>
        <p:txBody>
          <a:bodyPr/>
          <a:lstStyle/>
          <a:p>
            <a:r>
              <a:rPr lang="ru-RU" dirty="0"/>
              <a:t>НИУ ВШЭ </a:t>
            </a:r>
          </a:p>
          <a:p>
            <a:r>
              <a:rPr lang="ru-RU" dirty="0"/>
              <a:t>07.11.2025</a:t>
            </a:r>
          </a:p>
        </p:txBody>
      </p:sp>
    </p:spTree>
    <p:extLst>
      <p:ext uri="{BB962C8B-B14F-4D97-AF65-F5344CB8AC3E}">
        <p14:creationId xmlns:p14="http://schemas.microsoft.com/office/powerpoint/2010/main" val="4152608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E9DFC9-44C2-25B2-19AE-44C35475B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2628785-12A8-65E8-5BDD-CC5608C312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6" y="2379663"/>
            <a:ext cx="10702213" cy="3393234"/>
          </a:xfrm>
        </p:spPr>
        <p:txBody>
          <a:bodyPr>
            <a:normAutofit/>
          </a:bodyPr>
          <a:lstStyle/>
          <a:p>
            <a:r>
              <a:rPr lang="ru-RU" sz="3600" dirty="0" err="1"/>
              <a:t>Онтолингвистика</a:t>
            </a:r>
            <a:r>
              <a:rPr lang="ru-RU" sz="3600" dirty="0"/>
              <a:t> – раздел психолингвистики, изучающий усвоение языка ребенком.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</p:txBody>
      </p:sp>
      <p:sp>
        <p:nvSpPr>
          <p:cNvPr id="9" name="Текст 4">
            <a:extLst>
              <a:ext uri="{FF2B5EF4-FFF2-40B4-BE49-F238E27FC236}">
                <a16:creationId xmlns:a16="http://schemas.microsoft.com/office/drawing/2014/main" id="{2443BC16-4571-5DD0-F364-01B6EE0B6D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2070100" cy="415925"/>
          </a:xfrm>
        </p:spPr>
        <p:txBody>
          <a:bodyPr/>
          <a:lstStyle/>
          <a:p>
            <a:r>
              <a:rPr lang="ru-RU" dirty="0">
                <a:solidFill>
                  <a:srgbClr val="0D2C69"/>
                </a:solidFill>
              </a:rPr>
              <a:t>Исследования языкового </a:t>
            </a:r>
            <a:br>
              <a:rPr lang="ru-RU" dirty="0">
                <a:solidFill>
                  <a:srgbClr val="0D2C69"/>
                </a:solidFill>
              </a:rPr>
            </a:br>
            <a:r>
              <a:rPr lang="ru-RU" dirty="0">
                <a:solidFill>
                  <a:srgbClr val="0D2C69"/>
                </a:solidFill>
              </a:rPr>
              <a:t>развития у детей</a:t>
            </a:r>
          </a:p>
          <a:p>
            <a:endParaRPr lang="ru-RU" dirty="0"/>
          </a:p>
        </p:txBody>
      </p:sp>
      <p:sp>
        <p:nvSpPr>
          <p:cNvPr id="12" name="Текст 5">
            <a:extLst>
              <a:ext uri="{FF2B5EF4-FFF2-40B4-BE49-F238E27FC236}">
                <a16:creationId xmlns:a16="http://schemas.microsoft.com/office/drawing/2014/main" id="{BB632730-7B82-D2A9-D17F-4206C432C8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3" y="548720"/>
            <a:ext cx="2472946" cy="408109"/>
          </a:xfrm>
        </p:spPr>
        <p:txBody>
          <a:bodyPr/>
          <a:lstStyle/>
          <a:p>
            <a:r>
              <a:rPr lang="ru-RU" dirty="0"/>
              <a:t>Открытый семинар научно-учебной группы «Психо- и социолингвистические исследования языка глухих»</a:t>
            </a:r>
          </a:p>
          <a:p>
            <a:endParaRPr lang="ru-RU" dirty="0"/>
          </a:p>
        </p:txBody>
      </p:sp>
      <p:sp>
        <p:nvSpPr>
          <p:cNvPr id="15" name="Текст 6">
            <a:extLst>
              <a:ext uri="{FF2B5EF4-FFF2-40B4-BE49-F238E27FC236}">
                <a16:creationId xmlns:a16="http://schemas.microsoft.com/office/drawing/2014/main" id="{0DAF4D44-1E9E-75A8-C842-1CC41A42F72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070100" cy="408109"/>
          </a:xfrm>
        </p:spPr>
        <p:txBody>
          <a:bodyPr/>
          <a:lstStyle/>
          <a:p>
            <a:r>
              <a:rPr lang="ru-RU" dirty="0"/>
              <a:t>НИУ ВШЭ </a:t>
            </a:r>
          </a:p>
          <a:p>
            <a:r>
              <a:rPr lang="ru-RU" dirty="0"/>
              <a:t>07.11.2025</a:t>
            </a:r>
          </a:p>
        </p:txBody>
      </p:sp>
    </p:spTree>
    <p:extLst>
      <p:ext uri="{BB962C8B-B14F-4D97-AF65-F5344CB8AC3E}">
        <p14:creationId xmlns:p14="http://schemas.microsoft.com/office/powerpoint/2010/main" val="127704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940BD4-0431-8C81-DCD0-E5A7C7933D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0877A7BF-334F-8FD4-BAE4-AAB64E1B74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6" y="2379663"/>
            <a:ext cx="10702213" cy="3393234"/>
          </a:xfrm>
        </p:spPr>
        <p:txBody>
          <a:bodyPr>
            <a:normAutofit fontScale="92500" lnSpcReduction="10000"/>
          </a:bodyPr>
          <a:lstStyle/>
          <a:p>
            <a:r>
              <a:rPr lang="ru-RU" sz="4400" dirty="0" err="1"/>
              <a:t>Онтолингвистика</a:t>
            </a:r>
            <a:r>
              <a:rPr lang="ru-RU" sz="4400" dirty="0"/>
              <a:t> – раздел психолингвистики, изучающий </a:t>
            </a:r>
            <a:r>
              <a:rPr lang="ru-RU" sz="4400" b="1" dirty="0"/>
              <a:t>усвоение</a:t>
            </a:r>
            <a:r>
              <a:rPr lang="ru-RU" sz="4400" dirty="0"/>
              <a:t> языка ребенком.</a:t>
            </a:r>
          </a:p>
          <a:p>
            <a:endParaRPr lang="ru-RU" sz="2000" dirty="0"/>
          </a:p>
          <a:p>
            <a:endParaRPr lang="ru-RU" sz="2000" dirty="0"/>
          </a:p>
          <a:p>
            <a:r>
              <a:rPr lang="ru-RU" sz="4400" dirty="0" err="1"/>
              <a:t>Онтолингвистика</a:t>
            </a:r>
            <a:r>
              <a:rPr lang="ru-RU" sz="4400" dirty="0"/>
              <a:t> – раздел психолингвистики, изучающий ?</a:t>
            </a:r>
            <a:r>
              <a:rPr lang="ru-RU" sz="4400" b="1" dirty="0"/>
              <a:t>освоение</a:t>
            </a:r>
            <a:r>
              <a:rPr lang="ru-RU" sz="4400" dirty="0"/>
              <a:t> языка ребенком.</a:t>
            </a:r>
          </a:p>
          <a:p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</p:txBody>
      </p:sp>
      <p:sp>
        <p:nvSpPr>
          <p:cNvPr id="9" name="Текст 4">
            <a:extLst>
              <a:ext uri="{FF2B5EF4-FFF2-40B4-BE49-F238E27FC236}">
                <a16:creationId xmlns:a16="http://schemas.microsoft.com/office/drawing/2014/main" id="{3E9B64C6-8C22-E7A6-C59E-AACE028F92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2070100" cy="415925"/>
          </a:xfrm>
        </p:spPr>
        <p:txBody>
          <a:bodyPr/>
          <a:lstStyle/>
          <a:p>
            <a:r>
              <a:rPr lang="ru-RU" dirty="0">
                <a:solidFill>
                  <a:srgbClr val="0D2C69"/>
                </a:solidFill>
              </a:rPr>
              <a:t>Исследования языкового </a:t>
            </a:r>
            <a:br>
              <a:rPr lang="ru-RU" dirty="0">
                <a:solidFill>
                  <a:srgbClr val="0D2C69"/>
                </a:solidFill>
              </a:rPr>
            </a:br>
            <a:r>
              <a:rPr lang="ru-RU" dirty="0">
                <a:solidFill>
                  <a:srgbClr val="0D2C69"/>
                </a:solidFill>
              </a:rPr>
              <a:t>развития у детей</a:t>
            </a:r>
          </a:p>
          <a:p>
            <a:endParaRPr lang="ru-RU" dirty="0"/>
          </a:p>
        </p:txBody>
      </p:sp>
      <p:sp>
        <p:nvSpPr>
          <p:cNvPr id="12" name="Текст 5">
            <a:extLst>
              <a:ext uri="{FF2B5EF4-FFF2-40B4-BE49-F238E27FC236}">
                <a16:creationId xmlns:a16="http://schemas.microsoft.com/office/drawing/2014/main" id="{25E8B8FB-E95C-12BA-723E-918167593E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3" y="548720"/>
            <a:ext cx="2472946" cy="408109"/>
          </a:xfrm>
        </p:spPr>
        <p:txBody>
          <a:bodyPr/>
          <a:lstStyle/>
          <a:p>
            <a:r>
              <a:rPr lang="ru-RU" dirty="0"/>
              <a:t>Открытый семинар научно-учебной группы «Психо- и социолингвистические исследования языка глухих»</a:t>
            </a:r>
          </a:p>
          <a:p>
            <a:endParaRPr lang="ru-RU" dirty="0"/>
          </a:p>
        </p:txBody>
      </p:sp>
      <p:sp>
        <p:nvSpPr>
          <p:cNvPr id="15" name="Текст 6">
            <a:extLst>
              <a:ext uri="{FF2B5EF4-FFF2-40B4-BE49-F238E27FC236}">
                <a16:creationId xmlns:a16="http://schemas.microsoft.com/office/drawing/2014/main" id="{006B6D93-17B2-C654-3CEE-5171DD00C92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070100" cy="408109"/>
          </a:xfrm>
        </p:spPr>
        <p:txBody>
          <a:bodyPr/>
          <a:lstStyle/>
          <a:p>
            <a:r>
              <a:rPr lang="ru-RU" dirty="0"/>
              <a:t>НИУ ВШЭ </a:t>
            </a:r>
          </a:p>
          <a:p>
            <a:r>
              <a:rPr lang="ru-RU" dirty="0"/>
              <a:t>07.11.2025</a:t>
            </a:r>
          </a:p>
        </p:txBody>
      </p:sp>
      <p:sp>
        <p:nvSpPr>
          <p:cNvPr id="7" name="Умножение 6">
            <a:extLst>
              <a:ext uri="{FF2B5EF4-FFF2-40B4-BE49-F238E27FC236}">
                <a16:creationId xmlns:a16="http://schemas.microsoft.com/office/drawing/2014/main" id="{118E2F92-B367-C7B5-9C65-9DA80DC3EEEB}"/>
              </a:ext>
            </a:extLst>
          </p:cNvPr>
          <p:cNvSpPr/>
          <p:nvPr/>
        </p:nvSpPr>
        <p:spPr>
          <a:xfrm>
            <a:off x="3069020" y="2890346"/>
            <a:ext cx="629205" cy="788276"/>
          </a:xfrm>
          <a:prstGeom prst="mathMultiply">
            <a:avLst>
              <a:gd name="adj1" fmla="val 1290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423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D2C69"/>
                </a:solidFill>
              </a:rPr>
              <a:t>Усвоение </a:t>
            </a:r>
            <a:r>
              <a:rPr lang="en-US" dirty="0">
                <a:solidFill>
                  <a:srgbClr val="0D2C69"/>
                </a:solidFill>
              </a:rPr>
              <a:t>VS. </a:t>
            </a:r>
            <a:r>
              <a:rPr lang="ru-RU" dirty="0">
                <a:solidFill>
                  <a:srgbClr val="0D2C69"/>
                </a:solidFill>
              </a:rPr>
              <a:t>Освоение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356540-7218-FF4B-B6BC-5BD291A372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6" y="2379663"/>
            <a:ext cx="10278619" cy="339323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Acquisition VS. Learning (</a:t>
            </a:r>
            <a:r>
              <a:rPr lang="en-US" sz="2000" dirty="0" err="1"/>
              <a:t>eng</a:t>
            </a:r>
            <a:r>
              <a:rPr lang="en-US" sz="2000" dirty="0"/>
              <a:t> version)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Усвоение происходит в ходе коммуникации?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Освоение происходит в школе?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Как могут комбинироваться эти типы научения?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</p:txBody>
      </p:sp>
      <p:sp>
        <p:nvSpPr>
          <p:cNvPr id="9" name="Текст 4">
            <a:extLst>
              <a:ext uri="{FF2B5EF4-FFF2-40B4-BE49-F238E27FC236}">
                <a16:creationId xmlns:a16="http://schemas.microsoft.com/office/drawing/2014/main" id="{7DCDBCF6-A56F-976F-0AC2-AC1DBC3657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2070100" cy="415925"/>
          </a:xfrm>
        </p:spPr>
        <p:txBody>
          <a:bodyPr/>
          <a:lstStyle/>
          <a:p>
            <a:r>
              <a:rPr lang="ru-RU" dirty="0">
                <a:solidFill>
                  <a:srgbClr val="0D2C69"/>
                </a:solidFill>
              </a:rPr>
              <a:t>Исследования языкового </a:t>
            </a:r>
            <a:br>
              <a:rPr lang="ru-RU" dirty="0">
                <a:solidFill>
                  <a:srgbClr val="0D2C69"/>
                </a:solidFill>
              </a:rPr>
            </a:br>
            <a:r>
              <a:rPr lang="ru-RU" dirty="0">
                <a:solidFill>
                  <a:srgbClr val="0D2C69"/>
                </a:solidFill>
              </a:rPr>
              <a:t>развития у детей</a:t>
            </a:r>
          </a:p>
          <a:p>
            <a:endParaRPr lang="ru-RU" dirty="0"/>
          </a:p>
        </p:txBody>
      </p:sp>
      <p:sp>
        <p:nvSpPr>
          <p:cNvPr id="12" name="Текст 5">
            <a:extLst>
              <a:ext uri="{FF2B5EF4-FFF2-40B4-BE49-F238E27FC236}">
                <a16:creationId xmlns:a16="http://schemas.microsoft.com/office/drawing/2014/main" id="{ADEE26AD-A16A-4DEE-EE28-7196A38D4B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3" y="548720"/>
            <a:ext cx="2472946" cy="408109"/>
          </a:xfrm>
        </p:spPr>
        <p:txBody>
          <a:bodyPr/>
          <a:lstStyle/>
          <a:p>
            <a:r>
              <a:rPr lang="ru-RU" dirty="0"/>
              <a:t>Открытый семинар научно-учебной группы «Психо- и социолингвистические исследования языка глухих»</a:t>
            </a:r>
          </a:p>
          <a:p>
            <a:endParaRPr lang="ru-RU" dirty="0"/>
          </a:p>
        </p:txBody>
      </p:sp>
      <p:sp>
        <p:nvSpPr>
          <p:cNvPr id="15" name="Текст 6">
            <a:extLst>
              <a:ext uri="{FF2B5EF4-FFF2-40B4-BE49-F238E27FC236}">
                <a16:creationId xmlns:a16="http://schemas.microsoft.com/office/drawing/2014/main" id="{60C01521-8523-9C8C-62B9-5347E2AE46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070100" cy="408109"/>
          </a:xfrm>
        </p:spPr>
        <p:txBody>
          <a:bodyPr/>
          <a:lstStyle/>
          <a:p>
            <a:r>
              <a:rPr lang="ru-RU" dirty="0"/>
              <a:t>НИУ ВШЭ </a:t>
            </a:r>
          </a:p>
          <a:p>
            <a:r>
              <a:rPr lang="ru-RU" dirty="0"/>
              <a:t>07.11.2025</a:t>
            </a:r>
          </a:p>
        </p:txBody>
      </p:sp>
    </p:spTree>
    <p:extLst>
      <p:ext uri="{BB962C8B-B14F-4D97-AF65-F5344CB8AC3E}">
        <p14:creationId xmlns:p14="http://schemas.microsoft.com/office/powerpoint/2010/main" val="2100620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405DA6-34B9-BD87-A105-FA43B95F55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0E7DD47-2159-20F5-3B68-730E2E6EA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D2C69"/>
                </a:solidFill>
              </a:rPr>
              <a:t>Речевое развитие…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FD792A-0526-9AAB-284B-FC9277F749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6" y="2379663"/>
            <a:ext cx="10278619" cy="339323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/>
              <a:t>Подразумевает постепенное освоение всех уровней языковой системы. </a:t>
            </a:r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Фонология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Лексика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/>
              <a:t>Морфосинтаксис</a:t>
            </a:r>
            <a:r>
              <a:rPr lang="ru-RU" sz="20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Коммуникация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</p:txBody>
      </p:sp>
      <p:sp>
        <p:nvSpPr>
          <p:cNvPr id="9" name="Текст 4">
            <a:extLst>
              <a:ext uri="{FF2B5EF4-FFF2-40B4-BE49-F238E27FC236}">
                <a16:creationId xmlns:a16="http://schemas.microsoft.com/office/drawing/2014/main" id="{A22885FD-FB37-1CC7-A001-F6E3F740AD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2070100" cy="415925"/>
          </a:xfrm>
        </p:spPr>
        <p:txBody>
          <a:bodyPr/>
          <a:lstStyle/>
          <a:p>
            <a:r>
              <a:rPr lang="ru-RU" dirty="0">
                <a:solidFill>
                  <a:srgbClr val="0D2C69"/>
                </a:solidFill>
              </a:rPr>
              <a:t>Исследования языкового </a:t>
            </a:r>
            <a:br>
              <a:rPr lang="ru-RU" dirty="0">
                <a:solidFill>
                  <a:srgbClr val="0D2C69"/>
                </a:solidFill>
              </a:rPr>
            </a:br>
            <a:r>
              <a:rPr lang="ru-RU" dirty="0">
                <a:solidFill>
                  <a:srgbClr val="0D2C69"/>
                </a:solidFill>
              </a:rPr>
              <a:t>развития у детей</a:t>
            </a:r>
          </a:p>
          <a:p>
            <a:endParaRPr lang="ru-RU" dirty="0"/>
          </a:p>
        </p:txBody>
      </p:sp>
      <p:sp>
        <p:nvSpPr>
          <p:cNvPr id="12" name="Текст 5">
            <a:extLst>
              <a:ext uri="{FF2B5EF4-FFF2-40B4-BE49-F238E27FC236}">
                <a16:creationId xmlns:a16="http://schemas.microsoft.com/office/drawing/2014/main" id="{0ADCD995-0B62-0E4D-03C8-554204245F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3" y="548720"/>
            <a:ext cx="2472946" cy="408109"/>
          </a:xfrm>
        </p:spPr>
        <p:txBody>
          <a:bodyPr/>
          <a:lstStyle/>
          <a:p>
            <a:r>
              <a:rPr lang="ru-RU" dirty="0"/>
              <a:t>Открытый семинар научно-учебной группы «Психо- и социолингвистические исследования языка глухих»</a:t>
            </a:r>
          </a:p>
          <a:p>
            <a:endParaRPr lang="ru-RU" dirty="0"/>
          </a:p>
        </p:txBody>
      </p:sp>
      <p:sp>
        <p:nvSpPr>
          <p:cNvPr id="15" name="Текст 6">
            <a:extLst>
              <a:ext uri="{FF2B5EF4-FFF2-40B4-BE49-F238E27FC236}">
                <a16:creationId xmlns:a16="http://schemas.microsoft.com/office/drawing/2014/main" id="{BD29DD1F-4437-296B-2BCF-B782EB4C555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070100" cy="408109"/>
          </a:xfrm>
        </p:spPr>
        <p:txBody>
          <a:bodyPr/>
          <a:lstStyle/>
          <a:p>
            <a:r>
              <a:rPr lang="ru-RU" dirty="0"/>
              <a:t>НИУ ВШЭ </a:t>
            </a:r>
          </a:p>
          <a:p>
            <a:r>
              <a:rPr lang="ru-RU" dirty="0"/>
              <a:t>07.11.2025</a:t>
            </a:r>
          </a:p>
        </p:txBody>
      </p:sp>
    </p:spTree>
    <p:extLst>
      <p:ext uri="{BB962C8B-B14F-4D97-AF65-F5344CB8AC3E}">
        <p14:creationId xmlns:p14="http://schemas.microsoft.com/office/powerpoint/2010/main" val="307439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26CD23-D50F-AAC0-982D-E1CE62D677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B841B9F-99D3-64B9-A920-7FC07FCF9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0"/>
            <a:ext cx="7937992" cy="777025"/>
          </a:xfrm>
        </p:spPr>
        <p:txBody>
          <a:bodyPr/>
          <a:lstStyle/>
          <a:p>
            <a:r>
              <a:rPr lang="ru-RU" b="1" dirty="0">
                <a:solidFill>
                  <a:srgbClr val="0D2C69"/>
                </a:solidFill>
              </a:rPr>
              <a:t>Речевое развитие у глухих и слабослышащих детей?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B5E9DC0-83C4-E2C7-C1FC-2009CABB98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6" y="2379663"/>
            <a:ext cx="10278619" cy="339323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Две стороны: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Усвоение звучащего языка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Усвоение жестового языка (бимодальная коммуникация)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</p:txBody>
      </p:sp>
      <p:sp>
        <p:nvSpPr>
          <p:cNvPr id="9" name="Текст 4">
            <a:extLst>
              <a:ext uri="{FF2B5EF4-FFF2-40B4-BE49-F238E27FC236}">
                <a16:creationId xmlns:a16="http://schemas.microsoft.com/office/drawing/2014/main" id="{8B4DE49B-5872-8CAF-8489-95342DAB16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2070100" cy="415925"/>
          </a:xfrm>
        </p:spPr>
        <p:txBody>
          <a:bodyPr/>
          <a:lstStyle/>
          <a:p>
            <a:r>
              <a:rPr lang="ru-RU" dirty="0">
                <a:solidFill>
                  <a:srgbClr val="0D2C69"/>
                </a:solidFill>
              </a:rPr>
              <a:t>Исследования языкового </a:t>
            </a:r>
            <a:br>
              <a:rPr lang="ru-RU" dirty="0">
                <a:solidFill>
                  <a:srgbClr val="0D2C69"/>
                </a:solidFill>
              </a:rPr>
            </a:br>
            <a:r>
              <a:rPr lang="ru-RU" dirty="0">
                <a:solidFill>
                  <a:srgbClr val="0D2C69"/>
                </a:solidFill>
              </a:rPr>
              <a:t>развития у детей</a:t>
            </a:r>
          </a:p>
          <a:p>
            <a:endParaRPr lang="ru-RU" dirty="0"/>
          </a:p>
        </p:txBody>
      </p:sp>
      <p:sp>
        <p:nvSpPr>
          <p:cNvPr id="12" name="Текст 5">
            <a:extLst>
              <a:ext uri="{FF2B5EF4-FFF2-40B4-BE49-F238E27FC236}">
                <a16:creationId xmlns:a16="http://schemas.microsoft.com/office/drawing/2014/main" id="{E3723519-CD57-C2A0-2123-FE5255CA0C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3" y="548720"/>
            <a:ext cx="2472946" cy="408109"/>
          </a:xfrm>
        </p:spPr>
        <p:txBody>
          <a:bodyPr/>
          <a:lstStyle/>
          <a:p>
            <a:r>
              <a:rPr lang="ru-RU" dirty="0"/>
              <a:t>Открытый семинар научно-учебной группы «Психо- и социолингвистические исследования языка глухих»</a:t>
            </a:r>
          </a:p>
          <a:p>
            <a:endParaRPr lang="ru-RU" dirty="0"/>
          </a:p>
        </p:txBody>
      </p:sp>
      <p:sp>
        <p:nvSpPr>
          <p:cNvPr id="15" name="Текст 6">
            <a:extLst>
              <a:ext uri="{FF2B5EF4-FFF2-40B4-BE49-F238E27FC236}">
                <a16:creationId xmlns:a16="http://schemas.microsoft.com/office/drawing/2014/main" id="{8318A339-C400-2FAF-8FA2-072099ACAAA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070100" cy="408109"/>
          </a:xfrm>
        </p:spPr>
        <p:txBody>
          <a:bodyPr/>
          <a:lstStyle/>
          <a:p>
            <a:r>
              <a:rPr lang="ru-RU" dirty="0"/>
              <a:t>НИУ ВШЭ </a:t>
            </a:r>
          </a:p>
          <a:p>
            <a:r>
              <a:rPr lang="ru-RU" dirty="0"/>
              <a:t>07.11.2025</a:t>
            </a:r>
          </a:p>
        </p:txBody>
      </p:sp>
    </p:spTree>
    <p:extLst>
      <p:ext uri="{BB962C8B-B14F-4D97-AF65-F5344CB8AC3E}">
        <p14:creationId xmlns:p14="http://schemas.microsoft.com/office/powerpoint/2010/main" val="2111302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C4E115-4018-A0A1-5C86-39AFFFBDA4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470D691-D710-953E-AE42-34BFACADC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0"/>
            <a:ext cx="6352112" cy="777025"/>
          </a:xfrm>
        </p:spPr>
        <p:txBody>
          <a:bodyPr/>
          <a:lstStyle/>
          <a:p>
            <a:r>
              <a:rPr lang="ru-RU" b="1" dirty="0">
                <a:solidFill>
                  <a:srgbClr val="0D2C69"/>
                </a:solidFill>
              </a:rPr>
              <a:t>Когда начинается речевое развитие?</a:t>
            </a:r>
          </a:p>
        </p:txBody>
      </p:sp>
      <p:sp>
        <p:nvSpPr>
          <p:cNvPr id="9" name="Текст 4">
            <a:extLst>
              <a:ext uri="{FF2B5EF4-FFF2-40B4-BE49-F238E27FC236}">
                <a16:creationId xmlns:a16="http://schemas.microsoft.com/office/drawing/2014/main" id="{74695905-D9F9-D29B-A81B-1BF68F59BE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2070100" cy="415925"/>
          </a:xfrm>
        </p:spPr>
        <p:txBody>
          <a:bodyPr/>
          <a:lstStyle/>
          <a:p>
            <a:r>
              <a:rPr lang="ru-RU" dirty="0">
                <a:solidFill>
                  <a:srgbClr val="0D2C69"/>
                </a:solidFill>
              </a:rPr>
              <a:t>Исследования языкового </a:t>
            </a:r>
            <a:br>
              <a:rPr lang="ru-RU" dirty="0">
                <a:solidFill>
                  <a:srgbClr val="0D2C69"/>
                </a:solidFill>
              </a:rPr>
            </a:br>
            <a:r>
              <a:rPr lang="ru-RU" dirty="0">
                <a:solidFill>
                  <a:srgbClr val="0D2C69"/>
                </a:solidFill>
              </a:rPr>
              <a:t>развития у детей</a:t>
            </a:r>
          </a:p>
          <a:p>
            <a:endParaRPr lang="ru-RU" dirty="0"/>
          </a:p>
        </p:txBody>
      </p:sp>
      <p:sp>
        <p:nvSpPr>
          <p:cNvPr id="12" name="Текст 5">
            <a:extLst>
              <a:ext uri="{FF2B5EF4-FFF2-40B4-BE49-F238E27FC236}">
                <a16:creationId xmlns:a16="http://schemas.microsoft.com/office/drawing/2014/main" id="{172E0DB1-C32C-063E-AB22-D39DE0F4BB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3" y="548720"/>
            <a:ext cx="2472946" cy="408109"/>
          </a:xfrm>
        </p:spPr>
        <p:txBody>
          <a:bodyPr/>
          <a:lstStyle/>
          <a:p>
            <a:r>
              <a:rPr lang="ru-RU" dirty="0"/>
              <a:t>Открытый семинар научно-учебной группы «Психо- и социолингвистические исследования языка глухих»</a:t>
            </a:r>
          </a:p>
          <a:p>
            <a:endParaRPr lang="ru-RU" dirty="0"/>
          </a:p>
        </p:txBody>
      </p:sp>
      <p:sp>
        <p:nvSpPr>
          <p:cNvPr id="15" name="Текст 6">
            <a:extLst>
              <a:ext uri="{FF2B5EF4-FFF2-40B4-BE49-F238E27FC236}">
                <a16:creationId xmlns:a16="http://schemas.microsoft.com/office/drawing/2014/main" id="{6D7390D4-DA97-6818-50B2-E49187B4B8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070100" cy="408109"/>
          </a:xfrm>
        </p:spPr>
        <p:txBody>
          <a:bodyPr/>
          <a:lstStyle/>
          <a:p>
            <a:r>
              <a:rPr lang="ru-RU" dirty="0"/>
              <a:t>НИУ ВШЭ </a:t>
            </a:r>
          </a:p>
          <a:p>
            <a:r>
              <a:rPr lang="ru-RU" dirty="0"/>
              <a:t>07.11.2025</a:t>
            </a:r>
          </a:p>
        </p:txBody>
      </p:sp>
    </p:spTree>
    <p:extLst>
      <p:ext uri="{BB962C8B-B14F-4D97-AF65-F5344CB8AC3E}">
        <p14:creationId xmlns:p14="http://schemas.microsoft.com/office/powerpoint/2010/main" val="772755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C41A19-90DE-4A9B-028E-A91F19D140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024EF56-FBE2-475F-8CC9-A059A77F1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D2C69"/>
                </a:solidFill>
              </a:rPr>
              <a:t>Пре-натальный период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748C65-8097-27DC-40DC-2F46ABF3163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6" y="2379663"/>
            <a:ext cx="10278619" cy="339323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" sz="2000" dirty="0" err="1"/>
              <a:t>DeCasper</a:t>
            </a:r>
            <a:r>
              <a:rPr lang="en" sz="2000" dirty="0"/>
              <a:t>, A. J., &amp; Spence, M. J. (1986). Prenatal maternal speech influences newborns' perception of speech sounds. Infant behavior and Development, 9(2), 133-150.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В течение шести недель перед родами 33 беременные женщины каждый день читали одну из историй из книги </a:t>
            </a:r>
            <a:r>
              <a:rPr lang="en-US" sz="2000" dirty="0"/>
              <a:t>The Cat in the Hat. </a:t>
            </a:r>
            <a:r>
              <a:rPr lang="ru-RU" sz="20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Младенцы в возрасте 55 часов слушали запись знакомой и незнакомой историй.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С помощью метода высоко-амплитудного сосания смогли уловить разницу.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</p:txBody>
      </p:sp>
      <p:sp>
        <p:nvSpPr>
          <p:cNvPr id="9" name="Текст 4">
            <a:extLst>
              <a:ext uri="{FF2B5EF4-FFF2-40B4-BE49-F238E27FC236}">
                <a16:creationId xmlns:a16="http://schemas.microsoft.com/office/drawing/2014/main" id="{F6FCFB72-D6C3-56F0-834F-37883CE671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2070100" cy="415925"/>
          </a:xfrm>
        </p:spPr>
        <p:txBody>
          <a:bodyPr/>
          <a:lstStyle/>
          <a:p>
            <a:r>
              <a:rPr lang="ru-RU" dirty="0">
                <a:solidFill>
                  <a:srgbClr val="0D2C69"/>
                </a:solidFill>
              </a:rPr>
              <a:t>Исследования языкового </a:t>
            </a:r>
            <a:br>
              <a:rPr lang="ru-RU" dirty="0">
                <a:solidFill>
                  <a:srgbClr val="0D2C69"/>
                </a:solidFill>
              </a:rPr>
            </a:br>
            <a:r>
              <a:rPr lang="ru-RU" dirty="0">
                <a:solidFill>
                  <a:srgbClr val="0D2C69"/>
                </a:solidFill>
              </a:rPr>
              <a:t>развития у детей</a:t>
            </a:r>
          </a:p>
          <a:p>
            <a:endParaRPr lang="ru-RU" dirty="0"/>
          </a:p>
        </p:txBody>
      </p:sp>
      <p:sp>
        <p:nvSpPr>
          <p:cNvPr id="12" name="Текст 5">
            <a:extLst>
              <a:ext uri="{FF2B5EF4-FFF2-40B4-BE49-F238E27FC236}">
                <a16:creationId xmlns:a16="http://schemas.microsoft.com/office/drawing/2014/main" id="{41EED5C3-5400-D2C0-E802-EE1C753C7D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3" y="548720"/>
            <a:ext cx="2472946" cy="408109"/>
          </a:xfrm>
        </p:spPr>
        <p:txBody>
          <a:bodyPr/>
          <a:lstStyle/>
          <a:p>
            <a:r>
              <a:rPr lang="ru-RU" dirty="0"/>
              <a:t>Открытый семинар научно-учебной группы «Психо- и социолингвистические исследования языка глухих»</a:t>
            </a:r>
          </a:p>
          <a:p>
            <a:endParaRPr lang="ru-RU" dirty="0"/>
          </a:p>
        </p:txBody>
      </p:sp>
      <p:sp>
        <p:nvSpPr>
          <p:cNvPr id="15" name="Текст 6">
            <a:extLst>
              <a:ext uri="{FF2B5EF4-FFF2-40B4-BE49-F238E27FC236}">
                <a16:creationId xmlns:a16="http://schemas.microsoft.com/office/drawing/2014/main" id="{0DCFA440-123F-02B9-CE47-8671434912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070100" cy="408109"/>
          </a:xfrm>
        </p:spPr>
        <p:txBody>
          <a:bodyPr/>
          <a:lstStyle/>
          <a:p>
            <a:r>
              <a:rPr lang="ru-RU" dirty="0"/>
              <a:t>НИУ ВШЭ </a:t>
            </a:r>
          </a:p>
          <a:p>
            <a:r>
              <a:rPr lang="ru-RU" dirty="0"/>
              <a:t>07.11.2025</a:t>
            </a:r>
          </a:p>
        </p:txBody>
      </p:sp>
    </p:spTree>
    <p:extLst>
      <p:ext uri="{BB962C8B-B14F-4D97-AF65-F5344CB8AC3E}">
        <p14:creationId xmlns:p14="http://schemas.microsoft.com/office/powerpoint/2010/main" val="28594363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</TotalTime>
  <Words>2118</Words>
  <Application>Microsoft Macintosh PowerPoint</Application>
  <PresentationFormat>Широкоэкранный</PresentationFormat>
  <Paragraphs>253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Aptos</vt:lpstr>
      <vt:lpstr>Aptos Display</vt:lpstr>
      <vt:lpstr>Arial</vt:lpstr>
      <vt:lpstr>HSE Sans</vt:lpstr>
      <vt:lpstr>Тема Office</vt:lpstr>
      <vt:lpstr>Исследования языкового  развития у детей</vt:lpstr>
      <vt:lpstr>План лекции</vt:lpstr>
      <vt:lpstr>Презентация PowerPoint</vt:lpstr>
      <vt:lpstr>Презентация PowerPoint</vt:lpstr>
      <vt:lpstr>Усвоение VS. Освоение</vt:lpstr>
      <vt:lpstr>Речевое развитие…</vt:lpstr>
      <vt:lpstr>Речевое развитие у глухих и слабослышащих детей?</vt:lpstr>
      <vt:lpstr>Когда начинается речевое развитие?</vt:lpstr>
      <vt:lpstr>Пре-натальный период</vt:lpstr>
      <vt:lpstr>Пре-натальный период</vt:lpstr>
      <vt:lpstr>Пре-натальный период у глухих и слабослышащих детей</vt:lpstr>
      <vt:lpstr>Первый уровень: фонология</vt:lpstr>
      <vt:lpstr>Первый уровень: фонология</vt:lpstr>
      <vt:lpstr>Первый уровень у глухих и слабослышащих детей: фонология</vt:lpstr>
      <vt:lpstr>Второй уровень: лексика</vt:lpstr>
      <vt:lpstr>Второй уровень: лексика</vt:lpstr>
      <vt:lpstr>Второй уровень у глухих и слабослышащих детей : лексика</vt:lpstr>
      <vt:lpstr>Третий уровень: морфосинтаксис</vt:lpstr>
      <vt:lpstr>Третий уровень: морфосинтаксис</vt:lpstr>
      <vt:lpstr>Третий уровень у глухих и слабослышащих детей: морфосинтаксис</vt:lpstr>
      <vt:lpstr>Четвертый уровень: коммуникация</vt:lpstr>
      <vt:lpstr>Четвертый уровень у глухих и слабослышащих детей: коммуникация</vt:lpstr>
      <vt:lpstr>Что происходит, если развитие уровней нарушено?</vt:lpstr>
      <vt:lpstr>Общее недоразвитие речи (ОНР)</vt:lpstr>
      <vt:lpstr>Общее недоразвитие речи (ОНР)</vt:lpstr>
      <vt:lpstr>Выводы</vt:lpstr>
      <vt:lpstr>Спасибо за внимание!  Вопросы?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Еремичева Татьяна Андреевна</dc:creator>
  <cp:lastModifiedBy>Еремичева Татьяна Андреевна</cp:lastModifiedBy>
  <cp:revision>2</cp:revision>
  <dcterms:created xsi:type="dcterms:W3CDTF">2025-11-06T20:19:01Z</dcterms:created>
  <dcterms:modified xsi:type="dcterms:W3CDTF">2025-11-07T11:29:33Z</dcterms:modified>
</cp:coreProperties>
</file>