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5" r:id="rId2"/>
    <p:sldId id="287" r:id="rId3"/>
    <p:sldId id="281" r:id="rId4"/>
    <p:sldId id="282" r:id="rId5"/>
    <p:sldId id="283" r:id="rId6"/>
    <p:sldId id="284" r:id="rId7"/>
    <p:sldId id="271" r:id="rId8"/>
    <p:sldId id="285" r:id="rId9"/>
    <p:sldId id="286" r:id="rId10"/>
    <p:sldId id="279" r:id="rId11"/>
    <p:sldId id="276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dobryakova:Dropbox:5-&#1045;&#1043;&#1069;-2015:&#1050;&#1091;&#1079;&#1100;&#1084;&#1080;&#1085;&#1086;&#1074;&#1091;_&#1080;&#1090;&#1086;&#1075;&#1086;:&#1084;&#1080;&#1085;&#1073;&#1072;&#1083;&#1083;&#1099;:dd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_____Microsoft_Excel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oleObject" Target="Macintosh%20HD:Users:mdobryakova:Dropbox:5-&#1045;&#1043;&#1069;-2015:&#1050;&#1091;&#1079;&#1100;&#1084;&#1080;&#1085;&#1086;&#1074;&#1091;_&#1080;&#1090;&#1086;&#1075;&#1086;:&#1084;&#1080;&#1085;&#1073;&#1072;&#1083;&#1083;&#1099;:&#1044;&#1044;_&#1074;&#1099;&#1075;&#1088;&#1091;&#1079;&#1082;&#1072;%2029.09%20&#1074;%2022.00%20&#1074;&#1089;&#1077;%20&#1075;&#1086;&#1076;&#1072;%20&#1087;&#1086;%20&#1091;&#1075;&#108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mdobryakova:Dropbox:5-&#1045;&#1043;&#1069;-2015:&#1050;&#1091;&#1079;&#1100;&#1084;&#1080;&#1085;&#1086;&#1074;&#1091;_&#1080;&#1090;&#1086;&#1075;&#1086;:&#1084;&#1080;&#1085;&#1073;&#1072;&#1083;&#1083;&#1099;:dd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mdobryakova:Dropbox:5-&#1045;&#1043;&#1069;-2015:&#1050;&#1091;&#1079;&#1100;&#1084;&#1080;&#1085;&#1086;&#1074;&#1091;_&#1080;&#1090;&#1086;&#1075;&#1086;:&#1084;&#1080;&#1085;&#1073;&#1072;&#1083;&#1083;&#1099;:dd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mdobryakova:Dropbox:5-&#1045;&#1043;&#1069;-2015:&#1050;&#1091;&#1079;&#1100;&#1084;&#1080;&#1085;&#1086;&#1074;&#1091;_&#1080;&#1090;&#1086;&#1075;&#1086;:&#1084;&#1080;&#1085;&#1073;&#1072;&#1083;&#1083;&#1099;:dd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mdobryakova:Dropbox:5-&#1045;&#1043;&#1069;-2015:&#1050;&#1091;&#1079;&#1100;&#1084;&#1080;&#1085;&#1086;&#1074;&#1091;_&#1080;&#1090;&#1086;&#1075;&#1086;:&#1084;&#1080;&#1085;&#1073;&#1072;&#1083;&#1083;&#1099;:dd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mdobryakova:Dropbox:5-&#1045;&#1043;&#1069;-2015:&#1050;&#1091;&#1079;&#1100;&#1084;&#1080;&#1085;&#1086;&#1074;&#1091;_&#1080;&#1090;&#1086;&#1075;&#1086;:&#1084;&#1080;&#1085;&#1073;&#1072;&#1083;&#1083;&#1099;:dd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Macintosh%20HD:Users:mdobryakova:Dropbox:5-&#1045;&#1043;&#1069;-2015:&#1050;&#1091;&#1079;&#1100;&#1084;&#1080;&#1085;&#1086;&#1074;&#1091;_&#1080;&#1090;&#1086;&#1075;&#1086;:&#1084;&#1080;&#1085;&#1073;&#1072;&#1083;&#1083;&#1099;:dd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Macintosh%20HD:Users:mdobryakova:Dropbox:5-&#1045;&#1043;&#1069;-2015:&#1050;&#1091;&#1079;&#1100;&#1084;&#1080;&#1085;&#1086;&#1074;&#1091;_&#1080;&#1090;&#1086;&#1075;&#1086;:&#1084;&#1080;&#1085;&#1073;&#1072;&#1083;&#1083;&#1099;:&#1044;&#1044;_&#1074;&#1099;&#1075;&#1088;&#1091;&#1079;&#1082;&#1072;%2029.09%20&#1074;%2022.00%20&#1074;&#1089;&#1077;%20&#1075;&#1086;&#1076;&#1072;%20&#1087;&#1086;%20&#1091;&#1075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Экономика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62287236550521"/>
          <c:y val="0.145795315158469"/>
          <c:w val="0.880852114668301"/>
          <c:h val="0.702570676406413"/>
        </c:manualLayout>
      </c:layout>
      <c:bubbleChart>
        <c:varyColors val="0"/>
        <c:ser>
          <c:idx val="0"/>
          <c:order val="0"/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132340777502067"/>
                  <c:y val="-0.0281590957870445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МГИМО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992555831265508"/>
                  <c:y val="0.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НИУ ВШЭ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598802395209581"/>
                  <c:y val="0.0090359074091642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МГУ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97022332506203"/>
                  <c:y val="-0.0281590957870445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МИФИ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132340777502068"/>
                  <c:y val="-0.0225272766296356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СПбГУ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992555831265508"/>
                  <c:y val="-0.0337909149444534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НИУ ВШЭ СПб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827129859387924"/>
                  <c:y val="0.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ВАВТ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148883374689826"/>
                  <c:y val="0.0337909149444534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РЭУ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Экономика!$E$1:$E$15</c:f>
              <c:numCache>
                <c:formatCode>General</c:formatCode>
                <c:ptCount val="15"/>
                <c:pt idx="0">
                  <c:v>440.0</c:v>
                </c:pt>
                <c:pt idx="1">
                  <c:v>438.0</c:v>
                </c:pt>
                <c:pt idx="2">
                  <c:v>380.0</c:v>
                </c:pt>
                <c:pt idx="3">
                  <c:v>153.85</c:v>
                </c:pt>
                <c:pt idx="4">
                  <c:v>230.0</c:v>
                </c:pt>
                <c:pt idx="5">
                  <c:v>215.0</c:v>
                </c:pt>
                <c:pt idx="6">
                  <c:v>125.0</c:v>
                </c:pt>
                <c:pt idx="7">
                  <c:v>290.0</c:v>
                </c:pt>
                <c:pt idx="8">
                  <c:v>130.0</c:v>
                </c:pt>
                <c:pt idx="9">
                  <c:v>150.0</c:v>
                </c:pt>
                <c:pt idx="10">
                  <c:v>155.0</c:v>
                </c:pt>
                <c:pt idx="11">
                  <c:v>241.4286</c:v>
                </c:pt>
                <c:pt idx="12">
                  <c:v>273.333</c:v>
                </c:pt>
                <c:pt idx="13">
                  <c:v>200.0</c:v>
                </c:pt>
                <c:pt idx="14">
                  <c:v>179.325</c:v>
                </c:pt>
              </c:numCache>
            </c:numRef>
          </c:xVal>
          <c:yVal>
            <c:numRef>
              <c:f>Экономика!$F$1:$F$15</c:f>
              <c:numCache>
                <c:formatCode>General</c:formatCode>
                <c:ptCount val="15"/>
                <c:pt idx="0">
                  <c:v>86.3</c:v>
                </c:pt>
                <c:pt idx="1">
                  <c:v>82.6</c:v>
                </c:pt>
                <c:pt idx="2">
                  <c:v>78.6</c:v>
                </c:pt>
                <c:pt idx="3">
                  <c:v>75.1</c:v>
                </c:pt>
                <c:pt idx="4">
                  <c:v>74.3</c:v>
                </c:pt>
                <c:pt idx="5">
                  <c:v>74.2</c:v>
                </c:pt>
                <c:pt idx="6">
                  <c:v>74.0</c:v>
                </c:pt>
                <c:pt idx="7">
                  <c:v>73.7</c:v>
                </c:pt>
                <c:pt idx="8">
                  <c:v>71.6</c:v>
                </c:pt>
                <c:pt idx="9">
                  <c:v>70.8</c:v>
                </c:pt>
                <c:pt idx="10">
                  <c:v>70.8</c:v>
                </c:pt>
                <c:pt idx="11">
                  <c:v>70.8</c:v>
                </c:pt>
                <c:pt idx="12">
                  <c:v>70.6</c:v>
                </c:pt>
                <c:pt idx="13">
                  <c:v>70.6</c:v>
                </c:pt>
                <c:pt idx="14">
                  <c:v>70.5</c:v>
                </c:pt>
              </c:numCache>
            </c:numRef>
          </c:yVal>
          <c:bubbleSize>
            <c:numRef>
              <c:f>Экономика!$G$1:$G$15</c:f>
              <c:numCache>
                <c:formatCode>General</c:formatCode>
                <c:ptCount val="15"/>
                <c:pt idx="0">
                  <c:v>114.0</c:v>
                </c:pt>
                <c:pt idx="1">
                  <c:v>485.0</c:v>
                </c:pt>
                <c:pt idx="2">
                  <c:v>229.0</c:v>
                </c:pt>
                <c:pt idx="3">
                  <c:v>86.0</c:v>
                </c:pt>
                <c:pt idx="4">
                  <c:v>69.0</c:v>
                </c:pt>
                <c:pt idx="5">
                  <c:v>83.0</c:v>
                </c:pt>
                <c:pt idx="6">
                  <c:v>2.0</c:v>
                </c:pt>
                <c:pt idx="7">
                  <c:v>110.0</c:v>
                </c:pt>
                <c:pt idx="8">
                  <c:v>49.0</c:v>
                </c:pt>
                <c:pt idx="9">
                  <c:v>18.0</c:v>
                </c:pt>
                <c:pt idx="10">
                  <c:v>92.0</c:v>
                </c:pt>
                <c:pt idx="11">
                  <c:v>234.0</c:v>
                </c:pt>
                <c:pt idx="12">
                  <c:v>9.0</c:v>
                </c:pt>
                <c:pt idx="13">
                  <c:v>28.0</c:v>
                </c:pt>
                <c:pt idx="14">
                  <c:v>30.0</c:v>
                </c:pt>
              </c:numCache>
            </c:numRef>
          </c:bubbleSize>
          <c:bubble3D val="1"/>
        </c:ser>
        <c:ser>
          <c:idx val="1"/>
          <c:order val="1"/>
          <c:spPr>
            <a:solidFill>
              <a:srgbClr val="C4BD97"/>
            </a:solidFill>
            <a:ln w="25400">
              <a:noFill/>
            </a:ln>
          </c:spPr>
          <c:invertIfNegative val="0"/>
          <c:dLbls>
            <c:dLbl>
              <c:idx val="2"/>
              <c:layout>
                <c:manualLayout>
                  <c:x val="-0.00496277915632754"/>
                  <c:y val="0.00843881856540084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ФУ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628618693134822"/>
                  <c:y val="0.0337552742616034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РАНХиГС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0.0132340777502068"/>
                  <c:y val="0.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МГУПС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Экономика!$E$16:$E$194</c:f>
              <c:numCache>
                <c:formatCode>General</c:formatCode>
                <c:ptCount val="179"/>
                <c:pt idx="0">
                  <c:v>116.0</c:v>
                </c:pt>
                <c:pt idx="1">
                  <c:v>130.0</c:v>
                </c:pt>
                <c:pt idx="2">
                  <c:v>283.75</c:v>
                </c:pt>
                <c:pt idx="3">
                  <c:v>165.0</c:v>
                </c:pt>
                <c:pt idx="4">
                  <c:v>282.5</c:v>
                </c:pt>
                <c:pt idx="5">
                  <c:v>112.0</c:v>
                </c:pt>
                <c:pt idx="6">
                  <c:v>104.0</c:v>
                </c:pt>
                <c:pt idx="7">
                  <c:v>142.0</c:v>
                </c:pt>
                <c:pt idx="8">
                  <c:v>62.0</c:v>
                </c:pt>
                <c:pt idx="9">
                  <c:v>138.0</c:v>
                </c:pt>
                <c:pt idx="10">
                  <c:v>0.0</c:v>
                </c:pt>
                <c:pt idx="11">
                  <c:v>165.0</c:v>
                </c:pt>
                <c:pt idx="12">
                  <c:v>92.0</c:v>
                </c:pt>
                <c:pt idx="13">
                  <c:v>103.2</c:v>
                </c:pt>
                <c:pt idx="14">
                  <c:v>189.866</c:v>
                </c:pt>
                <c:pt idx="15">
                  <c:v>0.0</c:v>
                </c:pt>
                <c:pt idx="16">
                  <c:v>96.0</c:v>
                </c:pt>
                <c:pt idx="17">
                  <c:v>90.2</c:v>
                </c:pt>
                <c:pt idx="18">
                  <c:v>69.7</c:v>
                </c:pt>
                <c:pt idx="19">
                  <c:v>78.0</c:v>
                </c:pt>
                <c:pt idx="20">
                  <c:v>141.0</c:v>
                </c:pt>
                <c:pt idx="21">
                  <c:v>72.21</c:v>
                </c:pt>
                <c:pt idx="22">
                  <c:v>82.22</c:v>
                </c:pt>
                <c:pt idx="23">
                  <c:v>89.0</c:v>
                </c:pt>
                <c:pt idx="24">
                  <c:v>138.0</c:v>
                </c:pt>
                <c:pt idx="25">
                  <c:v>101.8</c:v>
                </c:pt>
                <c:pt idx="26">
                  <c:v>63.37</c:v>
                </c:pt>
                <c:pt idx="27">
                  <c:v>58.9</c:v>
                </c:pt>
                <c:pt idx="28">
                  <c:v>94.0</c:v>
                </c:pt>
                <c:pt idx="29">
                  <c:v>100.0</c:v>
                </c:pt>
                <c:pt idx="30">
                  <c:v>160.0</c:v>
                </c:pt>
                <c:pt idx="31">
                  <c:v>78.0</c:v>
                </c:pt>
                <c:pt idx="32">
                  <c:v>214.2</c:v>
                </c:pt>
                <c:pt idx="33">
                  <c:v>113.3333</c:v>
                </c:pt>
                <c:pt idx="34">
                  <c:v>108.66</c:v>
                </c:pt>
                <c:pt idx="35">
                  <c:v>75.2</c:v>
                </c:pt>
                <c:pt idx="36">
                  <c:v>91.8</c:v>
                </c:pt>
                <c:pt idx="37">
                  <c:v>74.3</c:v>
                </c:pt>
                <c:pt idx="38">
                  <c:v>123.556</c:v>
                </c:pt>
                <c:pt idx="39">
                  <c:v>68.49</c:v>
                </c:pt>
                <c:pt idx="40">
                  <c:v>98.0</c:v>
                </c:pt>
                <c:pt idx="41">
                  <c:v>77.2</c:v>
                </c:pt>
                <c:pt idx="42">
                  <c:v>144.0</c:v>
                </c:pt>
                <c:pt idx="43">
                  <c:v>0.0</c:v>
                </c:pt>
                <c:pt idx="44">
                  <c:v>80.13</c:v>
                </c:pt>
                <c:pt idx="45">
                  <c:v>125.6</c:v>
                </c:pt>
                <c:pt idx="46">
                  <c:v>63.37</c:v>
                </c:pt>
                <c:pt idx="47">
                  <c:v>0.0</c:v>
                </c:pt>
                <c:pt idx="48">
                  <c:v>76.58</c:v>
                </c:pt>
                <c:pt idx="49">
                  <c:v>69.0</c:v>
                </c:pt>
                <c:pt idx="50">
                  <c:v>99.0</c:v>
                </c:pt>
                <c:pt idx="51">
                  <c:v>83.0</c:v>
                </c:pt>
                <c:pt idx="52">
                  <c:v>72.95</c:v>
                </c:pt>
                <c:pt idx="53">
                  <c:v>73.042</c:v>
                </c:pt>
                <c:pt idx="54">
                  <c:v>168.8517</c:v>
                </c:pt>
                <c:pt idx="55">
                  <c:v>69.9</c:v>
                </c:pt>
                <c:pt idx="56">
                  <c:v>76.15000000000001</c:v>
                </c:pt>
                <c:pt idx="57">
                  <c:v>87.2</c:v>
                </c:pt>
                <c:pt idx="58">
                  <c:v>92.075</c:v>
                </c:pt>
                <c:pt idx="59">
                  <c:v>135.0</c:v>
                </c:pt>
                <c:pt idx="60">
                  <c:v>68.86</c:v>
                </c:pt>
                <c:pt idx="61">
                  <c:v>120.54</c:v>
                </c:pt>
                <c:pt idx="62">
                  <c:v>85.25</c:v>
                </c:pt>
                <c:pt idx="63">
                  <c:v>117.6</c:v>
                </c:pt>
                <c:pt idx="64">
                  <c:v>0.0</c:v>
                </c:pt>
                <c:pt idx="65">
                  <c:v>109.69</c:v>
                </c:pt>
                <c:pt idx="66">
                  <c:v>89.6</c:v>
                </c:pt>
                <c:pt idx="67">
                  <c:v>85.0</c:v>
                </c:pt>
                <c:pt idx="68">
                  <c:v>107.22</c:v>
                </c:pt>
                <c:pt idx="69">
                  <c:v>95.0</c:v>
                </c:pt>
                <c:pt idx="70">
                  <c:v>146.47</c:v>
                </c:pt>
                <c:pt idx="71">
                  <c:v>88.36</c:v>
                </c:pt>
                <c:pt idx="72">
                  <c:v>75.48</c:v>
                </c:pt>
                <c:pt idx="73">
                  <c:v>88.0</c:v>
                </c:pt>
                <c:pt idx="74">
                  <c:v>0.0</c:v>
                </c:pt>
                <c:pt idx="75">
                  <c:v>245.0</c:v>
                </c:pt>
                <c:pt idx="76">
                  <c:v>120.0</c:v>
                </c:pt>
                <c:pt idx="77">
                  <c:v>63.37</c:v>
                </c:pt>
                <c:pt idx="78">
                  <c:v>78.0</c:v>
                </c:pt>
                <c:pt idx="79">
                  <c:v>98.0</c:v>
                </c:pt>
                <c:pt idx="80">
                  <c:v>74.5</c:v>
                </c:pt>
                <c:pt idx="81">
                  <c:v>102.375</c:v>
                </c:pt>
                <c:pt idx="82">
                  <c:v>72.1667</c:v>
                </c:pt>
                <c:pt idx="83">
                  <c:v>63.37</c:v>
                </c:pt>
                <c:pt idx="84">
                  <c:v>73.175</c:v>
                </c:pt>
                <c:pt idx="85">
                  <c:v>88.2</c:v>
                </c:pt>
                <c:pt idx="86">
                  <c:v>125.0</c:v>
                </c:pt>
                <c:pt idx="87">
                  <c:v>60.48</c:v>
                </c:pt>
                <c:pt idx="88">
                  <c:v>63.37</c:v>
                </c:pt>
                <c:pt idx="89">
                  <c:v>80.6</c:v>
                </c:pt>
                <c:pt idx="90">
                  <c:v>63.37</c:v>
                </c:pt>
                <c:pt idx="91">
                  <c:v>70.15000000000001</c:v>
                </c:pt>
                <c:pt idx="92">
                  <c:v>72.84</c:v>
                </c:pt>
                <c:pt idx="93">
                  <c:v>75.9</c:v>
                </c:pt>
                <c:pt idx="94">
                  <c:v>96.1</c:v>
                </c:pt>
                <c:pt idx="95">
                  <c:v>146.0</c:v>
                </c:pt>
                <c:pt idx="96">
                  <c:v>105.0</c:v>
                </c:pt>
                <c:pt idx="97">
                  <c:v>63.0</c:v>
                </c:pt>
                <c:pt idx="98">
                  <c:v>75.0</c:v>
                </c:pt>
                <c:pt idx="99">
                  <c:v>102.3333</c:v>
                </c:pt>
                <c:pt idx="100">
                  <c:v>81.4</c:v>
                </c:pt>
                <c:pt idx="101">
                  <c:v>71.3</c:v>
                </c:pt>
                <c:pt idx="102">
                  <c:v>66.9</c:v>
                </c:pt>
                <c:pt idx="103">
                  <c:v>79.6</c:v>
                </c:pt>
                <c:pt idx="104">
                  <c:v>63.4</c:v>
                </c:pt>
                <c:pt idx="105">
                  <c:v>69.04</c:v>
                </c:pt>
                <c:pt idx="106">
                  <c:v>71.6667</c:v>
                </c:pt>
                <c:pt idx="107">
                  <c:v>65.0</c:v>
                </c:pt>
                <c:pt idx="108">
                  <c:v>67.9</c:v>
                </c:pt>
                <c:pt idx="109">
                  <c:v>0.0</c:v>
                </c:pt>
                <c:pt idx="110">
                  <c:v>70.06</c:v>
                </c:pt>
                <c:pt idx="111">
                  <c:v>87.12</c:v>
                </c:pt>
                <c:pt idx="112">
                  <c:v>63.4</c:v>
                </c:pt>
                <c:pt idx="113">
                  <c:v>60.0</c:v>
                </c:pt>
                <c:pt idx="114">
                  <c:v>0.0</c:v>
                </c:pt>
                <c:pt idx="115">
                  <c:v>75.0</c:v>
                </c:pt>
                <c:pt idx="116">
                  <c:v>0.0</c:v>
                </c:pt>
                <c:pt idx="117">
                  <c:v>120.0</c:v>
                </c:pt>
                <c:pt idx="118">
                  <c:v>66.685</c:v>
                </c:pt>
                <c:pt idx="119">
                  <c:v>73.8</c:v>
                </c:pt>
                <c:pt idx="120">
                  <c:v>104.0</c:v>
                </c:pt>
                <c:pt idx="121">
                  <c:v>88.2</c:v>
                </c:pt>
                <c:pt idx="122">
                  <c:v>74.5</c:v>
                </c:pt>
                <c:pt idx="123">
                  <c:v>124.0</c:v>
                </c:pt>
                <c:pt idx="124">
                  <c:v>51.55</c:v>
                </c:pt>
                <c:pt idx="125">
                  <c:v>0.0</c:v>
                </c:pt>
                <c:pt idx="126">
                  <c:v>92.8</c:v>
                </c:pt>
                <c:pt idx="127">
                  <c:v>75.13</c:v>
                </c:pt>
                <c:pt idx="128">
                  <c:v>73.8</c:v>
                </c:pt>
                <c:pt idx="129">
                  <c:v>86.5</c:v>
                </c:pt>
                <c:pt idx="130">
                  <c:v>180.0</c:v>
                </c:pt>
                <c:pt idx="131">
                  <c:v>68.6</c:v>
                </c:pt>
                <c:pt idx="132">
                  <c:v>102.05</c:v>
                </c:pt>
                <c:pt idx="133">
                  <c:v>65.4</c:v>
                </c:pt>
                <c:pt idx="134">
                  <c:v>113.16</c:v>
                </c:pt>
                <c:pt idx="135">
                  <c:v>79.71</c:v>
                </c:pt>
                <c:pt idx="136">
                  <c:v>65.4</c:v>
                </c:pt>
                <c:pt idx="137">
                  <c:v>115.6</c:v>
                </c:pt>
                <c:pt idx="138">
                  <c:v>72.05</c:v>
                </c:pt>
                <c:pt idx="139">
                  <c:v>122.0</c:v>
                </c:pt>
                <c:pt idx="140">
                  <c:v>187.2</c:v>
                </c:pt>
                <c:pt idx="141">
                  <c:v>65.0</c:v>
                </c:pt>
                <c:pt idx="142">
                  <c:v>60.7457</c:v>
                </c:pt>
                <c:pt idx="143">
                  <c:v>79.0</c:v>
                </c:pt>
                <c:pt idx="144">
                  <c:v>100.0</c:v>
                </c:pt>
                <c:pt idx="145">
                  <c:v>82.5</c:v>
                </c:pt>
                <c:pt idx="146">
                  <c:v>59.35</c:v>
                </c:pt>
                <c:pt idx="147">
                  <c:v>69.87</c:v>
                </c:pt>
                <c:pt idx="148">
                  <c:v>75.46</c:v>
                </c:pt>
                <c:pt idx="149">
                  <c:v>0.0</c:v>
                </c:pt>
                <c:pt idx="150">
                  <c:v>63.4</c:v>
                </c:pt>
                <c:pt idx="151">
                  <c:v>80.0</c:v>
                </c:pt>
                <c:pt idx="152">
                  <c:v>70.0</c:v>
                </c:pt>
                <c:pt idx="153">
                  <c:v>69.39</c:v>
                </c:pt>
                <c:pt idx="154">
                  <c:v>43.0</c:v>
                </c:pt>
                <c:pt idx="155">
                  <c:v>0.0</c:v>
                </c:pt>
                <c:pt idx="156">
                  <c:v>58.7365</c:v>
                </c:pt>
                <c:pt idx="157">
                  <c:v>150.0</c:v>
                </c:pt>
                <c:pt idx="158">
                  <c:v>91.0</c:v>
                </c:pt>
                <c:pt idx="159">
                  <c:v>0.0</c:v>
                </c:pt>
                <c:pt idx="160">
                  <c:v>95.0</c:v>
                </c:pt>
                <c:pt idx="161">
                  <c:v>80.21</c:v>
                </c:pt>
                <c:pt idx="162">
                  <c:v>63.37</c:v>
                </c:pt>
                <c:pt idx="163">
                  <c:v>75.0</c:v>
                </c:pt>
                <c:pt idx="164">
                  <c:v>97.925</c:v>
                </c:pt>
                <c:pt idx="165">
                  <c:v>40.6</c:v>
                </c:pt>
                <c:pt idx="166">
                  <c:v>70.24</c:v>
                </c:pt>
                <c:pt idx="167">
                  <c:v>70.68000000000001</c:v>
                </c:pt>
                <c:pt idx="168">
                  <c:v>75.85</c:v>
                </c:pt>
                <c:pt idx="169">
                  <c:v>70.0</c:v>
                </c:pt>
                <c:pt idx="170">
                  <c:v>0.0</c:v>
                </c:pt>
                <c:pt idx="171">
                  <c:v>107.5</c:v>
                </c:pt>
                <c:pt idx="172">
                  <c:v>130.0</c:v>
                </c:pt>
                <c:pt idx="173">
                  <c:v>119.902</c:v>
                </c:pt>
                <c:pt idx="174">
                  <c:v>85.0</c:v>
                </c:pt>
                <c:pt idx="175">
                  <c:v>55.5</c:v>
                </c:pt>
                <c:pt idx="176">
                  <c:v>68.22</c:v>
                </c:pt>
                <c:pt idx="177">
                  <c:v>86.4</c:v>
                </c:pt>
                <c:pt idx="178">
                  <c:v>63.0</c:v>
                </c:pt>
              </c:numCache>
            </c:numRef>
          </c:xVal>
          <c:yVal>
            <c:numRef>
              <c:f>Экономика!$F$16:$F$194</c:f>
              <c:numCache>
                <c:formatCode>General</c:formatCode>
                <c:ptCount val="179"/>
                <c:pt idx="0">
                  <c:v>69.5</c:v>
                </c:pt>
                <c:pt idx="1">
                  <c:v>69.1</c:v>
                </c:pt>
                <c:pt idx="2">
                  <c:v>68.9</c:v>
                </c:pt>
                <c:pt idx="3">
                  <c:v>68.1</c:v>
                </c:pt>
                <c:pt idx="4">
                  <c:v>68.1</c:v>
                </c:pt>
                <c:pt idx="5">
                  <c:v>68.0</c:v>
                </c:pt>
                <c:pt idx="6">
                  <c:v>67.3</c:v>
                </c:pt>
                <c:pt idx="7">
                  <c:v>67.3</c:v>
                </c:pt>
                <c:pt idx="8">
                  <c:v>67.3</c:v>
                </c:pt>
                <c:pt idx="9">
                  <c:v>67.2</c:v>
                </c:pt>
                <c:pt idx="10">
                  <c:v>67.0</c:v>
                </c:pt>
                <c:pt idx="11">
                  <c:v>67.0</c:v>
                </c:pt>
                <c:pt idx="12">
                  <c:v>66.9</c:v>
                </c:pt>
                <c:pt idx="13">
                  <c:v>66.8</c:v>
                </c:pt>
                <c:pt idx="14">
                  <c:v>66.6</c:v>
                </c:pt>
                <c:pt idx="15">
                  <c:v>66.4</c:v>
                </c:pt>
                <c:pt idx="16">
                  <c:v>66.3</c:v>
                </c:pt>
                <c:pt idx="17">
                  <c:v>65.9</c:v>
                </c:pt>
                <c:pt idx="18">
                  <c:v>65.8</c:v>
                </c:pt>
                <c:pt idx="19">
                  <c:v>65.7</c:v>
                </c:pt>
                <c:pt idx="20">
                  <c:v>65.6</c:v>
                </c:pt>
                <c:pt idx="21">
                  <c:v>65.6</c:v>
                </c:pt>
                <c:pt idx="22">
                  <c:v>65.5</c:v>
                </c:pt>
                <c:pt idx="23">
                  <c:v>65.4</c:v>
                </c:pt>
                <c:pt idx="24">
                  <c:v>65.4</c:v>
                </c:pt>
                <c:pt idx="25">
                  <c:v>65.1</c:v>
                </c:pt>
                <c:pt idx="26">
                  <c:v>65.0</c:v>
                </c:pt>
                <c:pt idx="27">
                  <c:v>64.9</c:v>
                </c:pt>
                <c:pt idx="28">
                  <c:v>64.7</c:v>
                </c:pt>
                <c:pt idx="29">
                  <c:v>64.7</c:v>
                </c:pt>
                <c:pt idx="30">
                  <c:v>64.6</c:v>
                </c:pt>
                <c:pt idx="31">
                  <c:v>64.2</c:v>
                </c:pt>
                <c:pt idx="32">
                  <c:v>64.0</c:v>
                </c:pt>
                <c:pt idx="33">
                  <c:v>63.9</c:v>
                </c:pt>
                <c:pt idx="34">
                  <c:v>63.9</c:v>
                </c:pt>
                <c:pt idx="35">
                  <c:v>63.8</c:v>
                </c:pt>
                <c:pt idx="36">
                  <c:v>63.7</c:v>
                </c:pt>
                <c:pt idx="37">
                  <c:v>63.7</c:v>
                </c:pt>
                <c:pt idx="38">
                  <c:v>63.6</c:v>
                </c:pt>
                <c:pt idx="39">
                  <c:v>63.5</c:v>
                </c:pt>
                <c:pt idx="40">
                  <c:v>63.5</c:v>
                </c:pt>
                <c:pt idx="41">
                  <c:v>63.5</c:v>
                </c:pt>
                <c:pt idx="42">
                  <c:v>63.2</c:v>
                </c:pt>
                <c:pt idx="43">
                  <c:v>63.2</c:v>
                </c:pt>
                <c:pt idx="44">
                  <c:v>63.1</c:v>
                </c:pt>
                <c:pt idx="45">
                  <c:v>63.1</c:v>
                </c:pt>
                <c:pt idx="46">
                  <c:v>62.9</c:v>
                </c:pt>
                <c:pt idx="47">
                  <c:v>62.9</c:v>
                </c:pt>
                <c:pt idx="48">
                  <c:v>62.7</c:v>
                </c:pt>
                <c:pt idx="49">
                  <c:v>62.6</c:v>
                </c:pt>
                <c:pt idx="50">
                  <c:v>62.6</c:v>
                </c:pt>
                <c:pt idx="51">
                  <c:v>62.4</c:v>
                </c:pt>
                <c:pt idx="52">
                  <c:v>62.3</c:v>
                </c:pt>
                <c:pt idx="53">
                  <c:v>62.1</c:v>
                </c:pt>
                <c:pt idx="54">
                  <c:v>62.1</c:v>
                </c:pt>
                <c:pt idx="55">
                  <c:v>62.1</c:v>
                </c:pt>
                <c:pt idx="56">
                  <c:v>62.0</c:v>
                </c:pt>
                <c:pt idx="57">
                  <c:v>61.9</c:v>
                </c:pt>
                <c:pt idx="58">
                  <c:v>61.9</c:v>
                </c:pt>
                <c:pt idx="59">
                  <c:v>61.9</c:v>
                </c:pt>
                <c:pt idx="60">
                  <c:v>61.7</c:v>
                </c:pt>
                <c:pt idx="61">
                  <c:v>61.7</c:v>
                </c:pt>
                <c:pt idx="62">
                  <c:v>61.7</c:v>
                </c:pt>
                <c:pt idx="63">
                  <c:v>61.6</c:v>
                </c:pt>
                <c:pt idx="64">
                  <c:v>61.5</c:v>
                </c:pt>
                <c:pt idx="65">
                  <c:v>61.5</c:v>
                </c:pt>
                <c:pt idx="66">
                  <c:v>61.4</c:v>
                </c:pt>
                <c:pt idx="67">
                  <c:v>61.4</c:v>
                </c:pt>
                <c:pt idx="68">
                  <c:v>61.3</c:v>
                </c:pt>
                <c:pt idx="69">
                  <c:v>61.3</c:v>
                </c:pt>
                <c:pt idx="70">
                  <c:v>61.3</c:v>
                </c:pt>
                <c:pt idx="71">
                  <c:v>61.1</c:v>
                </c:pt>
                <c:pt idx="72">
                  <c:v>61.1</c:v>
                </c:pt>
                <c:pt idx="73">
                  <c:v>61.0</c:v>
                </c:pt>
                <c:pt idx="74">
                  <c:v>60.9</c:v>
                </c:pt>
                <c:pt idx="75">
                  <c:v>60.8</c:v>
                </c:pt>
                <c:pt idx="76">
                  <c:v>60.7</c:v>
                </c:pt>
                <c:pt idx="77">
                  <c:v>60.7</c:v>
                </c:pt>
                <c:pt idx="78">
                  <c:v>60.6</c:v>
                </c:pt>
                <c:pt idx="79">
                  <c:v>60.6</c:v>
                </c:pt>
                <c:pt idx="80">
                  <c:v>60.6</c:v>
                </c:pt>
                <c:pt idx="81">
                  <c:v>60.6</c:v>
                </c:pt>
                <c:pt idx="82">
                  <c:v>60.5</c:v>
                </c:pt>
                <c:pt idx="83">
                  <c:v>60.4</c:v>
                </c:pt>
                <c:pt idx="84">
                  <c:v>60.4</c:v>
                </c:pt>
                <c:pt idx="85">
                  <c:v>60.4</c:v>
                </c:pt>
                <c:pt idx="86">
                  <c:v>60.3</c:v>
                </c:pt>
                <c:pt idx="87">
                  <c:v>60.3</c:v>
                </c:pt>
                <c:pt idx="88">
                  <c:v>60.2</c:v>
                </c:pt>
                <c:pt idx="89">
                  <c:v>60.2</c:v>
                </c:pt>
                <c:pt idx="90">
                  <c:v>60.1</c:v>
                </c:pt>
                <c:pt idx="91">
                  <c:v>60.0</c:v>
                </c:pt>
                <c:pt idx="92">
                  <c:v>59.9</c:v>
                </c:pt>
                <c:pt idx="93">
                  <c:v>59.9</c:v>
                </c:pt>
                <c:pt idx="94">
                  <c:v>59.9</c:v>
                </c:pt>
                <c:pt idx="95">
                  <c:v>59.8</c:v>
                </c:pt>
                <c:pt idx="96">
                  <c:v>59.7</c:v>
                </c:pt>
                <c:pt idx="97">
                  <c:v>59.7</c:v>
                </c:pt>
                <c:pt idx="98">
                  <c:v>59.7</c:v>
                </c:pt>
                <c:pt idx="99">
                  <c:v>59.6</c:v>
                </c:pt>
                <c:pt idx="100">
                  <c:v>59.6</c:v>
                </c:pt>
                <c:pt idx="101">
                  <c:v>59.5</c:v>
                </c:pt>
                <c:pt idx="102">
                  <c:v>59.5</c:v>
                </c:pt>
                <c:pt idx="103">
                  <c:v>59.5</c:v>
                </c:pt>
                <c:pt idx="104">
                  <c:v>59.5</c:v>
                </c:pt>
                <c:pt idx="105">
                  <c:v>59.3</c:v>
                </c:pt>
                <c:pt idx="106">
                  <c:v>59.3</c:v>
                </c:pt>
                <c:pt idx="107">
                  <c:v>59.3</c:v>
                </c:pt>
                <c:pt idx="108">
                  <c:v>59.3</c:v>
                </c:pt>
                <c:pt idx="109">
                  <c:v>59.2</c:v>
                </c:pt>
                <c:pt idx="110">
                  <c:v>59.0</c:v>
                </c:pt>
                <c:pt idx="111">
                  <c:v>59.0</c:v>
                </c:pt>
                <c:pt idx="112">
                  <c:v>58.8</c:v>
                </c:pt>
                <c:pt idx="113">
                  <c:v>58.8</c:v>
                </c:pt>
                <c:pt idx="114">
                  <c:v>58.8</c:v>
                </c:pt>
                <c:pt idx="115">
                  <c:v>58.8</c:v>
                </c:pt>
                <c:pt idx="116">
                  <c:v>58.7</c:v>
                </c:pt>
                <c:pt idx="117">
                  <c:v>58.7</c:v>
                </c:pt>
                <c:pt idx="118">
                  <c:v>58.6</c:v>
                </c:pt>
                <c:pt idx="119">
                  <c:v>58.6</c:v>
                </c:pt>
                <c:pt idx="120">
                  <c:v>58.5</c:v>
                </c:pt>
                <c:pt idx="121">
                  <c:v>58.4</c:v>
                </c:pt>
                <c:pt idx="122">
                  <c:v>58.4</c:v>
                </c:pt>
                <c:pt idx="123">
                  <c:v>58.4</c:v>
                </c:pt>
                <c:pt idx="124">
                  <c:v>58.3</c:v>
                </c:pt>
                <c:pt idx="125">
                  <c:v>58.3</c:v>
                </c:pt>
                <c:pt idx="126">
                  <c:v>58.3</c:v>
                </c:pt>
                <c:pt idx="127">
                  <c:v>58.3</c:v>
                </c:pt>
                <c:pt idx="128">
                  <c:v>58.2</c:v>
                </c:pt>
                <c:pt idx="129">
                  <c:v>58.2</c:v>
                </c:pt>
                <c:pt idx="130">
                  <c:v>58.1</c:v>
                </c:pt>
                <c:pt idx="131">
                  <c:v>58.1</c:v>
                </c:pt>
                <c:pt idx="132">
                  <c:v>58.1</c:v>
                </c:pt>
                <c:pt idx="133">
                  <c:v>58.0</c:v>
                </c:pt>
                <c:pt idx="134">
                  <c:v>57.9</c:v>
                </c:pt>
                <c:pt idx="135">
                  <c:v>57.9</c:v>
                </c:pt>
                <c:pt idx="136">
                  <c:v>57.9</c:v>
                </c:pt>
                <c:pt idx="137">
                  <c:v>57.9</c:v>
                </c:pt>
                <c:pt idx="138">
                  <c:v>57.9</c:v>
                </c:pt>
                <c:pt idx="139">
                  <c:v>57.8</c:v>
                </c:pt>
                <c:pt idx="140">
                  <c:v>57.8</c:v>
                </c:pt>
                <c:pt idx="141">
                  <c:v>57.8</c:v>
                </c:pt>
                <c:pt idx="142">
                  <c:v>57.7</c:v>
                </c:pt>
                <c:pt idx="143">
                  <c:v>57.7</c:v>
                </c:pt>
                <c:pt idx="144">
                  <c:v>57.6</c:v>
                </c:pt>
                <c:pt idx="145">
                  <c:v>57.5</c:v>
                </c:pt>
                <c:pt idx="146">
                  <c:v>57.5</c:v>
                </c:pt>
                <c:pt idx="147">
                  <c:v>57.4</c:v>
                </c:pt>
                <c:pt idx="148">
                  <c:v>57.3</c:v>
                </c:pt>
                <c:pt idx="149">
                  <c:v>57.3</c:v>
                </c:pt>
                <c:pt idx="150">
                  <c:v>57.3</c:v>
                </c:pt>
                <c:pt idx="151">
                  <c:v>57.2</c:v>
                </c:pt>
                <c:pt idx="152">
                  <c:v>57.2</c:v>
                </c:pt>
                <c:pt idx="153">
                  <c:v>57.1</c:v>
                </c:pt>
                <c:pt idx="154">
                  <c:v>57.1</c:v>
                </c:pt>
                <c:pt idx="155">
                  <c:v>57.1</c:v>
                </c:pt>
                <c:pt idx="156">
                  <c:v>57.1</c:v>
                </c:pt>
                <c:pt idx="157">
                  <c:v>57.1</c:v>
                </c:pt>
                <c:pt idx="158">
                  <c:v>57.1</c:v>
                </c:pt>
                <c:pt idx="159">
                  <c:v>57.0</c:v>
                </c:pt>
                <c:pt idx="160">
                  <c:v>57.0</c:v>
                </c:pt>
                <c:pt idx="161">
                  <c:v>57.0</c:v>
                </c:pt>
                <c:pt idx="162">
                  <c:v>57.0</c:v>
                </c:pt>
                <c:pt idx="163">
                  <c:v>56.9</c:v>
                </c:pt>
                <c:pt idx="164">
                  <c:v>56.7</c:v>
                </c:pt>
                <c:pt idx="165">
                  <c:v>56.6</c:v>
                </c:pt>
                <c:pt idx="166">
                  <c:v>56.6</c:v>
                </c:pt>
                <c:pt idx="167">
                  <c:v>56.6</c:v>
                </c:pt>
                <c:pt idx="168">
                  <c:v>56.6</c:v>
                </c:pt>
                <c:pt idx="169">
                  <c:v>56.5</c:v>
                </c:pt>
                <c:pt idx="170">
                  <c:v>56.4</c:v>
                </c:pt>
                <c:pt idx="171">
                  <c:v>56.4</c:v>
                </c:pt>
                <c:pt idx="172">
                  <c:v>56.3</c:v>
                </c:pt>
                <c:pt idx="173">
                  <c:v>56.3</c:v>
                </c:pt>
                <c:pt idx="174">
                  <c:v>56.2</c:v>
                </c:pt>
                <c:pt idx="175">
                  <c:v>56.2</c:v>
                </c:pt>
                <c:pt idx="176">
                  <c:v>56.2</c:v>
                </c:pt>
                <c:pt idx="177">
                  <c:v>56.2</c:v>
                </c:pt>
                <c:pt idx="178">
                  <c:v>56.1</c:v>
                </c:pt>
              </c:numCache>
            </c:numRef>
          </c:yVal>
          <c:bubbleSize>
            <c:numRef>
              <c:f>Экономика!$G$16:$G$194</c:f>
              <c:numCache>
                <c:formatCode>General</c:formatCode>
                <c:ptCount val="179"/>
                <c:pt idx="0">
                  <c:v>26.0</c:v>
                </c:pt>
                <c:pt idx="1">
                  <c:v>269.0</c:v>
                </c:pt>
                <c:pt idx="2">
                  <c:v>870.0</c:v>
                </c:pt>
                <c:pt idx="3">
                  <c:v>17.0</c:v>
                </c:pt>
                <c:pt idx="4">
                  <c:v>433.0</c:v>
                </c:pt>
                <c:pt idx="5">
                  <c:v>39.0</c:v>
                </c:pt>
                <c:pt idx="6">
                  <c:v>284.0</c:v>
                </c:pt>
                <c:pt idx="7">
                  <c:v>425.0</c:v>
                </c:pt>
                <c:pt idx="8">
                  <c:v>16.0</c:v>
                </c:pt>
                <c:pt idx="9">
                  <c:v>104.0</c:v>
                </c:pt>
                <c:pt idx="10">
                  <c:v>71.0</c:v>
                </c:pt>
                <c:pt idx="11">
                  <c:v>58.0</c:v>
                </c:pt>
                <c:pt idx="12">
                  <c:v>30.0</c:v>
                </c:pt>
                <c:pt idx="13">
                  <c:v>488.0</c:v>
                </c:pt>
                <c:pt idx="14">
                  <c:v>104.0</c:v>
                </c:pt>
                <c:pt idx="15">
                  <c:v>26.0</c:v>
                </c:pt>
                <c:pt idx="16">
                  <c:v>13.0</c:v>
                </c:pt>
                <c:pt idx="17">
                  <c:v>150.0</c:v>
                </c:pt>
                <c:pt idx="18">
                  <c:v>63.0</c:v>
                </c:pt>
                <c:pt idx="19">
                  <c:v>17.0</c:v>
                </c:pt>
                <c:pt idx="20">
                  <c:v>58.0</c:v>
                </c:pt>
                <c:pt idx="21">
                  <c:v>55.0</c:v>
                </c:pt>
                <c:pt idx="22">
                  <c:v>29.0</c:v>
                </c:pt>
                <c:pt idx="23">
                  <c:v>196.0</c:v>
                </c:pt>
                <c:pt idx="24">
                  <c:v>28.0</c:v>
                </c:pt>
                <c:pt idx="25">
                  <c:v>14.0</c:v>
                </c:pt>
                <c:pt idx="26">
                  <c:v>106.0</c:v>
                </c:pt>
                <c:pt idx="27">
                  <c:v>76.0</c:v>
                </c:pt>
                <c:pt idx="28">
                  <c:v>27.0</c:v>
                </c:pt>
                <c:pt idx="29">
                  <c:v>53.0</c:v>
                </c:pt>
                <c:pt idx="30">
                  <c:v>209.0</c:v>
                </c:pt>
                <c:pt idx="31">
                  <c:v>242.0</c:v>
                </c:pt>
                <c:pt idx="32">
                  <c:v>26.0</c:v>
                </c:pt>
                <c:pt idx="33">
                  <c:v>197.0</c:v>
                </c:pt>
                <c:pt idx="34">
                  <c:v>66.0</c:v>
                </c:pt>
                <c:pt idx="35">
                  <c:v>73.0</c:v>
                </c:pt>
                <c:pt idx="36">
                  <c:v>33.0</c:v>
                </c:pt>
                <c:pt idx="37">
                  <c:v>188.0</c:v>
                </c:pt>
                <c:pt idx="38">
                  <c:v>27.0</c:v>
                </c:pt>
                <c:pt idx="39">
                  <c:v>308.0</c:v>
                </c:pt>
                <c:pt idx="40">
                  <c:v>11.0</c:v>
                </c:pt>
                <c:pt idx="41">
                  <c:v>221.0</c:v>
                </c:pt>
                <c:pt idx="42">
                  <c:v>295.0</c:v>
                </c:pt>
                <c:pt idx="43">
                  <c:v>225.0</c:v>
                </c:pt>
                <c:pt idx="44">
                  <c:v>296.0</c:v>
                </c:pt>
                <c:pt idx="45">
                  <c:v>156.0</c:v>
                </c:pt>
                <c:pt idx="46">
                  <c:v>6.0</c:v>
                </c:pt>
                <c:pt idx="47">
                  <c:v>42.0</c:v>
                </c:pt>
                <c:pt idx="48">
                  <c:v>207.0</c:v>
                </c:pt>
                <c:pt idx="49">
                  <c:v>34.0</c:v>
                </c:pt>
                <c:pt idx="50">
                  <c:v>222.0</c:v>
                </c:pt>
                <c:pt idx="51">
                  <c:v>264.0</c:v>
                </c:pt>
                <c:pt idx="52">
                  <c:v>2.0</c:v>
                </c:pt>
                <c:pt idx="53">
                  <c:v>149.0</c:v>
                </c:pt>
                <c:pt idx="54">
                  <c:v>402.0</c:v>
                </c:pt>
                <c:pt idx="55">
                  <c:v>83.0</c:v>
                </c:pt>
                <c:pt idx="56">
                  <c:v>122.0</c:v>
                </c:pt>
                <c:pt idx="57">
                  <c:v>67.0</c:v>
                </c:pt>
                <c:pt idx="58">
                  <c:v>286.0</c:v>
                </c:pt>
                <c:pt idx="59">
                  <c:v>74.0</c:v>
                </c:pt>
                <c:pt idx="60">
                  <c:v>116.0</c:v>
                </c:pt>
                <c:pt idx="61">
                  <c:v>6.0</c:v>
                </c:pt>
                <c:pt idx="62">
                  <c:v>193.0</c:v>
                </c:pt>
                <c:pt idx="63">
                  <c:v>10.0</c:v>
                </c:pt>
                <c:pt idx="64">
                  <c:v>9.0</c:v>
                </c:pt>
                <c:pt idx="65">
                  <c:v>14.0</c:v>
                </c:pt>
                <c:pt idx="66">
                  <c:v>155.0</c:v>
                </c:pt>
                <c:pt idx="67">
                  <c:v>93.0</c:v>
                </c:pt>
                <c:pt idx="68">
                  <c:v>17.0</c:v>
                </c:pt>
                <c:pt idx="69">
                  <c:v>10.0</c:v>
                </c:pt>
                <c:pt idx="70">
                  <c:v>313.0</c:v>
                </c:pt>
                <c:pt idx="71">
                  <c:v>102.0</c:v>
                </c:pt>
                <c:pt idx="72">
                  <c:v>23.0</c:v>
                </c:pt>
                <c:pt idx="73">
                  <c:v>132.0</c:v>
                </c:pt>
                <c:pt idx="74">
                  <c:v>43.0</c:v>
                </c:pt>
                <c:pt idx="75">
                  <c:v>76.0</c:v>
                </c:pt>
                <c:pt idx="76">
                  <c:v>185.0</c:v>
                </c:pt>
                <c:pt idx="77">
                  <c:v>52.0</c:v>
                </c:pt>
                <c:pt idx="78">
                  <c:v>71.0</c:v>
                </c:pt>
                <c:pt idx="79">
                  <c:v>194.0</c:v>
                </c:pt>
                <c:pt idx="80">
                  <c:v>20.0</c:v>
                </c:pt>
                <c:pt idx="81">
                  <c:v>227.0</c:v>
                </c:pt>
                <c:pt idx="82">
                  <c:v>299.0</c:v>
                </c:pt>
                <c:pt idx="83">
                  <c:v>93.0</c:v>
                </c:pt>
                <c:pt idx="84">
                  <c:v>65.0</c:v>
                </c:pt>
                <c:pt idx="85">
                  <c:v>25.0</c:v>
                </c:pt>
                <c:pt idx="86">
                  <c:v>180.0</c:v>
                </c:pt>
                <c:pt idx="87">
                  <c:v>102.0</c:v>
                </c:pt>
                <c:pt idx="88">
                  <c:v>72.0</c:v>
                </c:pt>
                <c:pt idx="89">
                  <c:v>329.0</c:v>
                </c:pt>
                <c:pt idx="90">
                  <c:v>36.0</c:v>
                </c:pt>
                <c:pt idx="91">
                  <c:v>150.0</c:v>
                </c:pt>
                <c:pt idx="92">
                  <c:v>189.0</c:v>
                </c:pt>
                <c:pt idx="93">
                  <c:v>33.0</c:v>
                </c:pt>
                <c:pt idx="94">
                  <c:v>82.0</c:v>
                </c:pt>
                <c:pt idx="95">
                  <c:v>15.0</c:v>
                </c:pt>
                <c:pt idx="96">
                  <c:v>82.0</c:v>
                </c:pt>
                <c:pt idx="97">
                  <c:v>3.0</c:v>
                </c:pt>
                <c:pt idx="98">
                  <c:v>58.0</c:v>
                </c:pt>
                <c:pt idx="99">
                  <c:v>261.0</c:v>
                </c:pt>
                <c:pt idx="100">
                  <c:v>17.0</c:v>
                </c:pt>
                <c:pt idx="101">
                  <c:v>281.0</c:v>
                </c:pt>
                <c:pt idx="102">
                  <c:v>55.0</c:v>
                </c:pt>
                <c:pt idx="103">
                  <c:v>102.0</c:v>
                </c:pt>
                <c:pt idx="104">
                  <c:v>6.0</c:v>
                </c:pt>
                <c:pt idx="105">
                  <c:v>27.0</c:v>
                </c:pt>
                <c:pt idx="106">
                  <c:v>273.0</c:v>
                </c:pt>
                <c:pt idx="107">
                  <c:v>141.0</c:v>
                </c:pt>
                <c:pt idx="108">
                  <c:v>61.0</c:v>
                </c:pt>
                <c:pt idx="109">
                  <c:v>37.0</c:v>
                </c:pt>
                <c:pt idx="110">
                  <c:v>36.0</c:v>
                </c:pt>
                <c:pt idx="111">
                  <c:v>77.0</c:v>
                </c:pt>
                <c:pt idx="112">
                  <c:v>34.0</c:v>
                </c:pt>
                <c:pt idx="113">
                  <c:v>27.0</c:v>
                </c:pt>
                <c:pt idx="114">
                  <c:v>85.0</c:v>
                </c:pt>
                <c:pt idx="115">
                  <c:v>18.0</c:v>
                </c:pt>
                <c:pt idx="116">
                  <c:v>195.0</c:v>
                </c:pt>
                <c:pt idx="117">
                  <c:v>32.0</c:v>
                </c:pt>
                <c:pt idx="118">
                  <c:v>64.0</c:v>
                </c:pt>
                <c:pt idx="119">
                  <c:v>42.0</c:v>
                </c:pt>
                <c:pt idx="120">
                  <c:v>205.0</c:v>
                </c:pt>
                <c:pt idx="121">
                  <c:v>115.0</c:v>
                </c:pt>
                <c:pt idx="122">
                  <c:v>45.0</c:v>
                </c:pt>
                <c:pt idx="123">
                  <c:v>79.0</c:v>
                </c:pt>
                <c:pt idx="124">
                  <c:v>54.0</c:v>
                </c:pt>
                <c:pt idx="125">
                  <c:v>143.0</c:v>
                </c:pt>
                <c:pt idx="126">
                  <c:v>20.0</c:v>
                </c:pt>
                <c:pt idx="127">
                  <c:v>40.0</c:v>
                </c:pt>
                <c:pt idx="128">
                  <c:v>50.0</c:v>
                </c:pt>
                <c:pt idx="129">
                  <c:v>5.0</c:v>
                </c:pt>
                <c:pt idx="130">
                  <c:v>41.0</c:v>
                </c:pt>
                <c:pt idx="131">
                  <c:v>276.0</c:v>
                </c:pt>
                <c:pt idx="132">
                  <c:v>53.0</c:v>
                </c:pt>
                <c:pt idx="133">
                  <c:v>48.0</c:v>
                </c:pt>
                <c:pt idx="134">
                  <c:v>16.0</c:v>
                </c:pt>
                <c:pt idx="135">
                  <c:v>72.0</c:v>
                </c:pt>
                <c:pt idx="136">
                  <c:v>16.0</c:v>
                </c:pt>
                <c:pt idx="137">
                  <c:v>316.0</c:v>
                </c:pt>
                <c:pt idx="138">
                  <c:v>188.0</c:v>
                </c:pt>
                <c:pt idx="139">
                  <c:v>22.0</c:v>
                </c:pt>
                <c:pt idx="140">
                  <c:v>71.0</c:v>
                </c:pt>
                <c:pt idx="141">
                  <c:v>32.0</c:v>
                </c:pt>
                <c:pt idx="142">
                  <c:v>222.0</c:v>
                </c:pt>
                <c:pt idx="143">
                  <c:v>26.0</c:v>
                </c:pt>
                <c:pt idx="144">
                  <c:v>19.0</c:v>
                </c:pt>
                <c:pt idx="145">
                  <c:v>103.0</c:v>
                </c:pt>
                <c:pt idx="146">
                  <c:v>53.0</c:v>
                </c:pt>
                <c:pt idx="147">
                  <c:v>66.0</c:v>
                </c:pt>
                <c:pt idx="148">
                  <c:v>13.0</c:v>
                </c:pt>
                <c:pt idx="149">
                  <c:v>22.0</c:v>
                </c:pt>
                <c:pt idx="150">
                  <c:v>33.0</c:v>
                </c:pt>
                <c:pt idx="151">
                  <c:v>19.0</c:v>
                </c:pt>
                <c:pt idx="152">
                  <c:v>97.0</c:v>
                </c:pt>
                <c:pt idx="153">
                  <c:v>76.0</c:v>
                </c:pt>
                <c:pt idx="154">
                  <c:v>88.0</c:v>
                </c:pt>
                <c:pt idx="155">
                  <c:v>204.0</c:v>
                </c:pt>
                <c:pt idx="156">
                  <c:v>168.0</c:v>
                </c:pt>
                <c:pt idx="157">
                  <c:v>31.0</c:v>
                </c:pt>
                <c:pt idx="158">
                  <c:v>219.0</c:v>
                </c:pt>
                <c:pt idx="159">
                  <c:v>128.0</c:v>
                </c:pt>
                <c:pt idx="160">
                  <c:v>89.0</c:v>
                </c:pt>
                <c:pt idx="161">
                  <c:v>35.0</c:v>
                </c:pt>
                <c:pt idx="162">
                  <c:v>363.0</c:v>
                </c:pt>
                <c:pt idx="163">
                  <c:v>11.0</c:v>
                </c:pt>
                <c:pt idx="164">
                  <c:v>24.0</c:v>
                </c:pt>
                <c:pt idx="165">
                  <c:v>41.0</c:v>
                </c:pt>
                <c:pt idx="166">
                  <c:v>164.0</c:v>
                </c:pt>
                <c:pt idx="167">
                  <c:v>105.0</c:v>
                </c:pt>
                <c:pt idx="168">
                  <c:v>67.0</c:v>
                </c:pt>
                <c:pt idx="169">
                  <c:v>53.0</c:v>
                </c:pt>
                <c:pt idx="170">
                  <c:v>69.0</c:v>
                </c:pt>
                <c:pt idx="171">
                  <c:v>105.0</c:v>
                </c:pt>
                <c:pt idx="172">
                  <c:v>4.0</c:v>
                </c:pt>
                <c:pt idx="173">
                  <c:v>112.0</c:v>
                </c:pt>
                <c:pt idx="174">
                  <c:v>78.0</c:v>
                </c:pt>
                <c:pt idx="175">
                  <c:v>120.0</c:v>
                </c:pt>
                <c:pt idx="176">
                  <c:v>15.0</c:v>
                </c:pt>
                <c:pt idx="177">
                  <c:v>17.0</c:v>
                </c:pt>
                <c:pt idx="178">
                  <c:v>44.0</c:v>
                </c:pt>
              </c:numCache>
            </c:numRef>
          </c:bubbleSize>
          <c:bubble3D val="1"/>
        </c:ser>
        <c:ser>
          <c:idx val="2"/>
          <c:order val="2"/>
          <c:spPr>
            <a:solidFill>
              <a:srgbClr val="DD0806"/>
            </a:solidFill>
            <a:ln w="25400">
              <a:noFill/>
            </a:ln>
          </c:spPr>
          <c:invertIfNegative val="0"/>
          <c:xVal>
            <c:numRef>
              <c:f>Экономика!$E$195:$E$310</c:f>
              <c:numCache>
                <c:formatCode>General</c:formatCode>
                <c:ptCount val="116"/>
                <c:pt idx="0">
                  <c:v>123.0</c:v>
                </c:pt>
                <c:pt idx="1">
                  <c:v>65.0</c:v>
                </c:pt>
                <c:pt idx="2">
                  <c:v>63.37</c:v>
                </c:pt>
                <c:pt idx="3">
                  <c:v>88.86</c:v>
                </c:pt>
                <c:pt idx="4">
                  <c:v>78.0</c:v>
                </c:pt>
                <c:pt idx="5">
                  <c:v>58.7</c:v>
                </c:pt>
                <c:pt idx="6">
                  <c:v>112.6</c:v>
                </c:pt>
                <c:pt idx="7">
                  <c:v>59.0</c:v>
                </c:pt>
                <c:pt idx="8">
                  <c:v>47.95</c:v>
                </c:pt>
                <c:pt idx="9">
                  <c:v>0.0</c:v>
                </c:pt>
                <c:pt idx="10">
                  <c:v>72.0</c:v>
                </c:pt>
                <c:pt idx="11">
                  <c:v>69.6667</c:v>
                </c:pt>
                <c:pt idx="12">
                  <c:v>63.37</c:v>
                </c:pt>
                <c:pt idx="13">
                  <c:v>59.9</c:v>
                </c:pt>
                <c:pt idx="14">
                  <c:v>70.0</c:v>
                </c:pt>
                <c:pt idx="15">
                  <c:v>59.91</c:v>
                </c:pt>
                <c:pt idx="16">
                  <c:v>103.3</c:v>
                </c:pt>
                <c:pt idx="17">
                  <c:v>60.7</c:v>
                </c:pt>
                <c:pt idx="18">
                  <c:v>55.0</c:v>
                </c:pt>
                <c:pt idx="19">
                  <c:v>51.0</c:v>
                </c:pt>
                <c:pt idx="20">
                  <c:v>70.23</c:v>
                </c:pt>
                <c:pt idx="21">
                  <c:v>47.8</c:v>
                </c:pt>
                <c:pt idx="22">
                  <c:v>102.7333</c:v>
                </c:pt>
                <c:pt idx="23">
                  <c:v>61.16</c:v>
                </c:pt>
                <c:pt idx="24">
                  <c:v>91.11330000000001</c:v>
                </c:pt>
                <c:pt idx="25">
                  <c:v>0.0</c:v>
                </c:pt>
                <c:pt idx="26">
                  <c:v>79.0</c:v>
                </c:pt>
                <c:pt idx="27">
                  <c:v>92.0</c:v>
                </c:pt>
                <c:pt idx="28">
                  <c:v>56.5</c:v>
                </c:pt>
                <c:pt idx="29">
                  <c:v>88.0</c:v>
                </c:pt>
                <c:pt idx="30">
                  <c:v>93.9</c:v>
                </c:pt>
                <c:pt idx="31">
                  <c:v>73.0</c:v>
                </c:pt>
                <c:pt idx="32">
                  <c:v>79.8</c:v>
                </c:pt>
                <c:pt idx="33">
                  <c:v>58.0</c:v>
                </c:pt>
                <c:pt idx="34">
                  <c:v>70.24</c:v>
                </c:pt>
                <c:pt idx="35">
                  <c:v>97.0567</c:v>
                </c:pt>
                <c:pt idx="36">
                  <c:v>122.0</c:v>
                </c:pt>
                <c:pt idx="37">
                  <c:v>50.0</c:v>
                </c:pt>
                <c:pt idx="38">
                  <c:v>45.0</c:v>
                </c:pt>
                <c:pt idx="39">
                  <c:v>53.0</c:v>
                </c:pt>
                <c:pt idx="40">
                  <c:v>93.0</c:v>
                </c:pt>
                <c:pt idx="41">
                  <c:v>74.0</c:v>
                </c:pt>
                <c:pt idx="42">
                  <c:v>58.95</c:v>
                </c:pt>
                <c:pt idx="43">
                  <c:v>94.14</c:v>
                </c:pt>
                <c:pt idx="44">
                  <c:v>73.8</c:v>
                </c:pt>
                <c:pt idx="45">
                  <c:v>127.0</c:v>
                </c:pt>
                <c:pt idx="46">
                  <c:v>69.5</c:v>
                </c:pt>
                <c:pt idx="47">
                  <c:v>0.0</c:v>
                </c:pt>
                <c:pt idx="48">
                  <c:v>66.0467</c:v>
                </c:pt>
                <c:pt idx="49">
                  <c:v>69.0</c:v>
                </c:pt>
                <c:pt idx="50">
                  <c:v>129.87</c:v>
                </c:pt>
                <c:pt idx="51">
                  <c:v>94.2</c:v>
                </c:pt>
                <c:pt idx="52">
                  <c:v>44.985</c:v>
                </c:pt>
                <c:pt idx="53">
                  <c:v>0.0</c:v>
                </c:pt>
                <c:pt idx="54">
                  <c:v>50.0</c:v>
                </c:pt>
                <c:pt idx="55">
                  <c:v>95.0</c:v>
                </c:pt>
                <c:pt idx="56">
                  <c:v>116.0</c:v>
                </c:pt>
                <c:pt idx="57">
                  <c:v>72.84</c:v>
                </c:pt>
                <c:pt idx="58">
                  <c:v>63.0</c:v>
                </c:pt>
                <c:pt idx="59">
                  <c:v>51.0</c:v>
                </c:pt>
                <c:pt idx="60">
                  <c:v>0.0</c:v>
                </c:pt>
                <c:pt idx="61">
                  <c:v>0.0</c:v>
                </c:pt>
                <c:pt idx="62">
                  <c:v>83.38</c:v>
                </c:pt>
                <c:pt idx="63">
                  <c:v>66.8</c:v>
                </c:pt>
                <c:pt idx="64">
                  <c:v>71.5</c:v>
                </c:pt>
                <c:pt idx="65">
                  <c:v>0.0</c:v>
                </c:pt>
                <c:pt idx="66">
                  <c:v>71.96</c:v>
                </c:pt>
                <c:pt idx="67">
                  <c:v>54.9</c:v>
                </c:pt>
                <c:pt idx="68">
                  <c:v>0.0</c:v>
                </c:pt>
                <c:pt idx="69">
                  <c:v>42.84</c:v>
                </c:pt>
                <c:pt idx="70">
                  <c:v>92.0</c:v>
                </c:pt>
                <c:pt idx="71">
                  <c:v>64.0</c:v>
                </c:pt>
                <c:pt idx="72">
                  <c:v>69.4</c:v>
                </c:pt>
                <c:pt idx="73">
                  <c:v>70.24</c:v>
                </c:pt>
                <c:pt idx="74">
                  <c:v>116.0</c:v>
                </c:pt>
                <c:pt idx="75">
                  <c:v>82.5</c:v>
                </c:pt>
                <c:pt idx="76">
                  <c:v>137.25</c:v>
                </c:pt>
                <c:pt idx="77">
                  <c:v>142.3</c:v>
                </c:pt>
                <c:pt idx="78">
                  <c:v>69.38</c:v>
                </c:pt>
                <c:pt idx="79">
                  <c:v>66.8</c:v>
                </c:pt>
                <c:pt idx="80">
                  <c:v>0.0</c:v>
                </c:pt>
                <c:pt idx="81">
                  <c:v>100.8</c:v>
                </c:pt>
                <c:pt idx="82">
                  <c:v>41.5</c:v>
                </c:pt>
                <c:pt idx="83">
                  <c:v>64.0</c:v>
                </c:pt>
                <c:pt idx="84">
                  <c:v>71.1</c:v>
                </c:pt>
                <c:pt idx="85">
                  <c:v>89.0</c:v>
                </c:pt>
                <c:pt idx="86">
                  <c:v>63.0</c:v>
                </c:pt>
                <c:pt idx="87">
                  <c:v>77.4</c:v>
                </c:pt>
                <c:pt idx="88">
                  <c:v>63.6</c:v>
                </c:pt>
                <c:pt idx="89">
                  <c:v>67.5</c:v>
                </c:pt>
                <c:pt idx="90">
                  <c:v>86.76</c:v>
                </c:pt>
                <c:pt idx="91">
                  <c:v>42.5</c:v>
                </c:pt>
                <c:pt idx="92">
                  <c:v>71.102</c:v>
                </c:pt>
                <c:pt idx="93">
                  <c:v>60.36</c:v>
                </c:pt>
                <c:pt idx="94">
                  <c:v>0.0</c:v>
                </c:pt>
                <c:pt idx="95">
                  <c:v>76.0</c:v>
                </c:pt>
                <c:pt idx="96">
                  <c:v>63.37</c:v>
                </c:pt>
                <c:pt idx="97">
                  <c:v>70.06</c:v>
                </c:pt>
                <c:pt idx="98">
                  <c:v>93.68000000000001</c:v>
                </c:pt>
                <c:pt idx="99">
                  <c:v>55.0</c:v>
                </c:pt>
                <c:pt idx="100">
                  <c:v>0.0</c:v>
                </c:pt>
                <c:pt idx="101">
                  <c:v>63.865</c:v>
                </c:pt>
                <c:pt idx="102">
                  <c:v>55.0</c:v>
                </c:pt>
                <c:pt idx="103">
                  <c:v>0.0</c:v>
                </c:pt>
                <c:pt idx="104">
                  <c:v>85.0</c:v>
                </c:pt>
                <c:pt idx="105">
                  <c:v>0.0</c:v>
                </c:pt>
                <c:pt idx="106">
                  <c:v>145.01</c:v>
                </c:pt>
                <c:pt idx="107">
                  <c:v>52.0</c:v>
                </c:pt>
                <c:pt idx="108">
                  <c:v>0.0</c:v>
                </c:pt>
                <c:pt idx="109">
                  <c:v>72.4667</c:v>
                </c:pt>
                <c:pt idx="110">
                  <c:v>0.0</c:v>
                </c:pt>
                <c:pt idx="111">
                  <c:v>196.75</c:v>
                </c:pt>
                <c:pt idx="112">
                  <c:v>0.0</c:v>
                </c:pt>
                <c:pt idx="113">
                  <c:v>100.1</c:v>
                </c:pt>
                <c:pt idx="114">
                  <c:v>72.2333</c:v>
                </c:pt>
                <c:pt idx="115">
                  <c:v>69.05</c:v>
                </c:pt>
              </c:numCache>
            </c:numRef>
          </c:xVal>
          <c:yVal>
            <c:numRef>
              <c:f>Экономика!$F$195:$F$310</c:f>
              <c:numCache>
                <c:formatCode>General</c:formatCode>
                <c:ptCount val="116"/>
                <c:pt idx="0">
                  <c:v>56.0</c:v>
                </c:pt>
                <c:pt idx="1">
                  <c:v>56.0</c:v>
                </c:pt>
                <c:pt idx="2">
                  <c:v>56.0</c:v>
                </c:pt>
                <c:pt idx="3">
                  <c:v>56.0</c:v>
                </c:pt>
                <c:pt idx="4">
                  <c:v>55.9</c:v>
                </c:pt>
                <c:pt idx="5">
                  <c:v>55.9</c:v>
                </c:pt>
                <c:pt idx="6">
                  <c:v>55.9</c:v>
                </c:pt>
                <c:pt idx="7">
                  <c:v>55.8</c:v>
                </c:pt>
                <c:pt idx="8">
                  <c:v>55.8</c:v>
                </c:pt>
                <c:pt idx="9">
                  <c:v>55.8</c:v>
                </c:pt>
                <c:pt idx="10">
                  <c:v>55.8</c:v>
                </c:pt>
                <c:pt idx="11">
                  <c:v>55.8</c:v>
                </c:pt>
                <c:pt idx="12">
                  <c:v>55.7</c:v>
                </c:pt>
                <c:pt idx="13">
                  <c:v>55.7</c:v>
                </c:pt>
                <c:pt idx="14">
                  <c:v>55.7</c:v>
                </c:pt>
                <c:pt idx="15">
                  <c:v>55.7</c:v>
                </c:pt>
                <c:pt idx="16">
                  <c:v>55.7</c:v>
                </c:pt>
                <c:pt idx="17">
                  <c:v>55.7</c:v>
                </c:pt>
                <c:pt idx="18">
                  <c:v>55.6</c:v>
                </c:pt>
                <c:pt idx="19">
                  <c:v>55.6</c:v>
                </c:pt>
                <c:pt idx="20">
                  <c:v>55.6</c:v>
                </c:pt>
                <c:pt idx="21">
                  <c:v>55.5</c:v>
                </c:pt>
                <c:pt idx="22">
                  <c:v>55.5</c:v>
                </c:pt>
                <c:pt idx="23">
                  <c:v>55.4</c:v>
                </c:pt>
                <c:pt idx="24">
                  <c:v>55.3</c:v>
                </c:pt>
                <c:pt idx="25">
                  <c:v>55.3</c:v>
                </c:pt>
                <c:pt idx="26">
                  <c:v>55.3</c:v>
                </c:pt>
                <c:pt idx="27">
                  <c:v>55.3</c:v>
                </c:pt>
                <c:pt idx="28">
                  <c:v>55.2</c:v>
                </c:pt>
                <c:pt idx="29">
                  <c:v>55.2</c:v>
                </c:pt>
                <c:pt idx="30">
                  <c:v>55.2</c:v>
                </c:pt>
                <c:pt idx="31">
                  <c:v>55.1</c:v>
                </c:pt>
                <c:pt idx="32">
                  <c:v>55.1</c:v>
                </c:pt>
                <c:pt idx="33">
                  <c:v>55.0</c:v>
                </c:pt>
                <c:pt idx="34">
                  <c:v>55.0</c:v>
                </c:pt>
                <c:pt idx="35">
                  <c:v>54.9</c:v>
                </c:pt>
                <c:pt idx="36">
                  <c:v>54.9</c:v>
                </c:pt>
                <c:pt idx="37">
                  <c:v>54.7</c:v>
                </c:pt>
                <c:pt idx="38">
                  <c:v>54.6</c:v>
                </c:pt>
                <c:pt idx="39">
                  <c:v>54.6</c:v>
                </c:pt>
                <c:pt idx="40">
                  <c:v>54.6</c:v>
                </c:pt>
                <c:pt idx="41">
                  <c:v>54.4</c:v>
                </c:pt>
                <c:pt idx="42">
                  <c:v>54.4</c:v>
                </c:pt>
                <c:pt idx="43">
                  <c:v>54.3</c:v>
                </c:pt>
                <c:pt idx="44">
                  <c:v>54.3</c:v>
                </c:pt>
                <c:pt idx="45">
                  <c:v>54.2</c:v>
                </c:pt>
                <c:pt idx="46">
                  <c:v>54.2</c:v>
                </c:pt>
                <c:pt idx="47">
                  <c:v>54.1</c:v>
                </c:pt>
                <c:pt idx="48">
                  <c:v>54.0</c:v>
                </c:pt>
                <c:pt idx="49">
                  <c:v>54.0</c:v>
                </c:pt>
                <c:pt idx="50">
                  <c:v>54.0</c:v>
                </c:pt>
                <c:pt idx="51">
                  <c:v>54.0</c:v>
                </c:pt>
                <c:pt idx="52">
                  <c:v>53.9</c:v>
                </c:pt>
                <c:pt idx="53">
                  <c:v>53.8</c:v>
                </c:pt>
                <c:pt idx="54">
                  <c:v>53.8</c:v>
                </c:pt>
                <c:pt idx="55">
                  <c:v>53.7</c:v>
                </c:pt>
                <c:pt idx="56">
                  <c:v>53.7</c:v>
                </c:pt>
                <c:pt idx="57">
                  <c:v>53.7</c:v>
                </c:pt>
                <c:pt idx="58">
                  <c:v>53.6</c:v>
                </c:pt>
                <c:pt idx="59">
                  <c:v>53.5</c:v>
                </c:pt>
                <c:pt idx="60">
                  <c:v>53.4</c:v>
                </c:pt>
                <c:pt idx="61">
                  <c:v>53.4</c:v>
                </c:pt>
                <c:pt idx="62">
                  <c:v>53.2</c:v>
                </c:pt>
                <c:pt idx="63">
                  <c:v>53.1</c:v>
                </c:pt>
                <c:pt idx="64">
                  <c:v>53.1</c:v>
                </c:pt>
                <c:pt idx="65">
                  <c:v>53.0</c:v>
                </c:pt>
                <c:pt idx="66">
                  <c:v>53.0</c:v>
                </c:pt>
                <c:pt idx="67">
                  <c:v>52.9</c:v>
                </c:pt>
                <c:pt idx="68">
                  <c:v>52.9</c:v>
                </c:pt>
                <c:pt idx="69">
                  <c:v>52.8</c:v>
                </c:pt>
                <c:pt idx="70">
                  <c:v>52.7</c:v>
                </c:pt>
                <c:pt idx="71">
                  <c:v>52.5</c:v>
                </c:pt>
                <c:pt idx="72">
                  <c:v>52.5</c:v>
                </c:pt>
                <c:pt idx="73">
                  <c:v>52.5</c:v>
                </c:pt>
                <c:pt idx="74">
                  <c:v>52.3</c:v>
                </c:pt>
                <c:pt idx="75">
                  <c:v>52.2</c:v>
                </c:pt>
                <c:pt idx="76">
                  <c:v>52.2</c:v>
                </c:pt>
                <c:pt idx="77">
                  <c:v>52.2</c:v>
                </c:pt>
                <c:pt idx="78">
                  <c:v>52.1</c:v>
                </c:pt>
                <c:pt idx="79">
                  <c:v>52.1</c:v>
                </c:pt>
                <c:pt idx="80">
                  <c:v>52.1</c:v>
                </c:pt>
                <c:pt idx="81">
                  <c:v>52.1</c:v>
                </c:pt>
                <c:pt idx="82">
                  <c:v>51.9</c:v>
                </c:pt>
                <c:pt idx="83">
                  <c:v>51.9</c:v>
                </c:pt>
                <c:pt idx="84">
                  <c:v>51.6</c:v>
                </c:pt>
                <c:pt idx="85">
                  <c:v>51.5</c:v>
                </c:pt>
                <c:pt idx="86">
                  <c:v>51.3</c:v>
                </c:pt>
                <c:pt idx="87">
                  <c:v>51.0</c:v>
                </c:pt>
                <c:pt idx="88">
                  <c:v>51.0</c:v>
                </c:pt>
                <c:pt idx="89">
                  <c:v>50.9</c:v>
                </c:pt>
                <c:pt idx="90">
                  <c:v>50.6</c:v>
                </c:pt>
                <c:pt idx="91">
                  <c:v>50.4</c:v>
                </c:pt>
                <c:pt idx="92">
                  <c:v>50.3</c:v>
                </c:pt>
                <c:pt idx="93">
                  <c:v>50.3</c:v>
                </c:pt>
                <c:pt idx="94">
                  <c:v>49.9</c:v>
                </c:pt>
                <c:pt idx="95">
                  <c:v>49.7</c:v>
                </c:pt>
                <c:pt idx="96">
                  <c:v>49.5</c:v>
                </c:pt>
                <c:pt idx="97">
                  <c:v>49.5</c:v>
                </c:pt>
                <c:pt idx="98">
                  <c:v>49.2</c:v>
                </c:pt>
                <c:pt idx="99">
                  <c:v>49.1</c:v>
                </c:pt>
                <c:pt idx="100">
                  <c:v>48.4</c:v>
                </c:pt>
                <c:pt idx="101">
                  <c:v>47.2</c:v>
                </c:pt>
                <c:pt idx="102">
                  <c:v>47.0</c:v>
                </c:pt>
                <c:pt idx="103">
                  <c:v>47.0</c:v>
                </c:pt>
                <c:pt idx="104">
                  <c:v>46.8</c:v>
                </c:pt>
                <c:pt idx="105">
                  <c:v>46.6</c:v>
                </c:pt>
                <c:pt idx="106">
                  <c:v>38.3</c:v>
                </c:pt>
              </c:numCache>
            </c:numRef>
          </c:yVal>
          <c:bubbleSize>
            <c:numRef>
              <c:f>Экономика!$G$195:$G$310</c:f>
              <c:numCache>
                <c:formatCode>General</c:formatCode>
                <c:ptCount val="116"/>
                <c:pt idx="0">
                  <c:v>329.0</c:v>
                </c:pt>
                <c:pt idx="1">
                  <c:v>238.0</c:v>
                </c:pt>
                <c:pt idx="2">
                  <c:v>5.0</c:v>
                </c:pt>
                <c:pt idx="3">
                  <c:v>125.0</c:v>
                </c:pt>
                <c:pt idx="4">
                  <c:v>82.0</c:v>
                </c:pt>
                <c:pt idx="5">
                  <c:v>116.0</c:v>
                </c:pt>
                <c:pt idx="6">
                  <c:v>10.0</c:v>
                </c:pt>
                <c:pt idx="7">
                  <c:v>43.0</c:v>
                </c:pt>
                <c:pt idx="8">
                  <c:v>48.0</c:v>
                </c:pt>
                <c:pt idx="9">
                  <c:v>23.0</c:v>
                </c:pt>
                <c:pt idx="10">
                  <c:v>31.0</c:v>
                </c:pt>
                <c:pt idx="11">
                  <c:v>216.0</c:v>
                </c:pt>
                <c:pt idx="12">
                  <c:v>54.0</c:v>
                </c:pt>
                <c:pt idx="13">
                  <c:v>79.0</c:v>
                </c:pt>
                <c:pt idx="14">
                  <c:v>68.0</c:v>
                </c:pt>
                <c:pt idx="15">
                  <c:v>3.0</c:v>
                </c:pt>
                <c:pt idx="16">
                  <c:v>63.0</c:v>
                </c:pt>
                <c:pt idx="17">
                  <c:v>23.0</c:v>
                </c:pt>
                <c:pt idx="18">
                  <c:v>27.0</c:v>
                </c:pt>
                <c:pt idx="19">
                  <c:v>55.0</c:v>
                </c:pt>
                <c:pt idx="20">
                  <c:v>57.0</c:v>
                </c:pt>
                <c:pt idx="21">
                  <c:v>50.0</c:v>
                </c:pt>
                <c:pt idx="22">
                  <c:v>56.0</c:v>
                </c:pt>
                <c:pt idx="23">
                  <c:v>55.0</c:v>
                </c:pt>
                <c:pt idx="24">
                  <c:v>95.0</c:v>
                </c:pt>
                <c:pt idx="25">
                  <c:v>33.0</c:v>
                </c:pt>
                <c:pt idx="26">
                  <c:v>22.0</c:v>
                </c:pt>
                <c:pt idx="27">
                  <c:v>151.0</c:v>
                </c:pt>
                <c:pt idx="28">
                  <c:v>76.0</c:v>
                </c:pt>
                <c:pt idx="29">
                  <c:v>22.0</c:v>
                </c:pt>
                <c:pt idx="30">
                  <c:v>99.0</c:v>
                </c:pt>
                <c:pt idx="31">
                  <c:v>117.0</c:v>
                </c:pt>
                <c:pt idx="32">
                  <c:v>15.0</c:v>
                </c:pt>
                <c:pt idx="33">
                  <c:v>10.0</c:v>
                </c:pt>
                <c:pt idx="34">
                  <c:v>58.0</c:v>
                </c:pt>
                <c:pt idx="35">
                  <c:v>186.0</c:v>
                </c:pt>
                <c:pt idx="36">
                  <c:v>123.0</c:v>
                </c:pt>
                <c:pt idx="37">
                  <c:v>82.0</c:v>
                </c:pt>
                <c:pt idx="38">
                  <c:v>34.0</c:v>
                </c:pt>
                <c:pt idx="39">
                  <c:v>34.0</c:v>
                </c:pt>
                <c:pt idx="40">
                  <c:v>51.0</c:v>
                </c:pt>
                <c:pt idx="41">
                  <c:v>107.0</c:v>
                </c:pt>
                <c:pt idx="42">
                  <c:v>135.0</c:v>
                </c:pt>
                <c:pt idx="43">
                  <c:v>39.0</c:v>
                </c:pt>
                <c:pt idx="44">
                  <c:v>20.0</c:v>
                </c:pt>
                <c:pt idx="45">
                  <c:v>25.0</c:v>
                </c:pt>
                <c:pt idx="46">
                  <c:v>83.0</c:v>
                </c:pt>
                <c:pt idx="47">
                  <c:v>70.0</c:v>
                </c:pt>
                <c:pt idx="48">
                  <c:v>29.0</c:v>
                </c:pt>
                <c:pt idx="49">
                  <c:v>45.0</c:v>
                </c:pt>
                <c:pt idx="50">
                  <c:v>113.0</c:v>
                </c:pt>
                <c:pt idx="51">
                  <c:v>50.0</c:v>
                </c:pt>
                <c:pt idx="52">
                  <c:v>37.0</c:v>
                </c:pt>
                <c:pt idx="53">
                  <c:v>122.0</c:v>
                </c:pt>
                <c:pt idx="54">
                  <c:v>18.0</c:v>
                </c:pt>
                <c:pt idx="55">
                  <c:v>78.0</c:v>
                </c:pt>
                <c:pt idx="56">
                  <c:v>60.0</c:v>
                </c:pt>
                <c:pt idx="57">
                  <c:v>46.0</c:v>
                </c:pt>
                <c:pt idx="58">
                  <c:v>43.0</c:v>
                </c:pt>
                <c:pt idx="59">
                  <c:v>40.0</c:v>
                </c:pt>
                <c:pt idx="60">
                  <c:v>61.0</c:v>
                </c:pt>
                <c:pt idx="61">
                  <c:v>60.0</c:v>
                </c:pt>
                <c:pt idx="62">
                  <c:v>28.0</c:v>
                </c:pt>
                <c:pt idx="63">
                  <c:v>40.0</c:v>
                </c:pt>
                <c:pt idx="64">
                  <c:v>34.0</c:v>
                </c:pt>
                <c:pt idx="65">
                  <c:v>8.0</c:v>
                </c:pt>
                <c:pt idx="66">
                  <c:v>18.0</c:v>
                </c:pt>
                <c:pt idx="67">
                  <c:v>23.0</c:v>
                </c:pt>
                <c:pt idx="68">
                  <c:v>124.0</c:v>
                </c:pt>
                <c:pt idx="69">
                  <c:v>12.0</c:v>
                </c:pt>
                <c:pt idx="70">
                  <c:v>27.0</c:v>
                </c:pt>
                <c:pt idx="71">
                  <c:v>105.0</c:v>
                </c:pt>
                <c:pt idx="72">
                  <c:v>38.0</c:v>
                </c:pt>
                <c:pt idx="73">
                  <c:v>36.0</c:v>
                </c:pt>
                <c:pt idx="74">
                  <c:v>5.0</c:v>
                </c:pt>
                <c:pt idx="75">
                  <c:v>24.0</c:v>
                </c:pt>
                <c:pt idx="76">
                  <c:v>25.0</c:v>
                </c:pt>
                <c:pt idx="77">
                  <c:v>13.0</c:v>
                </c:pt>
                <c:pt idx="78">
                  <c:v>16.0</c:v>
                </c:pt>
                <c:pt idx="79">
                  <c:v>31.0</c:v>
                </c:pt>
                <c:pt idx="80">
                  <c:v>7.0</c:v>
                </c:pt>
                <c:pt idx="81">
                  <c:v>68.0</c:v>
                </c:pt>
                <c:pt idx="82">
                  <c:v>18.0</c:v>
                </c:pt>
                <c:pt idx="83">
                  <c:v>46.0</c:v>
                </c:pt>
                <c:pt idx="84">
                  <c:v>14.0</c:v>
                </c:pt>
                <c:pt idx="85">
                  <c:v>73.0</c:v>
                </c:pt>
                <c:pt idx="86">
                  <c:v>9.0</c:v>
                </c:pt>
                <c:pt idx="87">
                  <c:v>38.0</c:v>
                </c:pt>
                <c:pt idx="88">
                  <c:v>42.0</c:v>
                </c:pt>
                <c:pt idx="89">
                  <c:v>11.0</c:v>
                </c:pt>
                <c:pt idx="90">
                  <c:v>5.0</c:v>
                </c:pt>
                <c:pt idx="91">
                  <c:v>85.0</c:v>
                </c:pt>
                <c:pt idx="92">
                  <c:v>4.0</c:v>
                </c:pt>
                <c:pt idx="93">
                  <c:v>13.0</c:v>
                </c:pt>
                <c:pt idx="94">
                  <c:v>88.0</c:v>
                </c:pt>
                <c:pt idx="95">
                  <c:v>9.0</c:v>
                </c:pt>
                <c:pt idx="96">
                  <c:v>13.0</c:v>
                </c:pt>
                <c:pt idx="97">
                  <c:v>25.0</c:v>
                </c:pt>
                <c:pt idx="98">
                  <c:v>33.0</c:v>
                </c:pt>
                <c:pt idx="99">
                  <c:v>11.0</c:v>
                </c:pt>
                <c:pt idx="100">
                  <c:v>10.0</c:v>
                </c:pt>
                <c:pt idx="101">
                  <c:v>6.0</c:v>
                </c:pt>
                <c:pt idx="102">
                  <c:v>27.0</c:v>
                </c:pt>
                <c:pt idx="103">
                  <c:v>28.0</c:v>
                </c:pt>
                <c:pt idx="104">
                  <c:v>65.0</c:v>
                </c:pt>
                <c:pt idx="105">
                  <c:v>33.0</c:v>
                </c:pt>
                <c:pt idx="106">
                  <c:v>1.0</c:v>
                </c:pt>
                <c:pt idx="107">
                  <c:v>26.0</c:v>
                </c:pt>
                <c:pt idx="109">
                  <c:v>690.0</c:v>
                </c:pt>
                <c:pt idx="113">
                  <c:v>5.0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-2027529944"/>
        <c:axId val="-2076119320"/>
      </c:bubbleChart>
      <c:valAx>
        <c:axId val="-2027529944"/>
        <c:scaling>
          <c:orientation val="minMax"/>
          <c:min val="3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dirty="0" smtClean="0"/>
                  <a:t>Стоимость обучения в год </a:t>
                </a:r>
                <a:r>
                  <a:rPr lang="ru-RU" dirty="0"/>
                  <a:t>(тыс. руб.)</a:t>
                </a:r>
              </a:p>
            </c:rich>
          </c:tx>
          <c:layout>
            <c:manualLayout>
              <c:xMode val="edge"/>
              <c:yMode val="edge"/>
              <c:x val="0.343320995803668"/>
              <c:y val="0.93109890792279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076119320"/>
        <c:crosses val="autoZero"/>
        <c:crossBetween val="midCat"/>
      </c:valAx>
      <c:valAx>
        <c:axId val="-2076119320"/>
        <c:scaling>
          <c:orientation val="minMax"/>
          <c:max val="100.0"/>
          <c:min val="3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/>
                  <a:t>Средний балл ЕГЭ платного приема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2027529944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Информатика</a:t>
            </a:r>
            <a:r>
              <a:rPr lang="ru-RU" baseline="0"/>
              <a:t> и вычислительная техника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79871828414913"/>
          <c:y val="0.136173364975503"/>
          <c:w val="0.854809062888791"/>
          <c:h val="0.698319623453769"/>
        </c:manualLayout>
      </c:layout>
      <c:bubbleChart>
        <c:varyColors val="0"/>
        <c:ser>
          <c:idx val="0"/>
          <c:order val="0"/>
          <c:tx>
            <c:v>Зеленая зона (&gt;70 баллов)</c:v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0.0517985533263765"/>
                  <c:y val="-0.042071208131694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НИУ</a:t>
                    </a:r>
                    <a:r>
                      <a:rPr lang="ru-RU" baseline="0"/>
                      <a:t> ВШЭ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671462728304881"/>
                  <c:y val="-0.02912622101424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ГУАП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34292545660976"/>
                  <c:y val="0.02912622101424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МИФИ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940047819626833"/>
                  <c:y val="-0.0097087403380833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КФУ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03597106652753"/>
                  <c:y val="-0.038834961352333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МИЭМ НИУ ВШЭ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ИВТ!$A$2:$A$11</c:f>
              <c:numCache>
                <c:formatCode>General</c:formatCode>
                <c:ptCount val="10"/>
                <c:pt idx="0">
                  <c:v>330.0</c:v>
                </c:pt>
                <c:pt idx="1">
                  <c:v>137.75</c:v>
                </c:pt>
                <c:pt idx="2">
                  <c:v>176.0</c:v>
                </c:pt>
                <c:pt idx="3">
                  <c:v>140.5777</c:v>
                </c:pt>
                <c:pt idx="4">
                  <c:v>123.42</c:v>
                </c:pt>
                <c:pt idx="5">
                  <c:v>73.7</c:v>
                </c:pt>
                <c:pt idx="6">
                  <c:v>79.98</c:v>
                </c:pt>
                <c:pt idx="7">
                  <c:v>119.055</c:v>
                </c:pt>
                <c:pt idx="8">
                  <c:v>240.0</c:v>
                </c:pt>
                <c:pt idx="9">
                  <c:v>260.0</c:v>
                </c:pt>
              </c:numCache>
            </c:numRef>
          </c:xVal>
          <c:yVal>
            <c:numRef>
              <c:f>ИВТ!$B$2:$B$11</c:f>
              <c:numCache>
                <c:formatCode>General</c:formatCode>
                <c:ptCount val="10"/>
                <c:pt idx="0">
                  <c:v>83.3</c:v>
                </c:pt>
                <c:pt idx="1">
                  <c:v>81.1</c:v>
                </c:pt>
                <c:pt idx="2">
                  <c:v>80.3</c:v>
                </c:pt>
                <c:pt idx="3">
                  <c:v>79.0</c:v>
                </c:pt>
                <c:pt idx="4">
                  <c:v>74.3</c:v>
                </c:pt>
                <c:pt idx="5">
                  <c:v>72.1</c:v>
                </c:pt>
                <c:pt idx="6">
                  <c:v>71.7</c:v>
                </c:pt>
                <c:pt idx="7">
                  <c:v>71.6</c:v>
                </c:pt>
                <c:pt idx="8">
                  <c:v>71.6</c:v>
                </c:pt>
                <c:pt idx="9">
                  <c:v>71.0</c:v>
                </c:pt>
              </c:numCache>
            </c:numRef>
          </c:yVal>
          <c:bubbleSize>
            <c:numRef>
              <c:f>ИВТ!$C$2:$C$11</c:f>
              <c:numCache>
                <c:formatCode>General</c:formatCode>
                <c:ptCount val="10"/>
                <c:pt idx="0">
                  <c:v>53.0</c:v>
                </c:pt>
                <c:pt idx="1">
                  <c:v>30.0</c:v>
                </c:pt>
                <c:pt idx="2">
                  <c:v>3.0</c:v>
                </c:pt>
                <c:pt idx="3">
                  <c:v>88.0</c:v>
                </c:pt>
                <c:pt idx="4">
                  <c:v>6.0</c:v>
                </c:pt>
                <c:pt idx="5">
                  <c:v>3.0</c:v>
                </c:pt>
                <c:pt idx="6">
                  <c:v>1.0</c:v>
                </c:pt>
                <c:pt idx="7">
                  <c:v>126.0</c:v>
                </c:pt>
                <c:pt idx="8">
                  <c:v>35.0</c:v>
                </c:pt>
                <c:pt idx="9">
                  <c:v>6.0</c:v>
                </c:pt>
              </c:numCache>
            </c:numRef>
          </c:bubbleSize>
          <c:bubble3D val="1"/>
        </c:ser>
        <c:ser>
          <c:idx val="1"/>
          <c:order val="1"/>
          <c:tx>
            <c:v>Белая зона (от 56 до 70 баллов)</c:v>
          </c:tx>
          <c:spPr>
            <a:solidFill>
              <a:srgbClr val="EEECE1">
                <a:lumMod val="75000"/>
              </a:srgbClr>
            </a:solidFill>
            <a:ln w="25400">
              <a:noFill/>
            </a:ln>
          </c:spPr>
          <c:invertIfNegative val="0"/>
          <c:dLbls>
            <c:dLbl>
              <c:idx val="8"/>
              <c:layout>
                <c:manualLayout>
                  <c:x val="-0.0134292545660976"/>
                  <c:y val="-0.022653727455527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ИТМО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5515571590767"/>
                  <c:y val="-0.012944987117444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МГТУ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ИВТ!$A$12:$A$62</c:f>
              <c:numCache>
                <c:formatCode>General</c:formatCode>
                <c:ptCount val="51"/>
                <c:pt idx="0">
                  <c:v>145.0</c:v>
                </c:pt>
                <c:pt idx="1">
                  <c:v>130.0</c:v>
                </c:pt>
                <c:pt idx="2">
                  <c:v>74.6667</c:v>
                </c:pt>
                <c:pt idx="3">
                  <c:v>235.0</c:v>
                </c:pt>
                <c:pt idx="4">
                  <c:v>131.9</c:v>
                </c:pt>
                <c:pt idx="5">
                  <c:v>94.32</c:v>
                </c:pt>
                <c:pt idx="6">
                  <c:v>126.43</c:v>
                </c:pt>
                <c:pt idx="7">
                  <c:v>99.49</c:v>
                </c:pt>
                <c:pt idx="8">
                  <c:v>134.0</c:v>
                </c:pt>
                <c:pt idx="9">
                  <c:v>75.9</c:v>
                </c:pt>
                <c:pt idx="10">
                  <c:v>73.8</c:v>
                </c:pt>
                <c:pt idx="11">
                  <c:v>226.889</c:v>
                </c:pt>
                <c:pt idx="12">
                  <c:v>93.765</c:v>
                </c:pt>
                <c:pt idx="14">
                  <c:v>86.9</c:v>
                </c:pt>
                <c:pt idx="15">
                  <c:v>43.68</c:v>
                </c:pt>
                <c:pt idx="16">
                  <c:v>210.0</c:v>
                </c:pt>
                <c:pt idx="17">
                  <c:v>183.75</c:v>
                </c:pt>
                <c:pt idx="18">
                  <c:v>170.5</c:v>
                </c:pt>
                <c:pt idx="19">
                  <c:v>141.0</c:v>
                </c:pt>
                <c:pt idx="20">
                  <c:v>123.0</c:v>
                </c:pt>
                <c:pt idx="21">
                  <c:v>146.2</c:v>
                </c:pt>
                <c:pt idx="22">
                  <c:v>156.0</c:v>
                </c:pt>
                <c:pt idx="23">
                  <c:v>82.15199999999998</c:v>
                </c:pt>
                <c:pt idx="24">
                  <c:v>144.0</c:v>
                </c:pt>
                <c:pt idx="26">
                  <c:v>124.045</c:v>
                </c:pt>
                <c:pt idx="27">
                  <c:v>220.0</c:v>
                </c:pt>
                <c:pt idx="28">
                  <c:v>128.0</c:v>
                </c:pt>
                <c:pt idx="29">
                  <c:v>121.3</c:v>
                </c:pt>
                <c:pt idx="30">
                  <c:v>78.4</c:v>
                </c:pt>
                <c:pt idx="31">
                  <c:v>134.0</c:v>
                </c:pt>
                <c:pt idx="32">
                  <c:v>122.6333</c:v>
                </c:pt>
                <c:pt idx="34">
                  <c:v>81.5</c:v>
                </c:pt>
                <c:pt idx="35">
                  <c:v>68.895</c:v>
                </c:pt>
                <c:pt idx="36">
                  <c:v>102.0</c:v>
                </c:pt>
                <c:pt idx="37">
                  <c:v>114.5</c:v>
                </c:pt>
                <c:pt idx="38">
                  <c:v>82.4</c:v>
                </c:pt>
                <c:pt idx="39">
                  <c:v>101.3425</c:v>
                </c:pt>
                <c:pt idx="40">
                  <c:v>126.5</c:v>
                </c:pt>
                <c:pt idx="41">
                  <c:v>75.12</c:v>
                </c:pt>
                <c:pt idx="42">
                  <c:v>95.8</c:v>
                </c:pt>
                <c:pt idx="43">
                  <c:v>115.16</c:v>
                </c:pt>
                <c:pt idx="44">
                  <c:v>122.0</c:v>
                </c:pt>
                <c:pt idx="45">
                  <c:v>101.6</c:v>
                </c:pt>
                <c:pt idx="46">
                  <c:v>90.78</c:v>
                </c:pt>
                <c:pt idx="47">
                  <c:v>70.0</c:v>
                </c:pt>
                <c:pt idx="48">
                  <c:v>81.5</c:v>
                </c:pt>
                <c:pt idx="49">
                  <c:v>70.0</c:v>
                </c:pt>
              </c:numCache>
            </c:numRef>
          </c:xVal>
          <c:yVal>
            <c:numRef>
              <c:f>ИВТ!$B$12:$B$62</c:f>
              <c:numCache>
                <c:formatCode>General</c:formatCode>
                <c:ptCount val="51"/>
                <c:pt idx="0">
                  <c:v>69.5</c:v>
                </c:pt>
                <c:pt idx="1">
                  <c:v>69.3</c:v>
                </c:pt>
                <c:pt idx="2">
                  <c:v>68.4</c:v>
                </c:pt>
                <c:pt idx="3">
                  <c:v>66.5</c:v>
                </c:pt>
                <c:pt idx="4">
                  <c:v>66.4</c:v>
                </c:pt>
                <c:pt idx="5">
                  <c:v>66.3</c:v>
                </c:pt>
                <c:pt idx="6">
                  <c:v>66.3</c:v>
                </c:pt>
                <c:pt idx="7">
                  <c:v>66.1</c:v>
                </c:pt>
                <c:pt idx="8">
                  <c:v>66.0</c:v>
                </c:pt>
                <c:pt idx="9">
                  <c:v>66.0</c:v>
                </c:pt>
                <c:pt idx="10">
                  <c:v>65.9</c:v>
                </c:pt>
                <c:pt idx="11">
                  <c:v>65.6</c:v>
                </c:pt>
                <c:pt idx="12">
                  <c:v>65.6</c:v>
                </c:pt>
                <c:pt idx="13">
                  <c:v>64.8</c:v>
                </c:pt>
                <c:pt idx="14">
                  <c:v>64.1</c:v>
                </c:pt>
                <c:pt idx="15">
                  <c:v>63.9</c:v>
                </c:pt>
                <c:pt idx="16">
                  <c:v>62.5</c:v>
                </c:pt>
                <c:pt idx="17">
                  <c:v>61.9</c:v>
                </c:pt>
                <c:pt idx="18">
                  <c:v>61.9</c:v>
                </c:pt>
                <c:pt idx="19">
                  <c:v>61.9</c:v>
                </c:pt>
                <c:pt idx="20">
                  <c:v>61.8</c:v>
                </c:pt>
                <c:pt idx="21">
                  <c:v>61.5</c:v>
                </c:pt>
                <c:pt idx="22">
                  <c:v>61.4</c:v>
                </c:pt>
                <c:pt idx="23">
                  <c:v>61.3</c:v>
                </c:pt>
                <c:pt idx="24">
                  <c:v>61.2</c:v>
                </c:pt>
                <c:pt idx="25">
                  <c:v>61.0</c:v>
                </c:pt>
                <c:pt idx="26">
                  <c:v>60.6</c:v>
                </c:pt>
                <c:pt idx="27">
                  <c:v>59.8</c:v>
                </c:pt>
                <c:pt idx="28">
                  <c:v>59.7</c:v>
                </c:pt>
                <c:pt idx="29">
                  <c:v>59.1</c:v>
                </c:pt>
                <c:pt idx="30">
                  <c:v>59.0</c:v>
                </c:pt>
                <c:pt idx="31">
                  <c:v>58.9</c:v>
                </c:pt>
                <c:pt idx="32">
                  <c:v>58.7</c:v>
                </c:pt>
                <c:pt idx="33">
                  <c:v>58.7</c:v>
                </c:pt>
                <c:pt idx="34">
                  <c:v>58.6</c:v>
                </c:pt>
                <c:pt idx="35">
                  <c:v>58.4</c:v>
                </c:pt>
                <c:pt idx="36">
                  <c:v>57.9</c:v>
                </c:pt>
                <c:pt idx="37">
                  <c:v>57.9</c:v>
                </c:pt>
                <c:pt idx="38">
                  <c:v>57.8</c:v>
                </c:pt>
                <c:pt idx="39">
                  <c:v>57.8</c:v>
                </c:pt>
                <c:pt idx="40">
                  <c:v>57.6</c:v>
                </c:pt>
                <c:pt idx="41">
                  <c:v>57.4</c:v>
                </c:pt>
                <c:pt idx="42">
                  <c:v>57.3</c:v>
                </c:pt>
                <c:pt idx="43">
                  <c:v>57.3</c:v>
                </c:pt>
                <c:pt idx="44">
                  <c:v>57.1</c:v>
                </c:pt>
                <c:pt idx="45">
                  <c:v>57.0</c:v>
                </c:pt>
                <c:pt idx="46">
                  <c:v>56.9</c:v>
                </c:pt>
                <c:pt idx="47">
                  <c:v>56.8</c:v>
                </c:pt>
                <c:pt idx="48">
                  <c:v>56.6</c:v>
                </c:pt>
                <c:pt idx="49">
                  <c:v>56.5</c:v>
                </c:pt>
                <c:pt idx="50">
                  <c:v>56.3</c:v>
                </c:pt>
              </c:numCache>
            </c:numRef>
          </c:yVal>
          <c:bubbleSize>
            <c:numRef>
              <c:f>ИВТ!$C$12:$C$62</c:f>
              <c:numCache>
                <c:formatCode>General</c:formatCode>
                <c:ptCount val="51"/>
                <c:pt idx="0">
                  <c:v>4.0</c:v>
                </c:pt>
                <c:pt idx="1">
                  <c:v>11.0</c:v>
                </c:pt>
                <c:pt idx="2">
                  <c:v>3.0</c:v>
                </c:pt>
                <c:pt idx="3">
                  <c:v>7.0</c:v>
                </c:pt>
                <c:pt idx="4">
                  <c:v>9.0</c:v>
                </c:pt>
                <c:pt idx="5">
                  <c:v>1.0</c:v>
                </c:pt>
                <c:pt idx="6">
                  <c:v>7.0</c:v>
                </c:pt>
                <c:pt idx="7">
                  <c:v>5.0</c:v>
                </c:pt>
                <c:pt idx="8">
                  <c:v>88.0</c:v>
                </c:pt>
                <c:pt idx="9">
                  <c:v>1.0</c:v>
                </c:pt>
                <c:pt idx="10">
                  <c:v>5.0</c:v>
                </c:pt>
                <c:pt idx="11">
                  <c:v>142.0</c:v>
                </c:pt>
                <c:pt idx="12">
                  <c:v>15.0</c:v>
                </c:pt>
                <c:pt idx="13">
                  <c:v>27.0</c:v>
                </c:pt>
                <c:pt idx="14">
                  <c:v>8.0</c:v>
                </c:pt>
                <c:pt idx="15">
                  <c:v>4.0</c:v>
                </c:pt>
                <c:pt idx="16">
                  <c:v>7.0</c:v>
                </c:pt>
                <c:pt idx="17">
                  <c:v>17.0</c:v>
                </c:pt>
                <c:pt idx="18">
                  <c:v>5.0</c:v>
                </c:pt>
                <c:pt idx="19">
                  <c:v>132.0</c:v>
                </c:pt>
                <c:pt idx="20">
                  <c:v>5.0</c:v>
                </c:pt>
                <c:pt idx="21">
                  <c:v>59.0</c:v>
                </c:pt>
                <c:pt idx="22">
                  <c:v>9.0</c:v>
                </c:pt>
                <c:pt idx="23">
                  <c:v>1.0</c:v>
                </c:pt>
                <c:pt idx="24">
                  <c:v>11.0</c:v>
                </c:pt>
                <c:pt idx="25">
                  <c:v>1.0</c:v>
                </c:pt>
                <c:pt idx="26">
                  <c:v>40.0</c:v>
                </c:pt>
                <c:pt idx="27">
                  <c:v>3.0</c:v>
                </c:pt>
                <c:pt idx="28">
                  <c:v>12.0</c:v>
                </c:pt>
                <c:pt idx="29">
                  <c:v>2.0</c:v>
                </c:pt>
                <c:pt idx="30">
                  <c:v>1.0</c:v>
                </c:pt>
                <c:pt idx="31">
                  <c:v>93.0</c:v>
                </c:pt>
                <c:pt idx="32">
                  <c:v>2.0</c:v>
                </c:pt>
                <c:pt idx="33">
                  <c:v>3.0</c:v>
                </c:pt>
                <c:pt idx="34">
                  <c:v>3.0</c:v>
                </c:pt>
                <c:pt idx="35">
                  <c:v>47.0</c:v>
                </c:pt>
                <c:pt idx="36">
                  <c:v>6.0</c:v>
                </c:pt>
                <c:pt idx="37">
                  <c:v>34.0</c:v>
                </c:pt>
                <c:pt idx="38">
                  <c:v>25.0</c:v>
                </c:pt>
                <c:pt idx="39">
                  <c:v>13.0</c:v>
                </c:pt>
                <c:pt idx="40">
                  <c:v>10.0</c:v>
                </c:pt>
                <c:pt idx="41">
                  <c:v>25.0</c:v>
                </c:pt>
                <c:pt idx="42">
                  <c:v>1.0</c:v>
                </c:pt>
                <c:pt idx="43">
                  <c:v>2.0</c:v>
                </c:pt>
                <c:pt idx="44">
                  <c:v>2.0</c:v>
                </c:pt>
                <c:pt idx="45">
                  <c:v>3.0</c:v>
                </c:pt>
                <c:pt idx="46">
                  <c:v>11.0</c:v>
                </c:pt>
                <c:pt idx="47">
                  <c:v>10.0</c:v>
                </c:pt>
                <c:pt idx="48">
                  <c:v>5.0</c:v>
                </c:pt>
                <c:pt idx="49">
                  <c:v>2.0</c:v>
                </c:pt>
                <c:pt idx="50">
                  <c:v>1.0</c:v>
                </c:pt>
              </c:numCache>
            </c:numRef>
          </c:bubbleSize>
          <c:bubble3D val="1"/>
        </c:ser>
        <c:ser>
          <c:idx val="2"/>
          <c:order val="2"/>
          <c:tx>
            <c:v>Красная зона (&lt;56 баллов)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xVal>
            <c:numRef>
              <c:f>ИВТ!$A$63:$A$265</c:f>
              <c:numCache>
                <c:formatCode>General</c:formatCode>
                <c:ptCount val="203"/>
                <c:pt idx="0">
                  <c:v>105.0</c:v>
                </c:pt>
                <c:pt idx="1">
                  <c:v>113.4</c:v>
                </c:pt>
                <c:pt idx="2">
                  <c:v>122.193</c:v>
                </c:pt>
                <c:pt idx="3">
                  <c:v>75.66899999999998</c:v>
                </c:pt>
                <c:pt idx="4">
                  <c:v>123.0</c:v>
                </c:pt>
                <c:pt idx="5">
                  <c:v>134.0</c:v>
                </c:pt>
                <c:pt idx="6">
                  <c:v>88.0</c:v>
                </c:pt>
                <c:pt idx="7">
                  <c:v>176.0</c:v>
                </c:pt>
                <c:pt idx="8">
                  <c:v>127.0</c:v>
                </c:pt>
                <c:pt idx="9">
                  <c:v>117.8375</c:v>
                </c:pt>
                <c:pt idx="10">
                  <c:v>76.9</c:v>
                </c:pt>
                <c:pt idx="11">
                  <c:v>91.4</c:v>
                </c:pt>
                <c:pt idx="12">
                  <c:v>78.56</c:v>
                </c:pt>
                <c:pt idx="13">
                  <c:v>73.236</c:v>
                </c:pt>
                <c:pt idx="14">
                  <c:v>120.0</c:v>
                </c:pt>
                <c:pt idx="15">
                  <c:v>127.6</c:v>
                </c:pt>
                <c:pt idx="16">
                  <c:v>137.5</c:v>
                </c:pt>
                <c:pt idx="17">
                  <c:v>99.16999999999998</c:v>
                </c:pt>
                <c:pt idx="18">
                  <c:v>81.8</c:v>
                </c:pt>
                <c:pt idx="19">
                  <c:v>89.0</c:v>
                </c:pt>
                <c:pt idx="20">
                  <c:v>101.0</c:v>
                </c:pt>
                <c:pt idx="21">
                  <c:v>115.0</c:v>
                </c:pt>
                <c:pt idx="22">
                  <c:v>118.0</c:v>
                </c:pt>
                <c:pt idx="23">
                  <c:v>103.704</c:v>
                </c:pt>
                <c:pt idx="24">
                  <c:v>70.0</c:v>
                </c:pt>
                <c:pt idx="26">
                  <c:v>78.0</c:v>
                </c:pt>
                <c:pt idx="28">
                  <c:v>77.28</c:v>
                </c:pt>
                <c:pt idx="29">
                  <c:v>99.8</c:v>
                </c:pt>
                <c:pt idx="30">
                  <c:v>93.0</c:v>
                </c:pt>
                <c:pt idx="31">
                  <c:v>137.14</c:v>
                </c:pt>
                <c:pt idx="32">
                  <c:v>235.0</c:v>
                </c:pt>
                <c:pt idx="33">
                  <c:v>110.67</c:v>
                </c:pt>
                <c:pt idx="34">
                  <c:v>87.2</c:v>
                </c:pt>
                <c:pt idx="35">
                  <c:v>76.91</c:v>
                </c:pt>
                <c:pt idx="36">
                  <c:v>160.0</c:v>
                </c:pt>
                <c:pt idx="37">
                  <c:v>163.9</c:v>
                </c:pt>
                <c:pt idx="39">
                  <c:v>72.1</c:v>
                </c:pt>
                <c:pt idx="40">
                  <c:v>53.8</c:v>
                </c:pt>
                <c:pt idx="41">
                  <c:v>79.0</c:v>
                </c:pt>
                <c:pt idx="42">
                  <c:v>133.0</c:v>
                </c:pt>
                <c:pt idx="43">
                  <c:v>109.69</c:v>
                </c:pt>
                <c:pt idx="45">
                  <c:v>68.67399999999998</c:v>
                </c:pt>
                <c:pt idx="46">
                  <c:v>132.25</c:v>
                </c:pt>
                <c:pt idx="47">
                  <c:v>70.0</c:v>
                </c:pt>
                <c:pt idx="48">
                  <c:v>37.888</c:v>
                </c:pt>
                <c:pt idx="49">
                  <c:v>120.395</c:v>
                </c:pt>
                <c:pt idx="50">
                  <c:v>105.74</c:v>
                </c:pt>
                <c:pt idx="51">
                  <c:v>77.18499999999998</c:v>
                </c:pt>
                <c:pt idx="52">
                  <c:v>75.2013</c:v>
                </c:pt>
                <c:pt idx="53">
                  <c:v>121.75</c:v>
                </c:pt>
                <c:pt idx="54">
                  <c:v>126.6</c:v>
                </c:pt>
                <c:pt idx="55">
                  <c:v>87.49</c:v>
                </c:pt>
                <c:pt idx="56">
                  <c:v>108.55</c:v>
                </c:pt>
                <c:pt idx="58">
                  <c:v>86.4</c:v>
                </c:pt>
                <c:pt idx="60">
                  <c:v>92.27</c:v>
                </c:pt>
                <c:pt idx="61">
                  <c:v>88.5</c:v>
                </c:pt>
                <c:pt idx="62">
                  <c:v>101.1667</c:v>
                </c:pt>
                <c:pt idx="63">
                  <c:v>129.0</c:v>
                </c:pt>
                <c:pt idx="64">
                  <c:v>100.43</c:v>
                </c:pt>
                <c:pt idx="66">
                  <c:v>76.02</c:v>
                </c:pt>
                <c:pt idx="67">
                  <c:v>88.89</c:v>
                </c:pt>
                <c:pt idx="68">
                  <c:v>94.12</c:v>
                </c:pt>
                <c:pt idx="69">
                  <c:v>82.5</c:v>
                </c:pt>
                <c:pt idx="70">
                  <c:v>65.4</c:v>
                </c:pt>
                <c:pt idx="71">
                  <c:v>79.5</c:v>
                </c:pt>
                <c:pt idx="73">
                  <c:v>76.925</c:v>
                </c:pt>
                <c:pt idx="74">
                  <c:v>132.412</c:v>
                </c:pt>
                <c:pt idx="75">
                  <c:v>78.0</c:v>
                </c:pt>
                <c:pt idx="76">
                  <c:v>141.67</c:v>
                </c:pt>
                <c:pt idx="77">
                  <c:v>79.47</c:v>
                </c:pt>
                <c:pt idx="78">
                  <c:v>76.02</c:v>
                </c:pt>
                <c:pt idx="79">
                  <c:v>182.0</c:v>
                </c:pt>
                <c:pt idx="80">
                  <c:v>76.0</c:v>
                </c:pt>
                <c:pt idx="81">
                  <c:v>84.6666</c:v>
                </c:pt>
                <c:pt idx="82">
                  <c:v>70.0</c:v>
                </c:pt>
                <c:pt idx="83">
                  <c:v>96.55</c:v>
                </c:pt>
                <c:pt idx="84">
                  <c:v>70.0</c:v>
                </c:pt>
                <c:pt idx="85">
                  <c:v>74.5</c:v>
                </c:pt>
                <c:pt idx="86">
                  <c:v>70.0</c:v>
                </c:pt>
                <c:pt idx="87">
                  <c:v>75.2</c:v>
                </c:pt>
                <c:pt idx="88">
                  <c:v>70.0</c:v>
                </c:pt>
                <c:pt idx="90">
                  <c:v>100.1</c:v>
                </c:pt>
                <c:pt idx="91">
                  <c:v>122.0</c:v>
                </c:pt>
                <c:pt idx="92">
                  <c:v>87.07499999999998</c:v>
                </c:pt>
                <c:pt idx="93">
                  <c:v>85.2</c:v>
                </c:pt>
                <c:pt idx="94">
                  <c:v>104.2833</c:v>
                </c:pt>
                <c:pt idx="95">
                  <c:v>70.0</c:v>
                </c:pt>
                <c:pt idx="97">
                  <c:v>112.25</c:v>
                </c:pt>
                <c:pt idx="98">
                  <c:v>124.7</c:v>
                </c:pt>
                <c:pt idx="99">
                  <c:v>78.83</c:v>
                </c:pt>
                <c:pt idx="100">
                  <c:v>139.0</c:v>
                </c:pt>
                <c:pt idx="101">
                  <c:v>125.0</c:v>
                </c:pt>
                <c:pt idx="102">
                  <c:v>80.0</c:v>
                </c:pt>
                <c:pt idx="103">
                  <c:v>76.5</c:v>
                </c:pt>
                <c:pt idx="104">
                  <c:v>95.56</c:v>
                </c:pt>
                <c:pt idx="105">
                  <c:v>114.59</c:v>
                </c:pt>
                <c:pt idx="106">
                  <c:v>88.2</c:v>
                </c:pt>
                <c:pt idx="107">
                  <c:v>72.0</c:v>
                </c:pt>
                <c:pt idx="109">
                  <c:v>33.39</c:v>
                </c:pt>
                <c:pt idx="110">
                  <c:v>71.1</c:v>
                </c:pt>
                <c:pt idx="111">
                  <c:v>76.95</c:v>
                </c:pt>
                <c:pt idx="112">
                  <c:v>160.0</c:v>
                </c:pt>
                <c:pt idx="113">
                  <c:v>80.5</c:v>
                </c:pt>
                <c:pt idx="114">
                  <c:v>72.35</c:v>
                </c:pt>
                <c:pt idx="115">
                  <c:v>127.9</c:v>
                </c:pt>
                <c:pt idx="116">
                  <c:v>95.495</c:v>
                </c:pt>
                <c:pt idx="117">
                  <c:v>104.278</c:v>
                </c:pt>
                <c:pt idx="118">
                  <c:v>80.025</c:v>
                </c:pt>
                <c:pt idx="119">
                  <c:v>70.0</c:v>
                </c:pt>
                <c:pt idx="120">
                  <c:v>112.0</c:v>
                </c:pt>
                <c:pt idx="121">
                  <c:v>81.0</c:v>
                </c:pt>
                <c:pt idx="122">
                  <c:v>124.0</c:v>
                </c:pt>
                <c:pt idx="123">
                  <c:v>70.0</c:v>
                </c:pt>
                <c:pt idx="124">
                  <c:v>105.85</c:v>
                </c:pt>
                <c:pt idx="125">
                  <c:v>99.5</c:v>
                </c:pt>
                <c:pt idx="126">
                  <c:v>98.38299999999998</c:v>
                </c:pt>
                <c:pt idx="127">
                  <c:v>70.0</c:v>
                </c:pt>
                <c:pt idx="128">
                  <c:v>55.0</c:v>
                </c:pt>
                <c:pt idx="129">
                  <c:v>70.0</c:v>
                </c:pt>
                <c:pt idx="130">
                  <c:v>76.78</c:v>
                </c:pt>
                <c:pt idx="131">
                  <c:v>76.01</c:v>
                </c:pt>
                <c:pt idx="132">
                  <c:v>76.02</c:v>
                </c:pt>
                <c:pt idx="133">
                  <c:v>84.1</c:v>
                </c:pt>
                <c:pt idx="134">
                  <c:v>70.0</c:v>
                </c:pt>
                <c:pt idx="136">
                  <c:v>65.0</c:v>
                </c:pt>
                <c:pt idx="137">
                  <c:v>70.0</c:v>
                </c:pt>
                <c:pt idx="138">
                  <c:v>106.3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70.0</c:v>
                </c:pt>
                <c:pt idx="143">
                  <c:v>75.3</c:v>
                </c:pt>
                <c:pt idx="144">
                  <c:v>75.5</c:v>
                </c:pt>
                <c:pt idx="145">
                  <c:v>76.93</c:v>
                </c:pt>
                <c:pt idx="146">
                  <c:v>75.66999999999998</c:v>
                </c:pt>
                <c:pt idx="147">
                  <c:v>68.67399999999998</c:v>
                </c:pt>
                <c:pt idx="148">
                  <c:v>58.05</c:v>
                </c:pt>
                <c:pt idx="151">
                  <c:v>75.1</c:v>
                </c:pt>
                <c:pt idx="152">
                  <c:v>70.0</c:v>
                </c:pt>
                <c:pt idx="153">
                  <c:v>73.10669999999998</c:v>
                </c:pt>
                <c:pt idx="154">
                  <c:v>86.54</c:v>
                </c:pt>
                <c:pt idx="155">
                  <c:v>74.2</c:v>
                </c:pt>
                <c:pt idx="156">
                  <c:v>155.76</c:v>
                </c:pt>
                <c:pt idx="158">
                  <c:v>120.0</c:v>
                </c:pt>
                <c:pt idx="159">
                  <c:v>130.0</c:v>
                </c:pt>
                <c:pt idx="160">
                  <c:v>125.0</c:v>
                </c:pt>
                <c:pt idx="161">
                  <c:v>134.4</c:v>
                </c:pt>
                <c:pt idx="162">
                  <c:v>148.0</c:v>
                </c:pt>
                <c:pt idx="163">
                  <c:v>119.5</c:v>
                </c:pt>
                <c:pt idx="164">
                  <c:v>174.5</c:v>
                </c:pt>
                <c:pt idx="165">
                  <c:v>63.37</c:v>
                </c:pt>
                <c:pt idx="166">
                  <c:v>96.5</c:v>
                </c:pt>
                <c:pt idx="168">
                  <c:v>82.0</c:v>
                </c:pt>
                <c:pt idx="169">
                  <c:v>74.0</c:v>
                </c:pt>
                <c:pt idx="170">
                  <c:v>86.85</c:v>
                </c:pt>
                <c:pt idx="171">
                  <c:v>80.0</c:v>
                </c:pt>
                <c:pt idx="172">
                  <c:v>90.1</c:v>
                </c:pt>
                <c:pt idx="173">
                  <c:v>93.694</c:v>
                </c:pt>
                <c:pt idx="174">
                  <c:v>70.0</c:v>
                </c:pt>
                <c:pt idx="175">
                  <c:v>68.3425</c:v>
                </c:pt>
                <c:pt idx="176">
                  <c:v>70.0</c:v>
                </c:pt>
                <c:pt idx="177">
                  <c:v>122.2</c:v>
                </c:pt>
                <c:pt idx="178">
                  <c:v>78.69</c:v>
                </c:pt>
                <c:pt idx="179">
                  <c:v>81.1</c:v>
                </c:pt>
                <c:pt idx="180">
                  <c:v>82.62</c:v>
                </c:pt>
                <c:pt idx="182">
                  <c:v>84.4</c:v>
                </c:pt>
                <c:pt idx="183">
                  <c:v>135.0</c:v>
                </c:pt>
                <c:pt idx="184">
                  <c:v>255.0</c:v>
                </c:pt>
                <c:pt idx="185">
                  <c:v>76.0</c:v>
                </c:pt>
                <c:pt idx="186">
                  <c:v>72.6667</c:v>
                </c:pt>
                <c:pt idx="187">
                  <c:v>70.0</c:v>
                </c:pt>
                <c:pt idx="188">
                  <c:v>75.0</c:v>
                </c:pt>
                <c:pt idx="189">
                  <c:v>68.8</c:v>
                </c:pt>
                <c:pt idx="190">
                  <c:v>90.5</c:v>
                </c:pt>
                <c:pt idx="191">
                  <c:v>87.0</c:v>
                </c:pt>
                <c:pt idx="192">
                  <c:v>78.84</c:v>
                </c:pt>
                <c:pt idx="193">
                  <c:v>70.0</c:v>
                </c:pt>
                <c:pt idx="194">
                  <c:v>70.0</c:v>
                </c:pt>
                <c:pt idx="195">
                  <c:v>74.57</c:v>
                </c:pt>
                <c:pt idx="196">
                  <c:v>102.0</c:v>
                </c:pt>
                <c:pt idx="197">
                  <c:v>75.68799999999998</c:v>
                </c:pt>
                <c:pt idx="199">
                  <c:v>131.5</c:v>
                </c:pt>
                <c:pt idx="200">
                  <c:v>77.364</c:v>
                </c:pt>
                <c:pt idx="202">
                  <c:v>81.07</c:v>
                </c:pt>
              </c:numCache>
            </c:numRef>
          </c:xVal>
          <c:yVal>
            <c:numRef>
              <c:f>ИВТ!$B$63:$B$265</c:f>
              <c:numCache>
                <c:formatCode>General</c:formatCode>
                <c:ptCount val="203"/>
                <c:pt idx="0">
                  <c:v>55.7</c:v>
                </c:pt>
                <c:pt idx="1">
                  <c:v>55.6</c:v>
                </c:pt>
                <c:pt idx="2">
                  <c:v>55.6</c:v>
                </c:pt>
                <c:pt idx="3">
                  <c:v>55.5</c:v>
                </c:pt>
                <c:pt idx="4">
                  <c:v>55.5</c:v>
                </c:pt>
                <c:pt idx="5">
                  <c:v>55.4</c:v>
                </c:pt>
                <c:pt idx="6">
                  <c:v>55.4</c:v>
                </c:pt>
                <c:pt idx="7">
                  <c:v>55.4</c:v>
                </c:pt>
                <c:pt idx="8">
                  <c:v>55.1</c:v>
                </c:pt>
                <c:pt idx="9">
                  <c:v>55.0</c:v>
                </c:pt>
                <c:pt idx="10">
                  <c:v>55.0</c:v>
                </c:pt>
                <c:pt idx="11">
                  <c:v>54.8</c:v>
                </c:pt>
                <c:pt idx="12">
                  <c:v>54.2</c:v>
                </c:pt>
                <c:pt idx="13">
                  <c:v>54.1</c:v>
                </c:pt>
                <c:pt idx="14">
                  <c:v>53.9</c:v>
                </c:pt>
                <c:pt idx="15">
                  <c:v>53.8</c:v>
                </c:pt>
                <c:pt idx="16">
                  <c:v>53.8</c:v>
                </c:pt>
                <c:pt idx="17">
                  <c:v>53.7</c:v>
                </c:pt>
                <c:pt idx="18">
                  <c:v>53.6</c:v>
                </c:pt>
                <c:pt idx="19">
                  <c:v>53.4</c:v>
                </c:pt>
                <c:pt idx="20">
                  <c:v>53.4</c:v>
                </c:pt>
                <c:pt idx="21">
                  <c:v>53.3</c:v>
                </c:pt>
                <c:pt idx="22">
                  <c:v>53.2</c:v>
                </c:pt>
                <c:pt idx="23">
                  <c:v>53.1</c:v>
                </c:pt>
                <c:pt idx="24">
                  <c:v>53.0</c:v>
                </c:pt>
                <c:pt idx="25">
                  <c:v>52.8</c:v>
                </c:pt>
                <c:pt idx="26">
                  <c:v>52.7</c:v>
                </c:pt>
                <c:pt idx="27">
                  <c:v>52.6</c:v>
                </c:pt>
                <c:pt idx="28">
                  <c:v>52.6</c:v>
                </c:pt>
                <c:pt idx="29">
                  <c:v>52.5</c:v>
                </c:pt>
                <c:pt idx="30">
                  <c:v>52.4</c:v>
                </c:pt>
                <c:pt idx="31">
                  <c:v>52.1</c:v>
                </c:pt>
                <c:pt idx="32">
                  <c:v>52.0</c:v>
                </c:pt>
                <c:pt idx="33">
                  <c:v>52.0</c:v>
                </c:pt>
                <c:pt idx="34">
                  <c:v>51.9</c:v>
                </c:pt>
                <c:pt idx="35">
                  <c:v>51.9</c:v>
                </c:pt>
                <c:pt idx="36">
                  <c:v>51.7</c:v>
                </c:pt>
                <c:pt idx="37">
                  <c:v>51.7</c:v>
                </c:pt>
                <c:pt idx="38">
                  <c:v>51.6</c:v>
                </c:pt>
                <c:pt idx="39">
                  <c:v>51.5</c:v>
                </c:pt>
                <c:pt idx="40">
                  <c:v>51.3</c:v>
                </c:pt>
                <c:pt idx="41">
                  <c:v>51.2</c:v>
                </c:pt>
                <c:pt idx="42">
                  <c:v>51.1</c:v>
                </c:pt>
                <c:pt idx="43">
                  <c:v>51.1</c:v>
                </c:pt>
                <c:pt idx="44">
                  <c:v>51.0</c:v>
                </c:pt>
                <c:pt idx="45">
                  <c:v>50.9</c:v>
                </c:pt>
                <c:pt idx="46">
                  <c:v>50.7</c:v>
                </c:pt>
                <c:pt idx="47">
                  <c:v>50.6</c:v>
                </c:pt>
                <c:pt idx="48">
                  <c:v>50.5</c:v>
                </c:pt>
                <c:pt idx="49">
                  <c:v>50.5</c:v>
                </c:pt>
                <c:pt idx="50">
                  <c:v>50.4</c:v>
                </c:pt>
                <c:pt idx="51">
                  <c:v>50.4</c:v>
                </c:pt>
                <c:pt idx="52">
                  <c:v>50.4</c:v>
                </c:pt>
                <c:pt idx="53">
                  <c:v>50.2</c:v>
                </c:pt>
                <c:pt idx="54">
                  <c:v>50.1</c:v>
                </c:pt>
                <c:pt idx="55">
                  <c:v>50.0</c:v>
                </c:pt>
                <c:pt idx="56">
                  <c:v>50.0</c:v>
                </c:pt>
                <c:pt idx="57">
                  <c:v>49.9</c:v>
                </c:pt>
                <c:pt idx="58">
                  <c:v>49.7</c:v>
                </c:pt>
                <c:pt idx="59">
                  <c:v>49.3</c:v>
                </c:pt>
                <c:pt idx="60">
                  <c:v>49.3</c:v>
                </c:pt>
                <c:pt idx="61">
                  <c:v>49.2</c:v>
                </c:pt>
                <c:pt idx="62">
                  <c:v>49.2</c:v>
                </c:pt>
                <c:pt idx="63">
                  <c:v>49.1</c:v>
                </c:pt>
                <c:pt idx="64">
                  <c:v>49.1</c:v>
                </c:pt>
                <c:pt idx="65">
                  <c:v>49.0</c:v>
                </c:pt>
                <c:pt idx="66">
                  <c:v>48.6</c:v>
                </c:pt>
                <c:pt idx="67">
                  <c:v>48.5</c:v>
                </c:pt>
                <c:pt idx="68">
                  <c:v>48.5</c:v>
                </c:pt>
                <c:pt idx="69">
                  <c:v>48.3</c:v>
                </c:pt>
                <c:pt idx="70">
                  <c:v>48.2</c:v>
                </c:pt>
                <c:pt idx="71">
                  <c:v>48.2</c:v>
                </c:pt>
                <c:pt idx="72">
                  <c:v>48.1</c:v>
                </c:pt>
                <c:pt idx="73">
                  <c:v>48.0</c:v>
                </c:pt>
                <c:pt idx="74">
                  <c:v>48.0</c:v>
                </c:pt>
                <c:pt idx="75">
                  <c:v>48.0</c:v>
                </c:pt>
                <c:pt idx="76">
                  <c:v>47.9</c:v>
                </c:pt>
                <c:pt idx="77">
                  <c:v>47.5</c:v>
                </c:pt>
                <c:pt idx="78">
                  <c:v>47.4</c:v>
                </c:pt>
                <c:pt idx="79">
                  <c:v>47.2</c:v>
                </c:pt>
                <c:pt idx="80">
                  <c:v>47.2</c:v>
                </c:pt>
                <c:pt idx="81">
                  <c:v>47.0</c:v>
                </c:pt>
                <c:pt idx="82">
                  <c:v>47.0</c:v>
                </c:pt>
                <c:pt idx="83">
                  <c:v>46.8</c:v>
                </c:pt>
                <c:pt idx="84">
                  <c:v>46.3</c:v>
                </c:pt>
                <c:pt idx="85">
                  <c:v>46.3</c:v>
                </c:pt>
                <c:pt idx="86">
                  <c:v>46.2</c:v>
                </c:pt>
                <c:pt idx="87">
                  <c:v>45.9</c:v>
                </c:pt>
                <c:pt idx="88">
                  <c:v>45.9</c:v>
                </c:pt>
                <c:pt idx="89">
                  <c:v>45.0</c:v>
                </c:pt>
                <c:pt idx="90">
                  <c:v>45.0</c:v>
                </c:pt>
                <c:pt idx="91">
                  <c:v>44.9</c:v>
                </c:pt>
                <c:pt idx="92">
                  <c:v>44.8</c:v>
                </c:pt>
                <c:pt idx="93">
                  <c:v>44.5</c:v>
                </c:pt>
                <c:pt idx="94">
                  <c:v>44.5</c:v>
                </c:pt>
                <c:pt idx="95">
                  <c:v>44.4</c:v>
                </c:pt>
                <c:pt idx="96">
                  <c:v>44.0</c:v>
                </c:pt>
                <c:pt idx="97">
                  <c:v>43.9</c:v>
                </c:pt>
                <c:pt idx="98">
                  <c:v>43.6</c:v>
                </c:pt>
                <c:pt idx="99">
                  <c:v>43.3</c:v>
                </c:pt>
                <c:pt idx="100">
                  <c:v>43.0</c:v>
                </c:pt>
                <c:pt idx="101">
                  <c:v>43.0</c:v>
                </c:pt>
                <c:pt idx="102">
                  <c:v>42.9</c:v>
                </c:pt>
                <c:pt idx="103">
                  <c:v>42.9</c:v>
                </c:pt>
                <c:pt idx="104">
                  <c:v>42.8</c:v>
                </c:pt>
                <c:pt idx="105">
                  <c:v>42.8</c:v>
                </c:pt>
                <c:pt idx="106">
                  <c:v>42.3</c:v>
                </c:pt>
                <c:pt idx="107">
                  <c:v>41.9</c:v>
                </c:pt>
                <c:pt idx="108">
                  <c:v>41.0</c:v>
                </c:pt>
                <c:pt idx="109">
                  <c:v>40.8</c:v>
                </c:pt>
                <c:pt idx="110">
                  <c:v>40.4</c:v>
                </c:pt>
                <c:pt idx="111">
                  <c:v>38.3</c:v>
                </c:pt>
                <c:pt idx="112">
                  <c:v>38.0</c:v>
                </c:pt>
                <c:pt idx="113">
                  <c:v>37.5</c:v>
                </c:pt>
                <c:pt idx="114">
                  <c:v>35.7</c:v>
                </c:pt>
              </c:numCache>
            </c:numRef>
          </c:yVal>
          <c:bubbleSize>
            <c:numRef>
              <c:f>ИВТ!$C$63:$C$265</c:f>
              <c:numCache>
                <c:formatCode>General</c:formatCode>
                <c:ptCount val="203"/>
                <c:pt idx="0">
                  <c:v>9.0</c:v>
                </c:pt>
                <c:pt idx="1">
                  <c:v>23.0</c:v>
                </c:pt>
                <c:pt idx="2">
                  <c:v>2.0</c:v>
                </c:pt>
                <c:pt idx="3">
                  <c:v>12.0</c:v>
                </c:pt>
                <c:pt idx="4">
                  <c:v>2.0</c:v>
                </c:pt>
                <c:pt idx="5">
                  <c:v>4.0</c:v>
                </c:pt>
                <c:pt idx="6">
                  <c:v>2.0</c:v>
                </c:pt>
                <c:pt idx="7">
                  <c:v>10.0</c:v>
                </c:pt>
                <c:pt idx="8">
                  <c:v>4.0</c:v>
                </c:pt>
                <c:pt idx="9">
                  <c:v>35.0</c:v>
                </c:pt>
                <c:pt idx="10">
                  <c:v>25.0</c:v>
                </c:pt>
                <c:pt idx="11">
                  <c:v>10.0</c:v>
                </c:pt>
                <c:pt idx="12">
                  <c:v>13.0</c:v>
                </c:pt>
                <c:pt idx="13">
                  <c:v>2.0</c:v>
                </c:pt>
                <c:pt idx="14">
                  <c:v>23.0</c:v>
                </c:pt>
                <c:pt idx="15">
                  <c:v>75.0</c:v>
                </c:pt>
                <c:pt idx="16">
                  <c:v>13.0</c:v>
                </c:pt>
                <c:pt idx="17">
                  <c:v>1.0</c:v>
                </c:pt>
                <c:pt idx="18">
                  <c:v>9.0</c:v>
                </c:pt>
                <c:pt idx="19">
                  <c:v>20.0</c:v>
                </c:pt>
                <c:pt idx="20">
                  <c:v>19.0</c:v>
                </c:pt>
                <c:pt idx="21">
                  <c:v>17.0</c:v>
                </c:pt>
                <c:pt idx="22">
                  <c:v>44.0</c:v>
                </c:pt>
                <c:pt idx="23">
                  <c:v>26.0</c:v>
                </c:pt>
                <c:pt idx="24">
                  <c:v>2.0</c:v>
                </c:pt>
                <c:pt idx="25">
                  <c:v>4.0</c:v>
                </c:pt>
                <c:pt idx="26">
                  <c:v>2.0</c:v>
                </c:pt>
                <c:pt idx="27">
                  <c:v>138.0</c:v>
                </c:pt>
                <c:pt idx="28">
                  <c:v>4.0</c:v>
                </c:pt>
                <c:pt idx="29">
                  <c:v>3.0</c:v>
                </c:pt>
                <c:pt idx="30">
                  <c:v>3.0</c:v>
                </c:pt>
                <c:pt idx="31">
                  <c:v>8.0</c:v>
                </c:pt>
                <c:pt idx="32">
                  <c:v>1.0</c:v>
                </c:pt>
                <c:pt idx="33">
                  <c:v>10.0</c:v>
                </c:pt>
                <c:pt idx="34">
                  <c:v>5.0</c:v>
                </c:pt>
                <c:pt idx="35">
                  <c:v>2.0</c:v>
                </c:pt>
                <c:pt idx="36">
                  <c:v>1.0</c:v>
                </c:pt>
                <c:pt idx="37">
                  <c:v>1.0</c:v>
                </c:pt>
                <c:pt idx="38">
                  <c:v>2.0</c:v>
                </c:pt>
                <c:pt idx="39">
                  <c:v>20.0</c:v>
                </c:pt>
                <c:pt idx="40">
                  <c:v>23.0</c:v>
                </c:pt>
                <c:pt idx="41">
                  <c:v>5.0</c:v>
                </c:pt>
                <c:pt idx="42">
                  <c:v>2.0</c:v>
                </c:pt>
                <c:pt idx="43">
                  <c:v>5.0</c:v>
                </c:pt>
                <c:pt idx="44">
                  <c:v>7.0</c:v>
                </c:pt>
                <c:pt idx="45">
                  <c:v>15.0</c:v>
                </c:pt>
                <c:pt idx="46">
                  <c:v>22.0</c:v>
                </c:pt>
                <c:pt idx="47">
                  <c:v>5.0</c:v>
                </c:pt>
                <c:pt idx="48">
                  <c:v>2.0</c:v>
                </c:pt>
                <c:pt idx="49">
                  <c:v>8.0</c:v>
                </c:pt>
                <c:pt idx="50">
                  <c:v>8.0</c:v>
                </c:pt>
                <c:pt idx="51">
                  <c:v>8.0</c:v>
                </c:pt>
                <c:pt idx="52">
                  <c:v>3.0</c:v>
                </c:pt>
                <c:pt idx="53">
                  <c:v>12.0</c:v>
                </c:pt>
                <c:pt idx="54">
                  <c:v>13.0</c:v>
                </c:pt>
                <c:pt idx="55">
                  <c:v>46.0</c:v>
                </c:pt>
                <c:pt idx="56">
                  <c:v>33.0</c:v>
                </c:pt>
                <c:pt idx="57">
                  <c:v>6.0</c:v>
                </c:pt>
                <c:pt idx="58">
                  <c:v>5.0</c:v>
                </c:pt>
                <c:pt idx="59">
                  <c:v>1.0</c:v>
                </c:pt>
                <c:pt idx="60">
                  <c:v>1.0</c:v>
                </c:pt>
                <c:pt idx="61">
                  <c:v>5.0</c:v>
                </c:pt>
                <c:pt idx="62">
                  <c:v>16.0</c:v>
                </c:pt>
                <c:pt idx="63">
                  <c:v>10.0</c:v>
                </c:pt>
                <c:pt idx="64">
                  <c:v>11.0</c:v>
                </c:pt>
                <c:pt idx="65">
                  <c:v>10.0</c:v>
                </c:pt>
                <c:pt idx="66">
                  <c:v>4.0</c:v>
                </c:pt>
                <c:pt idx="67">
                  <c:v>2.0</c:v>
                </c:pt>
                <c:pt idx="68">
                  <c:v>3.0</c:v>
                </c:pt>
                <c:pt idx="69">
                  <c:v>7.0</c:v>
                </c:pt>
                <c:pt idx="70">
                  <c:v>2.0</c:v>
                </c:pt>
                <c:pt idx="71">
                  <c:v>3.0</c:v>
                </c:pt>
                <c:pt idx="72">
                  <c:v>2.0</c:v>
                </c:pt>
                <c:pt idx="73">
                  <c:v>2.0</c:v>
                </c:pt>
                <c:pt idx="74">
                  <c:v>1.0</c:v>
                </c:pt>
                <c:pt idx="75">
                  <c:v>7.0</c:v>
                </c:pt>
                <c:pt idx="76">
                  <c:v>3.0</c:v>
                </c:pt>
                <c:pt idx="77">
                  <c:v>8.0</c:v>
                </c:pt>
                <c:pt idx="78">
                  <c:v>12.0</c:v>
                </c:pt>
                <c:pt idx="79">
                  <c:v>3.0</c:v>
                </c:pt>
                <c:pt idx="80">
                  <c:v>4.0</c:v>
                </c:pt>
                <c:pt idx="81">
                  <c:v>1.0</c:v>
                </c:pt>
                <c:pt idx="82">
                  <c:v>1.0</c:v>
                </c:pt>
                <c:pt idx="83">
                  <c:v>4.0</c:v>
                </c:pt>
                <c:pt idx="84">
                  <c:v>3.0</c:v>
                </c:pt>
                <c:pt idx="85">
                  <c:v>3.0</c:v>
                </c:pt>
                <c:pt idx="86">
                  <c:v>13.0</c:v>
                </c:pt>
                <c:pt idx="87">
                  <c:v>7.0</c:v>
                </c:pt>
                <c:pt idx="88">
                  <c:v>21.0</c:v>
                </c:pt>
                <c:pt idx="89">
                  <c:v>1.0</c:v>
                </c:pt>
                <c:pt idx="90">
                  <c:v>12.0</c:v>
                </c:pt>
                <c:pt idx="91">
                  <c:v>29.0</c:v>
                </c:pt>
                <c:pt idx="92">
                  <c:v>3.0</c:v>
                </c:pt>
                <c:pt idx="93">
                  <c:v>3.0</c:v>
                </c:pt>
                <c:pt idx="94">
                  <c:v>3.0</c:v>
                </c:pt>
                <c:pt idx="95">
                  <c:v>3.0</c:v>
                </c:pt>
                <c:pt idx="96">
                  <c:v>1.0</c:v>
                </c:pt>
                <c:pt idx="97">
                  <c:v>5.0</c:v>
                </c:pt>
                <c:pt idx="98">
                  <c:v>2.0</c:v>
                </c:pt>
                <c:pt idx="99">
                  <c:v>2.0</c:v>
                </c:pt>
                <c:pt idx="100">
                  <c:v>1.0</c:v>
                </c:pt>
                <c:pt idx="101">
                  <c:v>11.0</c:v>
                </c:pt>
                <c:pt idx="102">
                  <c:v>4.0</c:v>
                </c:pt>
                <c:pt idx="103">
                  <c:v>3.0</c:v>
                </c:pt>
                <c:pt idx="104">
                  <c:v>1.0</c:v>
                </c:pt>
                <c:pt idx="105">
                  <c:v>2.0</c:v>
                </c:pt>
                <c:pt idx="106">
                  <c:v>1.0</c:v>
                </c:pt>
                <c:pt idx="107">
                  <c:v>2.0</c:v>
                </c:pt>
                <c:pt idx="108">
                  <c:v>1.0</c:v>
                </c:pt>
                <c:pt idx="109">
                  <c:v>12.0</c:v>
                </c:pt>
                <c:pt idx="110">
                  <c:v>3.0</c:v>
                </c:pt>
                <c:pt idx="111">
                  <c:v>1.0</c:v>
                </c:pt>
                <c:pt idx="112">
                  <c:v>1.0</c:v>
                </c:pt>
                <c:pt idx="113">
                  <c:v>7.0</c:v>
                </c:pt>
                <c:pt idx="114">
                  <c:v>1.0</c:v>
                </c:pt>
                <c:pt idx="144">
                  <c:v>1.0</c:v>
                </c:pt>
                <c:pt idx="166">
                  <c:v>26.0</c:v>
                </c:pt>
                <c:pt idx="183">
                  <c:v>1.0</c:v>
                </c:pt>
                <c:pt idx="190">
                  <c:v>2.0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-2077529816"/>
        <c:axId val="-2078002408"/>
      </c:bubbleChart>
      <c:valAx>
        <c:axId val="-2077529816"/>
        <c:scaling>
          <c:orientation val="minMax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dirty="0"/>
                  <a:t>Стоимость</a:t>
                </a:r>
                <a:r>
                  <a:rPr lang="ru-RU" baseline="0" dirty="0"/>
                  <a:t> </a:t>
                </a:r>
                <a:r>
                  <a:rPr lang="ru-RU" baseline="0" dirty="0" smtClean="0"/>
                  <a:t>обучения в год </a:t>
                </a:r>
                <a:r>
                  <a:rPr lang="ru-RU" baseline="0" dirty="0"/>
                  <a:t>(тыс. руб.)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8002408"/>
        <c:crosses val="autoZero"/>
        <c:crossBetween val="midCat"/>
      </c:valAx>
      <c:valAx>
        <c:axId val="-2078002408"/>
        <c:scaling>
          <c:orientation val="minMax"/>
          <c:max val="100.0"/>
          <c:min val="3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/>
                  <a:t>Средний балл ЕГЭ платного приема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752981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46655514798131"/>
          <c:y val="0.949174354523888"/>
          <c:w val="0.715793674500854"/>
          <c:h val="0.050825645476112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Филология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8712448395044"/>
          <c:y val="0.105901650735946"/>
          <c:w val="0.848324674180012"/>
          <c:h val="0.724222497334721"/>
        </c:manualLayout>
      </c:layout>
      <c:bubbleChart>
        <c:varyColors val="0"/>
        <c:ser>
          <c:idx val="0"/>
          <c:order val="0"/>
          <c:tx>
            <c:v>Зеленая зона (&gt;70 баллов)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656814449917898"/>
                  <c:y val="-0.043496450731773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НИУ ВШЭ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525451559934318"/>
                  <c:y val="0.020075284953126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СПбГУ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963327859879583"/>
                  <c:y val="-0.050188212382815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НИУ ВШЭ СПб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2605363984674"/>
                  <c:y val="-0.036804689080731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Институт Пушкина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МГУ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197044334975369"/>
                  <c:y val="0.023421165778647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УрФУ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547345374931582"/>
                  <c:y val="-0.046842331557294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РГГУ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Филология!$A$2:$A$15</c:f>
              <c:numCache>
                <c:formatCode>General</c:formatCode>
                <c:ptCount val="14"/>
                <c:pt idx="0">
                  <c:v>270.0</c:v>
                </c:pt>
                <c:pt idx="1">
                  <c:v>269.0</c:v>
                </c:pt>
                <c:pt idx="2">
                  <c:v>185.0</c:v>
                </c:pt>
                <c:pt idx="3">
                  <c:v>95.975</c:v>
                </c:pt>
                <c:pt idx="4">
                  <c:v>130.0</c:v>
                </c:pt>
                <c:pt idx="5">
                  <c:v>325.0</c:v>
                </c:pt>
                <c:pt idx="6">
                  <c:v>71.1</c:v>
                </c:pt>
                <c:pt idx="7">
                  <c:v>103.8</c:v>
                </c:pt>
                <c:pt idx="8">
                  <c:v>90.0</c:v>
                </c:pt>
                <c:pt idx="9">
                  <c:v>150.5</c:v>
                </c:pt>
                <c:pt idx="11">
                  <c:v>57.033</c:v>
                </c:pt>
                <c:pt idx="12">
                  <c:v>63.37</c:v>
                </c:pt>
              </c:numCache>
            </c:numRef>
          </c:xVal>
          <c:yVal>
            <c:numRef>
              <c:f>Филология!$B$2:$B$15</c:f>
              <c:numCache>
                <c:formatCode>General</c:formatCode>
                <c:ptCount val="14"/>
                <c:pt idx="0">
                  <c:v>82.1</c:v>
                </c:pt>
                <c:pt idx="1">
                  <c:v>80.4</c:v>
                </c:pt>
                <c:pt idx="2">
                  <c:v>79.9</c:v>
                </c:pt>
                <c:pt idx="3">
                  <c:v>79.3</c:v>
                </c:pt>
                <c:pt idx="4">
                  <c:v>79.1</c:v>
                </c:pt>
                <c:pt idx="5">
                  <c:v>78.2</c:v>
                </c:pt>
                <c:pt idx="6">
                  <c:v>76.8</c:v>
                </c:pt>
                <c:pt idx="7">
                  <c:v>76.8</c:v>
                </c:pt>
                <c:pt idx="8">
                  <c:v>74.4</c:v>
                </c:pt>
                <c:pt idx="9">
                  <c:v>73.0</c:v>
                </c:pt>
                <c:pt idx="10">
                  <c:v>72.2</c:v>
                </c:pt>
                <c:pt idx="11">
                  <c:v>71.8</c:v>
                </c:pt>
                <c:pt idx="12">
                  <c:v>70.6</c:v>
                </c:pt>
                <c:pt idx="13">
                  <c:v>70.4</c:v>
                </c:pt>
              </c:numCache>
            </c:numRef>
          </c:yVal>
          <c:bubbleSize>
            <c:numRef>
              <c:f>Филология!$C$2:$C$15</c:f>
              <c:numCache>
                <c:formatCode>General</c:formatCode>
                <c:ptCount val="14"/>
                <c:pt idx="0">
                  <c:v>47.0</c:v>
                </c:pt>
                <c:pt idx="1">
                  <c:v>6.0</c:v>
                </c:pt>
                <c:pt idx="2">
                  <c:v>67.0</c:v>
                </c:pt>
                <c:pt idx="3">
                  <c:v>20.0</c:v>
                </c:pt>
                <c:pt idx="4">
                  <c:v>7.0</c:v>
                </c:pt>
                <c:pt idx="5">
                  <c:v>24.0</c:v>
                </c:pt>
                <c:pt idx="6">
                  <c:v>2.0</c:v>
                </c:pt>
                <c:pt idx="7">
                  <c:v>53.0</c:v>
                </c:pt>
                <c:pt idx="8">
                  <c:v>13.0</c:v>
                </c:pt>
                <c:pt idx="9">
                  <c:v>66.0</c:v>
                </c:pt>
                <c:pt idx="10">
                  <c:v>51.0</c:v>
                </c:pt>
                <c:pt idx="11">
                  <c:v>5.0</c:v>
                </c:pt>
                <c:pt idx="12">
                  <c:v>3.0</c:v>
                </c:pt>
                <c:pt idx="13">
                  <c:v>9.0</c:v>
                </c:pt>
              </c:numCache>
            </c:numRef>
          </c:bubbleSize>
          <c:bubble3D val="1"/>
        </c:ser>
        <c:ser>
          <c:idx val="1"/>
          <c:order val="1"/>
          <c:tx>
            <c:v>Белая зона (от 56 до 70 баллов)</c:v>
          </c:tx>
          <c:spPr>
            <a:solidFill>
              <a:srgbClr val="C4BD97"/>
            </a:solidFill>
            <a:ln w="25400">
              <a:noFill/>
            </a:ln>
          </c:spPr>
          <c:invertIfNegative val="0"/>
          <c:dLbls>
            <c:dLbl>
              <c:idx val="11"/>
              <c:layout>
                <c:manualLayout>
                  <c:x val="-0.0153256704980843"/>
                  <c:y val="0.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КФУ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8"/>
              <c:layout>
                <c:manualLayout>
                  <c:x val="-0.0109469074986316"/>
                  <c:y val="0.0033458808255210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СВФУ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Филология!$A$16:$A$57</c:f>
              <c:numCache>
                <c:formatCode>General</c:formatCode>
                <c:ptCount val="42"/>
                <c:pt idx="0">
                  <c:v>85.0</c:v>
                </c:pt>
                <c:pt idx="1">
                  <c:v>74.44</c:v>
                </c:pt>
                <c:pt idx="2">
                  <c:v>151.0</c:v>
                </c:pt>
                <c:pt idx="3">
                  <c:v>74.0</c:v>
                </c:pt>
                <c:pt idx="4">
                  <c:v>165.7</c:v>
                </c:pt>
                <c:pt idx="5">
                  <c:v>68.86</c:v>
                </c:pt>
                <c:pt idx="6">
                  <c:v>77.3</c:v>
                </c:pt>
                <c:pt idx="7">
                  <c:v>69.04</c:v>
                </c:pt>
                <c:pt idx="9">
                  <c:v>73.22</c:v>
                </c:pt>
                <c:pt idx="10">
                  <c:v>84.5</c:v>
                </c:pt>
                <c:pt idx="11">
                  <c:v>85.74</c:v>
                </c:pt>
                <c:pt idx="12">
                  <c:v>80.0</c:v>
                </c:pt>
                <c:pt idx="13">
                  <c:v>75.0</c:v>
                </c:pt>
                <c:pt idx="14">
                  <c:v>70.23</c:v>
                </c:pt>
                <c:pt idx="15">
                  <c:v>75.0</c:v>
                </c:pt>
                <c:pt idx="16">
                  <c:v>70.0</c:v>
                </c:pt>
                <c:pt idx="17">
                  <c:v>75.46</c:v>
                </c:pt>
                <c:pt idx="19">
                  <c:v>144.0</c:v>
                </c:pt>
                <c:pt idx="20">
                  <c:v>69.39</c:v>
                </c:pt>
                <c:pt idx="22">
                  <c:v>80.21</c:v>
                </c:pt>
                <c:pt idx="23">
                  <c:v>73.17499999999998</c:v>
                </c:pt>
                <c:pt idx="24">
                  <c:v>82.22</c:v>
                </c:pt>
                <c:pt idx="25">
                  <c:v>69.87</c:v>
                </c:pt>
                <c:pt idx="26">
                  <c:v>70.0</c:v>
                </c:pt>
                <c:pt idx="27">
                  <c:v>70.0</c:v>
                </c:pt>
                <c:pt idx="28">
                  <c:v>72.21</c:v>
                </c:pt>
                <c:pt idx="29">
                  <c:v>107.22</c:v>
                </c:pt>
                <c:pt idx="30">
                  <c:v>70.68000000000001</c:v>
                </c:pt>
                <c:pt idx="31">
                  <c:v>78.76</c:v>
                </c:pt>
                <c:pt idx="32">
                  <c:v>46.42</c:v>
                </c:pt>
                <c:pt idx="33">
                  <c:v>76.0</c:v>
                </c:pt>
                <c:pt idx="34">
                  <c:v>70.0</c:v>
                </c:pt>
                <c:pt idx="35">
                  <c:v>80.0</c:v>
                </c:pt>
                <c:pt idx="36">
                  <c:v>125.0</c:v>
                </c:pt>
                <c:pt idx="37">
                  <c:v>63.4</c:v>
                </c:pt>
                <c:pt idx="38">
                  <c:v>146.0</c:v>
                </c:pt>
                <c:pt idx="39">
                  <c:v>71.5</c:v>
                </c:pt>
                <c:pt idx="40">
                  <c:v>87.12</c:v>
                </c:pt>
                <c:pt idx="41">
                  <c:v>63.37</c:v>
                </c:pt>
              </c:numCache>
            </c:numRef>
          </c:xVal>
          <c:yVal>
            <c:numRef>
              <c:f>Филология!$B$16:$B$57</c:f>
              <c:numCache>
                <c:formatCode>General</c:formatCode>
                <c:ptCount val="42"/>
                <c:pt idx="0">
                  <c:v>70.0</c:v>
                </c:pt>
                <c:pt idx="1">
                  <c:v>70.0</c:v>
                </c:pt>
                <c:pt idx="2">
                  <c:v>69.9</c:v>
                </c:pt>
                <c:pt idx="3">
                  <c:v>69.1</c:v>
                </c:pt>
                <c:pt idx="4">
                  <c:v>68.6</c:v>
                </c:pt>
                <c:pt idx="5">
                  <c:v>67.7</c:v>
                </c:pt>
                <c:pt idx="6">
                  <c:v>67.4</c:v>
                </c:pt>
                <c:pt idx="7">
                  <c:v>66.0</c:v>
                </c:pt>
                <c:pt idx="8">
                  <c:v>65.8</c:v>
                </c:pt>
                <c:pt idx="9">
                  <c:v>65.6</c:v>
                </c:pt>
                <c:pt idx="10">
                  <c:v>65.6</c:v>
                </c:pt>
                <c:pt idx="11">
                  <c:v>65.5</c:v>
                </c:pt>
                <c:pt idx="12">
                  <c:v>65.2</c:v>
                </c:pt>
                <c:pt idx="13">
                  <c:v>64.9</c:v>
                </c:pt>
                <c:pt idx="14">
                  <c:v>64.7</c:v>
                </c:pt>
                <c:pt idx="15">
                  <c:v>64.6</c:v>
                </c:pt>
                <c:pt idx="16">
                  <c:v>64.4</c:v>
                </c:pt>
                <c:pt idx="17">
                  <c:v>64.3</c:v>
                </c:pt>
                <c:pt idx="18">
                  <c:v>64.2</c:v>
                </c:pt>
                <c:pt idx="19">
                  <c:v>64.1</c:v>
                </c:pt>
                <c:pt idx="20">
                  <c:v>63.8</c:v>
                </c:pt>
                <c:pt idx="21">
                  <c:v>63.8</c:v>
                </c:pt>
                <c:pt idx="22">
                  <c:v>63.7</c:v>
                </c:pt>
                <c:pt idx="23">
                  <c:v>63.6</c:v>
                </c:pt>
                <c:pt idx="24">
                  <c:v>63.4</c:v>
                </c:pt>
                <c:pt idx="25">
                  <c:v>63.2</c:v>
                </c:pt>
                <c:pt idx="26">
                  <c:v>63.0</c:v>
                </c:pt>
                <c:pt idx="27">
                  <c:v>62.6</c:v>
                </c:pt>
                <c:pt idx="28">
                  <c:v>62.6</c:v>
                </c:pt>
                <c:pt idx="29">
                  <c:v>62.5</c:v>
                </c:pt>
                <c:pt idx="30">
                  <c:v>62.5</c:v>
                </c:pt>
                <c:pt idx="31">
                  <c:v>62.1</c:v>
                </c:pt>
                <c:pt idx="32">
                  <c:v>61.9</c:v>
                </c:pt>
                <c:pt idx="33">
                  <c:v>61.3</c:v>
                </c:pt>
                <c:pt idx="34">
                  <c:v>60.2</c:v>
                </c:pt>
                <c:pt idx="35">
                  <c:v>58.9</c:v>
                </c:pt>
                <c:pt idx="36">
                  <c:v>58.8</c:v>
                </c:pt>
                <c:pt idx="37">
                  <c:v>58.7</c:v>
                </c:pt>
                <c:pt idx="38">
                  <c:v>58.6</c:v>
                </c:pt>
                <c:pt idx="39">
                  <c:v>58.4</c:v>
                </c:pt>
                <c:pt idx="40">
                  <c:v>57.6</c:v>
                </c:pt>
                <c:pt idx="41">
                  <c:v>56.8</c:v>
                </c:pt>
              </c:numCache>
            </c:numRef>
          </c:yVal>
          <c:bubbleSize>
            <c:numRef>
              <c:f>Филология!$C$16:$C$57</c:f>
              <c:numCache>
                <c:formatCode>General</c:formatCode>
                <c:ptCount val="42"/>
                <c:pt idx="0">
                  <c:v>40.0</c:v>
                </c:pt>
                <c:pt idx="1">
                  <c:v>25.0</c:v>
                </c:pt>
                <c:pt idx="2">
                  <c:v>31.0</c:v>
                </c:pt>
                <c:pt idx="3">
                  <c:v>17.0</c:v>
                </c:pt>
                <c:pt idx="4">
                  <c:v>24.0</c:v>
                </c:pt>
                <c:pt idx="5">
                  <c:v>8.0</c:v>
                </c:pt>
                <c:pt idx="6">
                  <c:v>17.0</c:v>
                </c:pt>
                <c:pt idx="7">
                  <c:v>27.0</c:v>
                </c:pt>
                <c:pt idx="8">
                  <c:v>12.0</c:v>
                </c:pt>
                <c:pt idx="9">
                  <c:v>58.0</c:v>
                </c:pt>
                <c:pt idx="10">
                  <c:v>7.0</c:v>
                </c:pt>
                <c:pt idx="11">
                  <c:v>95.0</c:v>
                </c:pt>
                <c:pt idx="12">
                  <c:v>12.0</c:v>
                </c:pt>
                <c:pt idx="13">
                  <c:v>2.0</c:v>
                </c:pt>
                <c:pt idx="14">
                  <c:v>30.0</c:v>
                </c:pt>
                <c:pt idx="15">
                  <c:v>7.0</c:v>
                </c:pt>
                <c:pt idx="16">
                  <c:v>15.0</c:v>
                </c:pt>
                <c:pt idx="17">
                  <c:v>9.0</c:v>
                </c:pt>
                <c:pt idx="18">
                  <c:v>101.0</c:v>
                </c:pt>
                <c:pt idx="19">
                  <c:v>11.0</c:v>
                </c:pt>
                <c:pt idx="20">
                  <c:v>11.0</c:v>
                </c:pt>
                <c:pt idx="21">
                  <c:v>4.0</c:v>
                </c:pt>
                <c:pt idx="22">
                  <c:v>11.0</c:v>
                </c:pt>
                <c:pt idx="23">
                  <c:v>8.0</c:v>
                </c:pt>
                <c:pt idx="24">
                  <c:v>5.0</c:v>
                </c:pt>
                <c:pt idx="25">
                  <c:v>6.0</c:v>
                </c:pt>
                <c:pt idx="26">
                  <c:v>7.0</c:v>
                </c:pt>
                <c:pt idx="27">
                  <c:v>10.0</c:v>
                </c:pt>
                <c:pt idx="28">
                  <c:v>5.0</c:v>
                </c:pt>
                <c:pt idx="29">
                  <c:v>11.0</c:v>
                </c:pt>
                <c:pt idx="30">
                  <c:v>2.0</c:v>
                </c:pt>
                <c:pt idx="31">
                  <c:v>30.0</c:v>
                </c:pt>
                <c:pt idx="32">
                  <c:v>11.0</c:v>
                </c:pt>
                <c:pt idx="33">
                  <c:v>8.0</c:v>
                </c:pt>
                <c:pt idx="34">
                  <c:v>2.0</c:v>
                </c:pt>
                <c:pt idx="35">
                  <c:v>8.0</c:v>
                </c:pt>
                <c:pt idx="36">
                  <c:v>23.0</c:v>
                </c:pt>
                <c:pt idx="37">
                  <c:v>5.0</c:v>
                </c:pt>
                <c:pt idx="38">
                  <c:v>46.0</c:v>
                </c:pt>
                <c:pt idx="39">
                  <c:v>4.0</c:v>
                </c:pt>
                <c:pt idx="40">
                  <c:v>3.0</c:v>
                </c:pt>
                <c:pt idx="41">
                  <c:v>4.0</c:v>
                </c:pt>
              </c:numCache>
            </c:numRef>
          </c:bubbleSize>
          <c:bubble3D val="1"/>
        </c:ser>
        <c:ser>
          <c:idx val="2"/>
          <c:order val="2"/>
          <c:tx>
            <c:v>Красная зона (&lt;56 баллов)</c:v>
          </c:tx>
          <c:spPr>
            <a:solidFill>
              <a:srgbClr val="DD0806"/>
            </a:solidFill>
            <a:ln w="25400">
              <a:noFill/>
            </a:ln>
          </c:spPr>
          <c:invertIfNegative val="0"/>
          <c:xVal>
            <c:numRef>
              <c:f>Филология!$A$58:$A$77</c:f>
              <c:numCache>
                <c:formatCode>General</c:formatCode>
                <c:ptCount val="20"/>
                <c:pt idx="0">
                  <c:v>66.86</c:v>
                </c:pt>
                <c:pt idx="1">
                  <c:v>123.556</c:v>
                </c:pt>
                <c:pt idx="2">
                  <c:v>104.7</c:v>
                </c:pt>
                <c:pt idx="3">
                  <c:v>65.0</c:v>
                </c:pt>
                <c:pt idx="5">
                  <c:v>63.37</c:v>
                </c:pt>
                <c:pt idx="6">
                  <c:v>63.37</c:v>
                </c:pt>
                <c:pt idx="7">
                  <c:v>66.8</c:v>
                </c:pt>
                <c:pt idx="8">
                  <c:v>65.466</c:v>
                </c:pt>
                <c:pt idx="9">
                  <c:v>140.0</c:v>
                </c:pt>
                <c:pt idx="10">
                  <c:v>63.37</c:v>
                </c:pt>
                <c:pt idx="13">
                  <c:v>79.24</c:v>
                </c:pt>
                <c:pt idx="14">
                  <c:v>180.0</c:v>
                </c:pt>
                <c:pt idx="15">
                  <c:v>145.01</c:v>
                </c:pt>
                <c:pt idx="16">
                  <c:v>69.0</c:v>
                </c:pt>
                <c:pt idx="17">
                  <c:v>71.96</c:v>
                </c:pt>
                <c:pt idx="18">
                  <c:v>63.4</c:v>
                </c:pt>
                <c:pt idx="19">
                  <c:v>69.05</c:v>
                </c:pt>
              </c:numCache>
            </c:numRef>
          </c:xVal>
          <c:yVal>
            <c:numRef>
              <c:f>Филология!$B$58:$B$77</c:f>
              <c:numCache>
                <c:formatCode>General</c:formatCode>
                <c:ptCount val="20"/>
                <c:pt idx="0">
                  <c:v>55.9</c:v>
                </c:pt>
                <c:pt idx="1">
                  <c:v>55.0</c:v>
                </c:pt>
                <c:pt idx="2">
                  <c:v>54.1</c:v>
                </c:pt>
                <c:pt idx="3">
                  <c:v>54.0</c:v>
                </c:pt>
                <c:pt idx="4">
                  <c:v>53.0</c:v>
                </c:pt>
                <c:pt idx="5">
                  <c:v>48.3</c:v>
                </c:pt>
                <c:pt idx="6">
                  <c:v>45.7</c:v>
                </c:pt>
                <c:pt idx="7">
                  <c:v>43.4</c:v>
                </c:pt>
              </c:numCache>
            </c:numRef>
          </c:yVal>
          <c:bubbleSize>
            <c:numRef>
              <c:f>Филология!$C$58:$C$77</c:f>
              <c:numCache>
                <c:formatCode>General</c:formatCode>
                <c:ptCount val="20"/>
                <c:pt idx="0">
                  <c:v>3.0</c:v>
                </c:pt>
                <c:pt idx="1">
                  <c:v>2.0</c:v>
                </c:pt>
                <c:pt idx="2">
                  <c:v>17.0</c:v>
                </c:pt>
                <c:pt idx="3">
                  <c:v>1.0</c:v>
                </c:pt>
                <c:pt idx="4">
                  <c:v>1.0</c:v>
                </c:pt>
                <c:pt idx="5">
                  <c:v>12.0</c:v>
                </c:pt>
                <c:pt idx="6">
                  <c:v>29.0</c:v>
                </c:pt>
                <c:pt idx="7">
                  <c:v>2.0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-2027384120"/>
        <c:axId val="-2012695592"/>
      </c:bubbleChart>
      <c:valAx>
        <c:axId val="-2027384120"/>
        <c:scaling>
          <c:orientation val="minMax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dirty="0"/>
                  <a:t>Стоимость </a:t>
                </a:r>
                <a:r>
                  <a:rPr lang="ru-RU" dirty="0" smtClean="0"/>
                  <a:t>обучения в год </a:t>
                </a:r>
                <a:r>
                  <a:rPr lang="ru-RU" dirty="0"/>
                  <a:t>(тыс. руб.)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012695592"/>
        <c:crosses val="autoZero"/>
        <c:crossBetween val="midCat"/>
      </c:valAx>
      <c:valAx>
        <c:axId val="-2012695592"/>
        <c:scaling>
          <c:orientation val="minMax"/>
          <c:max val="100.0"/>
          <c:min val="3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/>
                  <a:t>Средний балл ЕГЭ платного приема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202738412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0892857142857143"/>
          <c:y val="0.910071942446043"/>
          <c:w val="0.815476659167604"/>
          <c:h val="0.0647482014388489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Социология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34018530369216"/>
          <c:y val="0.125127253374091"/>
          <c:w val="0.880852114668301"/>
          <c:h val="0.702570676406413"/>
        </c:manualLayout>
      </c:layout>
      <c:bubbleChart>
        <c:varyColors val="0"/>
        <c:ser>
          <c:idx val="0"/>
          <c:order val="0"/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МГИМО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НИУ ВШЭ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67491166077739"/>
                  <c:y val="-0.03466204506065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СПбГУ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95759717314488"/>
                  <c:y val="-0.039283651068746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ГУУ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МГУ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Социология!$D$2:$D$8</c:f>
              <c:numCache>
                <c:formatCode>#,##0</c:formatCode>
                <c:ptCount val="7"/>
                <c:pt idx="0">
                  <c:v>340.0</c:v>
                </c:pt>
                <c:pt idx="1">
                  <c:v>280.0</c:v>
                </c:pt>
                <c:pt idx="2">
                  <c:v>188.5</c:v>
                </c:pt>
                <c:pt idx="3">
                  <c:v>185.0</c:v>
                </c:pt>
                <c:pt idx="4">
                  <c:v>126.5</c:v>
                </c:pt>
                <c:pt idx="5">
                  <c:v>325.0</c:v>
                </c:pt>
                <c:pt idx="6">
                  <c:v>203.7</c:v>
                </c:pt>
              </c:numCache>
            </c:numRef>
          </c:xVal>
          <c:yVal>
            <c:numRef>
              <c:f>Социология!$E$2:$E$8</c:f>
              <c:numCache>
                <c:formatCode>0.0</c:formatCode>
                <c:ptCount val="7"/>
                <c:pt idx="0">
                  <c:v>81.7</c:v>
                </c:pt>
                <c:pt idx="1">
                  <c:v>76.4</c:v>
                </c:pt>
                <c:pt idx="2">
                  <c:v>73.3</c:v>
                </c:pt>
                <c:pt idx="3">
                  <c:v>72.0</c:v>
                </c:pt>
                <c:pt idx="4">
                  <c:v>70.7</c:v>
                </c:pt>
                <c:pt idx="5">
                  <c:v>70.4</c:v>
                </c:pt>
                <c:pt idx="6">
                  <c:v>70.1</c:v>
                </c:pt>
              </c:numCache>
            </c:numRef>
          </c:yVal>
          <c:bubbleSize>
            <c:numRef>
              <c:f>Социология!$F$2:$F$8</c:f>
              <c:numCache>
                <c:formatCode>General</c:formatCode>
                <c:ptCount val="7"/>
                <c:pt idx="0">
                  <c:v>34.0</c:v>
                </c:pt>
                <c:pt idx="1">
                  <c:v>63.0</c:v>
                </c:pt>
                <c:pt idx="2">
                  <c:v>10.0</c:v>
                </c:pt>
                <c:pt idx="3">
                  <c:v>4.0</c:v>
                </c:pt>
                <c:pt idx="4">
                  <c:v>17.0</c:v>
                </c:pt>
                <c:pt idx="5">
                  <c:v>22.0</c:v>
                </c:pt>
                <c:pt idx="6">
                  <c:v>2.0</c:v>
                </c:pt>
              </c:numCache>
            </c:numRef>
          </c:bubbleSize>
          <c:bubble3D val="1"/>
        </c:ser>
        <c:ser>
          <c:idx val="1"/>
          <c:order val="1"/>
          <c:spPr>
            <a:solidFill>
              <a:srgbClr val="C4BD97"/>
            </a:solidFill>
            <a:ln w="25400">
              <a:noFill/>
            </a:ln>
          </c:spPr>
          <c:invertIfNegative val="0"/>
          <c:dLbls>
            <c:dLbl>
              <c:idx val="13"/>
              <c:layout>
                <c:manualLayout>
                  <c:x val="-0.0862190812720848"/>
                  <c:y val="-0.02079722703639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Кубанский </a:t>
                    </a:r>
                    <a:r>
                      <a:rPr lang="ru-RU" dirty="0" err="1" smtClean="0"/>
                      <a:t>технол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Фин.</a:t>
                    </a:r>
                    <a:r>
                      <a:rPr lang="ru-RU" baseline="0" dirty="0" smtClean="0"/>
                      <a:t> ун-т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РУДН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Социология!$D$9:$D$58</c:f>
              <c:numCache>
                <c:formatCode>#,##0</c:formatCode>
                <c:ptCount val="50"/>
                <c:pt idx="0">
                  <c:v>240.0</c:v>
                </c:pt>
                <c:pt idx="1">
                  <c:v>98.0</c:v>
                </c:pt>
                <c:pt idx="2">
                  <c:v>176.4</c:v>
                </c:pt>
                <c:pt idx="3">
                  <c:v>90.0</c:v>
                </c:pt>
                <c:pt idx="4">
                  <c:v>76.5875</c:v>
                </c:pt>
                <c:pt idx="5">
                  <c:v>62.0</c:v>
                </c:pt>
                <c:pt idx="6">
                  <c:v>105.0</c:v>
                </c:pt>
                <c:pt idx="7">
                  <c:v>79.0</c:v>
                </c:pt>
                <c:pt idx="8">
                  <c:v>73.22</c:v>
                </c:pt>
                <c:pt idx="10">
                  <c:v>117.0</c:v>
                </c:pt>
                <c:pt idx="11">
                  <c:v>88.0</c:v>
                </c:pt>
                <c:pt idx="13">
                  <c:v>68.49</c:v>
                </c:pt>
                <c:pt idx="14">
                  <c:v>90.4</c:v>
                </c:pt>
                <c:pt idx="15">
                  <c:v>210.0</c:v>
                </c:pt>
                <c:pt idx="16">
                  <c:v>78.5</c:v>
                </c:pt>
                <c:pt idx="17">
                  <c:v>94.0</c:v>
                </c:pt>
                <c:pt idx="18">
                  <c:v>80.0</c:v>
                </c:pt>
                <c:pt idx="19">
                  <c:v>85.0</c:v>
                </c:pt>
                <c:pt idx="20">
                  <c:v>151.0</c:v>
                </c:pt>
                <c:pt idx="21">
                  <c:v>49.8</c:v>
                </c:pt>
                <c:pt idx="22">
                  <c:v>125.0</c:v>
                </c:pt>
                <c:pt idx="23">
                  <c:v>73.17499999999998</c:v>
                </c:pt>
                <c:pt idx="24">
                  <c:v>76.0</c:v>
                </c:pt>
                <c:pt idx="25">
                  <c:v>72.2</c:v>
                </c:pt>
                <c:pt idx="26">
                  <c:v>63.37</c:v>
                </c:pt>
                <c:pt idx="27">
                  <c:v>74.0</c:v>
                </c:pt>
                <c:pt idx="28">
                  <c:v>78.0</c:v>
                </c:pt>
                <c:pt idx="29">
                  <c:v>75.5</c:v>
                </c:pt>
                <c:pt idx="30">
                  <c:v>120.5</c:v>
                </c:pt>
                <c:pt idx="31">
                  <c:v>70.0</c:v>
                </c:pt>
                <c:pt idx="32">
                  <c:v>92.4</c:v>
                </c:pt>
                <c:pt idx="34">
                  <c:v>74.44</c:v>
                </c:pt>
                <c:pt idx="35">
                  <c:v>82.0</c:v>
                </c:pt>
                <c:pt idx="36">
                  <c:v>185.0</c:v>
                </c:pt>
                <c:pt idx="37">
                  <c:v>180.0</c:v>
                </c:pt>
                <c:pt idx="38">
                  <c:v>75.96</c:v>
                </c:pt>
                <c:pt idx="39">
                  <c:v>83.29</c:v>
                </c:pt>
                <c:pt idx="40">
                  <c:v>88.35</c:v>
                </c:pt>
                <c:pt idx="41">
                  <c:v>75.46</c:v>
                </c:pt>
                <c:pt idx="42">
                  <c:v>107.22</c:v>
                </c:pt>
                <c:pt idx="43">
                  <c:v>72.21</c:v>
                </c:pt>
                <c:pt idx="44">
                  <c:v>100.8</c:v>
                </c:pt>
                <c:pt idx="45">
                  <c:v>69.04</c:v>
                </c:pt>
                <c:pt idx="46">
                  <c:v>76.91</c:v>
                </c:pt>
                <c:pt idx="47">
                  <c:v>67.0</c:v>
                </c:pt>
                <c:pt idx="48">
                  <c:v>116.0</c:v>
                </c:pt>
                <c:pt idx="49">
                  <c:v>74.0</c:v>
                </c:pt>
              </c:numCache>
            </c:numRef>
          </c:xVal>
          <c:yVal>
            <c:numRef>
              <c:f>Социология!$E$9:$E$58</c:f>
              <c:numCache>
                <c:formatCode>0.0</c:formatCode>
                <c:ptCount val="50"/>
                <c:pt idx="0">
                  <c:v>67.7</c:v>
                </c:pt>
                <c:pt idx="1">
                  <c:v>67.5</c:v>
                </c:pt>
                <c:pt idx="2">
                  <c:v>67.3</c:v>
                </c:pt>
                <c:pt idx="3">
                  <c:v>66.7</c:v>
                </c:pt>
                <c:pt idx="4">
                  <c:v>66.4</c:v>
                </c:pt>
                <c:pt idx="5">
                  <c:v>66.0</c:v>
                </c:pt>
                <c:pt idx="6">
                  <c:v>65.4</c:v>
                </c:pt>
                <c:pt idx="7">
                  <c:v>65.2</c:v>
                </c:pt>
                <c:pt idx="8">
                  <c:v>64.5</c:v>
                </c:pt>
                <c:pt idx="9">
                  <c:v>62.5</c:v>
                </c:pt>
                <c:pt idx="10">
                  <c:v>62.5</c:v>
                </c:pt>
                <c:pt idx="11">
                  <c:v>62.4</c:v>
                </c:pt>
                <c:pt idx="12">
                  <c:v>62.3</c:v>
                </c:pt>
                <c:pt idx="13">
                  <c:v>62.1</c:v>
                </c:pt>
                <c:pt idx="14">
                  <c:v>61.9</c:v>
                </c:pt>
                <c:pt idx="15">
                  <c:v>61.8</c:v>
                </c:pt>
                <c:pt idx="16">
                  <c:v>61.8</c:v>
                </c:pt>
                <c:pt idx="17">
                  <c:v>61.4</c:v>
                </c:pt>
                <c:pt idx="18">
                  <c:v>61.3</c:v>
                </c:pt>
                <c:pt idx="19">
                  <c:v>60.7</c:v>
                </c:pt>
                <c:pt idx="20">
                  <c:v>60.5</c:v>
                </c:pt>
                <c:pt idx="21">
                  <c:v>60.5</c:v>
                </c:pt>
                <c:pt idx="22">
                  <c:v>60.3</c:v>
                </c:pt>
                <c:pt idx="23">
                  <c:v>60.3</c:v>
                </c:pt>
                <c:pt idx="24">
                  <c:v>60.0</c:v>
                </c:pt>
                <c:pt idx="25">
                  <c:v>59.9</c:v>
                </c:pt>
                <c:pt idx="26">
                  <c:v>59.6</c:v>
                </c:pt>
                <c:pt idx="27">
                  <c:v>59.6</c:v>
                </c:pt>
                <c:pt idx="28">
                  <c:v>59.6</c:v>
                </c:pt>
                <c:pt idx="29">
                  <c:v>59.1</c:v>
                </c:pt>
                <c:pt idx="30">
                  <c:v>58.9</c:v>
                </c:pt>
                <c:pt idx="31">
                  <c:v>58.6</c:v>
                </c:pt>
                <c:pt idx="32">
                  <c:v>58.4</c:v>
                </c:pt>
                <c:pt idx="33">
                  <c:v>58.3</c:v>
                </c:pt>
                <c:pt idx="34">
                  <c:v>58.2</c:v>
                </c:pt>
                <c:pt idx="35">
                  <c:v>57.7</c:v>
                </c:pt>
                <c:pt idx="36">
                  <c:v>57.6</c:v>
                </c:pt>
                <c:pt idx="37">
                  <c:v>57.3</c:v>
                </c:pt>
                <c:pt idx="38">
                  <c:v>57.3</c:v>
                </c:pt>
                <c:pt idx="39">
                  <c:v>57.0</c:v>
                </c:pt>
                <c:pt idx="40">
                  <c:v>57.0</c:v>
                </c:pt>
                <c:pt idx="41">
                  <c:v>56.7</c:v>
                </c:pt>
                <c:pt idx="42">
                  <c:v>56.5</c:v>
                </c:pt>
                <c:pt idx="43">
                  <c:v>56.5</c:v>
                </c:pt>
                <c:pt idx="44">
                  <c:v>56.5</c:v>
                </c:pt>
                <c:pt idx="45">
                  <c:v>56.3</c:v>
                </c:pt>
                <c:pt idx="46">
                  <c:v>56.3</c:v>
                </c:pt>
                <c:pt idx="47">
                  <c:v>56.2</c:v>
                </c:pt>
                <c:pt idx="48">
                  <c:v>56.2</c:v>
                </c:pt>
                <c:pt idx="49">
                  <c:v>56.0</c:v>
                </c:pt>
              </c:numCache>
            </c:numRef>
          </c:yVal>
          <c:bubbleSize>
            <c:numRef>
              <c:f>Социология!$F$9:$F$58</c:f>
              <c:numCache>
                <c:formatCode>General</c:formatCode>
                <c:ptCount val="50"/>
                <c:pt idx="0">
                  <c:v>6.0</c:v>
                </c:pt>
                <c:pt idx="1">
                  <c:v>10.0</c:v>
                </c:pt>
                <c:pt idx="2">
                  <c:v>8.0</c:v>
                </c:pt>
                <c:pt idx="3">
                  <c:v>1.0</c:v>
                </c:pt>
                <c:pt idx="4">
                  <c:v>7.0</c:v>
                </c:pt>
                <c:pt idx="5">
                  <c:v>5.0</c:v>
                </c:pt>
                <c:pt idx="6">
                  <c:v>12.0</c:v>
                </c:pt>
                <c:pt idx="7">
                  <c:v>12.0</c:v>
                </c:pt>
                <c:pt idx="8">
                  <c:v>7.0</c:v>
                </c:pt>
                <c:pt idx="9">
                  <c:v>5.0</c:v>
                </c:pt>
                <c:pt idx="10">
                  <c:v>5.0</c:v>
                </c:pt>
                <c:pt idx="11">
                  <c:v>6.0</c:v>
                </c:pt>
                <c:pt idx="12">
                  <c:v>4.0</c:v>
                </c:pt>
                <c:pt idx="13">
                  <c:v>56.0</c:v>
                </c:pt>
                <c:pt idx="14">
                  <c:v>15.0</c:v>
                </c:pt>
                <c:pt idx="15">
                  <c:v>21.0</c:v>
                </c:pt>
                <c:pt idx="16">
                  <c:v>3.0</c:v>
                </c:pt>
                <c:pt idx="17">
                  <c:v>4.0</c:v>
                </c:pt>
                <c:pt idx="18">
                  <c:v>1.0</c:v>
                </c:pt>
                <c:pt idx="19">
                  <c:v>11.0</c:v>
                </c:pt>
                <c:pt idx="20">
                  <c:v>4.0</c:v>
                </c:pt>
                <c:pt idx="21">
                  <c:v>21.0</c:v>
                </c:pt>
                <c:pt idx="22">
                  <c:v>11.0</c:v>
                </c:pt>
                <c:pt idx="23">
                  <c:v>2.0</c:v>
                </c:pt>
                <c:pt idx="24">
                  <c:v>1.0</c:v>
                </c:pt>
                <c:pt idx="25">
                  <c:v>4.0</c:v>
                </c:pt>
                <c:pt idx="26">
                  <c:v>6.0</c:v>
                </c:pt>
                <c:pt idx="27">
                  <c:v>4.0</c:v>
                </c:pt>
                <c:pt idx="28">
                  <c:v>29.0</c:v>
                </c:pt>
                <c:pt idx="29">
                  <c:v>9.0</c:v>
                </c:pt>
                <c:pt idx="30">
                  <c:v>23.0</c:v>
                </c:pt>
                <c:pt idx="31">
                  <c:v>2.0</c:v>
                </c:pt>
                <c:pt idx="32">
                  <c:v>22.0</c:v>
                </c:pt>
                <c:pt idx="33">
                  <c:v>44.0</c:v>
                </c:pt>
                <c:pt idx="34">
                  <c:v>8.0</c:v>
                </c:pt>
                <c:pt idx="35">
                  <c:v>5.0</c:v>
                </c:pt>
                <c:pt idx="36">
                  <c:v>23.0</c:v>
                </c:pt>
                <c:pt idx="37">
                  <c:v>6.0</c:v>
                </c:pt>
                <c:pt idx="38">
                  <c:v>4.0</c:v>
                </c:pt>
                <c:pt idx="39">
                  <c:v>24.0</c:v>
                </c:pt>
                <c:pt idx="40">
                  <c:v>1.0</c:v>
                </c:pt>
                <c:pt idx="41">
                  <c:v>2.0</c:v>
                </c:pt>
                <c:pt idx="42">
                  <c:v>2.0</c:v>
                </c:pt>
                <c:pt idx="43">
                  <c:v>6.0</c:v>
                </c:pt>
                <c:pt idx="44">
                  <c:v>34.0</c:v>
                </c:pt>
                <c:pt idx="45">
                  <c:v>7.0</c:v>
                </c:pt>
                <c:pt idx="46">
                  <c:v>1.0</c:v>
                </c:pt>
                <c:pt idx="47">
                  <c:v>10.0</c:v>
                </c:pt>
                <c:pt idx="48">
                  <c:v>11.0</c:v>
                </c:pt>
                <c:pt idx="49">
                  <c:v>4.0</c:v>
                </c:pt>
              </c:numCache>
            </c:numRef>
          </c:bubbleSize>
          <c:bubble3D val="1"/>
        </c:ser>
        <c:ser>
          <c:idx val="2"/>
          <c:order val="2"/>
          <c:spPr>
            <a:solidFill>
              <a:srgbClr val="DD0806"/>
            </a:solidFill>
            <a:ln w="25400">
              <a:noFill/>
            </a:ln>
          </c:spPr>
          <c:invertIfNegative val="0"/>
          <c:xVal>
            <c:numRef>
              <c:f>Социология!$D$59:$D$94</c:f>
              <c:numCache>
                <c:formatCode>General</c:formatCode>
                <c:ptCount val="36"/>
                <c:pt idx="0" formatCode="#,##0">
                  <c:v>70.15000000000001</c:v>
                </c:pt>
                <c:pt idx="2" formatCode="#,##0">
                  <c:v>113.16</c:v>
                </c:pt>
                <c:pt idx="3" formatCode="#,##0">
                  <c:v>71.5</c:v>
                </c:pt>
                <c:pt idx="4" formatCode="#,##0">
                  <c:v>92.6</c:v>
                </c:pt>
                <c:pt idx="5" formatCode="#,##0">
                  <c:v>73.18499999999998</c:v>
                </c:pt>
                <c:pt idx="6" formatCode="#,##0">
                  <c:v>93.0</c:v>
                </c:pt>
                <c:pt idx="7" formatCode="#,##0">
                  <c:v>105.0</c:v>
                </c:pt>
                <c:pt idx="8" formatCode="#,##0">
                  <c:v>116.0</c:v>
                </c:pt>
                <c:pt idx="9" formatCode="#,##0">
                  <c:v>63.37</c:v>
                </c:pt>
                <c:pt idx="11" formatCode="#,##0">
                  <c:v>82.22</c:v>
                </c:pt>
                <c:pt idx="12" formatCode="#,##0">
                  <c:v>76.0</c:v>
                </c:pt>
                <c:pt idx="13" formatCode="#,##0">
                  <c:v>67.9</c:v>
                </c:pt>
                <c:pt idx="14" formatCode="#,##0">
                  <c:v>69.51</c:v>
                </c:pt>
                <c:pt idx="15" formatCode="#,##0">
                  <c:v>64.0</c:v>
                </c:pt>
                <c:pt idx="16" formatCode="#,##0">
                  <c:v>73.8</c:v>
                </c:pt>
                <c:pt idx="17" formatCode="#,##0">
                  <c:v>46.5</c:v>
                </c:pt>
                <c:pt idx="18" formatCode="#,##0">
                  <c:v>110.0</c:v>
                </c:pt>
                <c:pt idx="19" formatCode="#,##0">
                  <c:v>123.0</c:v>
                </c:pt>
                <c:pt idx="20" formatCode="#,##0">
                  <c:v>87.12</c:v>
                </c:pt>
                <c:pt idx="21" formatCode="#,##0">
                  <c:v>79.24</c:v>
                </c:pt>
                <c:pt idx="22" formatCode="#,##0">
                  <c:v>70.24</c:v>
                </c:pt>
                <c:pt idx="23" formatCode="#,##0">
                  <c:v>60.5</c:v>
                </c:pt>
                <c:pt idx="24" formatCode="#,##0">
                  <c:v>123.556</c:v>
                </c:pt>
                <c:pt idx="25" formatCode="#,##0">
                  <c:v>69.039</c:v>
                </c:pt>
                <c:pt idx="26" formatCode="#,##0">
                  <c:v>44.0</c:v>
                </c:pt>
                <c:pt idx="27" formatCode="#,##0">
                  <c:v>69.39</c:v>
                </c:pt>
                <c:pt idx="28" formatCode="#,##0">
                  <c:v>52.8</c:v>
                </c:pt>
                <c:pt idx="29" formatCode="#,##0">
                  <c:v>69.0</c:v>
                </c:pt>
                <c:pt idx="30" formatCode="#,##0">
                  <c:v>74.0</c:v>
                </c:pt>
                <c:pt idx="31" formatCode="#,##0">
                  <c:v>94.14</c:v>
                </c:pt>
                <c:pt idx="32" formatCode="#,##0">
                  <c:v>75.6</c:v>
                </c:pt>
                <c:pt idx="33" formatCode="#,##0">
                  <c:v>68.86</c:v>
                </c:pt>
                <c:pt idx="34" formatCode="#,##0">
                  <c:v>63.37</c:v>
                </c:pt>
                <c:pt idx="35" formatCode="#,##0">
                  <c:v>71.5</c:v>
                </c:pt>
              </c:numCache>
            </c:numRef>
          </c:xVal>
          <c:yVal>
            <c:numRef>
              <c:f>Социология!$E$59:$E$94</c:f>
              <c:numCache>
                <c:formatCode>0.0</c:formatCode>
                <c:ptCount val="36"/>
                <c:pt idx="0">
                  <c:v>55.7</c:v>
                </c:pt>
                <c:pt idx="1">
                  <c:v>55.7</c:v>
                </c:pt>
                <c:pt idx="2">
                  <c:v>55.5</c:v>
                </c:pt>
                <c:pt idx="3">
                  <c:v>55.4</c:v>
                </c:pt>
                <c:pt idx="4">
                  <c:v>55.4</c:v>
                </c:pt>
                <c:pt idx="5">
                  <c:v>55.2</c:v>
                </c:pt>
                <c:pt idx="6">
                  <c:v>55.0</c:v>
                </c:pt>
                <c:pt idx="7">
                  <c:v>54.5</c:v>
                </c:pt>
                <c:pt idx="8">
                  <c:v>54.4</c:v>
                </c:pt>
                <c:pt idx="9">
                  <c:v>54.3</c:v>
                </c:pt>
                <c:pt idx="10">
                  <c:v>54.2</c:v>
                </c:pt>
                <c:pt idx="11">
                  <c:v>54.0</c:v>
                </c:pt>
                <c:pt idx="12">
                  <c:v>53.8</c:v>
                </c:pt>
                <c:pt idx="13">
                  <c:v>53.7</c:v>
                </c:pt>
                <c:pt idx="14">
                  <c:v>53.4</c:v>
                </c:pt>
                <c:pt idx="15">
                  <c:v>53.2</c:v>
                </c:pt>
                <c:pt idx="16">
                  <c:v>52.9</c:v>
                </c:pt>
                <c:pt idx="17">
                  <c:v>52.9</c:v>
                </c:pt>
                <c:pt idx="18">
                  <c:v>52.5</c:v>
                </c:pt>
                <c:pt idx="19">
                  <c:v>52.3</c:v>
                </c:pt>
                <c:pt idx="20">
                  <c:v>52.3</c:v>
                </c:pt>
                <c:pt idx="21">
                  <c:v>52.3</c:v>
                </c:pt>
                <c:pt idx="22">
                  <c:v>52.3</c:v>
                </c:pt>
                <c:pt idx="23">
                  <c:v>52.0</c:v>
                </c:pt>
                <c:pt idx="24">
                  <c:v>51.9</c:v>
                </c:pt>
                <c:pt idx="25">
                  <c:v>51.8</c:v>
                </c:pt>
                <c:pt idx="26">
                  <c:v>51.6</c:v>
                </c:pt>
                <c:pt idx="27">
                  <c:v>51.3</c:v>
                </c:pt>
                <c:pt idx="28">
                  <c:v>49.9</c:v>
                </c:pt>
                <c:pt idx="29">
                  <c:v>49.4</c:v>
                </c:pt>
                <c:pt idx="30">
                  <c:v>49.3</c:v>
                </c:pt>
                <c:pt idx="31">
                  <c:v>49.0</c:v>
                </c:pt>
                <c:pt idx="32">
                  <c:v>47.7</c:v>
                </c:pt>
                <c:pt idx="33">
                  <c:v>46.9</c:v>
                </c:pt>
                <c:pt idx="34">
                  <c:v>45.9</c:v>
                </c:pt>
                <c:pt idx="35">
                  <c:v>44.4</c:v>
                </c:pt>
              </c:numCache>
            </c:numRef>
          </c:yVal>
          <c:bubbleSize>
            <c:numRef>
              <c:f>Социология!$F$59:$F$94</c:f>
              <c:numCache>
                <c:formatCode>General</c:formatCode>
                <c:ptCount val="36"/>
                <c:pt idx="0">
                  <c:v>1.0</c:v>
                </c:pt>
                <c:pt idx="1">
                  <c:v>5.0</c:v>
                </c:pt>
                <c:pt idx="2">
                  <c:v>3.0</c:v>
                </c:pt>
                <c:pt idx="3">
                  <c:v>16.0</c:v>
                </c:pt>
                <c:pt idx="4">
                  <c:v>5.0</c:v>
                </c:pt>
                <c:pt idx="5">
                  <c:v>4.0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  <c:pt idx="10">
                  <c:v>13.0</c:v>
                </c:pt>
                <c:pt idx="11">
                  <c:v>9.0</c:v>
                </c:pt>
                <c:pt idx="12">
                  <c:v>3.0</c:v>
                </c:pt>
                <c:pt idx="13">
                  <c:v>5.0</c:v>
                </c:pt>
                <c:pt idx="14">
                  <c:v>3.0</c:v>
                </c:pt>
                <c:pt idx="15">
                  <c:v>16.0</c:v>
                </c:pt>
                <c:pt idx="16">
                  <c:v>16.0</c:v>
                </c:pt>
                <c:pt idx="17">
                  <c:v>7.0</c:v>
                </c:pt>
                <c:pt idx="18">
                  <c:v>2.0</c:v>
                </c:pt>
                <c:pt idx="19">
                  <c:v>23.0</c:v>
                </c:pt>
                <c:pt idx="20">
                  <c:v>1.0</c:v>
                </c:pt>
                <c:pt idx="21">
                  <c:v>1.0</c:v>
                </c:pt>
                <c:pt idx="22">
                  <c:v>14.0</c:v>
                </c:pt>
                <c:pt idx="23">
                  <c:v>22.0</c:v>
                </c:pt>
                <c:pt idx="24">
                  <c:v>3.0</c:v>
                </c:pt>
                <c:pt idx="25">
                  <c:v>11.0</c:v>
                </c:pt>
                <c:pt idx="26">
                  <c:v>12.0</c:v>
                </c:pt>
                <c:pt idx="27">
                  <c:v>4.0</c:v>
                </c:pt>
                <c:pt idx="28">
                  <c:v>3.0</c:v>
                </c:pt>
                <c:pt idx="29">
                  <c:v>3.0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5.0</c:v>
                </c:pt>
                <c:pt idx="34">
                  <c:v>4.0</c:v>
                </c:pt>
                <c:pt idx="35">
                  <c:v>4.0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-2012713432"/>
        <c:axId val="-2012191448"/>
      </c:bubbleChart>
      <c:valAx>
        <c:axId val="-2012713432"/>
        <c:scaling>
          <c:orientation val="minMax"/>
          <c:max val="4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dirty="0" smtClean="0"/>
                  <a:t>C</a:t>
                </a:r>
                <a:r>
                  <a:rPr lang="ru-RU" dirty="0" err="1" smtClean="0"/>
                  <a:t>тоимость</a:t>
                </a:r>
                <a:r>
                  <a:rPr lang="ru-RU" dirty="0" smtClean="0"/>
                  <a:t> обучения</a:t>
                </a:r>
                <a:r>
                  <a:rPr lang="en-GB" dirty="0" smtClean="0"/>
                  <a:t> </a:t>
                </a:r>
                <a:r>
                  <a:rPr lang="ru-RU" dirty="0" smtClean="0"/>
                  <a:t>в</a:t>
                </a:r>
                <a:r>
                  <a:rPr lang="ru-RU" baseline="0" dirty="0" smtClean="0"/>
                  <a:t> год</a:t>
                </a:r>
                <a:r>
                  <a:rPr lang="ru-RU" dirty="0" smtClean="0"/>
                  <a:t> </a:t>
                </a:r>
                <a:r>
                  <a:rPr lang="ru-RU" dirty="0"/>
                  <a:t>(тыс. руб.)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012191448"/>
        <c:crosses val="autoZero"/>
        <c:crossBetween val="midCat"/>
      </c:valAx>
      <c:valAx>
        <c:axId val="-2012191448"/>
        <c:scaling>
          <c:orientation val="minMax"/>
          <c:max val="90.0"/>
          <c:min val="3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/>
                  <a:t>Средний балл ЕГЭ платного приема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2012713432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Менеджмент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47179516229536"/>
          <c:y val="0.167577087215243"/>
          <c:w val="0.857830510394834"/>
          <c:h val="0.702570676406413"/>
        </c:manualLayout>
      </c:layout>
      <c:bubbleChart>
        <c:varyColors val="0"/>
        <c:ser>
          <c:idx val="0"/>
          <c:order val="0"/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460431654676258"/>
                  <c:y val="-0.03053435114503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МГИМО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7410071942446"/>
                  <c:y val="-0.040712468193384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СПбГУ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589928057553957"/>
                  <c:y val="-0.053435114503816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НИУ ВШЭ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МГУ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503597122302159"/>
                  <c:y val="-0.045801526717557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НИУ ВШЭ СПб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402877697841727"/>
                  <c:y val="-0.038167938931297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ВАВТ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661870503597123"/>
                  <c:y val="-0.022900763358778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РЭА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115107913669065"/>
                  <c:y val="0.038167938931297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РАНХиГС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Менеджмент!$D$2:$D$11</c:f>
              <c:numCache>
                <c:formatCode>General</c:formatCode>
                <c:ptCount val="10"/>
                <c:pt idx="0">
                  <c:v>475.0</c:v>
                </c:pt>
                <c:pt idx="1">
                  <c:v>326.0</c:v>
                </c:pt>
                <c:pt idx="2">
                  <c:v>390.0</c:v>
                </c:pt>
                <c:pt idx="3">
                  <c:v>335.0</c:v>
                </c:pt>
                <c:pt idx="4">
                  <c:v>212.5</c:v>
                </c:pt>
                <c:pt idx="5">
                  <c:v>155.8</c:v>
                </c:pt>
                <c:pt idx="6">
                  <c:v>290.0</c:v>
                </c:pt>
                <c:pt idx="7">
                  <c:v>209.62</c:v>
                </c:pt>
                <c:pt idx="8">
                  <c:v>269.1667</c:v>
                </c:pt>
                <c:pt idx="9">
                  <c:v>314.35</c:v>
                </c:pt>
              </c:numCache>
            </c:numRef>
          </c:xVal>
          <c:yVal>
            <c:numRef>
              <c:f>Менеджмент!$E$2:$E$11</c:f>
              <c:numCache>
                <c:formatCode>0.0</c:formatCode>
                <c:ptCount val="10"/>
                <c:pt idx="0">
                  <c:v>78.6</c:v>
                </c:pt>
                <c:pt idx="1">
                  <c:v>77.9</c:v>
                </c:pt>
                <c:pt idx="2">
                  <c:v>76.8</c:v>
                </c:pt>
                <c:pt idx="3">
                  <c:v>74.6</c:v>
                </c:pt>
                <c:pt idx="4">
                  <c:v>73.5</c:v>
                </c:pt>
                <c:pt idx="5">
                  <c:v>71.7</c:v>
                </c:pt>
                <c:pt idx="6">
                  <c:v>71.5</c:v>
                </c:pt>
                <c:pt idx="7">
                  <c:v>71.3</c:v>
                </c:pt>
                <c:pt idx="8">
                  <c:v>70.3</c:v>
                </c:pt>
                <c:pt idx="9">
                  <c:v>70.0</c:v>
                </c:pt>
              </c:numCache>
            </c:numRef>
          </c:yVal>
          <c:bubbleSize>
            <c:numRef>
              <c:f>Менеджмент!$F$2:$F$11</c:f>
              <c:numCache>
                <c:formatCode>General</c:formatCode>
                <c:ptCount val="10"/>
                <c:pt idx="0">
                  <c:v>83.0</c:v>
                </c:pt>
                <c:pt idx="1">
                  <c:v>71.0</c:v>
                </c:pt>
                <c:pt idx="2">
                  <c:v>201.0</c:v>
                </c:pt>
                <c:pt idx="3">
                  <c:v>275.0</c:v>
                </c:pt>
                <c:pt idx="4">
                  <c:v>168.0</c:v>
                </c:pt>
                <c:pt idx="5">
                  <c:v>2.0</c:v>
                </c:pt>
                <c:pt idx="6">
                  <c:v>71.0</c:v>
                </c:pt>
                <c:pt idx="7">
                  <c:v>16.0</c:v>
                </c:pt>
                <c:pt idx="8">
                  <c:v>124.0</c:v>
                </c:pt>
                <c:pt idx="9">
                  <c:v>337.0</c:v>
                </c:pt>
              </c:numCache>
            </c:numRef>
          </c:bubbleSize>
          <c:bubble3D val="1"/>
        </c:ser>
        <c:ser>
          <c:idx val="1"/>
          <c:order val="1"/>
          <c:spPr>
            <a:solidFill>
              <a:srgbClr val="C4BD97"/>
            </a:solidFill>
            <a:ln w="25400">
              <a:noFill/>
            </a:ln>
          </c:spPr>
          <c:invertIfNegative val="0"/>
          <c:dLbls>
            <c:dLbl>
              <c:idx val="9"/>
              <c:layout>
                <c:manualLayout>
                  <c:x val="-0.0431655809210898"/>
                  <c:y val="-0.053435114503816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ГУУ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>
                <c:manualLayout>
                  <c:x val="-0.0805755395683453"/>
                  <c:y val="0.030534351145038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МГТУ им. Баумана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8"/>
              <c:layout>
                <c:manualLayout>
                  <c:x val="-0.0330936384750467"/>
                  <c:y val="0.03307888040712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Росс. ун-т </a:t>
                    </a:r>
                  </a:p>
                  <a:p>
                    <a:r>
                      <a:rPr lang="ru-RU" dirty="0" smtClean="0"/>
                      <a:t>нефти и газа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9"/>
              <c:layout>
                <c:manualLayout>
                  <c:x val="-0.0388489208633094"/>
                  <c:y val="0.05597964376590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РУДН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Менеджмент!$D$12:$D$152</c:f>
              <c:numCache>
                <c:formatCode>General</c:formatCode>
                <c:ptCount val="141"/>
                <c:pt idx="0">
                  <c:v>150.0</c:v>
                </c:pt>
                <c:pt idx="1">
                  <c:v>150.0</c:v>
                </c:pt>
                <c:pt idx="2">
                  <c:v>120.575</c:v>
                </c:pt>
                <c:pt idx="4">
                  <c:v>138.0</c:v>
                </c:pt>
                <c:pt idx="5">
                  <c:v>170.0</c:v>
                </c:pt>
                <c:pt idx="6">
                  <c:v>98.0</c:v>
                </c:pt>
                <c:pt idx="7">
                  <c:v>96.0</c:v>
                </c:pt>
                <c:pt idx="8">
                  <c:v>245.0</c:v>
                </c:pt>
                <c:pt idx="9">
                  <c:v>167.8083</c:v>
                </c:pt>
                <c:pt idx="10">
                  <c:v>165.0</c:v>
                </c:pt>
                <c:pt idx="11">
                  <c:v>88.2</c:v>
                </c:pt>
                <c:pt idx="12">
                  <c:v>91.8</c:v>
                </c:pt>
                <c:pt idx="13">
                  <c:v>127.0</c:v>
                </c:pt>
                <c:pt idx="14">
                  <c:v>165.0</c:v>
                </c:pt>
                <c:pt idx="15">
                  <c:v>140.0</c:v>
                </c:pt>
                <c:pt idx="16">
                  <c:v>107.9067</c:v>
                </c:pt>
                <c:pt idx="17">
                  <c:v>100.0</c:v>
                </c:pt>
                <c:pt idx="18">
                  <c:v>238.75</c:v>
                </c:pt>
                <c:pt idx="19">
                  <c:v>108.5</c:v>
                </c:pt>
                <c:pt idx="20">
                  <c:v>260.0</c:v>
                </c:pt>
                <c:pt idx="21">
                  <c:v>82.22</c:v>
                </c:pt>
                <c:pt idx="22">
                  <c:v>88.0</c:v>
                </c:pt>
                <c:pt idx="23">
                  <c:v>108.66</c:v>
                </c:pt>
                <c:pt idx="24">
                  <c:v>75.2</c:v>
                </c:pt>
                <c:pt idx="25">
                  <c:v>90.0</c:v>
                </c:pt>
                <c:pt idx="26">
                  <c:v>154.1</c:v>
                </c:pt>
                <c:pt idx="27">
                  <c:v>130.0</c:v>
                </c:pt>
                <c:pt idx="28">
                  <c:v>94.0</c:v>
                </c:pt>
                <c:pt idx="29">
                  <c:v>62.0</c:v>
                </c:pt>
                <c:pt idx="30">
                  <c:v>92.0</c:v>
                </c:pt>
                <c:pt idx="31">
                  <c:v>92.4</c:v>
                </c:pt>
                <c:pt idx="32">
                  <c:v>91.5</c:v>
                </c:pt>
                <c:pt idx="33">
                  <c:v>73.35</c:v>
                </c:pt>
                <c:pt idx="34">
                  <c:v>88.6</c:v>
                </c:pt>
                <c:pt idx="35">
                  <c:v>214.2</c:v>
                </c:pt>
                <c:pt idx="36">
                  <c:v>125.1</c:v>
                </c:pt>
                <c:pt idx="38">
                  <c:v>139.5</c:v>
                </c:pt>
                <c:pt idx="39">
                  <c:v>66.68499999999998</c:v>
                </c:pt>
                <c:pt idx="41">
                  <c:v>117.6</c:v>
                </c:pt>
                <c:pt idx="42">
                  <c:v>135.0</c:v>
                </c:pt>
                <c:pt idx="43">
                  <c:v>76.15000000000001</c:v>
                </c:pt>
                <c:pt idx="44">
                  <c:v>137.7292</c:v>
                </c:pt>
                <c:pt idx="45">
                  <c:v>150.0</c:v>
                </c:pt>
                <c:pt idx="46">
                  <c:v>69.9</c:v>
                </c:pt>
                <c:pt idx="47">
                  <c:v>82.33330000000001</c:v>
                </c:pt>
                <c:pt idx="48">
                  <c:v>98.0</c:v>
                </c:pt>
                <c:pt idx="50">
                  <c:v>72.21</c:v>
                </c:pt>
                <c:pt idx="51">
                  <c:v>116.7467</c:v>
                </c:pt>
                <c:pt idx="52">
                  <c:v>71.12499999999998</c:v>
                </c:pt>
                <c:pt idx="53">
                  <c:v>107.22</c:v>
                </c:pt>
                <c:pt idx="55">
                  <c:v>75.45</c:v>
                </c:pt>
                <c:pt idx="56">
                  <c:v>66.28</c:v>
                </c:pt>
                <c:pt idx="57">
                  <c:v>70.0</c:v>
                </c:pt>
                <c:pt idx="58">
                  <c:v>68.49</c:v>
                </c:pt>
                <c:pt idx="59">
                  <c:v>78.0</c:v>
                </c:pt>
                <c:pt idx="60">
                  <c:v>88.585</c:v>
                </c:pt>
                <c:pt idx="61">
                  <c:v>69.87</c:v>
                </c:pt>
                <c:pt idx="62">
                  <c:v>97.0</c:v>
                </c:pt>
                <c:pt idx="63">
                  <c:v>77.0667</c:v>
                </c:pt>
                <c:pt idx="64">
                  <c:v>93.16999999999998</c:v>
                </c:pt>
                <c:pt idx="65">
                  <c:v>190.8</c:v>
                </c:pt>
                <c:pt idx="66">
                  <c:v>63.37</c:v>
                </c:pt>
                <c:pt idx="67">
                  <c:v>87.2</c:v>
                </c:pt>
                <c:pt idx="68">
                  <c:v>245.0</c:v>
                </c:pt>
                <c:pt idx="69">
                  <c:v>226.6667</c:v>
                </c:pt>
                <c:pt idx="70">
                  <c:v>93.195</c:v>
                </c:pt>
                <c:pt idx="71">
                  <c:v>58.9</c:v>
                </c:pt>
                <c:pt idx="72">
                  <c:v>83.7</c:v>
                </c:pt>
                <c:pt idx="73">
                  <c:v>134.0</c:v>
                </c:pt>
                <c:pt idx="74">
                  <c:v>69.0</c:v>
                </c:pt>
                <c:pt idx="75">
                  <c:v>70.0</c:v>
                </c:pt>
                <c:pt idx="76">
                  <c:v>67.9</c:v>
                </c:pt>
                <c:pt idx="77">
                  <c:v>75.96</c:v>
                </c:pt>
                <c:pt idx="78">
                  <c:v>125.0</c:v>
                </c:pt>
                <c:pt idx="79">
                  <c:v>71.08</c:v>
                </c:pt>
                <c:pt idx="80">
                  <c:v>99.0</c:v>
                </c:pt>
                <c:pt idx="81">
                  <c:v>95.0</c:v>
                </c:pt>
                <c:pt idx="83">
                  <c:v>63.4</c:v>
                </c:pt>
                <c:pt idx="84">
                  <c:v>73.8</c:v>
                </c:pt>
                <c:pt idx="85">
                  <c:v>95.27</c:v>
                </c:pt>
                <c:pt idx="86">
                  <c:v>73.042</c:v>
                </c:pt>
                <c:pt idx="87">
                  <c:v>51.0</c:v>
                </c:pt>
                <c:pt idx="88">
                  <c:v>72.05</c:v>
                </c:pt>
                <c:pt idx="89">
                  <c:v>75.7</c:v>
                </c:pt>
                <c:pt idx="90">
                  <c:v>66.86</c:v>
                </c:pt>
                <c:pt idx="91">
                  <c:v>75.9</c:v>
                </c:pt>
                <c:pt idx="92">
                  <c:v>146.0</c:v>
                </c:pt>
                <c:pt idx="93">
                  <c:v>87.12</c:v>
                </c:pt>
                <c:pt idx="94">
                  <c:v>75.13</c:v>
                </c:pt>
                <c:pt idx="95">
                  <c:v>80.0</c:v>
                </c:pt>
                <c:pt idx="96">
                  <c:v>88.36</c:v>
                </c:pt>
                <c:pt idx="97">
                  <c:v>125.0</c:v>
                </c:pt>
                <c:pt idx="98">
                  <c:v>89.6</c:v>
                </c:pt>
                <c:pt idx="99">
                  <c:v>95.5</c:v>
                </c:pt>
                <c:pt idx="100">
                  <c:v>74.5</c:v>
                </c:pt>
                <c:pt idx="101">
                  <c:v>126.6</c:v>
                </c:pt>
                <c:pt idx="102">
                  <c:v>91.4275</c:v>
                </c:pt>
                <c:pt idx="103">
                  <c:v>74.5</c:v>
                </c:pt>
                <c:pt idx="104">
                  <c:v>73.17499999999998</c:v>
                </c:pt>
                <c:pt idx="105">
                  <c:v>73.25</c:v>
                </c:pt>
                <c:pt idx="106">
                  <c:v>70.06</c:v>
                </c:pt>
                <c:pt idx="107">
                  <c:v>60.48</c:v>
                </c:pt>
                <c:pt idx="108">
                  <c:v>63.37</c:v>
                </c:pt>
                <c:pt idx="109">
                  <c:v>134.0</c:v>
                </c:pt>
                <c:pt idx="110">
                  <c:v>102.0</c:v>
                </c:pt>
                <c:pt idx="111">
                  <c:v>116.0</c:v>
                </c:pt>
                <c:pt idx="113">
                  <c:v>113.3333</c:v>
                </c:pt>
                <c:pt idx="114">
                  <c:v>82.7333</c:v>
                </c:pt>
                <c:pt idx="115">
                  <c:v>70.0</c:v>
                </c:pt>
                <c:pt idx="116">
                  <c:v>72.0</c:v>
                </c:pt>
                <c:pt idx="117">
                  <c:v>90.0</c:v>
                </c:pt>
                <c:pt idx="118">
                  <c:v>70.12329999999998</c:v>
                </c:pt>
                <c:pt idx="119">
                  <c:v>73.0167</c:v>
                </c:pt>
                <c:pt idx="121">
                  <c:v>96.28</c:v>
                </c:pt>
                <c:pt idx="122">
                  <c:v>83.6</c:v>
                </c:pt>
                <c:pt idx="123">
                  <c:v>70.24</c:v>
                </c:pt>
                <c:pt idx="124">
                  <c:v>65.4</c:v>
                </c:pt>
                <c:pt idx="125">
                  <c:v>157.0</c:v>
                </c:pt>
                <c:pt idx="126">
                  <c:v>80.2467</c:v>
                </c:pt>
                <c:pt idx="128">
                  <c:v>127.585</c:v>
                </c:pt>
                <c:pt idx="129">
                  <c:v>74.0</c:v>
                </c:pt>
                <c:pt idx="130">
                  <c:v>123.556</c:v>
                </c:pt>
                <c:pt idx="131">
                  <c:v>95.3667</c:v>
                </c:pt>
                <c:pt idx="132">
                  <c:v>75.48</c:v>
                </c:pt>
                <c:pt idx="133">
                  <c:v>69.039</c:v>
                </c:pt>
                <c:pt idx="134">
                  <c:v>80.0</c:v>
                </c:pt>
                <c:pt idx="136">
                  <c:v>63.4</c:v>
                </c:pt>
                <c:pt idx="137">
                  <c:v>122.0</c:v>
                </c:pt>
                <c:pt idx="139">
                  <c:v>79.71</c:v>
                </c:pt>
                <c:pt idx="140">
                  <c:v>88.5</c:v>
                </c:pt>
              </c:numCache>
            </c:numRef>
          </c:xVal>
          <c:yVal>
            <c:numRef>
              <c:f>Менеджмент!$E$12:$E$152</c:f>
              <c:numCache>
                <c:formatCode>0.0</c:formatCode>
                <c:ptCount val="141"/>
                <c:pt idx="0">
                  <c:v>69.4</c:v>
                </c:pt>
                <c:pt idx="1">
                  <c:v>68.7</c:v>
                </c:pt>
                <c:pt idx="2">
                  <c:v>67.8</c:v>
                </c:pt>
                <c:pt idx="3">
                  <c:v>67.2</c:v>
                </c:pt>
                <c:pt idx="4">
                  <c:v>66.9</c:v>
                </c:pt>
                <c:pt idx="5">
                  <c:v>66.5</c:v>
                </c:pt>
                <c:pt idx="6">
                  <c:v>66.5</c:v>
                </c:pt>
                <c:pt idx="7">
                  <c:v>66.5</c:v>
                </c:pt>
                <c:pt idx="8">
                  <c:v>65.4</c:v>
                </c:pt>
                <c:pt idx="9">
                  <c:v>65.4</c:v>
                </c:pt>
                <c:pt idx="10">
                  <c:v>64.9</c:v>
                </c:pt>
                <c:pt idx="11">
                  <c:v>64.9</c:v>
                </c:pt>
                <c:pt idx="12">
                  <c:v>64.8</c:v>
                </c:pt>
                <c:pt idx="13">
                  <c:v>64.7</c:v>
                </c:pt>
                <c:pt idx="14">
                  <c:v>64.6</c:v>
                </c:pt>
                <c:pt idx="15">
                  <c:v>64.6</c:v>
                </c:pt>
                <c:pt idx="16">
                  <c:v>64.4</c:v>
                </c:pt>
                <c:pt idx="17">
                  <c:v>64.2</c:v>
                </c:pt>
                <c:pt idx="18">
                  <c:v>64.1</c:v>
                </c:pt>
                <c:pt idx="19">
                  <c:v>64.1</c:v>
                </c:pt>
                <c:pt idx="20">
                  <c:v>63.8</c:v>
                </c:pt>
                <c:pt idx="21">
                  <c:v>63.5</c:v>
                </c:pt>
                <c:pt idx="22">
                  <c:v>63.3</c:v>
                </c:pt>
                <c:pt idx="23">
                  <c:v>63.2</c:v>
                </c:pt>
                <c:pt idx="24">
                  <c:v>63.2</c:v>
                </c:pt>
                <c:pt idx="25">
                  <c:v>63.2</c:v>
                </c:pt>
                <c:pt idx="26">
                  <c:v>63.1</c:v>
                </c:pt>
                <c:pt idx="27">
                  <c:v>63.0</c:v>
                </c:pt>
                <c:pt idx="28">
                  <c:v>62.9</c:v>
                </c:pt>
                <c:pt idx="29">
                  <c:v>62.9</c:v>
                </c:pt>
                <c:pt idx="30">
                  <c:v>62.8</c:v>
                </c:pt>
                <c:pt idx="31">
                  <c:v>62.7</c:v>
                </c:pt>
                <c:pt idx="32">
                  <c:v>62.5</c:v>
                </c:pt>
                <c:pt idx="33">
                  <c:v>62.3</c:v>
                </c:pt>
                <c:pt idx="34">
                  <c:v>62.1</c:v>
                </c:pt>
                <c:pt idx="35">
                  <c:v>62.1</c:v>
                </c:pt>
                <c:pt idx="36">
                  <c:v>62.1</c:v>
                </c:pt>
                <c:pt idx="37">
                  <c:v>62.0</c:v>
                </c:pt>
                <c:pt idx="38">
                  <c:v>61.8</c:v>
                </c:pt>
                <c:pt idx="39">
                  <c:v>61.8</c:v>
                </c:pt>
                <c:pt idx="40">
                  <c:v>61.7</c:v>
                </c:pt>
                <c:pt idx="41">
                  <c:v>61.7</c:v>
                </c:pt>
                <c:pt idx="42">
                  <c:v>61.7</c:v>
                </c:pt>
                <c:pt idx="43">
                  <c:v>61.5</c:v>
                </c:pt>
                <c:pt idx="44">
                  <c:v>61.5</c:v>
                </c:pt>
                <c:pt idx="45">
                  <c:v>61.3</c:v>
                </c:pt>
                <c:pt idx="46">
                  <c:v>61.0</c:v>
                </c:pt>
                <c:pt idx="47">
                  <c:v>60.9</c:v>
                </c:pt>
                <c:pt idx="48">
                  <c:v>60.7</c:v>
                </c:pt>
                <c:pt idx="49">
                  <c:v>60.7</c:v>
                </c:pt>
                <c:pt idx="50">
                  <c:v>60.6</c:v>
                </c:pt>
                <c:pt idx="51">
                  <c:v>60.5</c:v>
                </c:pt>
                <c:pt idx="52">
                  <c:v>60.5</c:v>
                </c:pt>
                <c:pt idx="53">
                  <c:v>60.5</c:v>
                </c:pt>
                <c:pt idx="54">
                  <c:v>60.5</c:v>
                </c:pt>
                <c:pt idx="55">
                  <c:v>60.5</c:v>
                </c:pt>
                <c:pt idx="56">
                  <c:v>60.4</c:v>
                </c:pt>
                <c:pt idx="57">
                  <c:v>60.4</c:v>
                </c:pt>
                <c:pt idx="58">
                  <c:v>60.4</c:v>
                </c:pt>
                <c:pt idx="59">
                  <c:v>60.2</c:v>
                </c:pt>
                <c:pt idx="60">
                  <c:v>60.2</c:v>
                </c:pt>
                <c:pt idx="61">
                  <c:v>60.1</c:v>
                </c:pt>
                <c:pt idx="62">
                  <c:v>60.0</c:v>
                </c:pt>
                <c:pt idx="63">
                  <c:v>60.0</c:v>
                </c:pt>
                <c:pt idx="64">
                  <c:v>59.9</c:v>
                </c:pt>
                <c:pt idx="65">
                  <c:v>59.8</c:v>
                </c:pt>
                <c:pt idx="66">
                  <c:v>59.8</c:v>
                </c:pt>
                <c:pt idx="67">
                  <c:v>59.8</c:v>
                </c:pt>
                <c:pt idx="68">
                  <c:v>59.8</c:v>
                </c:pt>
                <c:pt idx="69">
                  <c:v>59.6</c:v>
                </c:pt>
                <c:pt idx="70">
                  <c:v>59.5</c:v>
                </c:pt>
                <c:pt idx="71">
                  <c:v>59.5</c:v>
                </c:pt>
                <c:pt idx="72">
                  <c:v>59.5</c:v>
                </c:pt>
                <c:pt idx="73">
                  <c:v>59.4</c:v>
                </c:pt>
                <c:pt idx="74">
                  <c:v>59.3</c:v>
                </c:pt>
                <c:pt idx="75">
                  <c:v>59.3</c:v>
                </c:pt>
                <c:pt idx="76">
                  <c:v>59.1</c:v>
                </c:pt>
                <c:pt idx="77">
                  <c:v>59.1</c:v>
                </c:pt>
                <c:pt idx="78">
                  <c:v>58.9</c:v>
                </c:pt>
                <c:pt idx="79">
                  <c:v>58.9</c:v>
                </c:pt>
                <c:pt idx="80">
                  <c:v>58.8</c:v>
                </c:pt>
                <c:pt idx="81">
                  <c:v>58.8</c:v>
                </c:pt>
                <c:pt idx="82">
                  <c:v>58.8</c:v>
                </c:pt>
                <c:pt idx="83">
                  <c:v>58.7</c:v>
                </c:pt>
                <c:pt idx="84">
                  <c:v>58.6</c:v>
                </c:pt>
                <c:pt idx="85">
                  <c:v>58.5</c:v>
                </c:pt>
                <c:pt idx="86">
                  <c:v>58.5</c:v>
                </c:pt>
                <c:pt idx="87">
                  <c:v>58.5</c:v>
                </c:pt>
                <c:pt idx="88">
                  <c:v>58.5</c:v>
                </c:pt>
                <c:pt idx="89">
                  <c:v>58.4</c:v>
                </c:pt>
                <c:pt idx="90">
                  <c:v>58.3</c:v>
                </c:pt>
                <c:pt idx="91">
                  <c:v>58.3</c:v>
                </c:pt>
                <c:pt idx="92">
                  <c:v>58.2</c:v>
                </c:pt>
                <c:pt idx="93">
                  <c:v>58.1</c:v>
                </c:pt>
                <c:pt idx="94">
                  <c:v>58.1</c:v>
                </c:pt>
                <c:pt idx="95">
                  <c:v>58.0</c:v>
                </c:pt>
                <c:pt idx="96">
                  <c:v>58.0</c:v>
                </c:pt>
                <c:pt idx="97">
                  <c:v>57.9</c:v>
                </c:pt>
                <c:pt idx="98">
                  <c:v>57.9</c:v>
                </c:pt>
                <c:pt idx="99">
                  <c:v>57.9</c:v>
                </c:pt>
                <c:pt idx="100">
                  <c:v>57.9</c:v>
                </c:pt>
                <c:pt idx="101">
                  <c:v>57.8</c:v>
                </c:pt>
                <c:pt idx="102">
                  <c:v>57.8</c:v>
                </c:pt>
                <c:pt idx="103">
                  <c:v>57.7</c:v>
                </c:pt>
                <c:pt idx="104">
                  <c:v>57.6</c:v>
                </c:pt>
                <c:pt idx="105">
                  <c:v>57.6</c:v>
                </c:pt>
                <c:pt idx="106">
                  <c:v>57.5</c:v>
                </c:pt>
                <c:pt idx="107">
                  <c:v>57.5</c:v>
                </c:pt>
                <c:pt idx="108">
                  <c:v>57.4</c:v>
                </c:pt>
                <c:pt idx="109">
                  <c:v>57.3</c:v>
                </c:pt>
                <c:pt idx="110">
                  <c:v>57.3</c:v>
                </c:pt>
                <c:pt idx="111">
                  <c:v>57.3</c:v>
                </c:pt>
                <c:pt idx="112">
                  <c:v>57.2</c:v>
                </c:pt>
                <c:pt idx="113">
                  <c:v>57.1</c:v>
                </c:pt>
                <c:pt idx="114">
                  <c:v>57.1</c:v>
                </c:pt>
                <c:pt idx="115">
                  <c:v>57.1</c:v>
                </c:pt>
                <c:pt idx="116">
                  <c:v>57.1</c:v>
                </c:pt>
                <c:pt idx="117">
                  <c:v>57.0</c:v>
                </c:pt>
                <c:pt idx="118">
                  <c:v>57.0</c:v>
                </c:pt>
                <c:pt idx="119">
                  <c:v>56.9</c:v>
                </c:pt>
                <c:pt idx="120">
                  <c:v>56.9</c:v>
                </c:pt>
                <c:pt idx="121">
                  <c:v>56.9</c:v>
                </c:pt>
                <c:pt idx="122">
                  <c:v>56.8</c:v>
                </c:pt>
                <c:pt idx="123">
                  <c:v>56.8</c:v>
                </c:pt>
                <c:pt idx="124">
                  <c:v>56.8</c:v>
                </c:pt>
                <c:pt idx="125">
                  <c:v>56.7</c:v>
                </c:pt>
                <c:pt idx="126">
                  <c:v>56.7</c:v>
                </c:pt>
                <c:pt idx="127">
                  <c:v>56.7</c:v>
                </c:pt>
                <c:pt idx="128">
                  <c:v>56.7</c:v>
                </c:pt>
                <c:pt idx="129">
                  <c:v>56.6</c:v>
                </c:pt>
                <c:pt idx="130">
                  <c:v>56.6</c:v>
                </c:pt>
                <c:pt idx="131">
                  <c:v>56.6</c:v>
                </c:pt>
                <c:pt idx="132">
                  <c:v>56.5</c:v>
                </c:pt>
                <c:pt idx="133">
                  <c:v>56.4</c:v>
                </c:pt>
                <c:pt idx="134">
                  <c:v>56.4</c:v>
                </c:pt>
                <c:pt idx="135">
                  <c:v>56.4</c:v>
                </c:pt>
                <c:pt idx="136">
                  <c:v>56.3</c:v>
                </c:pt>
                <c:pt idx="137">
                  <c:v>56.2</c:v>
                </c:pt>
                <c:pt idx="138">
                  <c:v>56.2</c:v>
                </c:pt>
                <c:pt idx="139">
                  <c:v>56.1</c:v>
                </c:pt>
                <c:pt idx="140">
                  <c:v>56.1</c:v>
                </c:pt>
              </c:numCache>
            </c:numRef>
          </c:yVal>
          <c:bubbleSize>
            <c:numRef>
              <c:f>Менеджмент!$F$12:$F$152</c:f>
              <c:numCache>
                <c:formatCode>General</c:formatCode>
                <c:ptCount val="141"/>
                <c:pt idx="0">
                  <c:v>45.0</c:v>
                </c:pt>
                <c:pt idx="1">
                  <c:v>19.0</c:v>
                </c:pt>
                <c:pt idx="2">
                  <c:v>19.0</c:v>
                </c:pt>
                <c:pt idx="3">
                  <c:v>8.0</c:v>
                </c:pt>
                <c:pt idx="4">
                  <c:v>8.0</c:v>
                </c:pt>
                <c:pt idx="5">
                  <c:v>126.0</c:v>
                </c:pt>
                <c:pt idx="6">
                  <c:v>22.0</c:v>
                </c:pt>
                <c:pt idx="7">
                  <c:v>5.0</c:v>
                </c:pt>
                <c:pt idx="8">
                  <c:v>11.0</c:v>
                </c:pt>
                <c:pt idx="9">
                  <c:v>394.0</c:v>
                </c:pt>
                <c:pt idx="10">
                  <c:v>31.0</c:v>
                </c:pt>
                <c:pt idx="11">
                  <c:v>25.0</c:v>
                </c:pt>
                <c:pt idx="12">
                  <c:v>26.0</c:v>
                </c:pt>
                <c:pt idx="13">
                  <c:v>31.0</c:v>
                </c:pt>
                <c:pt idx="14">
                  <c:v>9.0</c:v>
                </c:pt>
                <c:pt idx="15">
                  <c:v>36.0</c:v>
                </c:pt>
                <c:pt idx="16">
                  <c:v>98.0</c:v>
                </c:pt>
                <c:pt idx="17">
                  <c:v>36.0</c:v>
                </c:pt>
                <c:pt idx="18">
                  <c:v>151.0</c:v>
                </c:pt>
                <c:pt idx="19">
                  <c:v>35.0</c:v>
                </c:pt>
                <c:pt idx="20">
                  <c:v>14.0</c:v>
                </c:pt>
                <c:pt idx="21">
                  <c:v>6.0</c:v>
                </c:pt>
                <c:pt idx="22">
                  <c:v>24.0</c:v>
                </c:pt>
                <c:pt idx="23">
                  <c:v>18.0</c:v>
                </c:pt>
                <c:pt idx="24">
                  <c:v>10.0</c:v>
                </c:pt>
                <c:pt idx="25">
                  <c:v>4.0</c:v>
                </c:pt>
                <c:pt idx="26">
                  <c:v>6.0</c:v>
                </c:pt>
                <c:pt idx="27">
                  <c:v>14.0</c:v>
                </c:pt>
                <c:pt idx="28">
                  <c:v>21.0</c:v>
                </c:pt>
                <c:pt idx="29">
                  <c:v>8.0</c:v>
                </c:pt>
                <c:pt idx="30">
                  <c:v>15.0</c:v>
                </c:pt>
                <c:pt idx="31">
                  <c:v>57.0</c:v>
                </c:pt>
                <c:pt idx="32">
                  <c:v>69.0</c:v>
                </c:pt>
                <c:pt idx="33">
                  <c:v>15.0</c:v>
                </c:pt>
                <c:pt idx="34">
                  <c:v>50.0</c:v>
                </c:pt>
                <c:pt idx="35">
                  <c:v>56.0</c:v>
                </c:pt>
                <c:pt idx="36">
                  <c:v>65.0</c:v>
                </c:pt>
                <c:pt idx="37">
                  <c:v>55.0</c:v>
                </c:pt>
                <c:pt idx="38">
                  <c:v>238.0</c:v>
                </c:pt>
                <c:pt idx="39">
                  <c:v>6.0</c:v>
                </c:pt>
                <c:pt idx="40">
                  <c:v>37.0</c:v>
                </c:pt>
                <c:pt idx="41">
                  <c:v>34.0</c:v>
                </c:pt>
                <c:pt idx="42">
                  <c:v>34.0</c:v>
                </c:pt>
                <c:pt idx="43">
                  <c:v>17.0</c:v>
                </c:pt>
                <c:pt idx="44">
                  <c:v>279.0</c:v>
                </c:pt>
                <c:pt idx="45">
                  <c:v>39.0</c:v>
                </c:pt>
                <c:pt idx="46">
                  <c:v>205.0</c:v>
                </c:pt>
                <c:pt idx="47">
                  <c:v>122.0</c:v>
                </c:pt>
                <c:pt idx="48">
                  <c:v>7.0</c:v>
                </c:pt>
                <c:pt idx="49">
                  <c:v>1.0</c:v>
                </c:pt>
                <c:pt idx="50">
                  <c:v>50.0</c:v>
                </c:pt>
                <c:pt idx="51">
                  <c:v>107.0</c:v>
                </c:pt>
                <c:pt idx="52">
                  <c:v>53.0</c:v>
                </c:pt>
                <c:pt idx="53">
                  <c:v>5.0</c:v>
                </c:pt>
                <c:pt idx="54">
                  <c:v>22.0</c:v>
                </c:pt>
                <c:pt idx="55">
                  <c:v>16.0</c:v>
                </c:pt>
                <c:pt idx="56">
                  <c:v>3.0</c:v>
                </c:pt>
                <c:pt idx="57">
                  <c:v>16.0</c:v>
                </c:pt>
                <c:pt idx="58">
                  <c:v>83.0</c:v>
                </c:pt>
                <c:pt idx="59">
                  <c:v>75.0</c:v>
                </c:pt>
                <c:pt idx="60">
                  <c:v>10.0</c:v>
                </c:pt>
                <c:pt idx="61">
                  <c:v>25.0</c:v>
                </c:pt>
                <c:pt idx="62">
                  <c:v>112.0</c:v>
                </c:pt>
                <c:pt idx="63">
                  <c:v>47.0</c:v>
                </c:pt>
                <c:pt idx="64">
                  <c:v>99.0</c:v>
                </c:pt>
                <c:pt idx="65">
                  <c:v>240.0</c:v>
                </c:pt>
                <c:pt idx="66">
                  <c:v>18.0</c:v>
                </c:pt>
                <c:pt idx="67">
                  <c:v>17.0</c:v>
                </c:pt>
                <c:pt idx="68">
                  <c:v>88.0</c:v>
                </c:pt>
                <c:pt idx="69">
                  <c:v>174.0</c:v>
                </c:pt>
                <c:pt idx="70">
                  <c:v>67.0</c:v>
                </c:pt>
                <c:pt idx="71">
                  <c:v>54.0</c:v>
                </c:pt>
                <c:pt idx="72">
                  <c:v>151.0</c:v>
                </c:pt>
                <c:pt idx="73">
                  <c:v>117.0</c:v>
                </c:pt>
                <c:pt idx="74">
                  <c:v>24.0</c:v>
                </c:pt>
                <c:pt idx="75">
                  <c:v>133.0</c:v>
                </c:pt>
                <c:pt idx="76">
                  <c:v>6.0</c:v>
                </c:pt>
                <c:pt idx="77">
                  <c:v>10.0</c:v>
                </c:pt>
                <c:pt idx="78">
                  <c:v>40.0</c:v>
                </c:pt>
                <c:pt idx="79">
                  <c:v>10.0</c:v>
                </c:pt>
                <c:pt idx="80">
                  <c:v>29.0</c:v>
                </c:pt>
                <c:pt idx="81">
                  <c:v>13.0</c:v>
                </c:pt>
                <c:pt idx="82">
                  <c:v>11.0</c:v>
                </c:pt>
                <c:pt idx="83">
                  <c:v>3.0</c:v>
                </c:pt>
                <c:pt idx="84">
                  <c:v>13.0</c:v>
                </c:pt>
                <c:pt idx="85">
                  <c:v>53.0</c:v>
                </c:pt>
                <c:pt idx="86">
                  <c:v>68.0</c:v>
                </c:pt>
                <c:pt idx="87">
                  <c:v>5.0</c:v>
                </c:pt>
                <c:pt idx="88">
                  <c:v>16.0</c:v>
                </c:pt>
                <c:pt idx="89">
                  <c:v>75.0</c:v>
                </c:pt>
                <c:pt idx="90">
                  <c:v>1.0</c:v>
                </c:pt>
                <c:pt idx="91">
                  <c:v>17.0</c:v>
                </c:pt>
                <c:pt idx="92">
                  <c:v>1.0</c:v>
                </c:pt>
                <c:pt idx="93">
                  <c:v>43.0</c:v>
                </c:pt>
                <c:pt idx="94">
                  <c:v>11.0</c:v>
                </c:pt>
                <c:pt idx="95">
                  <c:v>8.0</c:v>
                </c:pt>
                <c:pt idx="96">
                  <c:v>5.0</c:v>
                </c:pt>
                <c:pt idx="97">
                  <c:v>2.0</c:v>
                </c:pt>
                <c:pt idx="98">
                  <c:v>14.0</c:v>
                </c:pt>
                <c:pt idx="99">
                  <c:v>105.0</c:v>
                </c:pt>
                <c:pt idx="100">
                  <c:v>70.0</c:v>
                </c:pt>
                <c:pt idx="101">
                  <c:v>24.0</c:v>
                </c:pt>
                <c:pt idx="102">
                  <c:v>179.0</c:v>
                </c:pt>
                <c:pt idx="103">
                  <c:v>13.0</c:v>
                </c:pt>
                <c:pt idx="104">
                  <c:v>19.0</c:v>
                </c:pt>
                <c:pt idx="105">
                  <c:v>71.0</c:v>
                </c:pt>
                <c:pt idx="106">
                  <c:v>32.0</c:v>
                </c:pt>
                <c:pt idx="107">
                  <c:v>50.0</c:v>
                </c:pt>
                <c:pt idx="108">
                  <c:v>17.0</c:v>
                </c:pt>
                <c:pt idx="109">
                  <c:v>239.0</c:v>
                </c:pt>
                <c:pt idx="110">
                  <c:v>7.0</c:v>
                </c:pt>
                <c:pt idx="111">
                  <c:v>1.0</c:v>
                </c:pt>
                <c:pt idx="112">
                  <c:v>51.0</c:v>
                </c:pt>
                <c:pt idx="113">
                  <c:v>7.0</c:v>
                </c:pt>
                <c:pt idx="114">
                  <c:v>27.0</c:v>
                </c:pt>
                <c:pt idx="115">
                  <c:v>43.0</c:v>
                </c:pt>
                <c:pt idx="116">
                  <c:v>9.0</c:v>
                </c:pt>
                <c:pt idx="117">
                  <c:v>27.0</c:v>
                </c:pt>
                <c:pt idx="118">
                  <c:v>34.0</c:v>
                </c:pt>
                <c:pt idx="119">
                  <c:v>38.0</c:v>
                </c:pt>
                <c:pt idx="120">
                  <c:v>2.0</c:v>
                </c:pt>
                <c:pt idx="121">
                  <c:v>50.0</c:v>
                </c:pt>
                <c:pt idx="122">
                  <c:v>31.0</c:v>
                </c:pt>
                <c:pt idx="123">
                  <c:v>20.0</c:v>
                </c:pt>
                <c:pt idx="124">
                  <c:v>49.0</c:v>
                </c:pt>
                <c:pt idx="125">
                  <c:v>30.0</c:v>
                </c:pt>
                <c:pt idx="126">
                  <c:v>66.0</c:v>
                </c:pt>
                <c:pt idx="127">
                  <c:v>14.0</c:v>
                </c:pt>
                <c:pt idx="128">
                  <c:v>50.0</c:v>
                </c:pt>
                <c:pt idx="129">
                  <c:v>24.0</c:v>
                </c:pt>
                <c:pt idx="130">
                  <c:v>41.0</c:v>
                </c:pt>
                <c:pt idx="131">
                  <c:v>5.0</c:v>
                </c:pt>
                <c:pt idx="132">
                  <c:v>8.0</c:v>
                </c:pt>
                <c:pt idx="133">
                  <c:v>63.0</c:v>
                </c:pt>
                <c:pt idx="134">
                  <c:v>20.0</c:v>
                </c:pt>
                <c:pt idx="135">
                  <c:v>18.0</c:v>
                </c:pt>
                <c:pt idx="136">
                  <c:v>15.0</c:v>
                </c:pt>
                <c:pt idx="137">
                  <c:v>224.0</c:v>
                </c:pt>
                <c:pt idx="138">
                  <c:v>14.0</c:v>
                </c:pt>
                <c:pt idx="139">
                  <c:v>155.0</c:v>
                </c:pt>
                <c:pt idx="140">
                  <c:v>113.0</c:v>
                </c:pt>
              </c:numCache>
            </c:numRef>
          </c:bubbleSize>
          <c:bubble3D val="1"/>
        </c:ser>
        <c:ser>
          <c:idx val="2"/>
          <c:order val="2"/>
          <c:spPr>
            <a:solidFill>
              <a:srgbClr val="DD0806"/>
            </a:solidFill>
            <a:ln w="25400">
              <a:noFill/>
            </a:ln>
          </c:spPr>
          <c:invertIfNegative val="0"/>
          <c:dLbls>
            <c:dLbl>
              <c:idx val="44"/>
              <c:layout/>
              <c:tx>
                <c:rich>
                  <a:bodyPr/>
                  <a:lstStyle/>
                  <a:p>
                    <a:r>
                      <a:rPr lang="ru-RU"/>
                      <a:t>Моск горрдской</a:t>
                    </a:r>
                    <a:r>
                      <a:rPr lang="ru-RU" baseline="0"/>
                      <a:t> ун-т управления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Менеджмент!$D$153:$D$313</c:f>
              <c:numCache>
                <c:formatCode>General</c:formatCode>
                <c:ptCount val="161"/>
                <c:pt idx="0">
                  <c:v>72.84</c:v>
                </c:pt>
                <c:pt idx="1">
                  <c:v>95.34</c:v>
                </c:pt>
                <c:pt idx="2">
                  <c:v>66.9</c:v>
                </c:pt>
                <c:pt idx="3">
                  <c:v>150.0</c:v>
                </c:pt>
                <c:pt idx="4">
                  <c:v>63.37</c:v>
                </c:pt>
                <c:pt idx="5">
                  <c:v>70.0</c:v>
                </c:pt>
                <c:pt idx="6">
                  <c:v>73.98</c:v>
                </c:pt>
                <c:pt idx="7">
                  <c:v>70.0</c:v>
                </c:pt>
                <c:pt idx="8">
                  <c:v>61.93</c:v>
                </c:pt>
                <c:pt idx="10">
                  <c:v>63.4</c:v>
                </c:pt>
                <c:pt idx="11">
                  <c:v>113.16</c:v>
                </c:pt>
                <c:pt idx="12">
                  <c:v>65.0</c:v>
                </c:pt>
                <c:pt idx="13">
                  <c:v>98.0</c:v>
                </c:pt>
                <c:pt idx="14">
                  <c:v>94.1</c:v>
                </c:pt>
                <c:pt idx="16">
                  <c:v>94.38839999999998</c:v>
                </c:pt>
                <c:pt idx="17">
                  <c:v>69.04</c:v>
                </c:pt>
                <c:pt idx="18">
                  <c:v>94.5</c:v>
                </c:pt>
                <c:pt idx="19">
                  <c:v>63.37</c:v>
                </c:pt>
                <c:pt idx="20">
                  <c:v>125.0</c:v>
                </c:pt>
                <c:pt idx="21">
                  <c:v>71.3</c:v>
                </c:pt>
                <c:pt idx="22">
                  <c:v>67.5473</c:v>
                </c:pt>
                <c:pt idx="23">
                  <c:v>93.0</c:v>
                </c:pt>
                <c:pt idx="24">
                  <c:v>72.4533</c:v>
                </c:pt>
                <c:pt idx="25">
                  <c:v>95.4</c:v>
                </c:pt>
                <c:pt idx="26">
                  <c:v>104.0</c:v>
                </c:pt>
                <c:pt idx="27">
                  <c:v>80.13</c:v>
                </c:pt>
                <c:pt idx="29">
                  <c:v>63.4</c:v>
                </c:pt>
                <c:pt idx="30">
                  <c:v>68.6</c:v>
                </c:pt>
                <c:pt idx="31">
                  <c:v>110.678</c:v>
                </c:pt>
                <c:pt idx="33">
                  <c:v>42.84</c:v>
                </c:pt>
                <c:pt idx="34">
                  <c:v>116.0</c:v>
                </c:pt>
                <c:pt idx="35">
                  <c:v>81.4</c:v>
                </c:pt>
                <c:pt idx="36">
                  <c:v>135.0</c:v>
                </c:pt>
                <c:pt idx="37">
                  <c:v>83.0</c:v>
                </c:pt>
                <c:pt idx="38">
                  <c:v>63.37</c:v>
                </c:pt>
                <c:pt idx="39">
                  <c:v>115.6</c:v>
                </c:pt>
                <c:pt idx="40">
                  <c:v>122.3333</c:v>
                </c:pt>
                <c:pt idx="41">
                  <c:v>75.0</c:v>
                </c:pt>
                <c:pt idx="42">
                  <c:v>66.68499999999998</c:v>
                </c:pt>
                <c:pt idx="43">
                  <c:v>91.0</c:v>
                </c:pt>
                <c:pt idx="44">
                  <c:v>330.0</c:v>
                </c:pt>
                <c:pt idx="45">
                  <c:v>66.48</c:v>
                </c:pt>
                <c:pt idx="46">
                  <c:v>80.21</c:v>
                </c:pt>
                <c:pt idx="47">
                  <c:v>72.36</c:v>
                </c:pt>
                <c:pt idx="48">
                  <c:v>90.0</c:v>
                </c:pt>
                <c:pt idx="49">
                  <c:v>63.37</c:v>
                </c:pt>
                <c:pt idx="50">
                  <c:v>86.5</c:v>
                </c:pt>
                <c:pt idx="51">
                  <c:v>79.0</c:v>
                </c:pt>
                <c:pt idx="52">
                  <c:v>47.95</c:v>
                </c:pt>
                <c:pt idx="53">
                  <c:v>100.0</c:v>
                </c:pt>
                <c:pt idx="54">
                  <c:v>78.0</c:v>
                </c:pt>
                <c:pt idx="55">
                  <c:v>137.25</c:v>
                </c:pt>
                <c:pt idx="56">
                  <c:v>69.39</c:v>
                </c:pt>
                <c:pt idx="57">
                  <c:v>124.3333</c:v>
                </c:pt>
                <c:pt idx="58">
                  <c:v>43.0</c:v>
                </c:pt>
                <c:pt idx="59">
                  <c:v>58.7</c:v>
                </c:pt>
                <c:pt idx="60">
                  <c:v>88.86</c:v>
                </c:pt>
                <c:pt idx="61">
                  <c:v>92.0</c:v>
                </c:pt>
                <c:pt idx="62">
                  <c:v>49.24</c:v>
                </c:pt>
                <c:pt idx="63">
                  <c:v>57.67</c:v>
                </c:pt>
                <c:pt idx="64">
                  <c:v>69.0</c:v>
                </c:pt>
                <c:pt idx="65">
                  <c:v>92.0</c:v>
                </c:pt>
                <c:pt idx="66">
                  <c:v>98.4</c:v>
                </c:pt>
                <c:pt idx="67">
                  <c:v>90.0</c:v>
                </c:pt>
                <c:pt idx="68">
                  <c:v>81.9</c:v>
                </c:pt>
                <c:pt idx="69">
                  <c:v>116.0</c:v>
                </c:pt>
                <c:pt idx="70">
                  <c:v>60.7</c:v>
                </c:pt>
                <c:pt idx="72">
                  <c:v>63.37</c:v>
                </c:pt>
                <c:pt idx="73">
                  <c:v>56.35</c:v>
                </c:pt>
                <c:pt idx="74">
                  <c:v>112.6</c:v>
                </c:pt>
                <c:pt idx="75">
                  <c:v>124.0</c:v>
                </c:pt>
                <c:pt idx="76">
                  <c:v>75.46</c:v>
                </c:pt>
                <c:pt idx="77">
                  <c:v>67.5</c:v>
                </c:pt>
                <c:pt idx="78">
                  <c:v>58.9</c:v>
                </c:pt>
                <c:pt idx="79">
                  <c:v>65.4</c:v>
                </c:pt>
                <c:pt idx="80">
                  <c:v>85.0</c:v>
                </c:pt>
                <c:pt idx="81">
                  <c:v>95.0</c:v>
                </c:pt>
                <c:pt idx="82">
                  <c:v>64.0</c:v>
                </c:pt>
                <c:pt idx="83">
                  <c:v>78.0</c:v>
                </c:pt>
                <c:pt idx="84">
                  <c:v>75.7</c:v>
                </c:pt>
                <c:pt idx="85">
                  <c:v>51.0</c:v>
                </c:pt>
                <c:pt idx="86">
                  <c:v>127.0</c:v>
                </c:pt>
                <c:pt idx="87">
                  <c:v>80.0</c:v>
                </c:pt>
                <c:pt idx="88">
                  <c:v>61.2</c:v>
                </c:pt>
                <c:pt idx="89">
                  <c:v>69.38</c:v>
                </c:pt>
                <c:pt idx="90">
                  <c:v>165.7</c:v>
                </c:pt>
                <c:pt idx="91">
                  <c:v>107.0</c:v>
                </c:pt>
                <c:pt idx="92">
                  <c:v>94.14</c:v>
                </c:pt>
                <c:pt idx="93">
                  <c:v>47.8</c:v>
                </c:pt>
                <c:pt idx="94">
                  <c:v>92.0</c:v>
                </c:pt>
                <c:pt idx="95">
                  <c:v>88.0</c:v>
                </c:pt>
                <c:pt idx="96">
                  <c:v>44.985</c:v>
                </c:pt>
                <c:pt idx="97">
                  <c:v>51.5</c:v>
                </c:pt>
                <c:pt idx="99">
                  <c:v>63.0</c:v>
                </c:pt>
                <c:pt idx="101">
                  <c:v>84.9333</c:v>
                </c:pt>
                <c:pt idx="102">
                  <c:v>72.0</c:v>
                </c:pt>
                <c:pt idx="103">
                  <c:v>73.57</c:v>
                </c:pt>
                <c:pt idx="104">
                  <c:v>63.4</c:v>
                </c:pt>
                <c:pt idx="105">
                  <c:v>142.3</c:v>
                </c:pt>
                <c:pt idx="106">
                  <c:v>102.05</c:v>
                </c:pt>
                <c:pt idx="107">
                  <c:v>61.24</c:v>
                </c:pt>
                <c:pt idx="108">
                  <c:v>86.76</c:v>
                </c:pt>
                <c:pt idx="109">
                  <c:v>67.0</c:v>
                </c:pt>
                <c:pt idx="110">
                  <c:v>129.87</c:v>
                </c:pt>
                <c:pt idx="111">
                  <c:v>105.0</c:v>
                </c:pt>
                <c:pt idx="112">
                  <c:v>69.5</c:v>
                </c:pt>
                <c:pt idx="113">
                  <c:v>72.84</c:v>
                </c:pt>
                <c:pt idx="114">
                  <c:v>74.0</c:v>
                </c:pt>
                <c:pt idx="115">
                  <c:v>71.96</c:v>
                </c:pt>
                <c:pt idx="117">
                  <c:v>50.0</c:v>
                </c:pt>
                <c:pt idx="119">
                  <c:v>75.0</c:v>
                </c:pt>
                <c:pt idx="121">
                  <c:v>88.2</c:v>
                </c:pt>
                <c:pt idx="123">
                  <c:v>67.0</c:v>
                </c:pt>
                <c:pt idx="125">
                  <c:v>55.0</c:v>
                </c:pt>
                <c:pt idx="126">
                  <c:v>71.5</c:v>
                </c:pt>
                <c:pt idx="136">
                  <c:v>72.2</c:v>
                </c:pt>
                <c:pt idx="138">
                  <c:v>71.1</c:v>
                </c:pt>
                <c:pt idx="144">
                  <c:v>92.5</c:v>
                </c:pt>
                <c:pt idx="145">
                  <c:v>81.7</c:v>
                </c:pt>
                <c:pt idx="147">
                  <c:v>65.0</c:v>
                </c:pt>
                <c:pt idx="148">
                  <c:v>63.37</c:v>
                </c:pt>
                <c:pt idx="152">
                  <c:v>85.0</c:v>
                </c:pt>
                <c:pt idx="155">
                  <c:v>53.4</c:v>
                </c:pt>
                <c:pt idx="156">
                  <c:v>71.10199999999998</c:v>
                </c:pt>
                <c:pt idx="158">
                  <c:v>67.0</c:v>
                </c:pt>
                <c:pt idx="160">
                  <c:v>79.0</c:v>
                </c:pt>
              </c:numCache>
            </c:numRef>
          </c:xVal>
          <c:yVal>
            <c:numRef>
              <c:f>Менеджмент!$E$152:$E$313</c:f>
              <c:numCache>
                <c:formatCode>0.0</c:formatCode>
                <c:ptCount val="162"/>
                <c:pt idx="0">
                  <c:v>56.1</c:v>
                </c:pt>
                <c:pt idx="1">
                  <c:v>55.9</c:v>
                </c:pt>
                <c:pt idx="2">
                  <c:v>55.9</c:v>
                </c:pt>
                <c:pt idx="3">
                  <c:v>55.9</c:v>
                </c:pt>
                <c:pt idx="4">
                  <c:v>55.9</c:v>
                </c:pt>
                <c:pt idx="5">
                  <c:v>55.8</c:v>
                </c:pt>
                <c:pt idx="6">
                  <c:v>55.7</c:v>
                </c:pt>
                <c:pt idx="7">
                  <c:v>55.7</c:v>
                </c:pt>
                <c:pt idx="8">
                  <c:v>55.7</c:v>
                </c:pt>
                <c:pt idx="9">
                  <c:v>55.6</c:v>
                </c:pt>
                <c:pt idx="10">
                  <c:v>55.6</c:v>
                </c:pt>
                <c:pt idx="11">
                  <c:v>55.6</c:v>
                </c:pt>
                <c:pt idx="12">
                  <c:v>55.6</c:v>
                </c:pt>
                <c:pt idx="13">
                  <c:v>55.6</c:v>
                </c:pt>
                <c:pt idx="14">
                  <c:v>55.5</c:v>
                </c:pt>
                <c:pt idx="15">
                  <c:v>55.5</c:v>
                </c:pt>
                <c:pt idx="16">
                  <c:v>55.5</c:v>
                </c:pt>
                <c:pt idx="17">
                  <c:v>55.5</c:v>
                </c:pt>
                <c:pt idx="18">
                  <c:v>55.4</c:v>
                </c:pt>
                <c:pt idx="19">
                  <c:v>55.3</c:v>
                </c:pt>
                <c:pt idx="20">
                  <c:v>55.2</c:v>
                </c:pt>
                <c:pt idx="21">
                  <c:v>55.2</c:v>
                </c:pt>
                <c:pt idx="22">
                  <c:v>55.2</c:v>
                </c:pt>
                <c:pt idx="23">
                  <c:v>55.2</c:v>
                </c:pt>
                <c:pt idx="24">
                  <c:v>55.2</c:v>
                </c:pt>
                <c:pt idx="25">
                  <c:v>55.1</c:v>
                </c:pt>
                <c:pt idx="26">
                  <c:v>55.1</c:v>
                </c:pt>
                <c:pt idx="27">
                  <c:v>55.1</c:v>
                </c:pt>
                <c:pt idx="28">
                  <c:v>55.1</c:v>
                </c:pt>
                <c:pt idx="29">
                  <c:v>55.0</c:v>
                </c:pt>
                <c:pt idx="30">
                  <c:v>55.0</c:v>
                </c:pt>
                <c:pt idx="31">
                  <c:v>54.9</c:v>
                </c:pt>
                <c:pt idx="32">
                  <c:v>54.9</c:v>
                </c:pt>
                <c:pt idx="33">
                  <c:v>54.8</c:v>
                </c:pt>
                <c:pt idx="34">
                  <c:v>54.8</c:v>
                </c:pt>
                <c:pt idx="35">
                  <c:v>54.8</c:v>
                </c:pt>
                <c:pt idx="36">
                  <c:v>54.8</c:v>
                </c:pt>
                <c:pt idx="37">
                  <c:v>54.7</c:v>
                </c:pt>
                <c:pt idx="38">
                  <c:v>54.6</c:v>
                </c:pt>
                <c:pt idx="39">
                  <c:v>54.6</c:v>
                </c:pt>
                <c:pt idx="40">
                  <c:v>54.6</c:v>
                </c:pt>
                <c:pt idx="41">
                  <c:v>54.5</c:v>
                </c:pt>
                <c:pt idx="42">
                  <c:v>54.5</c:v>
                </c:pt>
                <c:pt idx="43">
                  <c:v>54.4</c:v>
                </c:pt>
                <c:pt idx="44">
                  <c:v>54.3</c:v>
                </c:pt>
                <c:pt idx="45">
                  <c:v>54.3</c:v>
                </c:pt>
                <c:pt idx="46">
                  <c:v>54.1</c:v>
                </c:pt>
                <c:pt idx="47">
                  <c:v>54.1</c:v>
                </c:pt>
                <c:pt idx="48">
                  <c:v>54.1</c:v>
                </c:pt>
                <c:pt idx="49">
                  <c:v>54.1</c:v>
                </c:pt>
                <c:pt idx="50">
                  <c:v>54.1</c:v>
                </c:pt>
                <c:pt idx="51">
                  <c:v>54.1</c:v>
                </c:pt>
                <c:pt idx="52">
                  <c:v>54.0</c:v>
                </c:pt>
                <c:pt idx="53">
                  <c:v>54.0</c:v>
                </c:pt>
                <c:pt idx="54">
                  <c:v>54.0</c:v>
                </c:pt>
                <c:pt idx="55">
                  <c:v>54.0</c:v>
                </c:pt>
                <c:pt idx="56">
                  <c:v>54.0</c:v>
                </c:pt>
                <c:pt idx="57">
                  <c:v>53.9</c:v>
                </c:pt>
                <c:pt idx="58">
                  <c:v>53.9</c:v>
                </c:pt>
                <c:pt idx="59">
                  <c:v>53.9</c:v>
                </c:pt>
                <c:pt idx="60">
                  <c:v>53.9</c:v>
                </c:pt>
                <c:pt idx="61">
                  <c:v>53.9</c:v>
                </c:pt>
                <c:pt idx="62">
                  <c:v>53.9</c:v>
                </c:pt>
                <c:pt idx="63">
                  <c:v>53.9</c:v>
                </c:pt>
                <c:pt idx="64">
                  <c:v>53.9</c:v>
                </c:pt>
                <c:pt idx="65">
                  <c:v>53.8</c:v>
                </c:pt>
                <c:pt idx="66">
                  <c:v>53.7</c:v>
                </c:pt>
                <c:pt idx="67">
                  <c:v>53.7</c:v>
                </c:pt>
                <c:pt idx="68">
                  <c:v>53.6</c:v>
                </c:pt>
                <c:pt idx="69">
                  <c:v>53.6</c:v>
                </c:pt>
                <c:pt idx="70">
                  <c:v>53.6</c:v>
                </c:pt>
                <c:pt idx="71">
                  <c:v>53.6</c:v>
                </c:pt>
                <c:pt idx="72">
                  <c:v>53.5</c:v>
                </c:pt>
                <c:pt idx="73">
                  <c:v>53.5</c:v>
                </c:pt>
                <c:pt idx="74">
                  <c:v>53.4</c:v>
                </c:pt>
                <c:pt idx="75">
                  <c:v>53.4</c:v>
                </c:pt>
                <c:pt idx="76">
                  <c:v>53.4</c:v>
                </c:pt>
                <c:pt idx="77">
                  <c:v>53.3</c:v>
                </c:pt>
                <c:pt idx="78">
                  <c:v>53.2</c:v>
                </c:pt>
                <c:pt idx="79">
                  <c:v>53.2</c:v>
                </c:pt>
                <c:pt idx="80">
                  <c:v>53.2</c:v>
                </c:pt>
                <c:pt idx="81">
                  <c:v>53.0</c:v>
                </c:pt>
                <c:pt idx="82">
                  <c:v>52.9</c:v>
                </c:pt>
                <c:pt idx="83">
                  <c:v>52.9</c:v>
                </c:pt>
                <c:pt idx="84">
                  <c:v>52.8</c:v>
                </c:pt>
                <c:pt idx="85">
                  <c:v>52.8</c:v>
                </c:pt>
                <c:pt idx="86">
                  <c:v>52.8</c:v>
                </c:pt>
                <c:pt idx="87">
                  <c:v>52.8</c:v>
                </c:pt>
                <c:pt idx="88">
                  <c:v>52.7</c:v>
                </c:pt>
                <c:pt idx="89">
                  <c:v>52.4</c:v>
                </c:pt>
                <c:pt idx="90">
                  <c:v>52.4</c:v>
                </c:pt>
                <c:pt idx="91">
                  <c:v>52.4</c:v>
                </c:pt>
                <c:pt idx="92">
                  <c:v>52.3</c:v>
                </c:pt>
                <c:pt idx="93">
                  <c:v>52.3</c:v>
                </c:pt>
                <c:pt idx="94">
                  <c:v>52.3</c:v>
                </c:pt>
                <c:pt idx="95">
                  <c:v>52.3</c:v>
                </c:pt>
                <c:pt idx="96">
                  <c:v>52.3</c:v>
                </c:pt>
                <c:pt idx="97">
                  <c:v>52.2</c:v>
                </c:pt>
                <c:pt idx="98">
                  <c:v>52.2</c:v>
                </c:pt>
                <c:pt idx="99">
                  <c:v>52.2</c:v>
                </c:pt>
                <c:pt idx="100">
                  <c:v>52.1</c:v>
                </c:pt>
                <c:pt idx="101">
                  <c:v>51.9</c:v>
                </c:pt>
                <c:pt idx="102">
                  <c:v>51.7</c:v>
                </c:pt>
                <c:pt idx="103">
                  <c:v>51.7</c:v>
                </c:pt>
                <c:pt idx="104">
                  <c:v>51.7</c:v>
                </c:pt>
                <c:pt idx="105">
                  <c:v>51.6</c:v>
                </c:pt>
                <c:pt idx="106">
                  <c:v>51.6</c:v>
                </c:pt>
                <c:pt idx="107">
                  <c:v>51.5</c:v>
                </c:pt>
                <c:pt idx="108">
                  <c:v>51.5</c:v>
                </c:pt>
                <c:pt idx="109">
                  <c:v>51.5</c:v>
                </c:pt>
                <c:pt idx="110">
                  <c:v>51.4</c:v>
                </c:pt>
                <c:pt idx="111">
                  <c:v>51.4</c:v>
                </c:pt>
                <c:pt idx="112">
                  <c:v>51.3</c:v>
                </c:pt>
                <c:pt idx="113">
                  <c:v>51.3</c:v>
                </c:pt>
                <c:pt idx="114">
                  <c:v>51.3</c:v>
                </c:pt>
                <c:pt idx="115">
                  <c:v>51.0</c:v>
                </c:pt>
                <c:pt idx="116">
                  <c:v>51.0</c:v>
                </c:pt>
                <c:pt idx="117">
                  <c:v>50.9</c:v>
                </c:pt>
                <c:pt idx="118">
                  <c:v>50.9</c:v>
                </c:pt>
                <c:pt idx="119">
                  <c:v>50.8</c:v>
                </c:pt>
                <c:pt idx="120">
                  <c:v>50.7</c:v>
                </c:pt>
                <c:pt idx="121">
                  <c:v>50.6</c:v>
                </c:pt>
                <c:pt idx="122">
                  <c:v>50.6</c:v>
                </c:pt>
                <c:pt idx="123">
                  <c:v>50.6</c:v>
                </c:pt>
                <c:pt idx="124">
                  <c:v>50.5</c:v>
                </c:pt>
                <c:pt idx="125">
                  <c:v>50.5</c:v>
                </c:pt>
                <c:pt idx="126">
                  <c:v>50.4</c:v>
                </c:pt>
                <c:pt idx="127">
                  <c:v>50.4</c:v>
                </c:pt>
                <c:pt idx="128">
                  <c:v>50.3</c:v>
                </c:pt>
                <c:pt idx="129">
                  <c:v>50.3</c:v>
                </c:pt>
                <c:pt idx="130">
                  <c:v>50.3</c:v>
                </c:pt>
                <c:pt idx="131">
                  <c:v>50.1</c:v>
                </c:pt>
                <c:pt idx="132">
                  <c:v>50.0</c:v>
                </c:pt>
                <c:pt idx="133">
                  <c:v>50.0</c:v>
                </c:pt>
                <c:pt idx="134">
                  <c:v>49.8</c:v>
                </c:pt>
                <c:pt idx="135">
                  <c:v>49.8</c:v>
                </c:pt>
                <c:pt idx="136">
                  <c:v>49.7</c:v>
                </c:pt>
                <c:pt idx="137">
                  <c:v>49.6</c:v>
                </c:pt>
                <c:pt idx="138">
                  <c:v>49.4</c:v>
                </c:pt>
                <c:pt idx="139">
                  <c:v>49.3</c:v>
                </c:pt>
                <c:pt idx="140">
                  <c:v>49.3</c:v>
                </c:pt>
                <c:pt idx="141">
                  <c:v>49.2</c:v>
                </c:pt>
                <c:pt idx="142">
                  <c:v>49.2</c:v>
                </c:pt>
                <c:pt idx="143">
                  <c:v>48.8</c:v>
                </c:pt>
                <c:pt idx="144">
                  <c:v>48.5</c:v>
                </c:pt>
                <c:pt idx="145">
                  <c:v>48.3</c:v>
                </c:pt>
                <c:pt idx="146">
                  <c:v>48.2</c:v>
                </c:pt>
                <c:pt idx="147">
                  <c:v>47.7</c:v>
                </c:pt>
                <c:pt idx="148">
                  <c:v>47.6</c:v>
                </c:pt>
                <c:pt idx="149">
                  <c:v>47.3</c:v>
                </c:pt>
                <c:pt idx="150">
                  <c:v>47.3</c:v>
                </c:pt>
                <c:pt idx="151">
                  <c:v>46.7</c:v>
                </c:pt>
                <c:pt idx="152">
                  <c:v>46.7</c:v>
                </c:pt>
                <c:pt idx="153">
                  <c:v>46.4</c:v>
                </c:pt>
                <c:pt idx="154">
                  <c:v>46.4</c:v>
                </c:pt>
                <c:pt idx="155">
                  <c:v>45.4</c:v>
                </c:pt>
                <c:pt idx="156">
                  <c:v>44.5</c:v>
                </c:pt>
                <c:pt idx="157">
                  <c:v>43.8</c:v>
                </c:pt>
                <c:pt idx="158">
                  <c:v>43.0</c:v>
                </c:pt>
                <c:pt idx="159">
                  <c:v>41.5</c:v>
                </c:pt>
                <c:pt idx="160">
                  <c:v>39.0</c:v>
                </c:pt>
                <c:pt idx="161">
                  <c:v>38.7</c:v>
                </c:pt>
              </c:numCache>
            </c:numRef>
          </c:yVal>
          <c:bubbleSize>
            <c:numRef>
              <c:f>Менеджмент!$F$153:$F$313</c:f>
              <c:numCache>
                <c:formatCode>General</c:formatCode>
                <c:ptCount val="161"/>
                <c:pt idx="0">
                  <c:v>47.0</c:v>
                </c:pt>
                <c:pt idx="1">
                  <c:v>9.0</c:v>
                </c:pt>
                <c:pt idx="2">
                  <c:v>15.0</c:v>
                </c:pt>
                <c:pt idx="3">
                  <c:v>16.0</c:v>
                </c:pt>
                <c:pt idx="4">
                  <c:v>20.0</c:v>
                </c:pt>
                <c:pt idx="5">
                  <c:v>44.0</c:v>
                </c:pt>
                <c:pt idx="6">
                  <c:v>20.0</c:v>
                </c:pt>
                <c:pt idx="7">
                  <c:v>91.0</c:v>
                </c:pt>
                <c:pt idx="8">
                  <c:v>15.0</c:v>
                </c:pt>
                <c:pt idx="9">
                  <c:v>56.0</c:v>
                </c:pt>
                <c:pt idx="10">
                  <c:v>23.0</c:v>
                </c:pt>
                <c:pt idx="11">
                  <c:v>17.0</c:v>
                </c:pt>
                <c:pt idx="12">
                  <c:v>67.0</c:v>
                </c:pt>
                <c:pt idx="13">
                  <c:v>54.0</c:v>
                </c:pt>
                <c:pt idx="14">
                  <c:v>25.0</c:v>
                </c:pt>
                <c:pt idx="15">
                  <c:v>10.0</c:v>
                </c:pt>
                <c:pt idx="16">
                  <c:v>47.0</c:v>
                </c:pt>
                <c:pt idx="17">
                  <c:v>25.0</c:v>
                </c:pt>
                <c:pt idx="18">
                  <c:v>224.0</c:v>
                </c:pt>
                <c:pt idx="19">
                  <c:v>6.0</c:v>
                </c:pt>
                <c:pt idx="20">
                  <c:v>9.0</c:v>
                </c:pt>
                <c:pt idx="21">
                  <c:v>126.0</c:v>
                </c:pt>
                <c:pt idx="22">
                  <c:v>41.0</c:v>
                </c:pt>
                <c:pt idx="23">
                  <c:v>118.0</c:v>
                </c:pt>
                <c:pt idx="24">
                  <c:v>27.0</c:v>
                </c:pt>
                <c:pt idx="25">
                  <c:v>6.0</c:v>
                </c:pt>
                <c:pt idx="26">
                  <c:v>59.0</c:v>
                </c:pt>
                <c:pt idx="27">
                  <c:v>81.0</c:v>
                </c:pt>
                <c:pt idx="28">
                  <c:v>1.0</c:v>
                </c:pt>
                <c:pt idx="29">
                  <c:v>24.0</c:v>
                </c:pt>
                <c:pt idx="30">
                  <c:v>44.0</c:v>
                </c:pt>
                <c:pt idx="31">
                  <c:v>227.0</c:v>
                </c:pt>
                <c:pt idx="32">
                  <c:v>68.0</c:v>
                </c:pt>
                <c:pt idx="33">
                  <c:v>7.0</c:v>
                </c:pt>
                <c:pt idx="34">
                  <c:v>22.0</c:v>
                </c:pt>
                <c:pt idx="35">
                  <c:v>21.0</c:v>
                </c:pt>
                <c:pt idx="36">
                  <c:v>47.0</c:v>
                </c:pt>
                <c:pt idx="37">
                  <c:v>16.0</c:v>
                </c:pt>
                <c:pt idx="38">
                  <c:v>44.0</c:v>
                </c:pt>
                <c:pt idx="39">
                  <c:v>47.0</c:v>
                </c:pt>
                <c:pt idx="40">
                  <c:v>58.0</c:v>
                </c:pt>
                <c:pt idx="41">
                  <c:v>20.0</c:v>
                </c:pt>
                <c:pt idx="42">
                  <c:v>46.0</c:v>
                </c:pt>
                <c:pt idx="43">
                  <c:v>60.0</c:v>
                </c:pt>
                <c:pt idx="44">
                  <c:v>16.0</c:v>
                </c:pt>
                <c:pt idx="45">
                  <c:v>24.0</c:v>
                </c:pt>
                <c:pt idx="46">
                  <c:v>31.0</c:v>
                </c:pt>
                <c:pt idx="47">
                  <c:v>29.0</c:v>
                </c:pt>
                <c:pt idx="48">
                  <c:v>77.0</c:v>
                </c:pt>
                <c:pt idx="49">
                  <c:v>17.0</c:v>
                </c:pt>
                <c:pt idx="50">
                  <c:v>8.0</c:v>
                </c:pt>
                <c:pt idx="51">
                  <c:v>19.0</c:v>
                </c:pt>
                <c:pt idx="52">
                  <c:v>19.0</c:v>
                </c:pt>
                <c:pt idx="53">
                  <c:v>40.0</c:v>
                </c:pt>
                <c:pt idx="54">
                  <c:v>91.0</c:v>
                </c:pt>
                <c:pt idx="55">
                  <c:v>14.0</c:v>
                </c:pt>
                <c:pt idx="56">
                  <c:v>29.0</c:v>
                </c:pt>
                <c:pt idx="57">
                  <c:v>69.0</c:v>
                </c:pt>
                <c:pt idx="58">
                  <c:v>11.0</c:v>
                </c:pt>
                <c:pt idx="59">
                  <c:v>53.0</c:v>
                </c:pt>
                <c:pt idx="60">
                  <c:v>16.0</c:v>
                </c:pt>
                <c:pt idx="61">
                  <c:v>9.0</c:v>
                </c:pt>
                <c:pt idx="62">
                  <c:v>46.0</c:v>
                </c:pt>
                <c:pt idx="63">
                  <c:v>21.0</c:v>
                </c:pt>
                <c:pt idx="64">
                  <c:v>13.0</c:v>
                </c:pt>
                <c:pt idx="65">
                  <c:v>48.0</c:v>
                </c:pt>
                <c:pt idx="66">
                  <c:v>27.0</c:v>
                </c:pt>
                <c:pt idx="67">
                  <c:v>4.0</c:v>
                </c:pt>
                <c:pt idx="68">
                  <c:v>92.0</c:v>
                </c:pt>
                <c:pt idx="69">
                  <c:v>69.0</c:v>
                </c:pt>
                <c:pt idx="70">
                  <c:v>15.0</c:v>
                </c:pt>
                <c:pt idx="71">
                  <c:v>92.0</c:v>
                </c:pt>
                <c:pt idx="72">
                  <c:v>3.0</c:v>
                </c:pt>
                <c:pt idx="73">
                  <c:v>39.0</c:v>
                </c:pt>
                <c:pt idx="74">
                  <c:v>50.0</c:v>
                </c:pt>
                <c:pt idx="75">
                  <c:v>40.0</c:v>
                </c:pt>
                <c:pt idx="76">
                  <c:v>24.0</c:v>
                </c:pt>
                <c:pt idx="77">
                  <c:v>141.0</c:v>
                </c:pt>
                <c:pt idx="78">
                  <c:v>7.0</c:v>
                </c:pt>
                <c:pt idx="79">
                  <c:v>7.0</c:v>
                </c:pt>
                <c:pt idx="80">
                  <c:v>34.0</c:v>
                </c:pt>
                <c:pt idx="81">
                  <c:v>36.0</c:v>
                </c:pt>
                <c:pt idx="82">
                  <c:v>7.0</c:v>
                </c:pt>
                <c:pt idx="83">
                  <c:v>28.0</c:v>
                </c:pt>
                <c:pt idx="84">
                  <c:v>17.0</c:v>
                </c:pt>
                <c:pt idx="85">
                  <c:v>18.0</c:v>
                </c:pt>
                <c:pt idx="86">
                  <c:v>9.0</c:v>
                </c:pt>
                <c:pt idx="87">
                  <c:v>5.0</c:v>
                </c:pt>
                <c:pt idx="88">
                  <c:v>8.0</c:v>
                </c:pt>
                <c:pt idx="89">
                  <c:v>7.0</c:v>
                </c:pt>
                <c:pt idx="90">
                  <c:v>10.0</c:v>
                </c:pt>
                <c:pt idx="91">
                  <c:v>56.0</c:v>
                </c:pt>
                <c:pt idx="92">
                  <c:v>1.0</c:v>
                </c:pt>
                <c:pt idx="93">
                  <c:v>38.0</c:v>
                </c:pt>
                <c:pt idx="94">
                  <c:v>5.0</c:v>
                </c:pt>
                <c:pt idx="95">
                  <c:v>19.0</c:v>
                </c:pt>
                <c:pt idx="96">
                  <c:v>10.0</c:v>
                </c:pt>
                <c:pt idx="97">
                  <c:v>41.0</c:v>
                </c:pt>
                <c:pt idx="98">
                  <c:v>11.0</c:v>
                </c:pt>
                <c:pt idx="99">
                  <c:v>7.0</c:v>
                </c:pt>
                <c:pt idx="100">
                  <c:v>77.0</c:v>
                </c:pt>
                <c:pt idx="101">
                  <c:v>140.0</c:v>
                </c:pt>
                <c:pt idx="102">
                  <c:v>21.0</c:v>
                </c:pt>
                <c:pt idx="103">
                  <c:v>22.0</c:v>
                </c:pt>
                <c:pt idx="104">
                  <c:v>10.0</c:v>
                </c:pt>
                <c:pt idx="105">
                  <c:v>8.0</c:v>
                </c:pt>
                <c:pt idx="106">
                  <c:v>29.0</c:v>
                </c:pt>
                <c:pt idx="107">
                  <c:v>64.0</c:v>
                </c:pt>
                <c:pt idx="108">
                  <c:v>25.0</c:v>
                </c:pt>
                <c:pt idx="109">
                  <c:v>52.0</c:v>
                </c:pt>
                <c:pt idx="110">
                  <c:v>163.0</c:v>
                </c:pt>
                <c:pt idx="111">
                  <c:v>39.0</c:v>
                </c:pt>
                <c:pt idx="112">
                  <c:v>85.0</c:v>
                </c:pt>
                <c:pt idx="113">
                  <c:v>21.0</c:v>
                </c:pt>
                <c:pt idx="114">
                  <c:v>33.0</c:v>
                </c:pt>
                <c:pt idx="115">
                  <c:v>8.0</c:v>
                </c:pt>
                <c:pt idx="116">
                  <c:v>7.0</c:v>
                </c:pt>
                <c:pt idx="117">
                  <c:v>8.0</c:v>
                </c:pt>
                <c:pt idx="118">
                  <c:v>24.0</c:v>
                </c:pt>
                <c:pt idx="119">
                  <c:v>9.0</c:v>
                </c:pt>
                <c:pt idx="120">
                  <c:v>21.0</c:v>
                </c:pt>
                <c:pt idx="121">
                  <c:v>23.0</c:v>
                </c:pt>
                <c:pt idx="122">
                  <c:v>2.0</c:v>
                </c:pt>
                <c:pt idx="123">
                  <c:v>80.0</c:v>
                </c:pt>
                <c:pt idx="124">
                  <c:v>28.0</c:v>
                </c:pt>
                <c:pt idx="125">
                  <c:v>5.0</c:v>
                </c:pt>
                <c:pt idx="126">
                  <c:v>10.0</c:v>
                </c:pt>
                <c:pt idx="127">
                  <c:v>40.0</c:v>
                </c:pt>
                <c:pt idx="128">
                  <c:v>48.0</c:v>
                </c:pt>
                <c:pt idx="129">
                  <c:v>8.0</c:v>
                </c:pt>
                <c:pt idx="130">
                  <c:v>86.0</c:v>
                </c:pt>
                <c:pt idx="131">
                  <c:v>14.0</c:v>
                </c:pt>
                <c:pt idx="132">
                  <c:v>49.0</c:v>
                </c:pt>
                <c:pt idx="133">
                  <c:v>12.0</c:v>
                </c:pt>
                <c:pt idx="134">
                  <c:v>11.0</c:v>
                </c:pt>
                <c:pt idx="135">
                  <c:v>5.0</c:v>
                </c:pt>
                <c:pt idx="136">
                  <c:v>30.0</c:v>
                </c:pt>
                <c:pt idx="137">
                  <c:v>2.0</c:v>
                </c:pt>
                <c:pt idx="138">
                  <c:v>12.0</c:v>
                </c:pt>
                <c:pt idx="139">
                  <c:v>35.0</c:v>
                </c:pt>
                <c:pt idx="140">
                  <c:v>23.0</c:v>
                </c:pt>
                <c:pt idx="141">
                  <c:v>7.0</c:v>
                </c:pt>
                <c:pt idx="142">
                  <c:v>19.0</c:v>
                </c:pt>
                <c:pt idx="143">
                  <c:v>11.0</c:v>
                </c:pt>
                <c:pt idx="144">
                  <c:v>1.0</c:v>
                </c:pt>
                <c:pt idx="145">
                  <c:v>12.0</c:v>
                </c:pt>
                <c:pt idx="146">
                  <c:v>9.0</c:v>
                </c:pt>
                <c:pt idx="147">
                  <c:v>9.0</c:v>
                </c:pt>
                <c:pt idx="148">
                  <c:v>1.0</c:v>
                </c:pt>
                <c:pt idx="149">
                  <c:v>27.0</c:v>
                </c:pt>
                <c:pt idx="150">
                  <c:v>5.0</c:v>
                </c:pt>
                <c:pt idx="151">
                  <c:v>14.0</c:v>
                </c:pt>
                <c:pt idx="152">
                  <c:v>26.0</c:v>
                </c:pt>
                <c:pt idx="153">
                  <c:v>18.0</c:v>
                </c:pt>
                <c:pt idx="154">
                  <c:v>5.0</c:v>
                </c:pt>
                <c:pt idx="155">
                  <c:v>17.0</c:v>
                </c:pt>
                <c:pt idx="156">
                  <c:v>3.0</c:v>
                </c:pt>
                <c:pt idx="157">
                  <c:v>3.0</c:v>
                </c:pt>
                <c:pt idx="158">
                  <c:v>5.0</c:v>
                </c:pt>
                <c:pt idx="159">
                  <c:v>1.0</c:v>
                </c:pt>
                <c:pt idx="160">
                  <c:v>1.0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1845430312"/>
        <c:axId val="-2140475000"/>
      </c:bubbleChart>
      <c:valAx>
        <c:axId val="1845430312"/>
        <c:scaling>
          <c:orientation val="minMax"/>
          <c:max val="500.0"/>
          <c:min val="3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dirty="0" smtClean="0"/>
                  <a:t>Стоимость</a:t>
                </a:r>
                <a:r>
                  <a:rPr lang="ru-RU" baseline="0" dirty="0" smtClean="0"/>
                  <a:t> </a:t>
                </a:r>
                <a:r>
                  <a:rPr lang="ru-RU" dirty="0" smtClean="0"/>
                  <a:t>обучения в год </a:t>
                </a:r>
                <a:r>
                  <a:rPr lang="ru-RU" dirty="0"/>
                  <a:t>(тыс. руб.)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140475000"/>
        <c:crosses val="autoZero"/>
        <c:crossBetween val="midCat"/>
      </c:valAx>
      <c:valAx>
        <c:axId val="-2140475000"/>
        <c:scaling>
          <c:orientation val="minMax"/>
          <c:max val="100.0"/>
          <c:min val="3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/>
                  <a:t>Средний балл ЕГЭ платного приема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845430312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Государственное и муниципальное управление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62287236550521"/>
          <c:y val="0.233734939759036"/>
          <c:w val="0.880852114668301"/>
          <c:h val="0.634526841495967"/>
        </c:manualLayout>
      </c:layout>
      <c:bubbleChart>
        <c:varyColors val="0"/>
        <c:ser>
          <c:idx val="0"/>
          <c:order val="0"/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0.0345323741007195"/>
                  <c:y val="-0.053435114503816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НИУ ВШЭ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88489208633093"/>
                  <c:y val="-0.061068702290076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СПбГУ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МГИМО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МГУ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ГМУ!$D$2:$D$5</c:f>
              <c:numCache>
                <c:formatCode>General</c:formatCode>
                <c:ptCount val="4"/>
                <c:pt idx="0">
                  <c:v>380.0</c:v>
                </c:pt>
                <c:pt idx="1">
                  <c:v>280.0</c:v>
                </c:pt>
                <c:pt idx="2">
                  <c:v>400.0</c:v>
                </c:pt>
                <c:pt idx="3">
                  <c:v>325.0</c:v>
                </c:pt>
              </c:numCache>
            </c:numRef>
          </c:xVal>
          <c:yVal>
            <c:numRef>
              <c:f>ГМУ!$E$2:$E$5</c:f>
              <c:numCache>
                <c:formatCode>0.0</c:formatCode>
                <c:ptCount val="4"/>
                <c:pt idx="0">
                  <c:v>77.1</c:v>
                </c:pt>
                <c:pt idx="1">
                  <c:v>76.6</c:v>
                </c:pt>
                <c:pt idx="2">
                  <c:v>75.2</c:v>
                </c:pt>
                <c:pt idx="3">
                  <c:v>73.7</c:v>
                </c:pt>
              </c:numCache>
            </c:numRef>
          </c:yVal>
          <c:bubbleSize>
            <c:numRef>
              <c:f>ГМУ!$F$2:$F$5</c:f>
              <c:numCache>
                <c:formatCode>General</c:formatCode>
                <c:ptCount val="4"/>
                <c:pt idx="0">
                  <c:v>27.0</c:v>
                </c:pt>
                <c:pt idx="1">
                  <c:v>9.0</c:v>
                </c:pt>
                <c:pt idx="2">
                  <c:v>54.0</c:v>
                </c:pt>
                <c:pt idx="3">
                  <c:v>73.0</c:v>
                </c:pt>
              </c:numCache>
            </c:numRef>
          </c:bubbleSize>
          <c:bubble3D val="1"/>
        </c:ser>
        <c:ser>
          <c:idx val="1"/>
          <c:order val="1"/>
          <c:spPr>
            <a:solidFill>
              <a:srgbClr val="C4BD97"/>
            </a:solidFill>
            <a:ln w="25400">
              <a:noFill/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РЭА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РАНХИГС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100719424460432"/>
                  <c:y val="-0.022900763358778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39568345323741"/>
                  <c:y val="-0.063613231552162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Северо-Западный ин-т управления, филиал РАНХиГС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r>
                      <a:rPr lang="ru-RU"/>
                      <a:t>РУДН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ГМУ!$D$6:$D$75</c:f>
              <c:numCache>
                <c:formatCode>General</c:formatCode>
                <c:ptCount val="70"/>
                <c:pt idx="0">
                  <c:v>185.0</c:v>
                </c:pt>
                <c:pt idx="1">
                  <c:v>270.0</c:v>
                </c:pt>
                <c:pt idx="2">
                  <c:v>90.0</c:v>
                </c:pt>
                <c:pt idx="3">
                  <c:v>95.0</c:v>
                </c:pt>
                <c:pt idx="4">
                  <c:v>327.5</c:v>
                </c:pt>
                <c:pt idx="6">
                  <c:v>62.0</c:v>
                </c:pt>
                <c:pt idx="7">
                  <c:v>97.9</c:v>
                </c:pt>
                <c:pt idx="8">
                  <c:v>225.0</c:v>
                </c:pt>
                <c:pt idx="9">
                  <c:v>180.0</c:v>
                </c:pt>
                <c:pt idx="10">
                  <c:v>120.0</c:v>
                </c:pt>
                <c:pt idx="11">
                  <c:v>82.22</c:v>
                </c:pt>
                <c:pt idx="12">
                  <c:v>99.6</c:v>
                </c:pt>
                <c:pt idx="13">
                  <c:v>107.22</c:v>
                </c:pt>
                <c:pt idx="14">
                  <c:v>70.25</c:v>
                </c:pt>
                <c:pt idx="15">
                  <c:v>221.5</c:v>
                </c:pt>
                <c:pt idx="16">
                  <c:v>135.0</c:v>
                </c:pt>
                <c:pt idx="17">
                  <c:v>117.6</c:v>
                </c:pt>
                <c:pt idx="18">
                  <c:v>73.8</c:v>
                </c:pt>
                <c:pt idx="19">
                  <c:v>116.0</c:v>
                </c:pt>
                <c:pt idx="20">
                  <c:v>73.17499999999998</c:v>
                </c:pt>
                <c:pt idx="21">
                  <c:v>138.0</c:v>
                </c:pt>
                <c:pt idx="22">
                  <c:v>151.0</c:v>
                </c:pt>
                <c:pt idx="23">
                  <c:v>63.37</c:v>
                </c:pt>
                <c:pt idx="24">
                  <c:v>138.65</c:v>
                </c:pt>
                <c:pt idx="25">
                  <c:v>66.8</c:v>
                </c:pt>
                <c:pt idx="26">
                  <c:v>126.6</c:v>
                </c:pt>
                <c:pt idx="27">
                  <c:v>106.0</c:v>
                </c:pt>
                <c:pt idx="28">
                  <c:v>78.0</c:v>
                </c:pt>
                <c:pt idx="29">
                  <c:v>74.0</c:v>
                </c:pt>
                <c:pt idx="30">
                  <c:v>214.2</c:v>
                </c:pt>
                <c:pt idx="31">
                  <c:v>68.49</c:v>
                </c:pt>
                <c:pt idx="32">
                  <c:v>70.24</c:v>
                </c:pt>
                <c:pt idx="33">
                  <c:v>147.7</c:v>
                </c:pt>
                <c:pt idx="34">
                  <c:v>165.0</c:v>
                </c:pt>
                <c:pt idx="35">
                  <c:v>132.0</c:v>
                </c:pt>
                <c:pt idx="36">
                  <c:v>104.0</c:v>
                </c:pt>
                <c:pt idx="37">
                  <c:v>88.0</c:v>
                </c:pt>
                <c:pt idx="38">
                  <c:v>95.0</c:v>
                </c:pt>
                <c:pt idx="39">
                  <c:v>134.0</c:v>
                </c:pt>
                <c:pt idx="40">
                  <c:v>96.28</c:v>
                </c:pt>
                <c:pt idx="41">
                  <c:v>80.6</c:v>
                </c:pt>
                <c:pt idx="42">
                  <c:v>72.21</c:v>
                </c:pt>
                <c:pt idx="43">
                  <c:v>96.0</c:v>
                </c:pt>
                <c:pt idx="44">
                  <c:v>270.0</c:v>
                </c:pt>
                <c:pt idx="45">
                  <c:v>84.0</c:v>
                </c:pt>
                <c:pt idx="46">
                  <c:v>108.66</c:v>
                </c:pt>
                <c:pt idx="47">
                  <c:v>141.575</c:v>
                </c:pt>
                <c:pt idx="48">
                  <c:v>170.0</c:v>
                </c:pt>
                <c:pt idx="49">
                  <c:v>93.0</c:v>
                </c:pt>
                <c:pt idx="50">
                  <c:v>118.2</c:v>
                </c:pt>
                <c:pt idx="51">
                  <c:v>89.6</c:v>
                </c:pt>
                <c:pt idx="52">
                  <c:v>72.0</c:v>
                </c:pt>
                <c:pt idx="53">
                  <c:v>63.37</c:v>
                </c:pt>
                <c:pt idx="54">
                  <c:v>125.0</c:v>
                </c:pt>
                <c:pt idx="55">
                  <c:v>74.5</c:v>
                </c:pt>
                <c:pt idx="56">
                  <c:v>70.68000000000001</c:v>
                </c:pt>
                <c:pt idx="57">
                  <c:v>88.86</c:v>
                </c:pt>
                <c:pt idx="58">
                  <c:v>140.0</c:v>
                </c:pt>
                <c:pt idx="59">
                  <c:v>86.4</c:v>
                </c:pt>
                <c:pt idx="60">
                  <c:v>69.87</c:v>
                </c:pt>
                <c:pt idx="61">
                  <c:v>99.0</c:v>
                </c:pt>
                <c:pt idx="62">
                  <c:v>66.5</c:v>
                </c:pt>
                <c:pt idx="63">
                  <c:v>70.0</c:v>
                </c:pt>
                <c:pt idx="64">
                  <c:v>41.44</c:v>
                </c:pt>
                <c:pt idx="65">
                  <c:v>230.0</c:v>
                </c:pt>
                <c:pt idx="66">
                  <c:v>63.37</c:v>
                </c:pt>
                <c:pt idx="68">
                  <c:v>91.8</c:v>
                </c:pt>
                <c:pt idx="69">
                  <c:v>77.2</c:v>
                </c:pt>
              </c:numCache>
            </c:numRef>
          </c:xVal>
          <c:yVal>
            <c:numRef>
              <c:f>ГМУ!$E$6:$E$75</c:f>
              <c:numCache>
                <c:formatCode>0.0</c:formatCode>
                <c:ptCount val="70"/>
                <c:pt idx="0">
                  <c:v>69.0</c:v>
                </c:pt>
                <c:pt idx="1">
                  <c:v>66.2</c:v>
                </c:pt>
                <c:pt idx="2">
                  <c:v>65.8</c:v>
                </c:pt>
                <c:pt idx="3">
                  <c:v>65.6</c:v>
                </c:pt>
                <c:pt idx="4">
                  <c:v>65.5</c:v>
                </c:pt>
                <c:pt idx="5">
                  <c:v>65.4</c:v>
                </c:pt>
                <c:pt idx="6">
                  <c:v>64.4</c:v>
                </c:pt>
                <c:pt idx="7">
                  <c:v>63.4</c:v>
                </c:pt>
                <c:pt idx="8">
                  <c:v>63.3</c:v>
                </c:pt>
                <c:pt idx="9">
                  <c:v>63.3</c:v>
                </c:pt>
                <c:pt idx="10">
                  <c:v>63.1</c:v>
                </c:pt>
                <c:pt idx="11">
                  <c:v>62.5</c:v>
                </c:pt>
                <c:pt idx="12">
                  <c:v>62.0</c:v>
                </c:pt>
                <c:pt idx="13">
                  <c:v>61.8</c:v>
                </c:pt>
                <c:pt idx="14">
                  <c:v>61.5</c:v>
                </c:pt>
                <c:pt idx="15">
                  <c:v>61.5</c:v>
                </c:pt>
                <c:pt idx="16">
                  <c:v>61.3</c:v>
                </c:pt>
                <c:pt idx="17">
                  <c:v>61.2</c:v>
                </c:pt>
                <c:pt idx="18">
                  <c:v>61.2</c:v>
                </c:pt>
                <c:pt idx="19">
                  <c:v>61.1</c:v>
                </c:pt>
                <c:pt idx="20">
                  <c:v>61.1</c:v>
                </c:pt>
                <c:pt idx="21">
                  <c:v>60.7</c:v>
                </c:pt>
                <c:pt idx="22">
                  <c:v>60.7</c:v>
                </c:pt>
                <c:pt idx="23">
                  <c:v>60.6</c:v>
                </c:pt>
                <c:pt idx="24">
                  <c:v>60.6</c:v>
                </c:pt>
                <c:pt idx="25">
                  <c:v>60.3</c:v>
                </c:pt>
                <c:pt idx="26">
                  <c:v>60.1</c:v>
                </c:pt>
                <c:pt idx="27">
                  <c:v>59.9</c:v>
                </c:pt>
                <c:pt idx="28">
                  <c:v>59.9</c:v>
                </c:pt>
                <c:pt idx="29">
                  <c:v>59.6</c:v>
                </c:pt>
                <c:pt idx="30">
                  <c:v>59.6</c:v>
                </c:pt>
                <c:pt idx="31">
                  <c:v>59.4</c:v>
                </c:pt>
                <c:pt idx="32">
                  <c:v>59.2</c:v>
                </c:pt>
                <c:pt idx="33">
                  <c:v>59.2</c:v>
                </c:pt>
                <c:pt idx="34">
                  <c:v>59.2</c:v>
                </c:pt>
                <c:pt idx="35">
                  <c:v>59.1</c:v>
                </c:pt>
                <c:pt idx="36">
                  <c:v>59.1</c:v>
                </c:pt>
                <c:pt idx="37">
                  <c:v>59.1</c:v>
                </c:pt>
                <c:pt idx="38">
                  <c:v>58.8</c:v>
                </c:pt>
                <c:pt idx="39">
                  <c:v>58.7</c:v>
                </c:pt>
                <c:pt idx="40">
                  <c:v>58.7</c:v>
                </c:pt>
                <c:pt idx="41">
                  <c:v>58.7</c:v>
                </c:pt>
                <c:pt idx="42">
                  <c:v>58.6</c:v>
                </c:pt>
                <c:pt idx="43">
                  <c:v>58.5</c:v>
                </c:pt>
                <c:pt idx="44">
                  <c:v>58.5</c:v>
                </c:pt>
                <c:pt idx="45">
                  <c:v>58.5</c:v>
                </c:pt>
                <c:pt idx="46">
                  <c:v>58.5</c:v>
                </c:pt>
                <c:pt idx="47">
                  <c:v>58.4</c:v>
                </c:pt>
                <c:pt idx="48">
                  <c:v>58.4</c:v>
                </c:pt>
                <c:pt idx="49">
                  <c:v>58.4</c:v>
                </c:pt>
                <c:pt idx="50">
                  <c:v>58.3</c:v>
                </c:pt>
                <c:pt idx="51">
                  <c:v>58.0</c:v>
                </c:pt>
                <c:pt idx="52">
                  <c:v>57.6</c:v>
                </c:pt>
                <c:pt idx="53">
                  <c:v>57.4</c:v>
                </c:pt>
                <c:pt idx="54">
                  <c:v>57.4</c:v>
                </c:pt>
                <c:pt idx="55">
                  <c:v>57.2</c:v>
                </c:pt>
                <c:pt idx="56">
                  <c:v>57.1</c:v>
                </c:pt>
                <c:pt idx="57">
                  <c:v>56.9</c:v>
                </c:pt>
                <c:pt idx="58">
                  <c:v>56.9</c:v>
                </c:pt>
                <c:pt idx="59">
                  <c:v>56.8</c:v>
                </c:pt>
                <c:pt idx="60">
                  <c:v>56.8</c:v>
                </c:pt>
                <c:pt idx="61">
                  <c:v>56.8</c:v>
                </c:pt>
                <c:pt idx="62">
                  <c:v>56.7</c:v>
                </c:pt>
                <c:pt idx="63">
                  <c:v>56.6</c:v>
                </c:pt>
                <c:pt idx="64">
                  <c:v>56.5</c:v>
                </c:pt>
                <c:pt idx="65">
                  <c:v>56.4</c:v>
                </c:pt>
                <c:pt idx="66">
                  <c:v>56.4</c:v>
                </c:pt>
                <c:pt idx="67">
                  <c:v>56.0</c:v>
                </c:pt>
                <c:pt idx="68">
                  <c:v>56.0</c:v>
                </c:pt>
                <c:pt idx="69">
                  <c:v>56.0</c:v>
                </c:pt>
              </c:numCache>
            </c:numRef>
          </c:yVal>
          <c:bubbleSize>
            <c:numRef>
              <c:f>ГМУ!$F$6:$F$75</c:f>
              <c:numCache>
                <c:formatCode>General</c:formatCode>
                <c:ptCount val="70"/>
                <c:pt idx="0">
                  <c:v>11.0</c:v>
                </c:pt>
                <c:pt idx="1">
                  <c:v>28.0</c:v>
                </c:pt>
                <c:pt idx="2">
                  <c:v>6.0</c:v>
                </c:pt>
                <c:pt idx="3">
                  <c:v>42.0</c:v>
                </c:pt>
                <c:pt idx="4">
                  <c:v>147.0</c:v>
                </c:pt>
                <c:pt idx="5">
                  <c:v>8.0</c:v>
                </c:pt>
                <c:pt idx="6">
                  <c:v>7.0</c:v>
                </c:pt>
                <c:pt idx="7">
                  <c:v>61.0</c:v>
                </c:pt>
                <c:pt idx="8">
                  <c:v>115.0</c:v>
                </c:pt>
                <c:pt idx="9">
                  <c:v>155.0</c:v>
                </c:pt>
                <c:pt idx="10">
                  <c:v>4.0</c:v>
                </c:pt>
                <c:pt idx="11">
                  <c:v>9.0</c:v>
                </c:pt>
                <c:pt idx="12">
                  <c:v>156.0</c:v>
                </c:pt>
                <c:pt idx="13">
                  <c:v>9.0</c:v>
                </c:pt>
                <c:pt idx="14">
                  <c:v>15.0</c:v>
                </c:pt>
                <c:pt idx="15">
                  <c:v>25.0</c:v>
                </c:pt>
                <c:pt idx="16">
                  <c:v>9.0</c:v>
                </c:pt>
                <c:pt idx="17">
                  <c:v>34.0</c:v>
                </c:pt>
                <c:pt idx="18">
                  <c:v>29.0</c:v>
                </c:pt>
                <c:pt idx="19">
                  <c:v>72.0</c:v>
                </c:pt>
                <c:pt idx="20">
                  <c:v>13.0</c:v>
                </c:pt>
                <c:pt idx="21">
                  <c:v>67.0</c:v>
                </c:pt>
                <c:pt idx="22">
                  <c:v>7.0</c:v>
                </c:pt>
                <c:pt idx="23">
                  <c:v>8.0</c:v>
                </c:pt>
                <c:pt idx="24">
                  <c:v>17.0</c:v>
                </c:pt>
                <c:pt idx="25">
                  <c:v>44.0</c:v>
                </c:pt>
                <c:pt idx="26">
                  <c:v>55.0</c:v>
                </c:pt>
                <c:pt idx="27">
                  <c:v>29.0</c:v>
                </c:pt>
                <c:pt idx="28">
                  <c:v>29.0</c:v>
                </c:pt>
                <c:pt idx="29">
                  <c:v>26.0</c:v>
                </c:pt>
                <c:pt idx="30">
                  <c:v>22.0</c:v>
                </c:pt>
                <c:pt idx="31">
                  <c:v>74.0</c:v>
                </c:pt>
                <c:pt idx="32">
                  <c:v>58.0</c:v>
                </c:pt>
                <c:pt idx="33">
                  <c:v>47.0</c:v>
                </c:pt>
                <c:pt idx="34">
                  <c:v>15.0</c:v>
                </c:pt>
                <c:pt idx="35">
                  <c:v>41.0</c:v>
                </c:pt>
                <c:pt idx="36">
                  <c:v>77.0</c:v>
                </c:pt>
                <c:pt idx="37">
                  <c:v>50.0</c:v>
                </c:pt>
                <c:pt idx="38">
                  <c:v>92.0</c:v>
                </c:pt>
                <c:pt idx="39">
                  <c:v>29.0</c:v>
                </c:pt>
                <c:pt idx="40">
                  <c:v>48.0</c:v>
                </c:pt>
                <c:pt idx="41">
                  <c:v>30.0</c:v>
                </c:pt>
                <c:pt idx="42">
                  <c:v>38.0</c:v>
                </c:pt>
                <c:pt idx="43">
                  <c:v>18.0</c:v>
                </c:pt>
                <c:pt idx="44">
                  <c:v>4.0</c:v>
                </c:pt>
                <c:pt idx="45">
                  <c:v>24.0</c:v>
                </c:pt>
                <c:pt idx="46">
                  <c:v>16.0</c:v>
                </c:pt>
                <c:pt idx="47">
                  <c:v>13.0</c:v>
                </c:pt>
                <c:pt idx="48">
                  <c:v>53.0</c:v>
                </c:pt>
                <c:pt idx="49">
                  <c:v>5.0</c:v>
                </c:pt>
                <c:pt idx="50">
                  <c:v>138.0</c:v>
                </c:pt>
                <c:pt idx="51">
                  <c:v>21.0</c:v>
                </c:pt>
                <c:pt idx="52">
                  <c:v>14.0</c:v>
                </c:pt>
                <c:pt idx="53">
                  <c:v>5.0</c:v>
                </c:pt>
                <c:pt idx="54">
                  <c:v>15.0</c:v>
                </c:pt>
                <c:pt idx="55">
                  <c:v>39.0</c:v>
                </c:pt>
                <c:pt idx="56">
                  <c:v>23.0</c:v>
                </c:pt>
                <c:pt idx="57">
                  <c:v>45.0</c:v>
                </c:pt>
                <c:pt idx="58">
                  <c:v>8.0</c:v>
                </c:pt>
                <c:pt idx="59">
                  <c:v>23.0</c:v>
                </c:pt>
                <c:pt idx="60">
                  <c:v>32.0</c:v>
                </c:pt>
                <c:pt idx="61">
                  <c:v>36.0</c:v>
                </c:pt>
                <c:pt idx="62">
                  <c:v>28.0</c:v>
                </c:pt>
                <c:pt idx="63">
                  <c:v>21.0</c:v>
                </c:pt>
                <c:pt idx="64">
                  <c:v>17.0</c:v>
                </c:pt>
                <c:pt idx="65">
                  <c:v>72.0</c:v>
                </c:pt>
                <c:pt idx="66">
                  <c:v>42.0</c:v>
                </c:pt>
                <c:pt idx="67">
                  <c:v>53.0</c:v>
                </c:pt>
                <c:pt idx="68">
                  <c:v>28.0</c:v>
                </c:pt>
                <c:pt idx="69">
                  <c:v>25.0</c:v>
                </c:pt>
              </c:numCache>
            </c:numRef>
          </c:bubbleSize>
          <c:bubble3D val="1"/>
        </c:ser>
        <c:ser>
          <c:idx val="2"/>
          <c:order val="2"/>
          <c:spPr>
            <a:solidFill>
              <a:srgbClr val="DD0806"/>
            </a:solidFill>
            <a:ln w="25400">
              <a:noFill/>
            </a:ln>
          </c:spPr>
          <c:invertIfNegative val="0"/>
          <c:dLbls>
            <c:dLbl>
              <c:idx val="36"/>
              <c:layout>
                <c:manualLayout>
                  <c:x val="-0.0460432787628165"/>
                  <c:y val="0.061068501933441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Моск.</a:t>
                    </a:r>
                    <a:r>
                      <a:rPr lang="ru-RU" baseline="0"/>
                      <a:t> городской ун-т управления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ГМУ!$D$76:$D$156</c:f>
              <c:numCache>
                <c:formatCode>General</c:formatCode>
                <c:ptCount val="81"/>
                <c:pt idx="0">
                  <c:v>112.6</c:v>
                </c:pt>
                <c:pt idx="1">
                  <c:v>73.17499999999998</c:v>
                </c:pt>
                <c:pt idx="2">
                  <c:v>90.0</c:v>
                </c:pt>
                <c:pt idx="3">
                  <c:v>87.12</c:v>
                </c:pt>
                <c:pt idx="4">
                  <c:v>120.0</c:v>
                </c:pt>
                <c:pt idx="5">
                  <c:v>70.15000000000001</c:v>
                </c:pt>
                <c:pt idx="7">
                  <c:v>72.84</c:v>
                </c:pt>
                <c:pt idx="9">
                  <c:v>55.0</c:v>
                </c:pt>
                <c:pt idx="10">
                  <c:v>70.0</c:v>
                </c:pt>
                <c:pt idx="11">
                  <c:v>58.9</c:v>
                </c:pt>
                <c:pt idx="12">
                  <c:v>67.9</c:v>
                </c:pt>
                <c:pt idx="13">
                  <c:v>98.0</c:v>
                </c:pt>
                <c:pt idx="14">
                  <c:v>99.6</c:v>
                </c:pt>
                <c:pt idx="17">
                  <c:v>95.2</c:v>
                </c:pt>
                <c:pt idx="18">
                  <c:v>73.0</c:v>
                </c:pt>
                <c:pt idx="19">
                  <c:v>47.475</c:v>
                </c:pt>
                <c:pt idx="20">
                  <c:v>75.5</c:v>
                </c:pt>
                <c:pt idx="21">
                  <c:v>95.34</c:v>
                </c:pt>
                <c:pt idx="22">
                  <c:v>80.0</c:v>
                </c:pt>
                <c:pt idx="24">
                  <c:v>69.05</c:v>
                </c:pt>
                <c:pt idx="25">
                  <c:v>63.37</c:v>
                </c:pt>
                <c:pt idx="26">
                  <c:v>100.0</c:v>
                </c:pt>
                <c:pt idx="28">
                  <c:v>102.05</c:v>
                </c:pt>
                <c:pt idx="29">
                  <c:v>72.0</c:v>
                </c:pt>
                <c:pt idx="30">
                  <c:v>57.67</c:v>
                </c:pt>
                <c:pt idx="31">
                  <c:v>100.0</c:v>
                </c:pt>
                <c:pt idx="32">
                  <c:v>69.0</c:v>
                </c:pt>
                <c:pt idx="33">
                  <c:v>80.13</c:v>
                </c:pt>
                <c:pt idx="34">
                  <c:v>63.37</c:v>
                </c:pt>
                <c:pt idx="36">
                  <c:v>200.0</c:v>
                </c:pt>
                <c:pt idx="37">
                  <c:v>67.9</c:v>
                </c:pt>
                <c:pt idx="38">
                  <c:v>124.0</c:v>
                </c:pt>
                <c:pt idx="39">
                  <c:v>75.46</c:v>
                </c:pt>
                <c:pt idx="40">
                  <c:v>51.8</c:v>
                </c:pt>
                <c:pt idx="42">
                  <c:v>60.0</c:v>
                </c:pt>
                <c:pt idx="44">
                  <c:v>115.6</c:v>
                </c:pt>
                <c:pt idx="45">
                  <c:v>95.0</c:v>
                </c:pt>
                <c:pt idx="46">
                  <c:v>116.0</c:v>
                </c:pt>
                <c:pt idx="47">
                  <c:v>78.0</c:v>
                </c:pt>
                <c:pt idx="48">
                  <c:v>73.8</c:v>
                </c:pt>
                <c:pt idx="49">
                  <c:v>69.5</c:v>
                </c:pt>
                <c:pt idx="50">
                  <c:v>66.9</c:v>
                </c:pt>
                <c:pt idx="51">
                  <c:v>94.14</c:v>
                </c:pt>
                <c:pt idx="52">
                  <c:v>55.5</c:v>
                </c:pt>
                <c:pt idx="53">
                  <c:v>49.5</c:v>
                </c:pt>
                <c:pt idx="54">
                  <c:v>94.5</c:v>
                </c:pt>
                <c:pt idx="55">
                  <c:v>53.0</c:v>
                </c:pt>
                <c:pt idx="56">
                  <c:v>61.16</c:v>
                </c:pt>
                <c:pt idx="57">
                  <c:v>70.0</c:v>
                </c:pt>
                <c:pt idx="58">
                  <c:v>78.0</c:v>
                </c:pt>
                <c:pt idx="59">
                  <c:v>134.0</c:v>
                </c:pt>
                <c:pt idx="60">
                  <c:v>122.0</c:v>
                </c:pt>
                <c:pt idx="61">
                  <c:v>116.5</c:v>
                </c:pt>
                <c:pt idx="62">
                  <c:v>50.0</c:v>
                </c:pt>
                <c:pt idx="66">
                  <c:v>65.0</c:v>
                </c:pt>
                <c:pt idx="67">
                  <c:v>64.0</c:v>
                </c:pt>
                <c:pt idx="68">
                  <c:v>63.4</c:v>
                </c:pt>
                <c:pt idx="69">
                  <c:v>59.0</c:v>
                </c:pt>
                <c:pt idx="70">
                  <c:v>69.8</c:v>
                </c:pt>
                <c:pt idx="71">
                  <c:v>85.8</c:v>
                </c:pt>
                <c:pt idx="72">
                  <c:v>61.24</c:v>
                </c:pt>
                <c:pt idx="73">
                  <c:v>69.0</c:v>
                </c:pt>
                <c:pt idx="75">
                  <c:v>66.8</c:v>
                </c:pt>
                <c:pt idx="76">
                  <c:v>71.5</c:v>
                </c:pt>
                <c:pt idx="78">
                  <c:v>70.0</c:v>
                </c:pt>
                <c:pt idx="79">
                  <c:v>67.0</c:v>
                </c:pt>
                <c:pt idx="80">
                  <c:v>76.0</c:v>
                </c:pt>
              </c:numCache>
            </c:numRef>
          </c:xVal>
          <c:yVal>
            <c:numRef>
              <c:f>ГМУ!$E$76:$E$156</c:f>
              <c:numCache>
                <c:formatCode>0.0</c:formatCode>
                <c:ptCount val="81"/>
                <c:pt idx="0">
                  <c:v>55.9</c:v>
                </c:pt>
                <c:pt idx="1">
                  <c:v>55.8</c:v>
                </c:pt>
                <c:pt idx="2">
                  <c:v>55.8</c:v>
                </c:pt>
                <c:pt idx="3">
                  <c:v>55.8</c:v>
                </c:pt>
                <c:pt idx="4">
                  <c:v>55.7</c:v>
                </c:pt>
                <c:pt idx="5">
                  <c:v>55.6</c:v>
                </c:pt>
                <c:pt idx="6">
                  <c:v>55.5</c:v>
                </c:pt>
                <c:pt idx="7">
                  <c:v>55.5</c:v>
                </c:pt>
                <c:pt idx="8">
                  <c:v>55.5</c:v>
                </c:pt>
                <c:pt idx="9">
                  <c:v>55.4</c:v>
                </c:pt>
                <c:pt idx="10">
                  <c:v>55.2</c:v>
                </c:pt>
                <c:pt idx="11">
                  <c:v>55.2</c:v>
                </c:pt>
                <c:pt idx="12">
                  <c:v>55.2</c:v>
                </c:pt>
                <c:pt idx="13">
                  <c:v>55.0</c:v>
                </c:pt>
                <c:pt idx="14">
                  <c:v>54.9</c:v>
                </c:pt>
                <c:pt idx="15">
                  <c:v>54.9</c:v>
                </c:pt>
                <c:pt idx="16">
                  <c:v>54.9</c:v>
                </c:pt>
                <c:pt idx="17">
                  <c:v>54.7</c:v>
                </c:pt>
                <c:pt idx="18">
                  <c:v>54.7</c:v>
                </c:pt>
                <c:pt idx="19">
                  <c:v>54.6</c:v>
                </c:pt>
                <c:pt idx="20">
                  <c:v>54.6</c:v>
                </c:pt>
                <c:pt idx="21">
                  <c:v>54.5</c:v>
                </c:pt>
                <c:pt idx="22">
                  <c:v>54.4</c:v>
                </c:pt>
                <c:pt idx="23">
                  <c:v>54.3</c:v>
                </c:pt>
                <c:pt idx="24">
                  <c:v>54.3</c:v>
                </c:pt>
                <c:pt idx="25">
                  <c:v>54.3</c:v>
                </c:pt>
                <c:pt idx="26">
                  <c:v>54.3</c:v>
                </c:pt>
                <c:pt idx="27">
                  <c:v>54.2</c:v>
                </c:pt>
                <c:pt idx="28">
                  <c:v>54.2</c:v>
                </c:pt>
                <c:pt idx="29">
                  <c:v>54.2</c:v>
                </c:pt>
                <c:pt idx="30">
                  <c:v>54.1</c:v>
                </c:pt>
                <c:pt idx="31">
                  <c:v>54.0</c:v>
                </c:pt>
                <c:pt idx="32">
                  <c:v>53.9</c:v>
                </c:pt>
                <c:pt idx="33">
                  <c:v>53.8</c:v>
                </c:pt>
                <c:pt idx="34">
                  <c:v>53.7</c:v>
                </c:pt>
                <c:pt idx="35">
                  <c:v>53.7</c:v>
                </c:pt>
                <c:pt idx="36">
                  <c:v>53.7</c:v>
                </c:pt>
                <c:pt idx="37">
                  <c:v>53.7</c:v>
                </c:pt>
                <c:pt idx="38">
                  <c:v>53.6</c:v>
                </c:pt>
                <c:pt idx="39">
                  <c:v>53.3</c:v>
                </c:pt>
                <c:pt idx="40">
                  <c:v>53.3</c:v>
                </c:pt>
                <c:pt idx="41">
                  <c:v>53.2</c:v>
                </c:pt>
                <c:pt idx="42">
                  <c:v>53.2</c:v>
                </c:pt>
                <c:pt idx="43">
                  <c:v>53.2</c:v>
                </c:pt>
                <c:pt idx="44">
                  <c:v>53.2</c:v>
                </c:pt>
                <c:pt idx="45">
                  <c:v>52.9</c:v>
                </c:pt>
                <c:pt idx="46">
                  <c:v>52.9</c:v>
                </c:pt>
                <c:pt idx="47">
                  <c:v>52.7</c:v>
                </c:pt>
                <c:pt idx="48">
                  <c:v>52.6</c:v>
                </c:pt>
                <c:pt idx="49">
                  <c:v>52.4</c:v>
                </c:pt>
                <c:pt idx="50">
                  <c:v>52.3</c:v>
                </c:pt>
                <c:pt idx="51">
                  <c:v>52.2</c:v>
                </c:pt>
                <c:pt idx="52">
                  <c:v>52.2</c:v>
                </c:pt>
                <c:pt idx="53">
                  <c:v>52.1</c:v>
                </c:pt>
                <c:pt idx="54">
                  <c:v>52.0</c:v>
                </c:pt>
                <c:pt idx="55">
                  <c:v>52.0</c:v>
                </c:pt>
                <c:pt idx="56">
                  <c:v>51.9</c:v>
                </c:pt>
                <c:pt idx="57">
                  <c:v>51.9</c:v>
                </c:pt>
                <c:pt idx="58">
                  <c:v>51.8</c:v>
                </c:pt>
                <c:pt idx="59">
                  <c:v>51.7</c:v>
                </c:pt>
                <c:pt idx="60">
                  <c:v>51.6</c:v>
                </c:pt>
                <c:pt idx="61">
                  <c:v>51.0</c:v>
                </c:pt>
                <c:pt idx="62">
                  <c:v>51.0</c:v>
                </c:pt>
                <c:pt idx="63">
                  <c:v>50.9</c:v>
                </c:pt>
                <c:pt idx="64">
                  <c:v>50.9</c:v>
                </c:pt>
                <c:pt idx="65">
                  <c:v>50.8</c:v>
                </c:pt>
                <c:pt idx="66">
                  <c:v>50.7</c:v>
                </c:pt>
                <c:pt idx="67">
                  <c:v>50.5</c:v>
                </c:pt>
                <c:pt idx="68">
                  <c:v>50.2</c:v>
                </c:pt>
                <c:pt idx="69">
                  <c:v>49.9</c:v>
                </c:pt>
                <c:pt idx="70">
                  <c:v>49.9</c:v>
                </c:pt>
                <c:pt idx="71">
                  <c:v>49.7</c:v>
                </c:pt>
                <c:pt idx="72">
                  <c:v>49.6</c:v>
                </c:pt>
                <c:pt idx="73">
                  <c:v>49.4</c:v>
                </c:pt>
                <c:pt idx="74">
                  <c:v>49.4</c:v>
                </c:pt>
                <c:pt idx="75">
                  <c:v>49.3</c:v>
                </c:pt>
                <c:pt idx="76">
                  <c:v>49.1</c:v>
                </c:pt>
                <c:pt idx="77">
                  <c:v>48.9</c:v>
                </c:pt>
                <c:pt idx="78">
                  <c:v>48.1</c:v>
                </c:pt>
                <c:pt idx="79">
                  <c:v>47.7</c:v>
                </c:pt>
                <c:pt idx="80">
                  <c:v>46.0</c:v>
                </c:pt>
              </c:numCache>
            </c:numRef>
          </c:yVal>
          <c:bubbleSize>
            <c:numRef>
              <c:f>ГМУ!$F$76:$F$156</c:f>
              <c:numCache>
                <c:formatCode>General</c:formatCode>
                <c:ptCount val="81"/>
                <c:pt idx="0">
                  <c:v>37.0</c:v>
                </c:pt>
                <c:pt idx="1">
                  <c:v>13.0</c:v>
                </c:pt>
                <c:pt idx="2">
                  <c:v>24.0</c:v>
                </c:pt>
                <c:pt idx="3">
                  <c:v>18.0</c:v>
                </c:pt>
                <c:pt idx="4">
                  <c:v>9.0</c:v>
                </c:pt>
                <c:pt idx="5">
                  <c:v>17.0</c:v>
                </c:pt>
                <c:pt idx="6">
                  <c:v>68.0</c:v>
                </c:pt>
                <c:pt idx="7">
                  <c:v>48.0</c:v>
                </c:pt>
                <c:pt idx="8">
                  <c:v>33.0</c:v>
                </c:pt>
                <c:pt idx="9">
                  <c:v>27.0</c:v>
                </c:pt>
                <c:pt idx="10">
                  <c:v>32.0</c:v>
                </c:pt>
                <c:pt idx="11">
                  <c:v>25.0</c:v>
                </c:pt>
                <c:pt idx="12">
                  <c:v>10.0</c:v>
                </c:pt>
                <c:pt idx="13">
                  <c:v>25.0</c:v>
                </c:pt>
                <c:pt idx="14">
                  <c:v>40.0</c:v>
                </c:pt>
                <c:pt idx="15">
                  <c:v>5.0</c:v>
                </c:pt>
                <c:pt idx="16">
                  <c:v>70.0</c:v>
                </c:pt>
                <c:pt idx="17">
                  <c:v>58.0</c:v>
                </c:pt>
                <c:pt idx="18">
                  <c:v>54.0</c:v>
                </c:pt>
                <c:pt idx="19">
                  <c:v>28.0</c:v>
                </c:pt>
                <c:pt idx="20">
                  <c:v>51.0</c:v>
                </c:pt>
                <c:pt idx="21">
                  <c:v>8.0</c:v>
                </c:pt>
                <c:pt idx="22">
                  <c:v>11.0</c:v>
                </c:pt>
                <c:pt idx="23">
                  <c:v>72.0</c:v>
                </c:pt>
                <c:pt idx="24">
                  <c:v>2.0</c:v>
                </c:pt>
                <c:pt idx="25">
                  <c:v>1.0</c:v>
                </c:pt>
                <c:pt idx="26">
                  <c:v>29.0</c:v>
                </c:pt>
                <c:pt idx="27">
                  <c:v>16.0</c:v>
                </c:pt>
                <c:pt idx="28">
                  <c:v>20.0</c:v>
                </c:pt>
                <c:pt idx="29">
                  <c:v>43.0</c:v>
                </c:pt>
                <c:pt idx="30">
                  <c:v>11.0</c:v>
                </c:pt>
                <c:pt idx="31">
                  <c:v>18.0</c:v>
                </c:pt>
                <c:pt idx="32">
                  <c:v>6.0</c:v>
                </c:pt>
                <c:pt idx="33">
                  <c:v>75.0</c:v>
                </c:pt>
                <c:pt idx="34">
                  <c:v>8.0</c:v>
                </c:pt>
                <c:pt idx="35">
                  <c:v>5.0</c:v>
                </c:pt>
                <c:pt idx="36">
                  <c:v>109.0</c:v>
                </c:pt>
                <c:pt idx="37">
                  <c:v>9.0</c:v>
                </c:pt>
                <c:pt idx="38">
                  <c:v>25.0</c:v>
                </c:pt>
                <c:pt idx="39">
                  <c:v>11.0</c:v>
                </c:pt>
                <c:pt idx="40">
                  <c:v>39.0</c:v>
                </c:pt>
                <c:pt idx="41">
                  <c:v>43.0</c:v>
                </c:pt>
                <c:pt idx="42">
                  <c:v>13.0</c:v>
                </c:pt>
                <c:pt idx="43">
                  <c:v>3.0</c:v>
                </c:pt>
                <c:pt idx="44">
                  <c:v>96.0</c:v>
                </c:pt>
                <c:pt idx="45">
                  <c:v>16.0</c:v>
                </c:pt>
                <c:pt idx="46">
                  <c:v>28.0</c:v>
                </c:pt>
                <c:pt idx="47">
                  <c:v>4.0</c:v>
                </c:pt>
                <c:pt idx="48">
                  <c:v>23.0</c:v>
                </c:pt>
                <c:pt idx="49">
                  <c:v>56.0</c:v>
                </c:pt>
                <c:pt idx="50">
                  <c:v>28.0</c:v>
                </c:pt>
                <c:pt idx="51">
                  <c:v>20.0</c:v>
                </c:pt>
                <c:pt idx="52">
                  <c:v>9.0</c:v>
                </c:pt>
                <c:pt idx="53">
                  <c:v>13.0</c:v>
                </c:pt>
                <c:pt idx="54">
                  <c:v>66.0</c:v>
                </c:pt>
                <c:pt idx="55">
                  <c:v>22.0</c:v>
                </c:pt>
                <c:pt idx="56">
                  <c:v>12.0</c:v>
                </c:pt>
                <c:pt idx="57">
                  <c:v>19.0</c:v>
                </c:pt>
                <c:pt idx="58">
                  <c:v>11.0</c:v>
                </c:pt>
                <c:pt idx="59">
                  <c:v>42.0</c:v>
                </c:pt>
                <c:pt idx="60">
                  <c:v>15.0</c:v>
                </c:pt>
                <c:pt idx="61">
                  <c:v>33.0</c:v>
                </c:pt>
                <c:pt idx="62">
                  <c:v>8.0</c:v>
                </c:pt>
                <c:pt idx="63">
                  <c:v>7.0</c:v>
                </c:pt>
                <c:pt idx="64">
                  <c:v>13.0</c:v>
                </c:pt>
                <c:pt idx="65">
                  <c:v>20.0</c:v>
                </c:pt>
                <c:pt idx="66">
                  <c:v>5.0</c:v>
                </c:pt>
                <c:pt idx="67">
                  <c:v>20.0</c:v>
                </c:pt>
                <c:pt idx="68">
                  <c:v>17.0</c:v>
                </c:pt>
                <c:pt idx="69">
                  <c:v>21.0</c:v>
                </c:pt>
                <c:pt idx="70">
                  <c:v>14.0</c:v>
                </c:pt>
                <c:pt idx="71">
                  <c:v>13.0</c:v>
                </c:pt>
                <c:pt idx="72">
                  <c:v>15.0</c:v>
                </c:pt>
                <c:pt idx="73">
                  <c:v>11.0</c:v>
                </c:pt>
                <c:pt idx="74">
                  <c:v>22.0</c:v>
                </c:pt>
                <c:pt idx="75">
                  <c:v>9.0</c:v>
                </c:pt>
                <c:pt idx="76">
                  <c:v>4.0</c:v>
                </c:pt>
                <c:pt idx="77">
                  <c:v>13.0</c:v>
                </c:pt>
                <c:pt idx="78">
                  <c:v>5.0</c:v>
                </c:pt>
                <c:pt idx="79">
                  <c:v>18.0</c:v>
                </c:pt>
                <c:pt idx="80">
                  <c:v>2.0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-2099712712"/>
        <c:axId val="-2098485224"/>
      </c:bubbleChart>
      <c:valAx>
        <c:axId val="-2099712712"/>
        <c:scaling>
          <c:orientation val="minMax"/>
          <c:max val="5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dirty="0" smtClean="0"/>
                  <a:t>Стоимость обучения в год </a:t>
                </a:r>
                <a:r>
                  <a:rPr lang="ru-RU" dirty="0"/>
                  <a:t>(тыс. руб.)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098485224"/>
        <c:crosses val="autoZero"/>
        <c:crossBetween val="midCat"/>
      </c:valAx>
      <c:valAx>
        <c:axId val="-2098485224"/>
        <c:scaling>
          <c:orientation val="minMax"/>
          <c:max val="100.0"/>
          <c:min val="3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/>
                  <a:t>Средний балл ЕГЭ платного приема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2099712712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Юриспруденция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73025548065484"/>
          <c:y val="0.165032557953157"/>
          <c:w val="0.880852114668301"/>
          <c:h val="0.628779427380738"/>
        </c:manualLayout>
      </c:layout>
      <c:bubbleChart>
        <c:varyColors val="0"/>
        <c:ser>
          <c:idx val="0"/>
          <c:order val="0"/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05514368618986E-16"/>
                  <c:y val="-0.0076335877862595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МГИМО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СПбГУ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НИУ ВШЭ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МГУ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ВАВТ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446043165467627"/>
                  <c:y val="-0.048346055979643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МГЮА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Law!$D$2:$D$12</c:f>
              <c:numCache>
                <c:formatCode>General</c:formatCode>
                <c:ptCount val="11"/>
                <c:pt idx="0">
                  <c:v>433.3333</c:v>
                </c:pt>
                <c:pt idx="1">
                  <c:v>296.0</c:v>
                </c:pt>
                <c:pt idx="2">
                  <c:v>350.0</c:v>
                </c:pt>
                <c:pt idx="3">
                  <c:v>125.0</c:v>
                </c:pt>
                <c:pt idx="4">
                  <c:v>210.0</c:v>
                </c:pt>
                <c:pt idx="5">
                  <c:v>355.0</c:v>
                </c:pt>
                <c:pt idx="7">
                  <c:v>300.0</c:v>
                </c:pt>
                <c:pt idx="8">
                  <c:v>98.0</c:v>
                </c:pt>
                <c:pt idx="9">
                  <c:v>268.3667</c:v>
                </c:pt>
                <c:pt idx="10">
                  <c:v>145.0</c:v>
                </c:pt>
              </c:numCache>
            </c:numRef>
          </c:xVal>
          <c:yVal>
            <c:numRef>
              <c:f>Law!$E$2:$E$12</c:f>
              <c:numCache>
                <c:formatCode>0.0</c:formatCode>
                <c:ptCount val="11"/>
                <c:pt idx="0">
                  <c:v>85.1</c:v>
                </c:pt>
                <c:pt idx="1">
                  <c:v>79.4</c:v>
                </c:pt>
                <c:pt idx="2">
                  <c:v>77.6</c:v>
                </c:pt>
                <c:pt idx="3">
                  <c:v>74.4</c:v>
                </c:pt>
                <c:pt idx="4">
                  <c:v>73.6</c:v>
                </c:pt>
                <c:pt idx="5">
                  <c:v>73.4</c:v>
                </c:pt>
                <c:pt idx="6">
                  <c:v>72.2</c:v>
                </c:pt>
                <c:pt idx="7">
                  <c:v>72.1</c:v>
                </c:pt>
                <c:pt idx="8">
                  <c:v>70.7</c:v>
                </c:pt>
                <c:pt idx="9">
                  <c:v>70.2</c:v>
                </c:pt>
                <c:pt idx="10">
                  <c:v>70.0</c:v>
                </c:pt>
              </c:numCache>
            </c:numRef>
          </c:yVal>
          <c:bubbleSize>
            <c:numRef>
              <c:f>Law!$F$2:$F$12</c:f>
              <c:numCache>
                <c:formatCode>General</c:formatCode>
                <c:ptCount val="11"/>
                <c:pt idx="0">
                  <c:v>130.0</c:v>
                </c:pt>
                <c:pt idx="1">
                  <c:v>99.0</c:v>
                </c:pt>
                <c:pt idx="2">
                  <c:v>92.0</c:v>
                </c:pt>
                <c:pt idx="3">
                  <c:v>4.0</c:v>
                </c:pt>
                <c:pt idx="4">
                  <c:v>67.0</c:v>
                </c:pt>
                <c:pt idx="5">
                  <c:v>268.0</c:v>
                </c:pt>
                <c:pt idx="6">
                  <c:v>29.0</c:v>
                </c:pt>
                <c:pt idx="7">
                  <c:v>166.0</c:v>
                </c:pt>
                <c:pt idx="8">
                  <c:v>106.0</c:v>
                </c:pt>
                <c:pt idx="9">
                  <c:v>269.0</c:v>
                </c:pt>
                <c:pt idx="10">
                  <c:v>40.0</c:v>
                </c:pt>
              </c:numCache>
            </c:numRef>
          </c:bubbleSize>
          <c:bubble3D val="1"/>
        </c:ser>
        <c:ser>
          <c:idx val="1"/>
          <c:order val="1"/>
          <c:spPr>
            <a:solidFill>
              <a:srgbClr val="C4BD97"/>
            </a:solidFill>
            <a:ln w="25400">
              <a:noFill/>
            </a:ln>
          </c:spPr>
          <c:invertIfNegative val="0"/>
          <c:dLbls>
            <c:dLbl>
              <c:idx val="46"/>
              <c:layout>
                <c:manualLayout>
                  <c:x val="-0.037410071942446"/>
                  <c:y val="0.15267175572519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Уральский гос. юридический ун-т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ru-RU"/>
                      <a:t>РУДН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Law!$D$13:$D$136</c:f>
              <c:numCache>
                <c:formatCode>General</c:formatCode>
                <c:ptCount val="124"/>
                <c:pt idx="1">
                  <c:v>110.0</c:v>
                </c:pt>
                <c:pt idx="2">
                  <c:v>165.7</c:v>
                </c:pt>
                <c:pt idx="3">
                  <c:v>170.0</c:v>
                </c:pt>
                <c:pt idx="4">
                  <c:v>126.8</c:v>
                </c:pt>
                <c:pt idx="5">
                  <c:v>75.0</c:v>
                </c:pt>
                <c:pt idx="6">
                  <c:v>189.8</c:v>
                </c:pt>
                <c:pt idx="7">
                  <c:v>94.2</c:v>
                </c:pt>
                <c:pt idx="8">
                  <c:v>99.6</c:v>
                </c:pt>
                <c:pt idx="9">
                  <c:v>144.0</c:v>
                </c:pt>
                <c:pt idx="10">
                  <c:v>110.0</c:v>
                </c:pt>
                <c:pt idx="11">
                  <c:v>250.0</c:v>
                </c:pt>
                <c:pt idx="12">
                  <c:v>280.0</c:v>
                </c:pt>
                <c:pt idx="13">
                  <c:v>135.0</c:v>
                </c:pt>
                <c:pt idx="14">
                  <c:v>96.3</c:v>
                </c:pt>
                <c:pt idx="15">
                  <c:v>290.0</c:v>
                </c:pt>
                <c:pt idx="16">
                  <c:v>271.0623</c:v>
                </c:pt>
                <c:pt idx="17">
                  <c:v>117.6</c:v>
                </c:pt>
                <c:pt idx="18">
                  <c:v>151.9</c:v>
                </c:pt>
                <c:pt idx="19">
                  <c:v>67.9</c:v>
                </c:pt>
                <c:pt idx="20">
                  <c:v>102.33</c:v>
                </c:pt>
                <c:pt idx="21">
                  <c:v>95.2</c:v>
                </c:pt>
                <c:pt idx="22">
                  <c:v>180.0</c:v>
                </c:pt>
                <c:pt idx="23">
                  <c:v>96.0</c:v>
                </c:pt>
                <c:pt idx="24">
                  <c:v>119.6</c:v>
                </c:pt>
                <c:pt idx="25">
                  <c:v>168.8</c:v>
                </c:pt>
                <c:pt idx="26">
                  <c:v>220.0</c:v>
                </c:pt>
                <c:pt idx="27">
                  <c:v>83.87499999999998</c:v>
                </c:pt>
                <c:pt idx="28">
                  <c:v>121.05</c:v>
                </c:pt>
                <c:pt idx="29">
                  <c:v>90.0</c:v>
                </c:pt>
                <c:pt idx="30">
                  <c:v>95.0</c:v>
                </c:pt>
                <c:pt idx="31">
                  <c:v>98.0</c:v>
                </c:pt>
                <c:pt idx="32">
                  <c:v>116.0</c:v>
                </c:pt>
                <c:pt idx="33">
                  <c:v>66.86</c:v>
                </c:pt>
                <c:pt idx="34">
                  <c:v>130.0</c:v>
                </c:pt>
                <c:pt idx="35">
                  <c:v>187.2</c:v>
                </c:pt>
                <c:pt idx="36">
                  <c:v>107.22</c:v>
                </c:pt>
                <c:pt idx="37">
                  <c:v>151.0</c:v>
                </c:pt>
                <c:pt idx="38">
                  <c:v>82.22</c:v>
                </c:pt>
                <c:pt idx="39">
                  <c:v>105.48</c:v>
                </c:pt>
                <c:pt idx="40">
                  <c:v>69.7</c:v>
                </c:pt>
                <c:pt idx="41">
                  <c:v>125.0</c:v>
                </c:pt>
                <c:pt idx="42">
                  <c:v>123.3</c:v>
                </c:pt>
                <c:pt idx="43">
                  <c:v>73.17499999999998</c:v>
                </c:pt>
                <c:pt idx="44">
                  <c:v>220.0</c:v>
                </c:pt>
                <c:pt idx="45">
                  <c:v>75.5</c:v>
                </c:pt>
                <c:pt idx="46">
                  <c:v>130.0</c:v>
                </c:pt>
                <c:pt idx="47">
                  <c:v>76.15000000000001</c:v>
                </c:pt>
                <c:pt idx="48">
                  <c:v>220.6</c:v>
                </c:pt>
                <c:pt idx="49">
                  <c:v>63.37</c:v>
                </c:pt>
                <c:pt idx="50">
                  <c:v>165.0</c:v>
                </c:pt>
                <c:pt idx="51">
                  <c:v>187.2</c:v>
                </c:pt>
                <c:pt idx="52">
                  <c:v>100.0</c:v>
                </c:pt>
                <c:pt idx="53">
                  <c:v>95.4</c:v>
                </c:pt>
                <c:pt idx="54">
                  <c:v>75.0</c:v>
                </c:pt>
                <c:pt idx="55">
                  <c:v>89.5</c:v>
                </c:pt>
                <c:pt idx="56">
                  <c:v>150.3</c:v>
                </c:pt>
                <c:pt idx="58">
                  <c:v>70.15000000000001</c:v>
                </c:pt>
                <c:pt idx="59">
                  <c:v>255.0</c:v>
                </c:pt>
                <c:pt idx="60">
                  <c:v>63.37</c:v>
                </c:pt>
                <c:pt idx="61">
                  <c:v>74.3</c:v>
                </c:pt>
                <c:pt idx="62">
                  <c:v>125.0</c:v>
                </c:pt>
                <c:pt idx="63">
                  <c:v>113.16</c:v>
                </c:pt>
                <c:pt idx="64">
                  <c:v>79.5</c:v>
                </c:pt>
                <c:pt idx="66">
                  <c:v>78.0</c:v>
                </c:pt>
                <c:pt idx="67">
                  <c:v>92.0</c:v>
                </c:pt>
                <c:pt idx="68">
                  <c:v>178.2</c:v>
                </c:pt>
                <c:pt idx="70">
                  <c:v>123.556</c:v>
                </c:pt>
                <c:pt idx="71">
                  <c:v>290.0</c:v>
                </c:pt>
                <c:pt idx="72">
                  <c:v>63.37</c:v>
                </c:pt>
                <c:pt idx="73">
                  <c:v>75.9</c:v>
                </c:pt>
                <c:pt idx="74">
                  <c:v>94.0</c:v>
                </c:pt>
                <c:pt idx="76">
                  <c:v>80.0</c:v>
                </c:pt>
                <c:pt idx="77">
                  <c:v>125.0</c:v>
                </c:pt>
                <c:pt idx="78">
                  <c:v>69.0</c:v>
                </c:pt>
                <c:pt idx="79">
                  <c:v>93.0</c:v>
                </c:pt>
                <c:pt idx="80">
                  <c:v>180.0</c:v>
                </c:pt>
                <c:pt idx="81">
                  <c:v>106.0</c:v>
                </c:pt>
                <c:pt idx="82">
                  <c:v>65.0</c:v>
                </c:pt>
                <c:pt idx="83">
                  <c:v>84.0</c:v>
                </c:pt>
                <c:pt idx="84">
                  <c:v>95.75</c:v>
                </c:pt>
                <c:pt idx="85">
                  <c:v>66.9</c:v>
                </c:pt>
                <c:pt idx="86">
                  <c:v>55.1</c:v>
                </c:pt>
                <c:pt idx="87">
                  <c:v>69.87</c:v>
                </c:pt>
                <c:pt idx="88">
                  <c:v>86.0</c:v>
                </c:pt>
                <c:pt idx="89">
                  <c:v>75.46</c:v>
                </c:pt>
                <c:pt idx="90">
                  <c:v>130.0</c:v>
                </c:pt>
                <c:pt idx="91">
                  <c:v>68.86</c:v>
                </c:pt>
                <c:pt idx="92">
                  <c:v>123.2</c:v>
                </c:pt>
                <c:pt idx="93">
                  <c:v>67.9</c:v>
                </c:pt>
                <c:pt idx="94">
                  <c:v>69.0</c:v>
                </c:pt>
                <c:pt idx="95">
                  <c:v>80.21</c:v>
                </c:pt>
                <c:pt idx="96">
                  <c:v>134.2</c:v>
                </c:pt>
                <c:pt idx="97">
                  <c:v>105.0</c:v>
                </c:pt>
                <c:pt idx="99">
                  <c:v>94.5</c:v>
                </c:pt>
                <c:pt idx="100">
                  <c:v>102.05</c:v>
                </c:pt>
                <c:pt idx="101">
                  <c:v>154.0</c:v>
                </c:pt>
                <c:pt idx="102">
                  <c:v>90.1</c:v>
                </c:pt>
                <c:pt idx="103">
                  <c:v>63.4</c:v>
                </c:pt>
                <c:pt idx="104">
                  <c:v>78.0</c:v>
                </c:pt>
                <c:pt idx="105">
                  <c:v>73.042</c:v>
                </c:pt>
                <c:pt idx="106">
                  <c:v>63.4</c:v>
                </c:pt>
                <c:pt idx="107">
                  <c:v>63.37</c:v>
                </c:pt>
                <c:pt idx="108">
                  <c:v>70.25</c:v>
                </c:pt>
                <c:pt idx="109">
                  <c:v>70.0</c:v>
                </c:pt>
                <c:pt idx="110">
                  <c:v>88.36</c:v>
                </c:pt>
                <c:pt idx="111">
                  <c:v>41.44</c:v>
                </c:pt>
                <c:pt idx="112">
                  <c:v>95.0</c:v>
                </c:pt>
                <c:pt idx="113">
                  <c:v>91.0</c:v>
                </c:pt>
                <c:pt idx="114">
                  <c:v>55.089</c:v>
                </c:pt>
                <c:pt idx="115">
                  <c:v>73.8</c:v>
                </c:pt>
                <c:pt idx="116">
                  <c:v>74.0</c:v>
                </c:pt>
                <c:pt idx="117">
                  <c:v>90.0</c:v>
                </c:pt>
                <c:pt idx="118">
                  <c:v>100.0</c:v>
                </c:pt>
                <c:pt idx="120">
                  <c:v>70.23</c:v>
                </c:pt>
                <c:pt idx="121">
                  <c:v>70.68000000000001</c:v>
                </c:pt>
                <c:pt idx="122">
                  <c:v>70.0</c:v>
                </c:pt>
                <c:pt idx="123">
                  <c:v>92.964</c:v>
                </c:pt>
              </c:numCache>
            </c:numRef>
          </c:xVal>
          <c:yVal>
            <c:numRef>
              <c:f>Law!$E$13:$E$136</c:f>
              <c:numCache>
                <c:formatCode>0.0</c:formatCode>
                <c:ptCount val="124"/>
                <c:pt idx="0">
                  <c:v>69.0</c:v>
                </c:pt>
                <c:pt idx="1">
                  <c:v>68.9</c:v>
                </c:pt>
                <c:pt idx="2">
                  <c:v>68.2</c:v>
                </c:pt>
                <c:pt idx="3">
                  <c:v>67.6</c:v>
                </c:pt>
                <c:pt idx="4">
                  <c:v>67.6</c:v>
                </c:pt>
                <c:pt idx="5">
                  <c:v>67.3</c:v>
                </c:pt>
                <c:pt idx="6">
                  <c:v>67.3</c:v>
                </c:pt>
                <c:pt idx="7">
                  <c:v>67.2</c:v>
                </c:pt>
                <c:pt idx="8">
                  <c:v>67.0</c:v>
                </c:pt>
                <c:pt idx="9">
                  <c:v>66.9</c:v>
                </c:pt>
                <c:pt idx="10">
                  <c:v>66.5</c:v>
                </c:pt>
                <c:pt idx="11">
                  <c:v>66.2</c:v>
                </c:pt>
                <c:pt idx="12">
                  <c:v>66.2</c:v>
                </c:pt>
                <c:pt idx="13">
                  <c:v>66.2</c:v>
                </c:pt>
                <c:pt idx="14">
                  <c:v>66.1</c:v>
                </c:pt>
                <c:pt idx="15">
                  <c:v>66.0</c:v>
                </c:pt>
                <c:pt idx="16">
                  <c:v>65.5</c:v>
                </c:pt>
                <c:pt idx="17">
                  <c:v>65.2</c:v>
                </c:pt>
                <c:pt idx="18">
                  <c:v>65.0</c:v>
                </c:pt>
                <c:pt idx="19">
                  <c:v>64.6</c:v>
                </c:pt>
                <c:pt idx="20">
                  <c:v>64.3</c:v>
                </c:pt>
                <c:pt idx="21">
                  <c:v>64.3</c:v>
                </c:pt>
                <c:pt idx="22">
                  <c:v>64.0</c:v>
                </c:pt>
                <c:pt idx="23">
                  <c:v>63.9</c:v>
                </c:pt>
                <c:pt idx="24">
                  <c:v>63.7</c:v>
                </c:pt>
                <c:pt idx="25">
                  <c:v>63.7</c:v>
                </c:pt>
                <c:pt idx="26">
                  <c:v>63.6</c:v>
                </c:pt>
                <c:pt idx="27">
                  <c:v>63.5</c:v>
                </c:pt>
                <c:pt idx="28">
                  <c:v>63.4</c:v>
                </c:pt>
                <c:pt idx="29">
                  <c:v>63.2</c:v>
                </c:pt>
                <c:pt idx="30">
                  <c:v>63.1</c:v>
                </c:pt>
                <c:pt idx="31">
                  <c:v>63.1</c:v>
                </c:pt>
                <c:pt idx="32">
                  <c:v>63.1</c:v>
                </c:pt>
                <c:pt idx="33">
                  <c:v>63.0</c:v>
                </c:pt>
                <c:pt idx="34">
                  <c:v>62.8</c:v>
                </c:pt>
                <c:pt idx="35">
                  <c:v>62.8</c:v>
                </c:pt>
                <c:pt idx="36">
                  <c:v>62.5</c:v>
                </c:pt>
                <c:pt idx="37">
                  <c:v>62.5</c:v>
                </c:pt>
                <c:pt idx="38">
                  <c:v>62.4</c:v>
                </c:pt>
                <c:pt idx="39">
                  <c:v>62.4</c:v>
                </c:pt>
                <c:pt idx="40">
                  <c:v>62.3</c:v>
                </c:pt>
                <c:pt idx="41">
                  <c:v>62.2</c:v>
                </c:pt>
                <c:pt idx="42">
                  <c:v>62.2</c:v>
                </c:pt>
                <c:pt idx="43">
                  <c:v>62.1</c:v>
                </c:pt>
                <c:pt idx="44">
                  <c:v>62.1</c:v>
                </c:pt>
                <c:pt idx="45">
                  <c:v>62.0</c:v>
                </c:pt>
                <c:pt idx="46">
                  <c:v>62.0</c:v>
                </c:pt>
                <c:pt idx="47">
                  <c:v>61.9</c:v>
                </c:pt>
                <c:pt idx="48">
                  <c:v>61.8</c:v>
                </c:pt>
                <c:pt idx="49">
                  <c:v>61.8</c:v>
                </c:pt>
                <c:pt idx="50">
                  <c:v>61.8</c:v>
                </c:pt>
                <c:pt idx="51">
                  <c:v>61.8</c:v>
                </c:pt>
                <c:pt idx="52">
                  <c:v>61.8</c:v>
                </c:pt>
                <c:pt idx="53">
                  <c:v>61.7</c:v>
                </c:pt>
                <c:pt idx="54">
                  <c:v>61.6</c:v>
                </c:pt>
                <c:pt idx="55">
                  <c:v>61.5</c:v>
                </c:pt>
                <c:pt idx="56">
                  <c:v>61.5</c:v>
                </c:pt>
                <c:pt idx="57">
                  <c:v>61.3</c:v>
                </c:pt>
                <c:pt idx="58">
                  <c:v>61.2</c:v>
                </c:pt>
                <c:pt idx="59">
                  <c:v>61.0</c:v>
                </c:pt>
                <c:pt idx="60">
                  <c:v>60.9</c:v>
                </c:pt>
                <c:pt idx="61">
                  <c:v>60.9</c:v>
                </c:pt>
                <c:pt idx="62">
                  <c:v>60.8</c:v>
                </c:pt>
                <c:pt idx="63">
                  <c:v>60.5</c:v>
                </c:pt>
                <c:pt idx="64">
                  <c:v>60.3</c:v>
                </c:pt>
                <c:pt idx="65">
                  <c:v>60.2</c:v>
                </c:pt>
                <c:pt idx="66">
                  <c:v>60.0</c:v>
                </c:pt>
                <c:pt idx="67">
                  <c:v>59.9</c:v>
                </c:pt>
                <c:pt idx="68">
                  <c:v>59.9</c:v>
                </c:pt>
                <c:pt idx="69">
                  <c:v>59.9</c:v>
                </c:pt>
                <c:pt idx="70">
                  <c:v>59.7</c:v>
                </c:pt>
                <c:pt idx="71">
                  <c:v>59.6</c:v>
                </c:pt>
                <c:pt idx="72">
                  <c:v>59.6</c:v>
                </c:pt>
                <c:pt idx="73">
                  <c:v>59.5</c:v>
                </c:pt>
                <c:pt idx="74">
                  <c:v>59.5</c:v>
                </c:pt>
                <c:pt idx="75">
                  <c:v>59.4</c:v>
                </c:pt>
                <c:pt idx="76">
                  <c:v>59.4</c:v>
                </c:pt>
                <c:pt idx="77">
                  <c:v>59.4</c:v>
                </c:pt>
                <c:pt idx="78">
                  <c:v>59.3</c:v>
                </c:pt>
                <c:pt idx="79">
                  <c:v>59.3</c:v>
                </c:pt>
                <c:pt idx="80">
                  <c:v>59.3</c:v>
                </c:pt>
                <c:pt idx="81">
                  <c:v>59.1</c:v>
                </c:pt>
                <c:pt idx="82">
                  <c:v>59.1</c:v>
                </c:pt>
                <c:pt idx="83">
                  <c:v>59.1</c:v>
                </c:pt>
                <c:pt idx="84">
                  <c:v>58.8</c:v>
                </c:pt>
                <c:pt idx="85">
                  <c:v>58.5</c:v>
                </c:pt>
                <c:pt idx="86">
                  <c:v>58.4</c:v>
                </c:pt>
                <c:pt idx="87">
                  <c:v>58.2</c:v>
                </c:pt>
                <c:pt idx="88">
                  <c:v>58.2</c:v>
                </c:pt>
                <c:pt idx="89">
                  <c:v>58.2</c:v>
                </c:pt>
                <c:pt idx="90">
                  <c:v>58.1</c:v>
                </c:pt>
                <c:pt idx="91">
                  <c:v>58.1</c:v>
                </c:pt>
                <c:pt idx="92">
                  <c:v>58.0</c:v>
                </c:pt>
                <c:pt idx="93">
                  <c:v>58.0</c:v>
                </c:pt>
                <c:pt idx="94">
                  <c:v>58.0</c:v>
                </c:pt>
                <c:pt idx="95">
                  <c:v>58.0</c:v>
                </c:pt>
                <c:pt idx="96">
                  <c:v>58.0</c:v>
                </c:pt>
                <c:pt idx="97">
                  <c:v>57.8</c:v>
                </c:pt>
                <c:pt idx="98">
                  <c:v>57.8</c:v>
                </c:pt>
                <c:pt idx="99">
                  <c:v>57.8</c:v>
                </c:pt>
                <c:pt idx="100">
                  <c:v>57.7</c:v>
                </c:pt>
                <c:pt idx="101">
                  <c:v>57.6</c:v>
                </c:pt>
                <c:pt idx="102">
                  <c:v>57.5</c:v>
                </c:pt>
                <c:pt idx="103">
                  <c:v>57.3</c:v>
                </c:pt>
                <c:pt idx="104">
                  <c:v>57.3</c:v>
                </c:pt>
                <c:pt idx="105">
                  <c:v>57.2</c:v>
                </c:pt>
                <c:pt idx="106">
                  <c:v>57.2</c:v>
                </c:pt>
                <c:pt idx="107">
                  <c:v>56.9</c:v>
                </c:pt>
                <c:pt idx="108">
                  <c:v>56.9</c:v>
                </c:pt>
                <c:pt idx="109">
                  <c:v>56.8</c:v>
                </c:pt>
                <c:pt idx="110">
                  <c:v>56.8</c:v>
                </c:pt>
                <c:pt idx="111">
                  <c:v>56.8</c:v>
                </c:pt>
                <c:pt idx="112">
                  <c:v>56.8</c:v>
                </c:pt>
                <c:pt idx="113">
                  <c:v>56.5</c:v>
                </c:pt>
                <c:pt idx="114">
                  <c:v>56.5</c:v>
                </c:pt>
                <c:pt idx="115">
                  <c:v>56.4</c:v>
                </c:pt>
                <c:pt idx="116">
                  <c:v>56.4</c:v>
                </c:pt>
                <c:pt idx="117">
                  <c:v>56.3</c:v>
                </c:pt>
                <c:pt idx="118">
                  <c:v>56.3</c:v>
                </c:pt>
                <c:pt idx="119">
                  <c:v>56.2</c:v>
                </c:pt>
                <c:pt idx="120">
                  <c:v>56.2</c:v>
                </c:pt>
                <c:pt idx="121">
                  <c:v>56.1</c:v>
                </c:pt>
                <c:pt idx="122">
                  <c:v>56.1</c:v>
                </c:pt>
                <c:pt idx="123">
                  <c:v>56.1</c:v>
                </c:pt>
              </c:numCache>
            </c:numRef>
          </c:yVal>
          <c:bubbleSize>
            <c:numRef>
              <c:f>Law!$F$13:$F$136</c:f>
              <c:numCache>
                <c:formatCode>General</c:formatCode>
                <c:ptCount val="124"/>
                <c:pt idx="0">
                  <c:v>149.0</c:v>
                </c:pt>
                <c:pt idx="1">
                  <c:v>89.0</c:v>
                </c:pt>
                <c:pt idx="2">
                  <c:v>6.0</c:v>
                </c:pt>
                <c:pt idx="3">
                  <c:v>103.0</c:v>
                </c:pt>
                <c:pt idx="4">
                  <c:v>20.0</c:v>
                </c:pt>
                <c:pt idx="5">
                  <c:v>27.0</c:v>
                </c:pt>
                <c:pt idx="6">
                  <c:v>23.0</c:v>
                </c:pt>
                <c:pt idx="7">
                  <c:v>218.0</c:v>
                </c:pt>
                <c:pt idx="8">
                  <c:v>324.0</c:v>
                </c:pt>
                <c:pt idx="9">
                  <c:v>221.0</c:v>
                </c:pt>
                <c:pt idx="10">
                  <c:v>199.0</c:v>
                </c:pt>
                <c:pt idx="11">
                  <c:v>95.0</c:v>
                </c:pt>
                <c:pt idx="12">
                  <c:v>43.0</c:v>
                </c:pt>
                <c:pt idx="13">
                  <c:v>33.0</c:v>
                </c:pt>
                <c:pt idx="14">
                  <c:v>34.0</c:v>
                </c:pt>
                <c:pt idx="15">
                  <c:v>9.0</c:v>
                </c:pt>
                <c:pt idx="16">
                  <c:v>31.0</c:v>
                </c:pt>
                <c:pt idx="17">
                  <c:v>20.0</c:v>
                </c:pt>
                <c:pt idx="18">
                  <c:v>22.0</c:v>
                </c:pt>
                <c:pt idx="19">
                  <c:v>40.0</c:v>
                </c:pt>
                <c:pt idx="20">
                  <c:v>98.0</c:v>
                </c:pt>
                <c:pt idx="21">
                  <c:v>109.0</c:v>
                </c:pt>
                <c:pt idx="22">
                  <c:v>148.0</c:v>
                </c:pt>
                <c:pt idx="23">
                  <c:v>59.0</c:v>
                </c:pt>
                <c:pt idx="24">
                  <c:v>202.0</c:v>
                </c:pt>
                <c:pt idx="25">
                  <c:v>6.0</c:v>
                </c:pt>
                <c:pt idx="26">
                  <c:v>119.0</c:v>
                </c:pt>
                <c:pt idx="27">
                  <c:v>165.0</c:v>
                </c:pt>
                <c:pt idx="28">
                  <c:v>144.0</c:v>
                </c:pt>
                <c:pt idx="29">
                  <c:v>55.0</c:v>
                </c:pt>
                <c:pt idx="30">
                  <c:v>132.0</c:v>
                </c:pt>
                <c:pt idx="31">
                  <c:v>286.0</c:v>
                </c:pt>
                <c:pt idx="32">
                  <c:v>5.0</c:v>
                </c:pt>
                <c:pt idx="33">
                  <c:v>25.0</c:v>
                </c:pt>
                <c:pt idx="34">
                  <c:v>3.0</c:v>
                </c:pt>
                <c:pt idx="35">
                  <c:v>91.0</c:v>
                </c:pt>
                <c:pt idx="36">
                  <c:v>114.0</c:v>
                </c:pt>
                <c:pt idx="37">
                  <c:v>48.0</c:v>
                </c:pt>
                <c:pt idx="38">
                  <c:v>37.0</c:v>
                </c:pt>
                <c:pt idx="39">
                  <c:v>155.0</c:v>
                </c:pt>
                <c:pt idx="40">
                  <c:v>24.0</c:v>
                </c:pt>
                <c:pt idx="41">
                  <c:v>85.0</c:v>
                </c:pt>
                <c:pt idx="42">
                  <c:v>27.0</c:v>
                </c:pt>
                <c:pt idx="43">
                  <c:v>58.0</c:v>
                </c:pt>
                <c:pt idx="44">
                  <c:v>199.0</c:v>
                </c:pt>
                <c:pt idx="45">
                  <c:v>157.0</c:v>
                </c:pt>
                <c:pt idx="46">
                  <c:v>738.0</c:v>
                </c:pt>
                <c:pt idx="47">
                  <c:v>89.0</c:v>
                </c:pt>
                <c:pt idx="48">
                  <c:v>67.0</c:v>
                </c:pt>
                <c:pt idx="49">
                  <c:v>174.0</c:v>
                </c:pt>
                <c:pt idx="50">
                  <c:v>1.0</c:v>
                </c:pt>
                <c:pt idx="51">
                  <c:v>83.0</c:v>
                </c:pt>
                <c:pt idx="52">
                  <c:v>131.0</c:v>
                </c:pt>
                <c:pt idx="53">
                  <c:v>28.0</c:v>
                </c:pt>
                <c:pt idx="54">
                  <c:v>62.0</c:v>
                </c:pt>
                <c:pt idx="55">
                  <c:v>351.0</c:v>
                </c:pt>
                <c:pt idx="56">
                  <c:v>186.0</c:v>
                </c:pt>
                <c:pt idx="57">
                  <c:v>229.0</c:v>
                </c:pt>
                <c:pt idx="58">
                  <c:v>74.0</c:v>
                </c:pt>
                <c:pt idx="59">
                  <c:v>190.0</c:v>
                </c:pt>
                <c:pt idx="60">
                  <c:v>86.0</c:v>
                </c:pt>
                <c:pt idx="61">
                  <c:v>159.0</c:v>
                </c:pt>
                <c:pt idx="62">
                  <c:v>150.0</c:v>
                </c:pt>
                <c:pt idx="63">
                  <c:v>20.0</c:v>
                </c:pt>
                <c:pt idx="64">
                  <c:v>178.0</c:v>
                </c:pt>
                <c:pt idx="65">
                  <c:v>143.0</c:v>
                </c:pt>
                <c:pt idx="66">
                  <c:v>119.0</c:v>
                </c:pt>
                <c:pt idx="67">
                  <c:v>227.0</c:v>
                </c:pt>
                <c:pt idx="68">
                  <c:v>27.0</c:v>
                </c:pt>
                <c:pt idx="69">
                  <c:v>49.0</c:v>
                </c:pt>
                <c:pt idx="70">
                  <c:v>144.0</c:v>
                </c:pt>
                <c:pt idx="71">
                  <c:v>4.0</c:v>
                </c:pt>
                <c:pt idx="72">
                  <c:v>57.0</c:v>
                </c:pt>
                <c:pt idx="73">
                  <c:v>23.0</c:v>
                </c:pt>
                <c:pt idx="74">
                  <c:v>139.0</c:v>
                </c:pt>
                <c:pt idx="75">
                  <c:v>81.0</c:v>
                </c:pt>
                <c:pt idx="76">
                  <c:v>82.0</c:v>
                </c:pt>
                <c:pt idx="77">
                  <c:v>23.0</c:v>
                </c:pt>
                <c:pt idx="78">
                  <c:v>197.0</c:v>
                </c:pt>
                <c:pt idx="79">
                  <c:v>249.0</c:v>
                </c:pt>
                <c:pt idx="80">
                  <c:v>38.0</c:v>
                </c:pt>
                <c:pt idx="81">
                  <c:v>66.0</c:v>
                </c:pt>
                <c:pt idx="82">
                  <c:v>123.0</c:v>
                </c:pt>
                <c:pt idx="83">
                  <c:v>100.0</c:v>
                </c:pt>
                <c:pt idx="84">
                  <c:v>45.0</c:v>
                </c:pt>
                <c:pt idx="85">
                  <c:v>80.0</c:v>
                </c:pt>
                <c:pt idx="86">
                  <c:v>157.0</c:v>
                </c:pt>
                <c:pt idx="87">
                  <c:v>179.0</c:v>
                </c:pt>
                <c:pt idx="88">
                  <c:v>42.0</c:v>
                </c:pt>
                <c:pt idx="89">
                  <c:v>66.0</c:v>
                </c:pt>
                <c:pt idx="90">
                  <c:v>34.0</c:v>
                </c:pt>
                <c:pt idx="91">
                  <c:v>110.0</c:v>
                </c:pt>
                <c:pt idx="92">
                  <c:v>68.0</c:v>
                </c:pt>
                <c:pt idx="93">
                  <c:v>98.0</c:v>
                </c:pt>
                <c:pt idx="94">
                  <c:v>124.0</c:v>
                </c:pt>
                <c:pt idx="95">
                  <c:v>54.0</c:v>
                </c:pt>
                <c:pt idx="96">
                  <c:v>121.0</c:v>
                </c:pt>
                <c:pt idx="97">
                  <c:v>34.0</c:v>
                </c:pt>
                <c:pt idx="98">
                  <c:v>99.0</c:v>
                </c:pt>
                <c:pt idx="99">
                  <c:v>71.0</c:v>
                </c:pt>
                <c:pt idx="100">
                  <c:v>67.0</c:v>
                </c:pt>
                <c:pt idx="101">
                  <c:v>184.0</c:v>
                </c:pt>
                <c:pt idx="102">
                  <c:v>207.0</c:v>
                </c:pt>
                <c:pt idx="103">
                  <c:v>43.0</c:v>
                </c:pt>
                <c:pt idx="104">
                  <c:v>55.0</c:v>
                </c:pt>
                <c:pt idx="105">
                  <c:v>71.0</c:v>
                </c:pt>
                <c:pt idx="106">
                  <c:v>29.0</c:v>
                </c:pt>
                <c:pt idx="107">
                  <c:v>87.0</c:v>
                </c:pt>
                <c:pt idx="108">
                  <c:v>27.0</c:v>
                </c:pt>
                <c:pt idx="109">
                  <c:v>163.0</c:v>
                </c:pt>
                <c:pt idx="110">
                  <c:v>12.0</c:v>
                </c:pt>
                <c:pt idx="111">
                  <c:v>35.0</c:v>
                </c:pt>
                <c:pt idx="112">
                  <c:v>66.0</c:v>
                </c:pt>
                <c:pt idx="113">
                  <c:v>90.0</c:v>
                </c:pt>
                <c:pt idx="114">
                  <c:v>186.0</c:v>
                </c:pt>
                <c:pt idx="115">
                  <c:v>108.0</c:v>
                </c:pt>
                <c:pt idx="116">
                  <c:v>48.0</c:v>
                </c:pt>
                <c:pt idx="117">
                  <c:v>188.0</c:v>
                </c:pt>
                <c:pt idx="118">
                  <c:v>25.0</c:v>
                </c:pt>
                <c:pt idx="119">
                  <c:v>53.0</c:v>
                </c:pt>
                <c:pt idx="120">
                  <c:v>39.0</c:v>
                </c:pt>
                <c:pt idx="121">
                  <c:v>60.0</c:v>
                </c:pt>
                <c:pt idx="122">
                  <c:v>85.0</c:v>
                </c:pt>
                <c:pt idx="123">
                  <c:v>43.0</c:v>
                </c:pt>
              </c:numCache>
            </c:numRef>
          </c:bubbleSize>
          <c:bubble3D val="1"/>
        </c:ser>
        <c:ser>
          <c:idx val="2"/>
          <c:order val="2"/>
          <c:spPr>
            <a:solidFill>
              <a:srgbClr val="DD0806"/>
            </a:solidFill>
            <a:ln w="25400">
              <a:noFill/>
            </a:ln>
          </c:spPr>
          <c:invertIfNegative val="0"/>
          <c:xVal>
            <c:numRef>
              <c:f>Law!$D$137:$D$180</c:f>
              <c:numCache>
                <c:formatCode>General</c:formatCode>
                <c:ptCount val="44"/>
                <c:pt idx="0">
                  <c:v>89.8</c:v>
                </c:pt>
                <c:pt idx="1">
                  <c:v>79.24</c:v>
                </c:pt>
                <c:pt idx="2">
                  <c:v>61.16</c:v>
                </c:pt>
                <c:pt idx="3">
                  <c:v>146.0</c:v>
                </c:pt>
                <c:pt idx="4">
                  <c:v>70.0</c:v>
                </c:pt>
                <c:pt idx="5">
                  <c:v>66.0</c:v>
                </c:pt>
                <c:pt idx="6">
                  <c:v>44.985</c:v>
                </c:pt>
                <c:pt idx="7">
                  <c:v>78.0</c:v>
                </c:pt>
                <c:pt idx="8">
                  <c:v>75.0</c:v>
                </c:pt>
                <c:pt idx="9">
                  <c:v>127.0</c:v>
                </c:pt>
                <c:pt idx="10">
                  <c:v>70.24</c:v>
                </c:pt>
                <c:pt idx="11">
                  <c:v>140.0</c:v>
                </c:pt>
                <c:pt idx="12">
                  <c:v>96.725</c:v>
                </c:pt>
                <c:pt idx="15">
                  <c:v>94.14</c:v>
                </c:pt>
                <c:pt idx="17">
                  <c:v>67.5</c:v>
                </c:pt>
                <c:pt idx="18">
                  <c:v>90.6</c:v>
                </c:pt>
                <c:pt idx="19">
                  <c:v>69.5</c:v>
                </c:pt>
                <c:pt idx="20">
                  <c:v>105.0</c:v>
                </c:pt>
                <c:pt idx="21">
                  <c:v>119.6</c:v>
                </c:pt>
                <c:pt idx="22">
                  <c:v>128.0</c:v>
                </c:pt>
                <c:pt idx="23">
                  <c:v>80.0</c:v>
                </c:pt>
                <c:pt idx="24">
                  <c:v>59.9</c:v>
                </c:pt>
                <c:pt idx="25">
                  <c:v>145.01</c:v>
                </c:pt>
                <c:pt idx="27">
                  <c:v>64.0</c:v>
                </c:pt>
                <c:pt idx="28">
                  <c:v>55.5</c:v>
                </c:pt>
                <c:pt idx="29">
                  <c:v>165.7</c:v>
                </c:pt>
                <c:pt idx="30">
                  <c:v>71.96</c:v>
                </c:pt>
                <c:pt idx="31">
                  <c:v>142.3</c:v>
                </c:pt>
                <c:pt idx="32">
                  <c:v>89.5</c:v>
                </c:pt>
                <c:pt idx="33">
                  <c:v>113.0</c:v>
                </c:pt>
                <c:pt idx="34">
                  <c:v>41.0</c:v>
                </c:pt>
                <c:pt idx="35">
                  <c:v>71.1</c:v>
                </c:pt>
                <c:pt idx="36">
                  <c:v>64.0</c:v>
                </c:pt>
                <c:pt idx="37">
                  <c:v>66.8</c:v>
                </c:pt>
                <c:pt idx="38">
                  <c:v>74.0</c:v>
                </c:pt>
                <c:pt idx="39">
                  <c:v>55.0</c:v>
                </c:pt>
                <c:pt idx="40">
                  <c:v>63.37</c:v>
                </c:pt>
                <c:pt idx="42">
                  <c:v>66.86</c:v>
                </c:pt>
              </c:numCache>
            </c:numRef>
          </c:xVal>
          <c:yVal>
            <c:numRef>
              <c:f>Law!$E$137:$E$180</c:f>
              <c:numCache>
                <c:formatCode>0.0</c:formatCode>
                <c:ptCount val="44"/>
                <c:pt idx="0">
                  <c:v>55.9</c:v>
                </c:pt>
                <c:pt idx="1">
                  <c:v>55.6</c:v>
                </c:pt>
                <c:pt idx="2">
                  <c:v>55.6</c:v>
                </c:pt>
                <c:pt idx="3">
                  <c:v>55.5</c:v>
                </c:pt>
                <c:pt idx="4">
                  <c:v>55.5</c:v>
                </c:pt>
                <c:pt idx="5">
                  <c:v>55.5</c:v>
                </c:pt>
                <c:pt idx="6">
                  <c:v>55.1</c:v>
                </c:pt>
                <c:pt idx="7">
                  <c:v>55.0</c:v>
                </c:pt>
                <c:pt idx="8">
                  <c:v>55.0</c:v>
                </c:pt>
                <c:pt idx="9">
                  <c:v>54.9</c:v>
                </c:pt>
                <c:pt idx="10">
                  <c:v>54.8</c:v>
                </c:pt>
                <c:pt idx="11">
                  <c:v>54.7</c:v>
                </c:pt>
                <c:pt idx="12">
                  <c:v>54.4</c:v>
                </c:pt>
                <c:pt idx="13">
                  <c:v>54.2</c:v>
                </c:pt>
                <c:pt idx="14">
                  <c:v>54.2</c:v>
                </c:pt>
                <c:pt idx="15">
                  <c:v>54.2</c:v>
                </c:pt>
                <c:pt idx="16">
                  <c:v>54.1</c:v>
                </c:pt>
                <c:pt idx="17">
                  <c:v>54.1</c:v>
                </c:pt>
                <c:pt idx="18">
                  <c:v>53.8</c:v>
                </c:pt>
                <c:pt idx="19">
                  <c:v>53.8</c:v>
                </c:pt>
                <c:pt idx="20">
                  <c:v>53.7</c:v>
                </c:pt>
                <c:pt idx="21">
                  <c:v>53.5</c:v>
                </c:pt>
                <c:pt idx="22">
                  <c:v>53.4</c:v>
                </c:pt>
                <c:pt idx="23">
                  <c:v>53.0</c:v>
                </c:pt>
                <c:pt idx="24">
                  <c:v>53.0</c:v>
                </c:pt>
                <c:pt idx="25">
                  <c:v>52.9</c:v>
                </c:pt>
                <c:pt idx="26">
                  <c:v>52.7</c:v>
                </c:pt>
                <c:pt idx="27">
                  <c:v>52.5</c:v>
                </c:pt>
                <c:pt idx="28">
                  <c:v>52.4</c:v>
                </c:pt>
                <c:pt idx="29">
                  <c:v>52.4</c:v>
                </c:pt>
                <c:pt idx="30">
                  <c:v>52.3</c:v>
                </c:pt>
                <c:pt idx="31">
                  <c:v>52.2</c:v>
                </c:pt>
                <c:pt idx="32">
                  <c:v>52.1</c:v>
                </c:pt>
                <c:pt idx="33">
                  <c:v>51.0</c:v>
                </c:pt>
                <c:pt idx="34">
                  <c:v>50.8</c:v>
                </c:pt>
                <c:pt idx="35">
                  <c:v>50.7</c:v>
                </c:pt>
                <c:pt idx="36">
                  <c:v>50.7</c:v>
                </c:pt>
                <c:pt idx="37">
                  <c:v>50.6</c:v>
                </c:pt>
                <c:pt idx="38">
                  <c:v>50.0</c:v>
                </c:pt>
                <c:pt idx="39">
                  <c:v>50.0</c:v>
                </c:pt>
                <c:pt idx="40">
                  <c:v>49.2</c:v>
                </c:pt>
                <c:pt idx="41">
                  <c:v>47.5</c:v>
                </c:pt>
                <c:pt idx="42">
                  <c:v>45.5</c:v>
                </c:pt>
                <c:pt idx="43">
                  <c:v>45.1</c:v>
                </c:pt>
              </c:numCache>
            </c:numRef>
          </c:yVal>
          <c:bubbleSize>
            <c:numRef>
              <c:f>Law!$F$137:$F$180</c:f>
              <c:numCache>
                <c:formatCode>General</c:formatCode>
                <c:ptCount val="44"/>
                <c:pt idx="0">
                  <c:v>77.0</c:v>
                </c:pt>
                <c:pt idx="1">
                  <c:v>23.0</c:v>
                </c:pt>
                <c:pt idx="2">
                  <c:v>15.0</c:v>
                </c:pt>
                <c:pt idx="3">
                  <c:v>102.0</c:v>
                </c:pt>
                <c:pt idx="4">
                  <c:v>79.0</c:v>
                </c:pt>
                <c:pt idx="5">
                  <c:v>60.0</c:v>
                </c:pt>
                <c:pt idx="6">
                  <c:v>11.0</c:v>
                </c:pt>
                <c:pt idx="7">
                  <c:v>68.0</c:v>
                </c:pt>
                <c:pt idx="8">
                  <c:v>18.0</c:v>
                </c:pt>
                <c:pt idx="9">
                  <c:v>39.0</c:v>
                </c:pt>
                <c:pt idx="10">
                  <c:v>67.0</c:v>
                </c:pt>
                <c:pt idx="11">
                  <c:v>5.0</c:v>
                </c:pt>
                <c:pt idx="12">
                  <c:v>213.0</c:v>
                </c:pt>
                <c:pt idx="13">
                  <c:v>84.0</c:v>
                </c:pt>
                <c:pt idx="14">
                  <c:v>50.0</c:v>
                </c:pt>
                <c:pt idx="15">
                  <c:v>69.0</c:v>
                </c:pt>
                <c:pt idx="16">
                  <c:v>2.0</c:v>
                </c:pt>
                <c:pt idx="17">
                  <c:v>5.0</c:v>
                </c:pt>
                <c:pt idx="18">
                  <c:v>80.0</c:v>
                </c:pt>
                <c:pt idx="19">
                  <c:v>136.0</c:v>
                </c:pt>
                <c:pt idx="20">
                  <c:v>96.0</c:v>
                </c:pt>
                <c:pt idx="21">
                  <c:v>147.0</c:v>
                </c:pt>
                <c:pt idx="22">
                  <c:v>59.0</c:v>
                </c:pt>
                <c:pt idx="23">
                  <c:v>17.0</c:v>
                </c:pt>
                <c:pt idx="24">
                  <c:v>30.0</c:v>
                </c:pt>
                <c:pt idx="25">
                  <c:v>6.0</c:v>
                </c:pt>
                <c:pt idx="26">
                  <c:v>75.0</c:v>
                </c:pt>
                <c:pt idx="27">
                  <c:v>101.0</c:v>
                </c:pt>
                <c:pt idx="28">
                  <c:v>55.0</c:v>
                </c:pt>
                <c:pt idx="29">
                  <c:v>24.0</c:v>
                </c:pt>
                <c:pt idx="30">
                  <c:v>28.0</c:v>
                </c:pt>
                <c:pt idx="31">
                  <c:v>24.0</c:v>
                </c:pt>
                <c:pt idx="32">
                  <c:v>42.0</c:v>
                </c:pt>
                <c:pt idx="33">
                  <c:v>43.0</c:v>
                </c:pt>
                <c:pt idx="34">
                  <c:v>23.0</c:v>
                </c:pt>
                <c:pt idx="35">
                  <c:v>22.0</c:v>
                </c:pt>
                <c:pt idx="36">
                  <c:v>149.0</c:v>
                </c:pt>
                <c:pt idx="37">
                  <c:v>103.0</c:v>
                </c:pt>
                <c:pt idx="38">
                  <c:v>33.0</c:v>
                </c:pt>
                <c:pt idx="39">
                  <c:v>50.0</c:v>
                </c:pt>
                <c:pt idx="40">
                  <c:v>5.0</c:v>
                </c:pt>
                <c:pt idx="41">
                  <c:v>17.0</c:v>
                </c:pt>
                <c:pt idx="42">
                  <c:v>3.0</c:v>
                </c:pt>
                <c:pt idx="43">
                  <c:v>40.0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2009015496"/>
        <c:axId val="2115506280"/>
      </c:bubbleChart>
      <c:valAx>
        <c:axId val="2009015496"/>
        <c:scaling>
          <c:orientation val="minMax"/>
          <c:max val="500.0"/>
          <c:min val="3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dirty="0" smtClean="0"/>
                  <a:t>Стоимость обучения в год </a:t>
                </a:r>
                <a:r>
                  <a:rPr lang="ru-RU" dirty="0"/>
                  <a:t>(тыс. руб.)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115506280"/>
        <c:crosses val="autoZero"/>
        <c:crossBetween val="midCat"/>
      </c:valAx>
      <c:valAx>
        <c:axId val="2115506280"/>
        <c:scaling>
          <c:orientation val="minMax"/>
          <c:max val="90.0"/>
          <c:min val="3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/>
                  <a:t>Средний балл ЕГЭ платного приема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009015496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Бизнес-информатика</a:t>
            </a:r>
          </a:p>
        </c:rich>
      </c:tx>
      <c:layout/>
      <c:overlay val="0"/>
    </c:title>
    <c:autoTitleDeleted val="0"/>
    <c:plotArea>
      <c:layout/>
      <c:bubbleChart>
        <c:varyColors val="0"/>
        <c:ser>
          <c:idx val="0"/>
          <c:order val="0"/>
          <c:tx>
            <c:v>Зеленая зона (&gt;70 баллов)</c:v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0.0735755944369673"/>
                  <c:y val="-0.060331825037707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НИУ</a:t>
                    </a:r>
                    <a:r>
                      <a:rPr lang="ru-RU" baseline="0"/>
                      <a:t> ВШЭ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66576940331988"/>
                  <c:y val="-0.036199095022624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СПбГУ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825482279048901"/>
                  <c:y val="-0.036199095022624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РАНХиГС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574248541947061"/>
                  <c:y val="-0.042232277526395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УрФУ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'[Диаграмма в Microsoft Office PowerPoint]Бизнес-информатика'!$E$1:$E$7</c:f>
              <c:numCache>
                <c:formatCode>General</c:formatCode>
                <c:ptCount val="7"/>
                <c:pt idx="0">
                  <c:v>400.0</c:v>
                </c:pt>
                <c:pt idx="1">
                  <c:v>240.0</c:v>
                </c:pt>
                <c:pt idx="2">
                  <c:v>240.0</c:v>
                </c:pt>
                <c:pt idx="3">
                  <c:v>157.1</c:v>
                </c:pt>
                <c:pt idx="4">
                  <c:v>145.0</c:v>
                </c:pt>
                <c:pt idx="5">
                  <c:v>220.0</c:v>
                </c:pt>
                <c:pt idx="6">
                  <c:v>130.0</c:v>
                </c:pt>
              </c:numCache>
            </c:numRef>
          </c:xVal>
          <c:yVal>
            <c:numRef>
              <c:f>'[Диаграмма в Microsoft Office PowerPoint]Бизнес-информатика'!$F$1:$F$7</c:f>
              <c:numCache>
                <c:formatCode>General</c:formatCode>
                <c:ptCount val="7"/>
                <c:pt idx="0">
                  <c:v>81.8</c:v>
                </c:pt>
                <c:pt idx="1">
                  <c:v>74.6</c:v>
                </c:pt>
                <c:pt idx="2">
                  <c:v>74.1</c:v>
                </c:pt>
                <c:pt idx="3">
                  <c:v>71.9</c:v>
                </c:pt>
                <c:pt idx="4">
                  <c:v>71.6</c:v>
                </c:pt>
                <c:pt idx="5">
                  <c:v>71.4</c:v>
                </c:pt>
                <c:pt idx="6">
                  <c:v>70.3</c:v>
                </c:pt>
              </c:numCache>
            </c:numRef>
          </c:yVal>
          <c:bubbleSize>
            <c:numRef>
              <c:f>'[Диаграмма в Microsoft Office PowerPoint]Бизнес-информатика'!$G$1:$G$7</c:f>
              <c:numCache>
                <c:formatCode>General</c:formatCode>
                <c:ptCount val="7"/>
                <c:pt idx="0">
                  <c:v>118.0</c:v>
                </c:pt>
                <c:pt idx="1">
                  <c:v>10.0</c:v>
                </c:pt>
                <c:pt idx="2">
                  <c:v>3.0</c:v>
                </c:pt>
                <c:pt idx="3">
                  <c:v>5.0</c:v>
                </c:pt>
                <c:pt idx="4">
                  <c:v>5.0</c:v>
                </c:pt>
                <c:pt idx="5">
                  <c:v>24.0</c:v>
                </c:pt>
                <c:pt idx="6">
                  <c:v>27.0</c:v>
                </c:pt>
              </c:numCache>
            </c:numRef>
          </c:bubbleSize>
          <c:bubble3D val="1"/>
        </c:ser>
        <c:ser>
          <c:idx val="1"/>
          <c:order val="1"/>
          <c:tx>
            <c:v>Красная зона (&lt;56 баллов)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xVal>
            <c:numRef>
              <c:f>'[Диаграмма в Microsoft Office PowerPoint]Бизнес-информатика'!$E$76:$E$125</c:f>
              <c:numCache>
                <c:formatCode>General</c:formatCode>
                <c:ptCount val="50"/>
                <c:pt idx="0">
                  <c:v>95.34</c:v>
                </c:pt>
                <c:pt idx="1">
                  <c:v>63.37</c:v>
                </c:pt>
                <c:pt idx="2">
                  <c:v>55.0</c:v>
                </c:pt>
                <c:pt idx="3">
                  <c:v>83.5</c:v>
                </c:pt>
                <c:pt idx="4">
                  <c:v>63.37</c:v>
                </c:pt>
                <c:pt idx="5">
                  <c:v>76.15</c:v>
                </c:pt>
                <c:pt idx="6">
                  <c:v>110.0</c:v>
                </c:pt>
                <c:pt idx="7">
                  <c:v>53.0</c:v>
                </c:pt>
                <c:pt idx="8">
                  <c:v>82.0</c:v>
                </c:pt>
                <c:pt idx="9">
                  <c:v>80.0</c:v>
                </c:pt>
                <c:pt idx="10">
                  <c:v>70.23</c:v>
                </c:pt>
                <c:pt idx="12">
                  <c:v>75.0</c:v>
                </c:pt>
                <c:pt idx="13">
                  <c:v>100.0</c:v>
                </c:pt>
                <c:pt idx="14">
                  <c:v>93.0</c:v>
                </c:pt>
                <c:pt idx="15">
                  <c:v>115.0</c:v>
                </c:pt>
                <c:pt idx="16">
                  <c:v>98.162</c:v>
                </c:pt>
                <c:pt idx="18">
                  <c:v>63.37</c:v>
                </c:pt>
                <c:pt idx="19">
                  <c:v>72.0</c:v>
                </c:pt>
                <c:pt idx="20">
                  <c:v>74.5</c:v>
                </c:pt>
                <c:pt idx="21">
                  <c:v>74.0</c:v>
                </c:pt>
                <c:pt idx="22">
                  <c:v>70.15</c:v>
                </c:pt>
                <c:pt idx="23">
                  <c:v>90.0</c:v>
                </c:pt>
                <c:pt idx="24">
                  <c:v>72.05</c:v>
                </c:pt>
                <c:pt idx="25">
                  <c:v>103.1</c:v>
                </c:pt>
                <c:pt idx="26">
                  <c:v>71.1</c:v>
                </c:pt>
                <c:pt idx="27">
                  <c:v>76.7</c:v>
                </c:pt>
                <c:pt idx="28">
                  <c:v>86.4</c:v>
                </c:pt>
                <c:pt idx="29">
                  <c:v>93.67999999999998</c:v>
                </c:pt>
                <c:pt idx="30">
                  <c:v>118.0</c:v>
                </c:pt>
                <c:pt idx="31">
                  <c:v>85.8</c:v>
                </c:pt>
                <c:pt idx="32">
                  <c:v>81.6</c:v>
                </c:pt>
                <c:pt idx="33">
                  <c:v>80.0</c:v>
                </c:pt>
                <c:pt idx="35">
                  <c:v>40.0</c:v>
                </c:pt>
                <c:pt idx="37">
                  <c:v>33.39</c:v>
                </c:pt>
                <c:pt idx="38">
                  <c:v>73.8</c:v>
                </c:pt>
                <c:pt idx="39">
                  <c:v>66.8</c:v>
                </c:pt>
                <c:pt idx="41">
                  <c:v>52.0</c:v>
                </c:pt>
                <c:pt idx="42">
                  <c:v>73.8</c:v>
                </c:pt>
                <c:pt idx="43">
                  <c:v>100.8</c:v>
                </c:pt>
                <c:pt idx="44">
                  <c:v>71.2</c:v>
                </c:pt>
                <c:pt idx="46">
                  <c:v>63.37</c:v>
                </c:pt>
                <c:pt idx="47">
                  <c:v>180.0</c:v>
                </c:pt>
                <c:pt idx="48">
                  <c:v>82.22</c:v>
                </c:pt>
                <c:pt idx="49">
                  <c:v>63.4</c:v>
                </c:pt>
              </c:numCache>
            </c:numRef>
          </c:xVal>
          <c:yVal>
            <c:numRef>
              <c:f>'[Диаграмма в Microsoft Office PowerPoint]Бизнес-информатика'!$F$76:$F$125</c:f>
              <c:numCache>
                <c:formatCode>General</c:formatCode>
                <c:ptCount val="50"/>
                <c:pt idx="0">
                  <c:v>56.0</c:v>
                </c:pt>
                <c:pt idx="1">
                  <c:v>55.7</c:v>
                </c:pt>
                <c:pt idx="2">
                  <c:v>55.4</c:v>
                </c:pt>
                <c:pt idx="3">
                  <c:v>55.3</c:v>
                </c:pt>
                <c:pt idx="4">
                  <c:v>55.3</c:v>
                </c:pt>
                <c:pt idx="5">
                  <c:v>55.2</c:v>
                </c:pt>
                <c:pt idx="6">
                  <c:v>55.2</c:v>
                </c:pt>
                <c:pt idx="7">
                  <c:v>55.2</c:v>
                </c:pt>
                <c:pt idx="8">
                  <c:v>55.1</c:v>
                </c:pt>
                <c:pt idx="9">
                  <c:v>55.0</c:v>
                </c:pt>
                <c:pt idx="10">
                  <c:v>55.0</c:v>
                </c:pt>
                <c:pt idx="11">
                  <c:v>54.9</c:v>
                </c:pt>
                <c:pt idx="12">
                  <c:v>54.9</c:v>
                </c:pt>
                <c:pt idx="13">
                  <c:v>54.6</c:v>
                </c:pt>
                <c:pt idx="14">
                  <c:v>54.3</c:v>
                </c:pt>
                <c:pt idx="15">
                  <c:v>54.1</c:v>
                </c:pt>
                <c:pt idx="16">
                  <c:v>54.0</c:v>
                </c:pt>
                <c:pt idx="17">
                  <c:v>53.9</c:v>
                </c:pt>
                <c:pt idx="18">
                  <c:v>53.8</c:v>
                </c:pt>
                <c:pt idx="19">
                  <c:v>53.6</c:v>
                </c:pt>
                <c:pt idx="20">
                  <c:v>53.5</c:v>
                </c:pt>
                <c:pt idx="21">
                  <c:v>53.1</c:v>
                </c:pt>
                <c:pt idx="22">
                  <c:v>53.1</c:v>
                </c:pt>
                <c:pt idx="23">
                  <c:v>52.0</c:v>
                </c:pt>
                <c:pt idx="24">
                  <c:v>52.0</c:v>
                </c:pt>
                <c:pt idx="25">
                  <c:v>51.8</c:v>
                </c:pt>
                <c:pt idx="26">
                  <c:v>51.3</c:v>
                </c:pt>
                <c:pt idx="27">
                  <c:v>51.2</c:v>
                </c:pt>
                <c:pt idx="28">
                  <c:v>50.7</c:v>
                </c:pt>
                <c:pt idx="29">
                  <c:v>50.4</c:v>
                </c:pt>
                <c:pt idx="30">
                  <c:v>50.2</c:v>
                </c:pt>
                <c:pt idx="31">
                  <c:v>50.2</c:v>
                </c:pt>
                <c:pt idx="32">
                  <c:v>49.9</c:v>
                </c:pt>
                <c:pt idx="33">
                  <c:v>49.3</c:v>
                </c:pt>
                <c:pt idx="34">
                  <c:v>48.7</c:v>
                </c:pt>
                <c:pt idx="35">
                  <c:v>47.6</c:v>
                </c:pt>
                <c:pt idx="36">
                  <c:v>45.6</c:v>
                </c:pt>
                <c:pt idx="37">
                  <c:v>45.5</c:v>
                </c:pt>
                <c:pt idx="38">
                  <c:v>43.4</c:v>
                </c:pt>
                <c:pt idx="39">
                  <c:v>41.7</c:v>
                </c:pt>
                <c:pt idx="40">
                  <c:v>39.3</c:v>
                </c:pt>
              </c:numCache>
            </c:numRef>
          </c:yVal>
          <c:bubbleSize>
            <c:numRef>
              <c:f>'[Диаграмма в Microsoft Office PowerPoint]Бизнес-информатика'!$G$76:$G$125</c:f>
              <c:numCache>
                <c:formatCode>General</c:formatCode>
                <c:ptCount val="50"/>
                <c:pt idx="0">
                  <c:v>3.0</c:v>
                </c:pt>
                <c:pt idx="1">
                  <c:v>12.0</c:v>
                </c:pt>
                <c:pt idx="2">
                  <c:v>7.0</c:v>
                </c:pt>
                <c:pt idx="3">
                  <c:v>3.0</c:v>
                </c:pt>
                <c:pt idx="4">
                  <c:v>7.0</c:v>
                </c:pt>
                <c:pt idx="5">
                  <c:v>3.0</c:v>
                </c:pt>
                <c:pt idx="6">
                  <c:v>3.0</c:v>
                </c:pt>
                <c:pt idx="7">
                  <c:v>7.0</c:v>
                </c:pt>
                <c:pt idx="8">
                  <c:v>9.0</c:v>
                </c:pt>
                <c:pt idx="9">
                  <c:v>31.0</c:v>
                </c:pt>
                <c:pt idx="10">
                  <c:v>6.0</c:v>
                </c:pt>
                <c:pt idx="11">
                  <c:v>3.0</c:v>
                </c:pt>
                <c:pt idx="12">
                  <c:v>36.0</c:v>
                </c:pt>
                <c:pt idx="13">
                  <c:v>6.0</c:v>
                </c:pt>
                <c:pt idx="14">
                  <c:v>14.0</c:v>
                </c:pt>
                <c:pt idx="15">
                  <c:v>3.0</c:v>
                </c:pt>
                <c:pt idx="16">
                  <c:v>39.0</c:v>
                </c:pt>
                <c:pt idx="17">
                  <c:v>5.0</c:v>
                </c:pt>
                <c:pt idx="18">
                  <c:v>14.0</c:v>
                </c:pt>
                <c:pt idx="19">
                  <c:v>10.0</c:v>
                </c:pt>
                <c:pt idx="20">
                  <c:v>20.0</c:v>
                </c:pt>
                <c:pt idx="21">
                  <c:v>7.0</c:v>
                </c:pt>
                <c:pt idx="22">
                  <c:v>4.0</c:v>
                </c:pt>
                <c:pt idx="23">
                  <c:v>5.0</c:v>
                </c:pt>
                <c:pt idx="24">
                  <c:v>2.0</c:v>
                </c:pt>
                <c:pt idx="25">
                  <c:v>7.0</c:v>
                </c:pt>
                <c:pt idx="26">
                  <c:v>1.0</c:v>
                </c:pt>
                <c:pt idx="27">
                  <c:v>14.0</c:v>
                </c:pt>
                <c:pt idx="28">
                  <c:v>1.0</c:v>
                </c:pt>
                <c:pt idx="29">
                  <c:v>24.0</c:v>
                </c:pt>
                <c:pt idx="30">
                  <c:v>22.0</c:v>
                </c:pt>
                <c:pt idx="31">
                  <c:v>6.0</c:v>
                </c:pt>
                <c:pt idx="32">
                  <c:v>8.0</c:v>
                </c:pt>
                <c:pt idx="33">
                  <c:v>1.0</c:v>
                </c:pt>
                <c:pt idx="34">
                  <c:v>3.0</c:v>
                </c:pt>
                <c:pt idx="35">
                  <c:v>15.0</c:v>
                </c:pt>
                <c:pt idx="36">
                  <c:v>10.0</c:v>
                </c:pt>
                <c:pt idx="37">
                  <c:v>26.0</c:v>
                </c:pt>
                <c:pt idx="38">
                  <c:v>4.0</c:v>
                </c:pt>
                <c:pt idx="39">
                  <c:v>2.0</c:v>
                </c:pt>
                <c:pt idx="40">
                  <c:v>1.0</c:v>
                </c:pt>
                <c:pt idx="41">
                  <c:v>9.0</c:v>
                </c:pt>
                <c:pt idx="44">
                  <c:v>16.0</c:v>
                </c:pt>
              </c:numCache>
            </c:numRef>
          </c:bubbleSize>
          <c:bubble3D val="1"/>
        </c:ser>
        <c:ser>
          <c:idx val="2"/>
          <c:order val="2"/>
          <c:tx>
            <c:v>Белая зона (от 56 до 70 баллов)</c:v>
          </c:tx>
          <c:spPr>
            <a:solidFill>
              <a:srgbClr val="EEECE1">
                <a:lumMod val="75000"/>
              </a:srgbClr>
            </a:solidFill>
            <a:ln w="25400">
              <a:noFill/>
            </a:ln>
          </c:spPr>
          <c:invertIfNegative val="0"/>
          <c:dLbls>
            <c:dLbl>
              <c:idx val="2"/>
              <c:layout>
                <c:manualLayout>
                  <c:x val="-0.0161507402422611"/>
                  <c:y val="-0.018099547511312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МИСиС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10767160161507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РЭУ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179452669358457"/>
                  <c:y val="0.015082956259426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ФУ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-0.0484522207267833"/>
                  <c:y val="0.045248868778280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МГТУ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'[Диаграмма в Microsoft Office PowerPoint]Бизнес-информатика'!$E$8:$E$75</c:f>
              <c:numCache>
                <c:formatCode>General</c:formatCode>
                <c:ptCount val="68"/>
                <c:pt idx="0">
                  <c:v>150.0</c:v>
                </c:pt>
                <c:pt idx="2">
                  <c:v>165.0</c:v>
                </c:pt>
                <c:pt idx="3">
                  <c:v>158.2</c:v>
                </c:pt>
                <c:pt idx="4">
                  <c:v>240.0</c:v>
                </c:pt>
                <c:pt idx="5">
                  <c:v>160.0</c:v>
                </c:pt>
                <c:pt idx="7">
                  <c:v>79.0</c:v>
                </c:pt>
                <c:pt idx="8">
                  <c:v>138.0</c:v>
                </c:pt>
                <c:pt idx="9">
                  <c:v>210.0</c:v>
                </c:pt>
                <c:pt idx="10">
                  <c:v>132.0</c:v>
                </c:pt>
                <c:pt idx="11">
                  <c:v>151.0</c:v>
                </c:pt>
                <c:pt idx="12">
                  <c:v>127.0</c:v>
                </c:pt>
                <c:pt idx="13">
                  <c:v>92.4</c:v>
                </c:pt>
                <c:pt idx="14">
                  <c:v>63.37</c:v>
                </c:pt>
                <c:pt idx="15">
                  <c:v>67.9</c:v>
                </c:pt>
                <c:pt idx="16">
                  <c:v>89.6</c:v>
                </c:pt>
                <c:pt idx="18">
                  <c:v>73.17499999999998</c:v>
                </c:pt>
                <c:pt idx="19">
                  <c:v>69.0</c:v>
                </c:pt>
                <c:pt idx="20">
                  <c:v>69.9</c:v>
                </c:pt>
                <c:pt idx="21">
                  <c:v>79.71</c:v>
                </c:pt>
                <c:pt idx="22">
                  <c:v>74.0</c:v>
                </c:pt>
                <c:pt idx="23">
                  <c:v>137.14</c:v>
                </c:pt>
                <c:pt idx="24">
                  <c:v>74.0</c:v>
                </c:pt>
                <c:pt idx="25">
                  <c:v>115.6</c:v>
                </c:pt>
                <c:pt idx="26">
                  <c:v>73.2</c:v>
                </c:pt>
                <c:pt idx="27">
                  <c:v>122.0</c:v>
                </c:pt>
                <c:pt idx="28">
                  <c:v>94.0</c:v>
                </c:pt>
                <c:pt idx="29">
                  <c:v>187.2</c:v>
                </c:pt>
                <c:pt idx="30">
                  <c:v>84.0</c:v>
                </c:pt>
                <c:pt idx="31">
                  <c:v>98.0</c:v>
                </c:pt>
                <c:pt idx="32">
                  <c:v>94.0</c:v>
                </c:pt>
                <c:pt idx="33">
                  <c:v>65.271</c:v>
                </c:pt>
                <c:pt idx="34">
                  <c:v>87.12</c:v>
                </c:pt>
                <c:pt idx="35">
                  <c:v>63.37</c:v>
                </c:pt>
                <c:pt idx="36">
                  <c:v>110.0</c:v>
                </c:pt>
                <c:pt idx="37">
                  <c:v>66.86</c:v>
                </c:pt>
                <c:pt idx="38">
                  <c:v>115.6</c:v>
                </c:pt>
                <c:pt idx="39">
                  <c:v>116.0</c:v>
                </c:pt>
                <c:pt idx="40">
                  <c:v>55.5</c:v>
                </c:pt>
                <c:pt idx="41">
                  <c:v>70.25</c:v>
                </c:pt>
                <c:pt idx="42">
                  <c:v>68.86</c:v>
                </c:pt>
                <c:pt idx="43">
                  <c:v>60.0</c:v>
                </c:pt>
                <c:pt idx="44">
                  <c:v>70.0</c:v>
                </c:pt>
                <c:pt idx="45">
                  <c:v>123.0</c:v>
                </c:pt>
                <c:pt idx="46">
                  <c:v>104.0</c:v>
                </c:pt>
                <c:pt idx="49">
                  <c:v>70.0</c:v>
                </c:pt>
                <c:pt idx="50">
                  <c:v>90.0</c:v>
                </c:pt>
                <c:pt idx="51">
                  <c:v>134.0</c:v>
                </c:pt>
                <c:pt idx="52">
                  <c:v>68.6</c:v>
                </c:pt>
                <c:pt idx="53">
                  <c:v>69.39</c:v>
                </c:pt>
                <c:pt idx="54">
                  <c:v>70.06</c:v>
                </c:pt>
                <c:pt idx="55">
                  <c:v>69.39</c:v>
                </c:pt>
                <c:pt idx="56">
                  <c:v>90.2</c:v>
                </c:pt>
                <c:pt idx="57">
                  <c:v>72.84</c:v>
                </c:pt>
                <c:pt idx="58">
                  <c:v>60.48</c:v>
                </c:pt>
                <c:pt idx="60">
                  <c:v>70.0</c:v>
                </c:pt>
                <c:pt idx="62">
                  <c:v>125.0</c:v>
                </c:pt>
                <c:pt idx="63">
                  <c:v>84.0</c:v>
                </c:pt>
                <c:pt idx="64">
                  <c:v>113.16</c:v>
                </c:pt>
                <c:pt idx="65">
                  <c:v>70.0</c:v>
                </c:pt>
                <c:pt idx="66">
                  <c:v>88.36</c:v>
                </c:pt>
              </c:numCache>
            </c:numRef>
          </c:xVal>
          <c:yVal>
            <c:numRef>
              <c:f>'[Диаграмма в Microsoft Office PowerPoint]Бизнес-информатика'!$F$8:$F$75</c:f>
              <c:numCache>
                <c:formatCode>General</c:formatCode>
                <c:ptCount val="68"/>
                <c:pt idx="0">
                  <c:v>69.3</c:v>
                </c:pt>
                <c:pt idx="1">
                  <c:v>69.1</c:v>
                </c:pt>
                <c:pt idx="2">
                  <c:v>68.7</c:v>
                </c:pt>
                <c:pt idx="3">
                  <c:v>68.4</c:v>
                </c:pt>
                <c:pt idx="4">
                  <c:v>68.3</c:v>
                </c:pt>
                <c:pt idx="5">
                  <c:v>67.7</c:v>
                </c:pt>
                <c:pt idx="6">
                  <c:v>67.2</c:v>
                </c:pt>
                <c:pt idx="7">
                  <c:v>67.1</c:v>
                </c:pt>
                <c:pt idx="8">
                  <c:v>66.8</c:v>
                </c:pt>
                <c:pt idx="9">
                  <c:v>66.0</c:v>
                </c:pt>
                <c:pt idx="10">
                  <c:v>65.3</c:v>
                </c:pt>
                <c:pt idx="11">
                  <c:v>65.3</c:v>
                </c:pt>
                <c:pt idx="12">
                  <c:v>65.1</c:v>
                </c:pt>
                <c:pt idx="13">
                  <c:v>64.8</c:v>
                </c:pt>
                <c:pt idx="14">
                  <c:v>64.6</c:v>
                </c:pt>
                <c:pt idx="15">
                  <c:v>64.4</c:v>
                </c:pt>
                <c:pt idx="16">
                  <c:v>63.8</c:v>
                </c:pt>
                <c:pt idx="17">
                  <c:v>63.7</c:v>
                </c:pt>
                <c:pt idx="18">
                  <c:v>63.7</c:v>
                </c:pt>
                <c:pt idx="19">
                  <c:v>63.4</c:v>
                </c:pt>
                <c:pt idx="20">
                  <c:v>63.3</c:v>
                </c:pt>
                <c:pt idx="21">
                  <c:v>63.0</c:v>
                </c:pt>
                <c:pt idx="22">
                  <c:v>62.9</c:v>
                </c:pt>
                <c:pt idx="23">
                  <c:v>62.7</c:v>
                </c:pt>
                <c:pt idx="24">
                  <c:v>62.5</c:v>
                </c:pt>
                <c:pt idx="25">
                  <c:v>62.5</c:v>
                </c:pt>
                <c:pt idx="26">
                  <c:v>62.4</c:v>
                </c:pt>
                <c:pt idx="27">
                  <c:v>62.4</c:v>
                </c:pt>
                <c:pt idx="28">
                  <c:v>62.3</c:v>
                </c:pt>
                <c:pt idx="29">
                  <c:v>61.9</c:v>
                </c:pt>
                <c:pt idx="30">
                  <c:v>61.5</c:v>
                </c:pt>
                <c:pt idx="31">
                  <c:v>61.4</c:v>
                </c:pt>
                <c:pt idx="32">
                  <c:v>61.3</c:v>
                </c:pt>
                <c:pt idx="33">
                  <c:v>60.8</c:v>
                </c:pt>
                <c:pt idx="34">
                  <c:v>60.6</c:v>
                </c:pt>
                <c:pt idx="35">
                  <c:v>60.6</c:v>
                </c:pt>
                <c:pt idx="36">
                  <c:v>60.5</c:v>
                </c:pt>
                <c:pt idx="37">
                  <c:v>60.4</c:v>
                </c:pt>
                <c:pt idx="38">
                  <c:v>60.3</c:v>
                </c:pt>
                <c:pt idx="39">
                  <c:v>60.1</c:v>
                </c:pt>
                <c:pt idx="40">
                  <c:v>60.0</c:v>
                </c:pt>
                <c:pt idx="41">
                  <c:v>60.0</c:v>
                </c:pt>
                <c:pt idx="42">
                  <c:v>59.6</c:v>
                </c:pt>
                <c:pt idx="43">
                  <c:v>59.4</c:v>
                </c:pt>
                <c:pt idx="44">
                  <c:v>59.4</c:v>
                </c:pt>
                <c:pt idx="45">
                  <c:v>59.0</c:v>
                </c:pt>
                <c:pt idx="46">
                  <c:v>59.0</c:v>
                </c:pt>
                <c:pt idx="47">
                  <c:v>58.6</c:v>
                </c:pt>
                <c:pt idx="48">
                  <c:v>58.4</c:v>
                </c:pt>
                <c:pt idx="49">
                  <c:v>58.4</c:v>
                </c:pt>
                <c:pt idx="50">
                  <c:v>58.4</c:v>
                </c:pt>
                <c:pt idx="51">
                  <c:v>58.2</c:v>
                </c:pt>
                <c:pt idx="52">
                  <c:v>58.2</c:v>
                </c:pt>
                <c:pt idx="53">
                  <c:v>57.6</c:v>
                </c:pt>
                <c:pt idx="54">
                  <c:v>57.5</c:v>
                </c:pt>
                <c:pt idx="55">
                  <c:v>57.4</c:v>
                </c:pt>
                <c:pt idx="56">
                  <c:v>57.3</c:v>
                </c:pt>
                <c:pt idx="57">
                  <c:v>57.3</c:v>
                </c:pt>
                <c:pt idx="58">
                  <c:v>57.2</c:v>
                </c:pt>
                <c:pt idx="59">
                  <c:v>57.1</c:v>
                </c:pt>
                <c:pt idx="60">
                  <c:v>57.1</c:v>
                </c:pt>
                <c:pt idx="61">
                  <c:v>56.9</c:v>
                </c:pt>
                <c:pt idx="62">
                  <c:v>56.8</c:v>
                </c:pt>
                <c:pt idx="63">
                  <c:v>56.7</c:v>
                </c:pt>
                <c:pt idx="64">
                  <c:v>56.7</c:v>
                </c:pt>
                <c:pt idx="65">
                  <c:v>56.5</c:v>
                </c:pt>
                <c:pt idx="66">
                  <c:v>56.3</c:v>
                </c:pt>
                <c:pt idx="67">
                  <c:v>56.1</c:v>
                </c:pt>
              </c:numCache>
            </c:numRef>
          </c:yVal>
          <c:bubbleSize>
            <c:numRef>
              <c:f>'[Диаграмма в Microsoft Office PowerPoint]Бизнес-информатика'!$G$8:$G$75</c:f>
              <c:numCache>
                <c:formatCode>General</c:formatCode>
                <c:ptCount val="68"/>
                <c:pt idx="0">
                  <c:v>10.0</c:v>
                </c:pt>
                <c:pt idx="1">
                  <c:v>10.0</c:v>
                </c:pt>
                <c:pt idx="2">
                  <c:v>60.0</c:v>
                </c:pt>
                <c:pt idx="3">
                  <c:v>8.0</c:v>
                </c:pt>
                <c:pt idx="4">
                  <c:v>9.0</c:v>
                </c:pt>
                <c:pt idx="5">
                  <c:v>4.0</c:v>
                </c:pt>
                <c:pt idx="6">
                  <c:v>9.0</c:v>
                </c:pt>
                <c:pt idx="7">
                  <c:v>15.0</c:v>
                </c:pt>
                <c:pt idx="8">
                  <c:v>47.0</c:v>
                </c:pt>
                <c:pt idx="9">
                  <c:v>37.0</c:v>
                </c:pt>
                <c:pt idx="10">
                  <c:v>40.0</c:v>
                </c:pt>
                <c:pt idx="11">
                  <c:v>1.0</c:v>
                </c:pt>
                <c:pt idx="12">
                  <c:v>30.0</c:v>
                </c:pt>
                <c:pt idx="13">
                  <c:v>33.0</c:v>
                </c:pt>
                <c:pt idx="14">
                  <c:v>7.0</c:v>
                </c:pt>
                <c:pt idx="15">
                  <c:v>9.0</c:v>
                </c:pt>
                <c:pt idx="16">
                  <c:v>14.0</c:v>
                </c:pt>
                <c:pt idx="17">
                  <c:v>24.0</c:v>
                </c:pt>
                <c:pt idx="18">
                  <c:v>4.0</c:v>
                </c:pt>
                <c:pt idx="19">
                  <c:v>7.0</c:v>
                </c:pt>
                <c:pt idx="20">
                  <c:v>46.0</c:v>
                </c:pt>
                <c:pt idx="21">
                  <c:v>15.0</c:v>
                </c:pt>
                <c:pt idx="22">
                  <c:v>11.0</c:v>
                </c:pt>
                <c:pt idx="23">
                  <c:v>26.0</c:v>
                </c:pt>
                <c:pt idx="24">
                  <c:v>11.0</c:v>
                </c:pt>
                <c:pt idx="25">
                  <c:v>33.0</c:v>
                </c:pt>
                <c:pt idx="26">
                  <c:v>24.0</c:v>
                </c:pt>
                <c:pt idx="27">
                  <c:v>19.0</c:v>
                </c:pt>
                <c:pt idx="28">
                  <c:v>24.0</c:v>
                </c:pt>
                <c:pt idx="29">
                  <c:v>54.0</c:v>
                </c:pt>
                <c:pt idx="30">
                  <c:v>10.0</c:v>
                </c:pt>
                <c:pt idx="31">
                  <c:v>33.0</c:v>
                </c:pt>
                <c:pt idx="32">
                  <c:v>13.0</c:v>
                </c:pt>
                <c:pt idx="33">
                  <c:v>13.0</c:v>
                </c:pt>
                <c:pt idx="34">
                  <c:v>2.0</c:v>
                </c:pt>
                <c:pt idx="35">
                  <c:v>14.0</c:v>
                </c:pt>
                <c:pt idx="36">
                  <c:v>15.0</c:v>
                </c:pt>
                <c:pt idx="37">
                  <c:v>2.0</c:v>
                </c:pt>
                <c:pt idx="38">
                  <c:v>12.0</c:v>
                </c:pt>
                <c:pt idx="39">
                  <c:v>73.0</c:v>
                </c:pt>
                <c:pt idx="40">
                  <c:v>7.0</c:v>
                </c:pt>
                <c:pt idx="41">
                  <c:v>2.0</c:v>
                </c:pt>
                <c:pt idx="42">
                  <c:v>13.0</c:v>
                </c:pt>
                <c:pt idx="43">
                  <c:v>4.0</c:v>
                </c:pt>
                <c:pt idx="44">
                  <c:v>47.0</c:v>
                </c:pt>
                <c:pt idx="45">
                  <c:v>21.0</c:v>
                </c:pt>
                <c:pt idx="46">
                  <c:v>36.0</c:v>
                </c:pt>
                <c:pt idx="47">
                  <c:v>23.0</c:v>
                </c:pt>
                <c:pt idx="48">
                  <c:v>104.0</c:v>
                </c:pt>
                <c:pt idx="49">
                  <c:v>44.0</c:v>
                </c:pt>
                <c:pt idx="50">
                  <c:v>15.0</c:v>
                </c:pt>
                <c:pt idx="51">
                  <c:v>32.0</c:v>
                </c:pt>
                <c:pt idx="52">
                  <c:v>14.0</c:v>
                </c:pt>
                <c:pt idx="53">
                  <c:v>14.0</c:v>
                </c:pt>
                <c:pt idx="54">
                  <c:v>10.0</c:v>
                </c:pt>
                <c:pt idx="55">
                  <c:v>13.0</c:v>
                </c:pt>
                <c:pt idx="56">
                  <c:v>46.0</c:v>
                </c:pt>
                <c:pt idx="57">
                  <c:v>31.0</c:v>
                </c:pt>
                <c:pt idx="58">
                  <c:v>9.0</c:v>
                </c:pt>
                <c:pt idx="59">
                  <c:v>48.0</c:v>
                </c:pt>
                <c:pt idx="60">
                  <c:v>9.0</c:v>
                </c:pt>
                <c:pt idx="61">
                  <c:v>14.0</c:v>
                </c:pt>
                <c:pt idx="62">
                  <c:v>5.0</c:v>
                </c:pt>
                <c:pt idx="63">
                  <c:v>6.0</c:v>
                </c:pt>
                <c:pt idx="64">
                  <c:v>8.0</c:v>
                </c:pt>
                <c:pt idx="65">
                  <c:v>9.0</c:v>
                </c:pt>
                <c:pt idx="66">
                  <c:v>12.0</c:v>
                </c:pt>
                <c:pt idx="67">
                  <c:v>4.0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40"/>
        <c:showNegBubbles val="0"/>
        <c:axId val="1844814248"/>
        <c:axId val="-2140853432"/>
      </c:bubbleChart>
      <c:valAx>
        <c:axId val="1844814248"/>
        <c:scaling>
          <c:orientation val="minMax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dirty="0" smtClean="0"/>
                  <a:t>Стоимость обучения в год </a:t>
                </a:r>
                <a:r>
                  <a:rPr lang="ru-RU" dirty="0"/>
                  <a:t>(тыс.</a:t>
                </a:r>
                <a:r>
                  <a:rPr lang="ru-RU" baseline="0" dirty="0"/>
                  <a:t> руб.)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0853432"/>
        <c:crosses val="autoZero"/>
        <c:crossBetween val="midCat"/>
      </c:valAx>
      <c:valAx>
        <c:axId val="-2140853432"/>
        <c:scaling>
          <c:orientation val="minMax"/>
          <c:min val="3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/>
                  <a:t>Средний балл ЕГЭ платного приема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44814248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Математика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19121962272701"/>
          <c:y val="0.147284734569469"/>
          <c:w val="0.880852114668301"/>
          <c:h val="0.702570676406413"/>
        </c:manualLayout>
      </c:layout>
      <c:bubbleChart>
        <c:varyColors val="0"/>
        <c:ser>
          <c:idx val="0"/>
          <c:order val="0"/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МФТИ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72661870503598"/>
                  <c:y val="-0.038167938931297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НИУ ВШЭ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7410071942446"/>
                  <c:y val="-0.040712468193384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МИФИ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СПбГУ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115107913669067"/>
                  <c:y val="-0.025445292620865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Математика!$D$2:$D$8</c:f>
              <c:numCache>
                <c:formatCode>General</c:formatCode>
                <c:ptCount val="7"/>
                <c:pt idx="0">
                  <c:v>176.0</c:v>
                </c:pt>
                <c:pt idx="1">
                  <c:v>300.0</c:v>
                </c:pt>
                <c:pt idx="2">
                  <c:v>101.1</c:v>
                </c:pt>
                <c:pt idx="3">
                  <c:v>120.0</c:v>
                </c:pt>
                <c:pt idx="4">
                  <c:v>224.3333</c:v>
                </c:pt>
                <c:pt idx="5">
                  <c:v>325.0</c:v>
                </c:pt>
                <c:pt idx="6">
                  <c:v>107.0</c:v>
                </c:pt>
              </c:numCache>
            </c:numRef>
          </c:xVal>
          <c:yVal>
            <c:numRef>
              <c:f>Математика!$E$2:$E$8</c:f>
              <c:numCache>
                <c:formatCode>0.0</c:formatCode>
                <c:ptCount val="7"/>
                <c:pt idx="0">
                  <c:v>83.6</c:v>
                </c:pt>
                <c:pt idx="1">
                  <c:v>80.4</c:v>
                </c:pt>
                <c:pt idx="2">
                  <c:v>78.4</c:v>
                </c:pt>
                <c:pt idx="3">
                  <c:v>73.7</c:v>
                </c:pt>
                <c:pt idx="4">
                  <c:v>73.4</c:v>
                </c:pt>
                <c:pt idx="5">
                  <c:v>71.3</c:v>
                </c:pt>
                <c:pt idx="6">
                  <c:v>70.7</c:v>
                </c:pt>
              </c:numCache>
            </c:numRef>
          </c:yVal>
          <c:bubbleSize>
            <c:numRef>
              <c:f>Математика!$F$2:$F$8</c:f>
              <c:numCache>
                <c:formatCode>General</c:formatCode>
                <c:ptCount val="7"/>
                <c:pt idx="0">
                  <c:v>22.0</c:v>
                </c:pt>
                <c:pt idx="1">
                  <c:v>67.0</c:v>
                </c:pt>
                <c:pt idx="2">
                  <c:v>10.0</c:v>
                </c:pt>
                <c:pt idx="3">
                  <c:v>1.0</c:v>
                </c:pt>
                <c:pt idx="4">
                  <c:v>18.0</c:v>
                </c:pt>
                <c:pt idx="5">
                  <c:v>114.0</c:v>
                </c:pt>
                <c:pt idx="6">
                  <c:v>3.0</c:v>
                </c:pt>
              </c:numCache>
            </c:numRef>
          </c:bubbleSize>
          <c:bubble3D val="1"/>
        </c:ser>
        <c:ser>
          <c:idx val="1"/>
          <c:order val="1"/>
          <c:spPr>
            <a:solidFill>
              <a:srgbClr val="C4BD97"/>
            </a:solidFill>
            <a:ln w="25400">
              <a:noFill/>
            </a:ln>
          </c:spPr>
          <c:invertIfNegative val="0"/>
          <c:dLbls>
            <c:dLbl>
              <c:idx val="2"/>
              <c:layout>
                <c:manualLayout>
                  <c:x val="-0.0388489208633093"/>
                  <c:y val="0.048346055979643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МГТУ им. Баумана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Математика!$D$9:$D$43</c:f>
              <c:numCache>
                <c:formatCode>General</c:formatCode>
                <c:ptCount val="35"/>
                <c:pt idx="0">
                  <c:v>235.0</c:v>
                </c:pt>
                <c:pt idx="1">
                  <c:v>130.5</c:v>
                </c:pt>
                <c:pt idx="2">
                  <c:v>187.2</c:v>
                </c:pt>
                <c:pt idx="3">
                  <c:v>210.0</c:v>
                </c:pt>
                <c:pt idx="4">
                  <c:v>110.0</c:v>
                </c:pt>
                <c:pt idx="5">
                  <c:v>134.2</c:v>
                </c:pt>
                <c:pt idx="6">
                  <c:v>235.0</c:v>
                </c:pt>
                <c:pt idx="7">
                  <c:v>94.0</c:v>
                </c:pt>
                <c:pt idx="8">
                  <c:v>80.0</c:v>
                </c:pt>
                <c:pt idx="9">
                  <c:v>95.93</c:v>
                </c:pt>
                <c:pt idx="10">
                  <c:v>78.9</c:v>
                </c:pt>
                <c:pt idx="11">
                  <c:v>63.37</c:v>
                </c:pt>
                <c:pt idx="12">
                  <c:v>137.14</c:v>
                </c:pt>
                <c:pt idx="13">
                  <c:v>101.916</c:v>
                </c:pt>
                <c:pt idx="14">
                  <c:v>80.0</c:v>
                </c:pt>
                <c:pt idx="15">
                  <c:v>69.87</c:v>
                </c:pt>
                <c:pt idx="16">
                  <c:v>137.5</c:v>
                </c:pt>
                <c:pt idx="17">
                  <c:v>123.556</c:v>
                </c:pt>
                <c:pt idx="18">
                  <c:v>105.0</c:v>
                </c:pt>
                <c:pt idx="19">
                  <c:v>63.37</c:v>
                </c:pt>
                <c:pt idx="20">
                  <c:v>96.80200000000001</c:v>
                </c:pt>
                <c:pt idx="21">
                  <c:v>45.0</c:v>
                </c:pt>
                <c:pt idx="22">
                  <c:v>104.0</c:v>
                </c:pt>
                <c:pt idx="23">
                  <c:v>79.38</c:v>
                </c:pt>
                <c:pt idx="24">
                  <c:v>78.132</c:v>
                </c:pt>
                <c:pt idx="25">
                  <c:v>73.77</c:v>
                </c:pt>
                <c:pt idx="26">
                  <c:v>79.0</c:v>
                </c:pt>
                <c:pt idx="27">
                  <c:v>126.5</c:v>
                </c:pt>
                <c:pt idx="28">
                  <c:v>97.5</c:v>
                </c:pt>
                <c:pt idx="29">
                  <c:v>74.6667</c:v>
                </c:pt>
                <c:pt idx="30">
                  <c:v>88.8667</c:v>
                </c:pt>
                <c:pt idx="31">
                  <c:v>0.0</c:v>
                </c:pt>
                <c:pt idx="32">
                  <c:v>0.0</c:v>
                </c:pt>
                <c:pt idx="33">
                  <c:v>77.61</c:v>
                </c:pt>
                <c:pt idx="34">
                  <c:v>149.5</c:v>
                </c:pt>
              </c:numCache>
            </c:numRef>
          </c:xVal>
          <c:yVal>
            <c:numRef>
              <c:f>Математика!$E$9:$E$43</c:f>
              <c:numCache>
                <c:formatCode>0.0</c:formatCode>
                <c:ptCount val="35"/>
                <c:pt idx="0">
                  <c:v>69.0</c:v>
                </c:pt>
                <c:pt idx="1">
                  <c:v>68.4</c:v>
                </c:pt>
                <c:pt idx="2">
                  <c:v>67.3</c:v>
                </c:pt>
                <c:pt idx="3">
                  <c:v>66.6</c:v>
                </c:pt>
                <c:pt idx="4">
                  <c:v>66.5</c:v>
                </c:pt>
                <c:pt idx="5">
                  <c:v>66.0</c:v>
                </c:pt>
                <c:pt idx="6">
                  <c:v>65.7</c:v>
                </c:pt>
                <c:pt idx="7">
                  <c:v>65.2</c:v>
                </c:pt>
                <c:pt idx="8">
                  <c:v>64.6</c:v>
                </c:pt>
                <c:pt idx="9">
                  <c:v>64.5</c:v>
                </c:pt>
                <c:pt idx="10">
                  <c:v>63.0</c:v>
                </c:pt>
                <c:pt idx="11">
                  <c:v>63.0</c:v>
                </c:pt>
                <c:pt idx="12">
                  <c:v>62.3</c:v>
                </c:pt>
                <c:pt idx="13">
                  <c:v>61.7</c:v>
                </c:pt>
                <c:pt idx="14">
                  <c:v>61.6</c:v>
                </c:pt>
                <c:pt idx="15">
                  <c:v>61.5</c:v>
                </c:pt>
                <c:pt idx="16">
                  <c:v>61.0</c:v>
                </c:pt>
                <c:pt idx="17">
                  <c:v>60.0</c:v>
                </c:pt>
                <c:pt idx="18">
                  <c:v>59.9</c:v>
                </c:pt>
                <c:pt idx="19">
                  <c:v>59.7</c:v>
                </c:pt>
                <c:pt idx="20">
                  <c:v>59.4</c:v>
                </c:pt>
                <c:pt idx="21">
                  <c:v>59.2</c:v>
                </c:pt>
                <c:pt idx="22">
                  <c:v>58.5</c:v>
                </c:pt>
                <c:pt idx="23">
                  <c:v>58.5</c:v>
                </c:pt>
                <c:pt idx="24">
                  <c:v>58.1</c:v>
                </c:pt>
                <c:pt idx="25">
                  <c:v>58.0</c:v>
                </c:pt>
                <c:pt idx="26">
                  <c:v>57.9</c:v>
                </c:pt>
                <c:pt idx="27">
                  <c:v>57.8</c:v>
                </c:pt>
                <c:pt idx="28">
                  <c:v>57.4</c:v>
                </c:pt>
                <c:pt idx="29">
                  <c:v>56.6</c:v>
                </c:pt>
                <c:pt idx="30">
                  <c:v>56.6</c:v>
                </c:pt>
                <c:pt idx="31">
                  <c:v>56.5</c:v>
                </c:pt>
                <c:pt idx="32">
                  <c:v>56.3</c:v>
                </c:pt>
                <c:pt idx="33">
                  <c:v>56.3</c:v>
                </c:pt>
                <c:pt idx="34">
                  <c:v>56.0</c:v>
                </c:pt>
              </c:numCache>
            </c:numRef>
          </c:yVal>
          <c:bubbleSize>
            <c:numRef>
              <c:f>Математика!$F$9:$F$43</c:f>
              <c:numCache>
                <c:formatCode>General</c:formatCode>
                <c:ptCount val="35"/>
                <c:pt idx="0">
                  <c:v>3.0</c:v>
                </c:pt>
                <c:pt idx="1">
                  <c:v>8.0</c:v>
                </c:pt>
                <c:pt idx="2">
                  <c:v>36.0</c:v>
                </c:pt>
                <c:pt idx="3">
                  <c:v>7.0</c:v>
                </c:pt>
                <c:pt idx="4">
                  <c:v>6.0</c:v>
                </c:pt>
                <c:pt idx="5">
                  <c:v>11.0</c:v>
                </c:pt>
                <c:pt idx="6">
                  <c:v>2.0</c:v>
                </c:pt>
                <c:pt idx="7">
                  <c:v>3.0</c:v>
                </c:pt>
                <c:pt idx="8">
                  <c:v>3.0</c:v>
                </c:pt>
                <c:pt idx="9">
                  <c:v>2.0</c:v>
                </c:pt>
                <c:pt idx="10">
                  <c:v>3.0</c:v>
                </c:pt>
                <c:pt idx="11">
                  <c:v>1.0</c:v>
                </c:pt>
                <c:pt idx="12">
                  <c:v>1.0</c:v>
                </c:pt>
                <c:pt idx="13">
                  <c:v>11.0</c:v>
                </c:pt>
                <c:pt idx="14">
                  <c:v>28.0</c:v>
                </c:pt>
                <c:pt idx="15">
                  <c:v>2.0</c:v>
                </c:pt>
                <c:pt idx="16">
                  <c:v>1.0</c:v>
                </c:pt>
                <c:pt idx="17">
                  <c:v>1.0</c:v>
                </c:pt>
                <c:pt idx="18">
                  <c:v>7.0</c:v>
                </c:pt>
                <c:pt idx="19">
                  <c:v>1.0</c:v>
                </c:pt>
                <c:pt idx="20">
                  <c:v>5.0</c:v>
                </c:pt>
                <c:pt idx="21">
                  <c:v>4.0</c:v>
                </c:pt>
                <c:pt idx="22">
                  <c:v>10.0</c:v>
                </c:pt>
                <c:pt idx="23">
                  <c:v>9.0</c:v>
                </c:pt>
                <c:pt idx="24">
                  <c:v>55.0</c:v>
                </c:pt>
                <c:pt idx="25">
                  <c:v>4.0</c:v>
                </c:pt>
                <c:pt idx="26">
                  <c:v>3.0</c:v>
                </c:pt>
                <c:pt idx="27">
                  <c:v>2.0</c:v>
                </c:pt>
                <c:pt idx="28">
                  <c:v>24.0</c:v>
                </c:pt>
                <c:pt idx="29">
                  <c:v>6.0</c:v>
                </c:pt>
                <c:pt idx="30">
                  <c:v>2.0</c:v>
                </c:pt>
                <c:pt idx="31">
                  <c:v>23.0</c:v>
                </c:pt>
                <c:pt idx="32">
                  <c:v>10.0</c:v>
                </c:pt>
                <c:pt idx="33">
                  <c:v>36.0</c:v>
                </c:pt>
                <c:pt idx="34">
                  <c:v>10.0</c:v>
                </c:pt>
              </c:numCache>
            </c:numRef>
          </c:bubbleSize>
          <c:bubble3D val="1"/>
        </c:ser>
        <c:ser>
          <c:idx val="2"/>
          <c:order val="2"/>
          <c:spPr>
            <a:solidFill>
              <a:srgbClr val="DD0806"/>
            </a:solidFill>
            <a:ln w="25400">
              <a:noFill/>
            </a:ln>
          </c:spPr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/>
                      <a:t>МАИ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Математика!$D$44:$D$76</c:f>
              <c:numCache>
                <c:formatCode>General</c:formatCode>
                <c:ptCount val="33"/>
                <c:pt idx="0">
                  <c:v>63.37</c:v>
                </c:pt>
                <c:pt idx="1">
                  <c:v>97.0</c:v>
                </c:pt>
                <c:pt idx="2">
                  <c:v>74.44</c:v>
                </c:pt>
                <c:pt idx="3">
                  <c:v>80.13</c:v>
                </c:pt>
                <c:pt idx="4">
                  <c:v>95.56</c:v>
                </c:pt>
                <c:pt idx="5">
                  <c:v>90.2</c:v>
                </c:pt>
                <c:pt idx="6">
                  <c:v>96.8</c:v>
                </c:pt>
                <c:pt idx="7">
                  <c:v>0.0</c:v>
                </c:pt>
                <c:pt idx="8">
                  <c:v>87.04</c:v>
                </c:pt>
                <c:pt idx="9">
                  <c:v>79.0</c:v>
                </c:pt>
                <c:pt idx="10">
                  <c:v>122.0</c:v>
                </c:pt>
                <c:pt idx="11">
                  <c:v>75.46</c:v>
                </c:pt>
                <c:pt idx="12">
                  <c:v>122.0</c:v>
                </c:pt>
                <c:pt idx="13">
                  <c:v>95.465</c:v>
                </c:pt>
                <c:pt idx="14">
                  <c:v>70.23</c:v>
                </c:pt>
                <c:pt idx="15">
                  <c:v>73.17499999999998</c:v>
                </c:pt>
                <c:pt idx="16">
                  <c:v>79.0</c:v>
                </c:pt>
                <c:pt idx="17">
                  <c:v>90.0</c:v>
                </c:pt>
                <c:pt idx="18">
                  <c:v>73.2</c:v>
                </c:pt>
                <c:pt idx="19">
                  <c:v>0.0</c:v>
                </c:pt>
                <c:pt idx="20">
                  <c:v>80.0</c:v>
                </c:pt>
                <c:pt idx="21">
                  <c:v>165.7</c:v>
                </c:pt>
                <c:pt idx="22">
                  <c:v>68.86</c:v>
                </c:pt>
                <c:pt idx="23">
                  <c:v>78.33330000000001</c:v>
                </c:pt>
                <c:pt idx="24">
                  <c:v>108.55</c:v>
                </c:pt>
                <c:pt idx="25">
                  <c:v>74.0</c:v>
                </c:pt>
                <c:pt idx="26">
                  <c:v>69.0</c:v>
                </c:pt>
                <c:pt idx="27">
                  <c:v>63.37</c:v>
                </c:pt>
                <c:pt idx="28">
                  <c:v>69.25</c:v>
                </c:pt>
                <c:pt idx="29">
                  <c:v>70.0</c:v>
                </c:pt>
                <c:pt idx="30">
                  <c:v>74.4</c:v>
                </c:pt>
                <c:pt idx="31">
                  <c:v>72.84</c:v>
                </c:pt>
                <c:pt idx="32">
                  <c:v>76.0</c:v>
                </c:pt>
              </c:numCache>
            </c:numRef>
          </c:xVal>
          <c:yVal>
            <c:numRef>
              <c:f>Математика!$E$44:$E$76</c:f>
              <c:numCache>
                <c:formatCode>0.0</c:formatCode>
                <c:ptCount val="33"/>
                <c:pt idx="0">
                  <c:v>55.8</c:v>
                </c:pt>
                <c:pt idx="1">
                  <c:v>55.8</c:v>
                </c:pt>
                <c:pt idx="2">
                  <c:v>55.7</c:v>
                </c:pt>
                <c:pt idx="3">
                  <c:v>55.3</c:v>
                </c:pt>
                <c:pt idx="4">
                  <c:v>54.4</c:v>
                </c:pt>
                <c:pt idx="5">
                  <c:v>54.2</c:v>
                </c:pt>
                <c:pt idx="6">
                  <c:v>54.2</c:v>
                </c:pt>
                <c:pt idx="7">
                  <c:v>54.0</c:v>
                </c:pt>
                <c:pt idx="8">
                  <c:v>52.6</c:v>
                </c:pt>
                <c:pt idx="9">
                  <c:v>52.4</c:v>
                </c:pt>
                <c:pt idx="10">
                  <c:v>52.2</c:v>
                </c:pt>
                <c:pt idx="11">
                  <c:v>52.2</c:v>
                </c:pt>
                <c:pt idx="12">
                  <c:v>51.5</c:v>
                </c:pt>
                <c:pt idx="13">
                  <c:v>51.2</c:v>
                </c:pt>
                <c:pt idx="14">
                  <c:v>51.1</c:v>
                </c:pt>
                <c:pt idx="15">
                  <c:v>50.8</c:v>
                </c:pt>
                <c:pt idx="16">
                  <c:v>50.7</c:v>
                </c:pt>
                <c:pt idx="17">
                  <c:v>50.4</c:v>
                </c:pt>
                <c:pt idx="18">
                  <c:v>50.4</c:v>
                </c:pt>
                <c:pt idx="19">
                  <c:v>50.3</c:v>
                </c:pt>
                <c:pt idx="20">
                  <c:v>49.2</c:v>
                </c:pt>
                <c:pt idx="21">
                  <c:v>47.7</c:v>
                </c:pt>
                <c:pt idx="22">
                  <c:v>47.2</c:v>
                </c:pt>
                <c:pt idx="23">
                  <c:v>47.0</c:v>
                </c:pt>
                <c:pt idx="24">
                  <c:v>46.7</c:v>
                </c:pt>
                <c:pt idx="25">
                  <c:v>46.7</c:v>
                </c:pt>
                <c:pt idx="26">
                  <c:v>45.7</c:v>
                </c:pt>
                <c:pt idx="27">
                  <c:v>45.6</c:v>
                </c:pt>
                <c:pt idx="28">
                  <c:v>45.5</c:v>
                </c:pt>
                <c:pt idx="29">
                  <c:v>45.3</c:v>
                </c:pt>
                <c:pt idx="30">
                  <c:v>44.0</c:v>
                </c:pt>
                <c:pt idx="31">
                  <c:v>43.3</c:v>
                </c:pt>
                <c:pt idx="32">
                  <c:v>40.9</c:v>
                </c:pt>
              </c:numCache>
            </c:numRef>
          </c:yVal>
          <c:bubbleSize>
            <c:numRef>
              <c:f>Математика!$F$44:$F$76</c:f>
              <c:numCache>
                <c:formatCode>General</c:formatCode>
                <c:ptCount val="33"/>
                <c:pt idx="0">
                  <c:v>9.0</c:v>
                </c:pt>
                <c:pt idx="1">
                  <c:v>6.0</c:v>
                </c:pt>
                <c:pt idx="2">
                  <c:v>6.0</c:v>
                </c:pt>
                <c:pt idx="3">
                  <c:v>6.0</c:v>
                </c:pt>
                <c:pt idx="4">
                  <c:v>3.0</c:v>
                </c:pt>
                <c:pt idx="5">
                  <c:v>5.0</c:v>
                </c:pt>
                <c:pt idx="6">
                  <c:v>8.0</c:v>
                </c:pt>
                <c:pt idx="7">
                  <c:v>1.0</c:v>
                </c:pt>
                <c:pt idx="8">
                  <c:v>3.0</c:v>
                </c:pt>
                <c:pt idx="9">
                  <c:v>6.0</c:v>
                </c:pt>
                <c:pt idx="10">
                  <c:v>20.0</c:v>
                </c:pt>
                <c:pt idx="11">
                  <c:v>5.0</c:v>
                </c:pt>
                <c:pt idx="12">
                  <c:v>3.0</c:v>
                </c:pt>
                <c:pt idx="13">
                  <c:v>7.0</c:v>
                </c:pt>
                <c:pt idx="14">
                  <c:v>2.0</c:v>
                </c:pt>
                <c:pt idx="15">
                  <c:v>8.0</c:v>
                </c:pt>
                <c:pt idx="16">
                  <c:v>13.0</c:v>
                </c:pt>
                <c:pt idx="17">
                  <c:v>10.0</c:v>
                </c:pt>
                <c:pt idx="18">
                  <c:v>15.0</c:v>
                </c:pt>
                <c:pt idx="19">
                  <c:v>1.0</c:v>
                </c:pt>
                <c:pt idx="20">
                  <c:v>15.0</c:v>
                </c:pt>
                <c:pt idx="21">
                  <c:v>1.0</c:v>
                </c:pt>
                <c:pt idx="22">
                  <c:v>2.0</c:v>
                </c:pt>
                <c:pt idx="23">
                  <c:v>10.0</c:v>
                </c:pt>
                <c:pt idx="24">
                  <c:v>3.0</c:v>
                </c:pt>
                <c:pt idx="25">
                  <c:v>1.0</c:v>
                </c:pt>
                <c:pt idx="26">
                  <c:v>1.0</c:v>
                </c:pt>
                <c:pt idx="27">
                  <c:v>4.0</c:v>
                </c:pt>
                <c:pt idx="28">
                  <c:v>3.0</c:v>
                </c:pt>
                <c:pt idx="29">
                  <c:v>2.0</c:v>
                </c:pt>
                <c:pt idx="30">
                  <c:v>1.0</c:v>
                </c:pt>
                <c:pt idx="31">
                  <c:v>1.0</c:v>
                </c:pt>
                <c:pt idx="32">
                  <c:v>2.0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-2011701320"/>
        <c:axId val="1844786520"/>
      </c:bubbleChart>
      <c:valAx>
        <c:axId val="-2011701320"/>
        <c:scaling>
          <c:orientation val="minMax"/>
          <c:max val="350.0"/>
          <c:min val="3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dirty="0" smtClean="0"/>
                  <a:t>Стоимость обучения в год </a:t>
                </a:r>
                <a:r>
                  <a:rPr lang="ru-RU" dirty="0"/>
                  <a:t>(тыс. руб.)</a:t>
                </a:r>
              </a:p>
            </c:rich>
          </c:tx>
          <c:layout>
            <c:manualLayout>
              <c:xMode val="edge"/>
              <c:yMode val="edge"/>
              <c:x val="0.370975698181612"/>
              <c:y val="0.8939305964617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44786520"/>
        <c:crosses val="autoZero"/>
        <c:crossBetween val="midCat"/>
      </c:valAx>
      <c:valAx>
        <c:axId val="1844786520"/>
        <c:scaling>
          <c:orientation val="minMax"/>
          <c:max val="100.0"/>
          <c:min val="3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/>
                  <a:t>Средний балл ЕГЭ платного приема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201170132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Физика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60848580977737"/>
          <c:y val="0.148790089021678"/>
          <c:w val="0.880852114668301"/>
          <c:h val="0.702570676406413"/>
        </c:manualLayout>
      </c:layout>
      <c:bubbleChart>
        <c:varyColors val="0"/>
        <c:ser>
          <c:idx val="0"/>
          <c:order val="0"/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05514368618986E-16"/>
                  <c:y val="-0.014836795252225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МФТИ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МИФИ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МГТУ им. Баумана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МГУ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СПбГУ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Физика!$D$2:$D$6</c:f>
              <c:numCache>
                <c:formatCode>General</c:formatCode>
                <c:ptCount val="5"/>
                <c:pt idx="0">
                  <c:v>176.0</c:v>
                </c:pt>
                <c:pt idx="1">
                  <c:v>91.2</c:v>
                </c:pt>
                <c:pt idx="2">
                  <c:v>254.0</c:v>
                </c:pt>
                <c:pt idx="3">
                  <c:v>325.0</c:v>
                </c:pt>
                <c:pt idx="4">
                  <c:v>227.5</c:v>
                </c:pt>
              </c:numCache>
            </c:numRef>
          </c:xVal>
          <c:yVal>
            <c:numRef>
              <c:f>Физика!$E$2:$E$6</c:f>
              <c:numCache>
                <c:formatCode>0.0</c:formatCode>
                <c:ptCount val="5"/>
                <c:pt idx="0">
                  <c:v>82.7</c:v>
                </c:pt>
                <c:pt idx="1">
                  <c:v>76.4</c:v>
                </c:pt>
                <c:pt idx="2">
                  <c:v>74.0</c:v>
                </c:pt>
                <c:pt idx="3">
                  <c:v>72.7</c:v>
                </c:pt>
                <c:pt idx="4">
                  <c:v>71.8</c:v>
                </c:pt>
              </c:numCache>
            </c:numRef>
          </c:yVal>
          <c:bubbleSize>
            <c:numRef>
              <c:f>Физика!$F$2:$F$6</c:f>
              <c:numCache>
                <c:formatCode>General</c:formatCode>
                <c:ptCount val="5"/>
                <c:pt idx="0">
                  <c:v>107.0</c:v>
                </c:pt>
                <c:pt idx="1">
                  <c:v>6.0</c:v>
                </c:pt>
                <c:pt idx="2">
                  <c:v>3.0</c:v>
                </c:pt>
                <c:pt idx="3">
                  <c:v>20.0</c:v>
                </c:pt>
                <c:pt idx="4">
                  <c:v>5.0</c:v>
                </c:pt>
              </c:numCache>
            </c:numRef>
          </c:bubbleSize>
          <c:bubble3D val="1"/>
        </c:ser>
        <c:ser>
          <c:idx val="1"/>
          <c:order val="1"/>
          <c:spPr>
            <a:solidFill>
              <a:srgbClr val="C4BD97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0.0805755395683453"/>
                  <c:y val="-0.041543026706231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Новосибирский НИУ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575539568345318"/>
                  <c:y val="-0.038575667655786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СПб Политех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Физика!$D$7:$D$12</c:f>
              <c:numCache>
                <c:formatCode>General</c:formatCode>
                <c:ptCount val="6"/>
                <c:pt idx="0">
                  <c:v>70.0</c:v>
                </c:pt>
                <c:pt idx="1">
                  <c:v>80.0</c:v>
                </c:pt>
                <c:pt idx="2">
                  <c:v>101.6</c:v>
                </c:pt>
                <c:pt idx="3">
                  <c:v>156.3333</c:v>
                </c:pt>
                <c:pt idx="4">
                  <c:v>78.9</c:v>
                </c:pt>
                <c:pt idx="5">
                  <c:v>75.12</c:v>
                </c:pt>
              </c:numCache>
            </c:numRef>
          </c:xVal>
          <c:yVal>
            <c:numRef>
              <c:f>Физика!$E$7:$E$12</c:f>
              <c:numCache>
                <c:formatCode>0.0</c:formatCode>
                <c:ptCount val="6"/>
                <c:pt idx="0">
                  <c:v>66.7</c:v>
                </c:pt>
                <c:pt idx="1">
                  <c:v>66.3</c:v>
                </c:pt>
                <c:pt idx="2">
                  <c:v>64.2</c:v>
                </c:pt>
                <c:pt idx="3">
                  <c:v>61.1</c:v>
                </c:pt>
                <c:pt idx="4">
                  <c:v>60.6</c:v>
                </c:pt>
                <c:pt idx="5">
                  <c:v>56.5</c:v>
                </c:pt>
              </c:numCache>
            </c:numRef>
          </c:yVal>
          <c:bubbleSize>
            <c:numRef>
              <c:f>Физика!$F$7:$F$12</c:f>
              <c:numCache>
                <c:formatCode>General</c:formatCode>
                <c:ptCount val="6"/>
                <c:pt idx="0">
                  <c:v>1.0</c:v>
                </c:pt>
                <c:pt idx="1">
                  <c:v>20.0</c:v>
                </c:pt>
                <c:pt idx="2">
                  <c:v>2.0</c:v>
                </c:pt>
                <c:pt idx="3">
                  <c:v>26.0</c:v>
                </c:pt>
                <c:pt idx="4">
                  <c:v>4.0</c:v>
                </c:pt>
                <c:pt idx="5">
                  <c:v>8.0</c:v>
                </c:pt>
              </c:numCache>
            </c:numRef>
          </c:bubbleSize>
          <c:bubble3D val="1"/>
        </c:ser>
        <c:ser>
          <c:idx val="2"/>
          <c:order val="2"/>
          <c:spPr>
            <a:solidFill>
              <a:srgbClr val="DD0806"/>
            </a:solidFill>
            <a:ln w="25400">
              <a:noFill/>
            </a:ln>
          </c:spPr>
          <c:invertIfNegative val="0"/>
          <c:dLbls>
            <c:dLbl>
              <c:idx val="5"/>
              <c:layout>
                <c:manualLayout>
                  <c:x val="-0.0302158273381295"/>
                  <c:y val="0.035608308605341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Томский гос.</a:t>
                    </a:r>
                    <a:r>
                      <a:rPr lang="ru-RU" baseline="0"/>
                      <a:t> ун-т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Физика!$D$13:$D$23</c:f>
              <c:numCache>
                <c:formatCode>General</c:formatCode>
                <c:ptCount val="11"/>
                <c:pt idx="0">
                  <c:v>153.0</c:v>
                </c:pt>
                <c:pt idx="1">
                  <c:v>122.0</c:v>
                </c:pt>
                <c:pt idx="2">
                  <c:v>106.575</c:v>
                </c:pt>
                <c:pt idx="3">
                  <c:v>180.0</c:v>
                </c:pt>
                <c:pt idx="4">
                  <c:v>109.8525</c:v>
                </c:pt>
                <c:pt idx="5">
                  <c:v>90.8</c:v>
                </c:pt>
                <c:pt idx="6">
                  <c:v>70.0</c:v>
                </c:pt>
                <c:pt idx="7">
                  <c:v>80.0</c:v>
                </c:pt>
                <c:pt idx="8">
                  <c:v>74.0</c:v>
                </c:pt>
                <c:pt idx="9">
                  <c:v>112.25</c:v>
                </c:pt>
                <c:pt idx="10">
                  <c:v>115.22</c:v>
                </c:pt>
              </c:numCache>
            </c:numRef>
          </c:xVal>
          <c:yVal>
            <c:numRef>
              <c:f>Физика!$E$13:$E$23</c:f>
              <c:numCache>
                <c:formatCode>0.0</c:formatCode>
                <c:ptCount val="11"/>
                <c:pt idx="0">
                  <c:v>55.2</c:v>
                </c:pt>
                <c:pt idx="1">
                  <c:v>55.0</c:v>
                </c:pt>
                <c:pt idx="2">
                  <c:v>54.2</c:v>
                </c:pt>
                <c:pt idx="3">
                  <c:v>54.1</c:v>
                </c:pt>
                <c:pt idx="4">
                  <c:v>50.7</c:v>
                </c:pt>
                <c:pt idx="5">
                  <c:v>49.3</c:v>
                </c:pt>
                <c:pt idx="6">
                  <c:v>48.6</c:v>
                </c:pt>
                <c:pt idx="7">
                  <c:v>47.4</c:v>
                </c:pt>
                <c:pt idx="8">
                  <c:v>46.2</c:v>
                </c:pt>
                <c:pt idx="9">
                  <c:v>42.0</c:v>
                </c:pt>
                <c:pt idx="10">
                  <c:v>39.7</c:v>
                </c:pt>
              </c:numCache>
            </c:numRef>
          </c:yVal>
          <c:bubbleSize>
            <c:numRef>
              <c:f>Физика!$F$13:$F$23</c:f>
              <c:numCache>
                <c:formatCode>General</c:formatCode>
                <c:ptCount val="11"/>
                <c:pt idx="0">
                  <c:v>4.0</c:v>
                </c:pt>
                <c:pt idx="1">
                  <c:v>1.0</c:v>
                </c:pt>
                <c:pt idx="2">
                  <c:v>11.0</c:v>
                </c:pt>
                <c:pt idx="3">
                  <c:v>4.0</c:v>
                </c:pt>
                <c:pt idx="4">
                  <c:v>7.0</c:v>
                </c:pt>
                <c:pt idx="5">
                  <c:v>21.0</c:v>
                </c:pt>
                <c:pt idx="6">
                  <c:v>3.0</c:v>
                </c:pt>
                <c:pt idx="7">
                  <c:v>2.0</c:v>
                </c:pt>
                <c:pt idx="8">
                  <c:v>4.0</c:v>
                </c:pt>
                <c:pt idx="9">
                  <c:v>1.0</c:v>
                </c:pt>
                <c:pt idx="10">
                  <c:v>1.0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-2141781080"/>
        <c:axId val="-2012406056"/>
      </c:bubbleChart>
      <c:valAx>
        <c:axId val="-2141781080"/>
        <c:scaling>
          <c:orientation val="minMax"/>
          <c:max val="350.0"/>
          <c:min val="3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dirty="0" smtClean="0"/>
                  <a:t>Стоимость обучения в год </a:t>
                </a:r>
                <a:r>
                  <a:rPr lang="ru-RU" dirty="0"/>
                  <a:t>(тыс. руб.)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012406056"/>
        <c:crosses val="autoZero"/>
        <c:crossBetween val="midCat"/>
      </c:valAx>
      <c:valAx>
        <c:axId val="-2012406056"/>
        <c:scaling>
          <c:orientation val="minMax"/>
          <c:max val="90.0"/>
          <c:min val="3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/>
                  <a:t>Средний балл ЕГЭ платного приема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214178108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Здравоохранение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3448034107893"/>
          <c:y val="0.0993050430335571"/>
          <c:w val="0.835928910254469"/>
          <c:h val="0.708734529456792"/>
        </c:manualLayout>
      </c:layout>
      <c:bubbleChart>
        <c:varyColors val="0"/>
        <c:ser>
          <c:idx val="2"/>
          <c:order val="0"/>
          <c:tx>
            <c:v>Зеленая зона (&gt;70 баллов)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МГУ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0400394641388"/>
                  <c:y val="-0.041890334243303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Первый СПбГМУ им. Сеченова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467836257309941"/>
                  <c:y val="-0.044616050644487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РНИМУ им. Пирогова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Медицина!$A$2:$A$9</c:f>
              <c:numCache>
                <c:formatCode>General</c:formatCode>
                <c:ptCount val="8"/>
                <c:pt idx="0">
                  <c:v>325.0</c:v>
                </c:pt>
                <c:pt idx="1">
                  <c:v>221.0</c:v>
                </c:pt>
                <c:pt idx="2">
                  <c:v>169.0</c:v>
                </c:pt>
                <c:pt idx="3">
                  <c:v>123.3333</c:v>
                </c:pt>
                <c:pt idx="4">
                  <c:v>114.5842</c:v>
                </c:pt>
                <c:pt idx="5">
                  <c:v>192.8571</c:v>
                </c:pt>
                <c:pt idx="7">
                  <c:v>115.6457</c:v>
                </c:pt>
              </c:numCache>
            </c:numRef>
          </c:xVal>
          <c:yVal>
            <c:numRef>
              <c:f>Медицина!$B$2:$B$9</c:f>
              <c:numCache>
                <c:formatCode>General</c:formatCode>
                <c:ptCount val="8"/>
                <c:pt idx="0">
                  <c:v>87.0</c:v>
                </c:pt>
                <c:pt idx="1">
                  <c:v>76.9</c:v>
                </c:pt>
                <c:pt idx="2">
                  <c:v>75.8</c:v>
                </c:pt>
                <c:pt idx="3">
                  <c:v>72.8</c:v>
                </c:pt>
                <c:pt idx="4">
                  <c:v>71.1</c:v>
                </c:pt>
                <c:pt idx="5">
                  <c:v>71.0</c:v>
                </c:pt>
                <c:pt idx="6">
                  <c:v>70.9</c:v>
                </c:pt>
                <c:pt idx="7">
                  <c:v>70.5</c:v>
                </c:pt>
              </c:numCache>
            </c:numRef>
          </c:yVal>
          <c:bubbleSize>
            <c:numRef>
              <c:f>Медицина!$C$2:$C$9</c:f>
              <c:numCache>
                <c:formatCode>General</c:formatCode>
                <c:ptCount val="8"/>
                <c:pt idx="0">
                  <c:v>34.0</c:v>
                </c:pt>
                <c:pt idx="1">
                  <c:v>16.0</c:v>
                </c:pt>
                <c:pt idx="2">
                  <c:v>335.0</c:v>
                </c:pt>
                <c:pt idx="3">
                  <c:v>213.0</c:v>
                </c:pt>
                <c:pt idx="4">
                  <c:v>168.0</c:v>
                </c:pt>
                <c:pt idx="5">
                  <c:v>514.0</c:v>
                </c:pt>
                <c:pt idx="6">
                  <c:v>190.0</c:v>
                </c:pt>
                <c:pt idx="7">
                  <c:v>390.0</c:v>
                </c:pt>
              </c:numCache>
            </c:numRef>
          </c:bubbleSize>
          <c:bubble3D val="1"/>
        </c:ser>
        <c:ser>
          <c:idx val="3"/>
          <c:order val="1"/>
          <c:tx>
            <c:v>Белая зона (от 56 до 70 баллов)</c:v>
          </c:tx>
          <c:spPr>
            <a:solidFill>
              <a:srgbClr val="C4BD97"/>
            </a:solidFill>
            <a:ln w="25400">
              <a:noFill/>
            </a:ln>
          </c:spPr>
          <c:invertIfNegative val="0"/>
          <c:dLbls>
            <c:dLbl>
              <c:idx val="3"/>
              <c:layout>
                <c:manualLayout>
                  <c:x val="-0.069223853760863"/>
                  <c:y val="0.10568577124044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Первый МГМУ им. Сеченова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0589363314755627"/>
                  <c:y val="-3.31738589289548E-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СЗГМУ им. Мечникова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Медицина!$A$10:$A$68</c:f>
              <c:numCache>
                <c:formatCode>General</c:formatCode>
                <c:ptCount val="59"/>
                <c:pt idx="0">
                  <c:v>112.0</c:v>
                </c:pt>
                <c:pt idx="1">
                  <c:v>94.4</c:v>
                </c:pt>
                <c:pt idx="2">
                  <c:v>110.0</c:v>
                </c:pt>
                <c:pt idx="3">
                  <c:v>190.7857</c:v>
                </c:pt>
                <c:pt idx="4">
                  <c:v>99.2</c:v>
                </c:pt>
                <c:pt idx="5">
                  <c:v>84.9333</c:v>
                </c:pt>
                <c:pt idx="6">
                  <c:v>87.518</c:v>
                </c:pt>
                <c:pt idx="7">
                  <c:v>74.5</c:v>
                </c:pt>
                <c:pt idx="8">
                  <c:v>99.62</c:v>
                </c:pt>
                <c:pt idx="9">
                  <c:v>285.0</c:v>
                </c:pt>
                <c:pt idx="11">
                  <c:v>107.575</c:v>
                </c:pt>
                <c:pt idx="13">
                  <c:v>97.6464</c:v>
                </c:pt>
                <c:pt idx="14">
                  <c:v>94.86</c:v>
                </c:pt>
                <c:pt idx="16">
                  <c:v>101.42</c:v>
                </c:pt>
                <c:pt idx="17">
                  <c:v>101.04</c:v>
                </c:pt>
                <c:pt idx="19">
                  <c:v>93.07499999999998</c:v>
                </c:pt>
                <c:pt idx="20">
                  <c:v>97.08</c:v>
                </c:pt>
                <c:pt idx="21">
                  <c:v>103.11</c:v>
                </c:pt>
                <c:pt idx="22">
                  <c:v>80.0</c:v>
                </c:pt>
                <c:pt idx="23">
                  <c:v>87.5</c:v>
                </c:pt>
                <c:pt idx="24">
                  <c:v>103.6667</c:v>
                </c:pt>
                <c:pt idx="25">
                  <c:v>158.0</c:v>
                </c:pt>
                <c:pt idx="26">
                  <c:v>107.456</c:v>
                </c:pt>
                <c:pt idx="27">
                  <c:v>133.8</c:v>
                </c:pt>
                <c:pt idx="28">
                  <c:v>103.3333</c:v>
                </c:pt>
                <c:pt idx="29">
                  <c:v>109.25</c:v>
                </c:pt>
                <c:pt idx="30">
                  <c:v>78.0</c:v>
                </c:pt>
                <c:pt idx="31">
                  <c:v>105.5333</c:v>
                </c:pt>
                <c:pt idx="32">
                  <c:v>77.8</c:v>
                </c:pt>
                <c:pt idx="33">
                  <c:v>112.25</c:v>
                </c:pt>
                <c:pt idx="36">
                  <c:v>82.24</c:v>
                </c:pt>
                <c:pt idx="37">
                  <c:v>136.54</c:v>
                </c:pt>
                <c:pt idx="38">
                  <c:v>93.765</c:v>
                </c:pt>
                <c:pt idx="39">
                  <c:v>127.0</c:v>
                </c:pt>
                <c:pt idx="40">
                  <c:v>172.0</c:v>
                </c:pt>
                <c:pt idx="41">
                  <c:v>99.36</c:v>
                </c:pt>
                <c:pt idx="42">
                  <c:v>112.7357</c:v>
                </c:pt>
                <c:pt idx="43">
                  <c:v>94.5</c:v>
                </c:pt>
                <c:pt idx="44">
                  <c:v>70.5</c:v>
                </c:pt>
                <c:pt idx="45">
                  <c:v>124.0</c:v>
                </c:pt>
                <c:pt idx="46">
                  <c:v>118.2429</c:v>
                </c:pt>
                <c:pt idx="47">
                  <c:v>121.32</c:v>
                </c:pt>
                <c:pt idx="48">
                  <c:v>96.05</c:v>
                </c:pt>
                <c:pt idx="49">
                  <c:v>86.7</c:v>
                </c:pt>
                <c:pt idx="50">
                  <c:v>86.85</c:v>
                </c:pt>
                <c:pt idx="51">
                  <c:v>74.57</c:v>
                </c:pt>
                <c:pt idx="52">
                  <c:v>112.0</c:v>
                </c:pt>
                <c:pt idx="53">
                  <c:v>95.2</c:v>
                </c:pt>
                <c:pt idx="54">
                  <c:v>120.04</c:v>
                </c:pt>
                <c:pt idx="55">
                  <c:v>102.0</c:v>
                </c:pt>
                <c:pt idx="56">
                  <c:v>82.08</c:v>
                </c:pt>
                <c:pt idx="57">
                  <c:v>95.1</c:v>
                </c:pt>
                <c:pt idx="58">
                  <c:v>87.25</c:v>
                </c:pt>
              </c:numCache>
            </c:numRef>
          </c:xVal>
          <c:yVal>
            <c:numRef>
              <c:f>Медицина!$B$10:$B$68</c:f>
              <c:numCache>
                <c:formatCode>General</c:formatCode>
                <c:ptCount val="59"/>
                <c:pt idx="0">
                  <c:v>69.5</c:v>
                </c:pt>
                <c:pt idx="1">
                  <c:v>69.2</c:v>
                </c:pt>
                <c:pt idx="2">
                  <c:v>69.1</c:v>
                </c:pt>
                <c:pt idx="3">
                  <c:v>68.9</c:v>
                </c:pt>
                <c:pt idx="4">
                  <c:v>68.5</c:v>
                </c:pt>
                <c:pt idx="5">
                  <c:v>68.1</c:v>
                </c:pt>
                <c:pt idx="6">
                  <c:v>67.8</c:v>
                </c:pt>
                <c:pt idx="7">
                  <c:v>67.6</c:v>
                </c:pt>
                <c:pt idx="8">
                  <c:v>67.4</c:v>
                </c:pt>
                <c:pt idx="9">
                  <c:v>66.3</c:v>
                </c:pt>
                <c:pt idx="10">
                  <c:v>66.3</c:v>
                </c:pt>
                <c:pt idx="11">
                  <c:v>66.0</c:v>
                </c:pt>
                <c:pt idx="12">
                  <c:v>65.6</c:v>
                </c:pt>
                <c:pt idx="13">
                  <c:v>65.6</c:v>
                </c:pt>
                <c:pt idx="14">
                  <c:v>64.9</c:v>
                </c:pt>
                <c:pt idx="15">
                  <c:v>64.6</c:v>
                </c:pt>
                <c:pt idx="16">
                  <c:v>64.5</c:v>
                </c:pt>
                <c:pt idx="17">
                  <c:v>64.3</c:v>
                </c:pt>
                <c:pt idx="18">
                  <c:v>64.0</c:v>
                </c:pt>
                <c:pt idx="19">
                  <c:v>64.0</c:v>
                </c:pt>
                <c:pt idx="20">
                  <c:v>63.9</c:v>
                </c:pt>
                <c:pt idx="21">
                  <c:v>63.7</c:v>
                </c:pt>
                <c:pt idx="22">
                  <c:v>63.7</c:v>
                </c:pt>
                <c:pt idx="23">
                  <c:v>63.4</c:v>
                </c:pt>
                <c:pt idx="24">
                  <c:v>63.3</c:v>
                </c:pt>
                <c:pt idx="25">
                  <c:v>63.2</c:v>
                </c:pt>
                <c:pt idx="26">
                  <c:v>63.1</c:v>
                </c:pt>
                <c:pt idx="27">
                  <c:v>62.9</c:v>
                </c:pt>
                <c:pt idx="28">
                  <c:v>62.6</c:v>
                </c:pt>
                <c:pt idx="29">
                  <c:v>62.4</c:v>
                </c:pt>
                <c:pt idx="30">
                  <c:v>62.0</c:v>
                </c:pt>
                <c:pt idx="31">
                  <c:v>61.9</c:v>
                </c:pt>
                <c:pt idx="32">
                  <c:v>61.6</c:v>
                </c:pt>
                <c:pt idx="33">
                  <c:v>61.5</c:v>
                </c:pt>
                <c:pt idx="34">
                  <c:v>61.4</c:v>
                </c:pt>
                <c:pt idx="35">
                  <c:v>61.4</c:v>
                </c:pt>
                <c:pt idx="36">
                  <c:v>61.3</c:v>
                </c:pt>
                <c:pt idx="37">
                  <c:v>60.5</c:v>
                </c:pt>
                <c:pt idx="38">
                  <c:v>60.4</c:v>
                </c:pt>
                <c:pt idx="39">
                  <c:v>60.4</c:v>
                </c:pt>
                <c:pt idx="40">
                  <c:v>60.2</c:v>
                </c:pt>
                <c:pt idx="41">
                  <c:v>60.1</c:v>
                </c:pt>
                <c:pt idx="42">
                  <c:v>60.0</c:v>
                </c:pt>
                <c:pt idx="43">
                  <c:v>60.0</c:v>
                </c:pt>
                <c:pt idx="44">
                  <c:v>60.0</c:v>
                </c:pt>
                <c:pt idx="45">
                  <c:v>60.0</c:v>
                </c:pt>
                <c:pt idx="46">
                  <c:v>59.8</c:v>
                </c:pt>
                <c:pt idx="47">
                  <c:v>59.7</c:v>
                </c:pt>
                <c:pt idx="48">
                  <c:v>58.8</c:v>
                </c:pt>
                <c:pt idx="49">
                  <c:v>58.8</c:v>
                </c:pt>
                <c:pt idx="50">
                  <c:v>58.7</c:v>
                </c:pt>
                <c:pt idx="51">
                  <c:v>58.7</c:v>
                </c:pt>
                <c:pt idx="52">
                  <c:v>58.6</c:v>
                </c:pt>
                <c:pt idx="53">
                  <c:v>58.2</c:v>
                </c:pt>
                <c:pt idx="54">
                  <c:v>57.8</c:v>
                </c:pt>
                <c:pt idx="55">
                  <c:v>57.6</c:v>
                </c:pt>
                <c:pt idx="56">
                  <c:v>57.1</c:v>
                </c:pt>
                <c:pt idx="57">
                  <c:v>56.9</c:v>
                </c:pt>
                <c:pt idx="58">
                  <c:v>56.1</c:v>
                </c:pt>
              </c:numCache>
            </c:numRef>
          </c:yVal>
          <c:bubbleSize>
            <c:numRef>
              <c:f>Медицина!$C$10:$C$68</c:f>
              <c:numCache>
                <c:formatCode>General</c:formatCode>
                <c:ptCount val="59"/>
                <c:pt idx="0">
                  <c:v>84.0</c:v>
                </c:pt>
                <c:pt idx="1">
                  <c:v>562.0</c:v>
                </c:pt>
                <c:pt idx="2">
                  <c:v>22.0</c:v>
                </c:pt>
                <c:pt idx="3">
                  <c:v>1063.0</c:v>
                </c:pt>
                <c:pt idx="4">
                  <c:v>58.0</c:v>
                </c:pt>
                <c:pt idx="5">
                  <c:v>155.0</c:v>
                </c:pt>
                <c:pt idx="6">
                  <c:v>270.0</c:v>
                </c:pt>
                <c:pt idx="7">
                  <c:v>61.0</c:v>
                </c:pt>
                <c:pt idx="8">
                  <c:v>382.0</c:v>
                </c:pt>
                <c:pt idx="9">
                  <c:v>379.0</c:v>
                </c:pt>
                <c:pt idx="10">
                  <c:v>282.0</c:v>
                </c:pt>
                <c:pt idx="11">
                  <c:v>353.0</c:v>
                </c:pt>
                <c:pt idx="12">
                  <c:v>34.0</c:v>
                </c:pt>
                <c:pt idx="13">
                  <c:v>189.0</c:v>
                </c:pt>
                <c:pt idx="14">
                  <c:v>50.0</c:v>
                </c:pt>
                <c:pt idx="15">
                  <c:v>55.0</c:v>
                </c:pt>
                <c:pt idx="16">
                  <c:v>182.0</c:v>
                </c:pt>
                <c:pt idx="17">
                  <c:v>463.0</c:v>
                </c:pt>
                <c:pt idx="18">
                  <c:v>171.0</c:v>
                </c:pt>
                <c:pt idx="19">
                  <c:v>195.0</c:v>
                </c:pt>
                <c:pt idx="20">
                  <c:v>311.0</c:v>
                </c:pt>
                <c:pt idx="21">
                  <c:v>557.0</c:v>
                </c:pt>
                <c:pt idx="22">
                  <c:v>19.0</c:v>
                </c:pt>
                <c:pt idx="23">
                  <c:v>147.0</c:v>
                </c:pt>
                <c:pt idx="24">
                  <c:v>35.0</c:v>
                </c:pt>
                <c:pt idx="25">
                  <c:v>29.0</c:v>
                </c:pt>
                <c:pt idx="26">
                  <c:v>661.0</c:v>
                </c:pt>
                <c:pt idx="27">
                  <c:v>311.0</c:v>
                </c:pt>
                <c:pt idx="28">
                  <c:v>269.0</c:v>
                </c:pt>
                <c:pt idx="29">
                  <c:v>300.0</c:v>
                </c:pt>
                <c:pt idx="30">
                  <c:v>224.0</c:v>
                </c:pt>
                <c:pt idx="31">
                  <c:v>129.0</c:v>
                </c:pt>
                <c:pt idx="32">
                  <c:v>16.0</c:v>
                </c:pt>
                <c:pt idx="33">
                  <c:v>106.0</c:v>
                </c:pt>
                <c:pt idx="34">
                  <c:v>95.0</c:v>
                </c:pt>
                <c:pt idx="35">
                  <c:v>88.0</c:v>
                </c:pt>
                <c:pt idx="36">
                  <c:v>484.0</c:v>
                </c:pt>
                <c:pt idx="37">
                  <c:v>50.0</c:v>
                </c:pt>
                <c:pt idx="38">
                  <c:v>204.0</c:v>
                </c:pt>
                <c:pt idx="39">
                  <c:v>252.0</c:v>
                </c:pt>
                <c:pt idx="40">
                  <c:v>635.0</c:v>
                </c:pt>
                <c:pt idx="41">
                  <c:v>375.0</c:v>
                </c:pt>
                <c:pt idx="42">
                  <c:v>495.0</c:v>
                </c:pt>
                <c:pt idx="43">
                  <c:v>84.0</c:v>
                </c:pt>
                <c:pt idx="44">
                  <c:v>149.0</c:v>
                </c:pt>
                <c:pt idx="45">
                  <c:v>3.0</c:v>
                </c:pt>
                <c:pt idx="46">
                  <c:v>381.0</c:v>
                </c:pt>
                <c:pt idx="47">
                  <c:v>16.0</c:v>
                </c:pt>
                <c:pt idx="48">
                  <c:v>229.0</c:v>
                </c:pt>
                <c:pt idx="49">
                  <c:v>152.0</c:v>
                </c:pt>
                <c:pt idx="50">
                  <c:v>204.0</c:v>
                </c:pt>
                <c:pt idx="51">
                  <c:v>199.0</c:v>
                </c:pt>
                <c:pt idx="52">
                  <c:v>32.0</c:v>
                </c:pt>
                <c:pt idx="53">
                  <c:v>293.0</c:v>
                </c:pt>
                <c:pt idx="54">
                  <c:v>469.0</c:v>
                </c:pt>
                <c:pt idx="55">
                  <c:v>31.0</c:v>
                </c:pt>
                <c:pt idx="56">
                  <c:v>391.0</c:v>
                </c:pt>
                <c:pt idx="57">
                  <c:v>416.0</c:v>
                </c:pt>
                <c:pt idx="58">
                  <c:v>97.0</c:v>
                </c:pt>
              </c:numCache>
            </c:numRef>
          </c:bubbleSize>
          <c:bubble3D val="1"/>
        </c:ser>
        <c:ser>
          <c:idx val="4"/>
          <c:order val="2"/>
          <c:tx>
            <c:v>Красная зона (&lt;56 баллов)</c:v>
          </c:tx>
          <c:spPr>
            <a:solidFill>
              <a:srgbClr val="DD0806"/>
            </a:solidFill>
            <a:ln w="25400">
              <a:noFill/>
            </a:ln>
          </c:spPr>
          <c:invertIfNegative val="0"/>
          <c:xVal>
            <c:numRef>
              <c:f>Медицина!$A$69:$A$85</c:f>
              <c:numCache>
                <c:formatCode>General</c:formatCode>
                <c:ptCount val="17"/>
                <c:pt idx="0">
                  <c:v>129.1667</c:v>
                </c:pt>
                <c:pt idx="1">
                  <c:v>123.25</c:v>
                </c:pt>
                <c:pt idx="2">
                  <c:v>116.0</c:v>
                </c:pt>
                <c:pt idx="3">
                  <c:v>101.6667</c:v>
                </c:pt>
                <c:pt idx="6">
                  <c:v>82.5</c:v>
                </c:pt>
                <c:pt idx="7">
                  <c:v>82.5</c:v>
                </c:pt>
                <c:pt idx="8">
                  <c:v>75.0</c:v>
                </c:pt>
                <c:pt idx="9">
                  <c:v>109.0</c:v>
                </c:pt>
                <c:pt idx="12">
                  <c:v>98.5633</c:v>
                </c:pt>
                <c:pt idx="15">
                  <c:v>81.04</c:v>
                </c:pt>
                <c:pt idx="16">
                  <c:v>80.5</c:v>
                </c:pt>
              </c:numCache>
            </c:numRef>
          </c:xVal>
          <c:yVal>
            <c:numRef>
              <c:f>Медицина!$B$69:$B$85</c:f>
              <c:numCache>
                <c:formatCode>General</c:formatCode>
                <c:ptCount val="17"/>
                <c:pt idx="0">
                  <c:v>55.2</c:v>
                </c:pt>
                <c:pt idx="1">
                  <c:v>54.6</c:v>
                </c:pt>
                <c:pt idx="2">
                  <c:v>53.7</c:v>
                </c:pt>
                <c:pt idx="3">
                  <c:v>53.7</c:v>
                </c:pt>
                <c:pt idx="4">
                  <c:v>53.4</c:v>
                </c:pt>
                <c:pt idx="5">
                  <c:v>53.2</c:v>
                </c:pt>
                <c:pt idx="6">
                  <c:v>53.0</c:v>
                </c:pt>
                <c:pt idx="7">
                  <c:v>51.5</c:v>
                </c:pt>
                <c:pt idx="8">
                  <c:v>51.0</c:v>
                </c:pt>
                <c:pt idx="9">
                  <c:v>50.6</c:v>
                </c:pt>
                <c:pt idx="10">
                  <c:v>50.5</c:v>
                </c:pt>
                <c:pt idx="11">
                  <c:v>50.0</c:v>
                </c:pt>
                <c:pt idx="12">
                  <c:v>49.5</c:v>
                </c:pt>
              </c:numCache>
            </c:numRef>
          </c:yVal>
          <c:bubbleSize>
            <c:numRef>
              <c:f>Медицина!$C$69:$C$85</c:f>
              <c:numCache>
                <c:formatCode>General</c:formatCode>
                <c:ptCount val="17"/>
                <c:pt idx="0">
                  <c:v>224.0</c:v>
                </c:pt>
                <c:pt idx="1">
                  <c:v>59.0</c:v>
                </c:pt>
                <c:pt idx="2">
                  <c:v>31.0</c:v>
                </c:pt>
                <c:pt idx="3">
                  <c:v>149.0</c:v>
                </c:pt>
                <c:pt idx="4">
                  <c:v>244.0</c:v>
                </c:pt>
                <c:pt idx="5">
                  <c:v>261.0</c:v>
                </c:pt>
                <c:pt idx="6">
                  <c:v>44.0</c:v>
                </c:pt>
                <c:pt idx="7">
                  <c:v>66.0</c:v>
                </c:pt>
                <c:pt idx="8">
                  <c:v>78.0</c:v>
                </c:pt>
                <c:pt idx="9">
                  <c:v>117.0</c:v>
                </c:pt>
                <c:pt idx="10">
                  <c:v>45.0</c:v>
                </c:pt>
                <c:pt idx="11">
                  <c:v>31.0</c:v>
                </c:pt>
                <c:pt idx="12">
                  <c:v>119.0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0"/>
        <c:showNegBubbles val="0"/>
        <c:axId val="-2078931416"/>
        <c:axId val="-2078947048"/>
      </c:bubbleChart>
      <c:valAx>
        <c:axId val="-2078931416"/>
        <c:scaling>
          <c:orientation val="minMax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dirty="0"/>
                  <a:t>Стоимость </a:t>
                </a:r>
                <a:r>
                  <a:rPr lang="ru-RU" dirty="0" smtClean="0"/>
                  <a:t>обучения в год </a:t>
                </a:r>
                <a:r>
                  <a:rPr lang="ru-RU" dirty="0"/>
                  <a:t>(тыс. руб.)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078947048"/>
        <c:crosses val="autoZero"/>
        <c:crossBetween val="midCat"/>
      </c:valAx>
      <c:valAx>
        <c:axId val="-2078947048"/>
        <c:scaling>
          <c:orientation val="minMax"/>
          <c:max val="100.0"/>
          <c:min val="3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/>
                  <a:t>Средний балл ЕГЭ платного приема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2078931416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25793682698161"/>
          <c:y val="0.932252472153135"/>
          <c:w val="0.767100519673289"/>
          <c:h val="0.0661763814907547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4F529-9B9B-1548-82D9-59443619A37A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D8E2-90E1-5345-A30C-13AA69A5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7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0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9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0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7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69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7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9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7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0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419BE-0910-B544-99EA-29348D79C1A8}" type="datetimeFigureOut">
              <a:rPr lang="ru-RU" smtClean="0"/>
              <a:t>09.10.15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FDBC-552E-224C-B11C-5CEA0C2AE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2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Стоимость образовательных программ и </a:t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качество платного приема </a:t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2015</a:t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endParaRPr lang="en-US" sz="29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8333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986468"/>
              </p:ext>
            </p:extLst>
          </p:nvPr>
        </p:nvGraphicFramePr>
        <p:xfrm>
          <a:off x="255587" y="428625"/>
          <a:ext cx="8619471" cy="569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2052" y="6276588"/>
            <a:ext cx="3390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Размер точки отражает размер платного приема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640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81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Стоимость программы и качество платного приема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2892" y="5998069"/>
            <a:ext cx="3390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Размер точки отражает размер платного приема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4921"/>
              </p:ext>
            </p:extLst>
          </p:nvPr>
        </p:nvGraphicFramePr>
        <p:xfrm>
          <a:off x="393700" y="841375"/>
          <a:ext cx="8369300" cy="501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516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81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Стоимость программы и качество платного приема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7699" y="6200588"/>
            <a:ext cx="3390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Размер точки отражает размер платного приема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389445"/>
              </p:ext>
            </p:extLst>
          </p:nvPr>
        </p:nvGraphicFramePr>
        <p:xfrm>
          <a:off x="478118" y="732118"/>
          <a:ext cx="8486588" cy="546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452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4235" y="6215528"/>
            <a:ext cx="386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Размер точки отражает размер платного приема</a:t>
            </a:r>
            <a:endParaRPr lang="en-GB" sz="12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817883"/>
              </p:ext>
            </p:extLst>
          </p:nvPr>
        </p:nvGraphicFramePr>
        <p:xfrm>
          <a:off x="330200" y="482600"/>
          <a:ext cx="8483600" cy="573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129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81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Стоимость программы и качество платного приема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948694"/>
              </p:ext>
            </p:extLst>
          </p:nvPr>
        </p:nvGraphicFramePr>
        <p:xfrm>
          <a:off x="0" y="428625"/>
          <a:ext cx="8985250" cy="549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98700" y="5676900"/>
            <a:ext cx="520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Размер точки отражает размер платного приема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6071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81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Стоимость программы и качество платного приема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429766"/>
              </p:ext>
            </p:extLst>
          </p:nvPr>
        </p:nvGraphicFramePr>
        <p:xfrm>
          <a:off x="317500" y="933450"/>
          <a:ext cx="88265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5924550"/>
            <a:ext cx="375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Размер точки отражает размер платного приема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4682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81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Стоимость программы и качество платного приема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837789"/>
              </p:ext>
            </p:extLst>
          </p:nvPr>
        </p:nvGraphicFramePr>
        <p:xfrm>
          <a:off x="158750" y="933450"/>
          <a:ext cx="8826500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02000" y="6138089"/>
            <a:ext cx="341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Размер точки отражает размер платного приема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744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81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Стоимость программы и качество платного приема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385474"/>
              </p:ext>
            </p:extLst>
          </p:nvPr>
        </p:nvGraphicFramePr>
        <p:xfrm>
          <a:off x="158750" y="933450"/>
          <a:ext cx="88265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08300" y="5638800"/>
            <a:ext cx="402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Размер точки отражает размер платного приема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2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81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Стоимость программы и качество платного приема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23333" y="592667"/>
            <a:ext cx="8187267" cy="5739984"/>
            <a:chOff x="1033462" y="1474014"/>
            <a:chExt cx="7077075" cy="4423519"/>
          </a:xfrm>
        </p:grpSpPr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7300913" y="2255838"/>
              <a:ext cx="6746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FFFFFF"/>
                  </a:solidFill>
                  <a:latin typeface="Myriad Pro"/>
                </a:rPr>
                <a:t>фото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44" name="Rectangle 10"/>
            <p:cNvSpPr>
              <a:spLocks noChangeArrowheads="1"/>
            </p:cNvSpPr>
            <p:nvPr/>
          </p:nvSpPr>
          <p:spPr bwMode="auto">
            <a:xfrm>
              <a:off x="7300913" y="3967163"/>
              <a:ext cx="6746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FFFFFF"/>
                  </a:solidFill>
                  <a:latin typeface="Myriad Pro"/>
                </a:rPr>
                <a:t>фото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6287" y="5684064"/>
              <a:ext cx="2930897" cy="213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+mn-lt"/>
                </a:rPr>
                <a:t>Размер точки отражает размер платного приема</a:t>
              </a:r>
              <a:endParaRPr lang="ru-RU" sz="1200" dirty="0">
                <a:latin typeface="+mn-lt"/>
              </a:endParaRPr>
            </a:p>
          </p:txBody>
        </p:sp>
        <p:graphicFrame>
          <p:nvGraphicFramePr>
            <p:cNvPr id="10" name="Диаграмма 9"/>
            <p:cNvGraphicFramePr/>
            <p:nvPr>
              <p:extLst>
                <p:ext uri="{D42A27DB-BD31-4B8C-83A1-F6EECF244321}">
                  <p14:modId xmlns:p14="http://schemas.microsoft.com/office/powerpoint/2010/main" val="2776847727"/>
                </p:ext>
              </p:extLst>
            </p:nvPr>
          </p:nvGraphicFramePr>
          <p:xfrm>
            <a:off x="1033462" y="1474014"/>
            <a:ext cx="7077075" cy="4210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4237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81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Стоимость программы и качество платного приема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39026"/>
              </p:ext>
            </p:extLst>
          </p:nvPr>
        </p:nvGraphicFramePr>
        <p:xfrm>
          <a:off x="158750" y="428625"/>
          <a:ext cx="8826500" cy="545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19953" y="5761283"/>
            <a:ext cx="3390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Размер точки отражает размер платного приема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39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181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Стоимость программы и качество платного приема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384744"/>
              </p:ext>
            </p:extLst>
          </p:nvPr>
        </p:nvGraphicFramePr>
        <p:xfrm>
          <a:off x="158750" y="511174"/>
          <a:ext cx="8826500" cy="528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23786" y="5765646"/>
            <a:ext cx="3390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Размер точки отражает размер платного приема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975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593</Words>
  <Application>Microsoft Macintosh PowerPoint</Application>
  <PresentationFormat>Экран (4:3)</PresentationFormat>
  <Paragraphs>181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Стоимость образовательных программ и  качество платного приема   2015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mdobryakova</dc:creator>
  <cp:lastModifiedBy>mdobryakova</cp:lastModifiedBy>
  <cp:revision>51</cp:revision>
  <dcterms:created xsi:type="dcterms:W3CDTF">2015-10-07T09:07:15Z</dcterms:created>
  <dcterms:modified xsi:type="dcterms:W3CDTF">2015-10-09T04:37:17Z</dcterms:modified>
</cp:coreProperties>
</file>