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60" r:id="rId5"/>
    <p:sldId id="258" r:id="rId6"/>
    <p:sldId id="261" r:id="rId7"/>
    <p:sldId id="262" r:id="rId8"/>
    <p:sldId id="263" r:id="rId9"/>
    <p:sldId id="269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1Cyxbk5iZiyt2LvnNggobJMt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0B544-3236-4B92-92C9-AD85A7B5FEDC}">
  <a:tblStyle styleId="{3580B544-3236-4B92-92C9-AD85A7B5FED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77876" autoAdjust="0"/>
  </p:normalViewPr>
  <p:slideViewPr>
    <p:cSldViewPr snapToGrid="0">
      <p:cViewPr varScale="1">
        <p:scale>
          <a:sx n="66" d="100"/>
          <a:sy n="66" d="100"/>
        </p:scale>
        <p:origin x="1027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а Куликова" userId="ecc4fa7811a3c48a" providerId="LiveId" clId="{A66D4958-5B3D-4CE6-B7AD-68F7E5C1E170}"/>
    <pc:docChg chg="addSld delSld modSld">
      <pc:chgData name="Валентина Куликова" userId="ecc4fa7811a3c48a" providerId="LiveId" clId="{A66D4958-5B3D-4CE6-B7AD-68F7E5C1E170}" dt="2025-01-22T15:12:56.945" v="4" actId="20577"/>
      <pc:docMkLst>
        <pc:docMk/>
      </pc:docMkLst>
      <pc:sldChg chg="modSp mod">
        <pc:chgData name="Валентина Куликова" userId="ecc4fa7811a3c48a" providerId="LiveId" clId="{A66D4958-5B3D-4CE6-B7AD-68F7E5C1E170}" dt="2025-01-22T15:12:56.945" v="4" actId="20577"/>
        <pc:sldMkLst>
          <pc:docMk/>
          <pc:sldMk cId="0" sldId="257"/>
        </pc:sldMkLst>
        <pc:spChg chg="mod">
          <ac:chgData name="Валентина Куликова" userId="ecc4fa7811a3c48a" providerId="LiveId" clId="{A66D4958-5B3D-4CE6-B7AD-68F7E5C1E170}" dt="2025-01-22T15:12:56.945" v="4" actId="20577"/>
          <ac:spMkLst>
            <pc:docMk/>
            <pc:sldMk cId="0" sldId="257"/>
            <ac:spMk id="190" creationId="{00000000-0000-0000-0000-000000000000}"/>
          </ac:spMkLst>
        </pc:spChg>
      </pc:sldChg>
      <pc:sldChg chg="del">
        <pc:chgData name="Валентина Куликова" userId="ecc4fa7811a3c48a" providerId="LiveId" clId="{A66D4958-5B3D-4CE6-B7AD-68F7E5C1E170}" dt="2025-01-22T13:43:58.424" v="2" actId="47"/>
        <pc:sldMkLst>
          <pc:docMk/>
          <pc:sldMk cId="0" sldId="264"/>
        </pc:sldMkLst>
      </pc:sldChg>
      <pc:sldChg chg="del">
        <pc:chgData name="Валентина Куликова" userId="ecc4fa7811a3c48a" providerId="LiveId" clId="{A66D4958-5B3D-4CE6-B7AD-68F7E5C1E170}" dt="2025-01-22T13:43:55.518" v="1" actId="47"/>
        <pc:sldMkLst>
          <pc:docMk/>
          <pc:sldMk cId="0" sldId="265"/>
        </pc:sldMkLst>
      </pc:sldChg>
      <pc:sldChg chg="del">
        <pc:chgData name="Валентина Куликова" userId="ecc4fa7811a3c48a" providerId="LiveId" clId="{A66D4958-5B3D-4CE6-B7AD-68F7E5C1E170}" dt="2025-01-22T13:43:54.541" v="0" actId="47"/>
        <pc:sldMkLst>
          <pc:docMk/>
          <pc:sldMk cId="0" sldId="266"/>
        </pc:sldMkLst>
      </pc:sldChg>
      <pc:sldChg chg="add">
        <pc:chgData name="Валентина Куликова" userId="ecc4fa7811a3c48a" providerId="LiveId" clId="{A66D4958-5B3D-4CE6-B7AD-68F7E5C1E170}" dt="2025-01-22T14:24:56.488" v="3"/>
        <pc:sldMkLst>
          <pc:docMk/>
          <pc:sldMk cId="3800930017" sldId="270"/>
        </pc:sldMkLst>
      </pc:sldChg>
    </pc:docChg>
  </pc:docChgLst>
  <pc:docChgLst>
    <pc:chgData name="Валентина Куликова" userId="ecc4fa7811a3c48a" providerId="LiveId" clId="{B59BD2D9-0FDF-48F4-BAF3-09271D81EB67}"/>
    <pc:docChg chg="undo redo custSel addSld delSld modSld sldOrd">
      <pc:chgData name="Валентина Куликова" userId="ecc4fa7811a3c48a" providerId="LiveId" clId="{B59BD2D9-0FDF-48F4-BAF3-09271D81EB67}" dt="2025-01-09T20:50:49.914" v="925" actId="404"/>
      <pc:docMkLst>
        <pc:docMk/>
      </pc:docMkLst>
      <pc:sldChg chg="modSp mod">
        <pc:chgData name="Валентина Куликова" userId="ecc4fa7811a3c48a" providerId="LiveId" clId="{B59BD2D9-0FDF-48F4-BAF3-09271D81EB67}" dt="2025-01-09T20:49:02.918" v="727"/>
        <pc:sldMkLst>
          <pc:docMk/>
          <pc:sldMk cId="0" sldId="256"/>
        </pc:sldMkLst>
        <pc:spChg chg="mod">
          <ac:chgData name="Валентина Куликова" userId="ecc4fa7811a3c48a" providerId="LiveId" clId="{B59BD2D9-0FDF-48F4-BAF3-09271D81EB67}" dt="2025-01-09T20:49:02.918" v="727"/>
          <ac:spMkLst>
            <pc:docMk/>
            <pc:sldMk cId="0" sldId="256"/>
            <ac:spMk id="180" creationId="{00000000-0000-0000-0000-000000000000}"/>
          </ac:spMkLst>
        </pc:spChg>
      </pc:sldChg>
      <pc:sldChg chg="addSp delSp modSp mod">
        <pc:chgData name="Валентина Куликова" userId="ecc4fa7811a3c48a" providerId="LiveId" clId="{B59BD2D9-0FDF-48F4-BAF3-09271D81EB67}" dt="2025-01-09T20:47:10.457" v="723" actId="20577"/>
        <pc:sldMkLst>
          <pc:docMk/>
          <pc:sldMk cId="0" sldId="257"/>
        </pc:sldMkLst>
        <pc:spChg chg="add mod">
          <ac:chgData name="Валентина Куликова" userId="ecc4fa7811a3c48a" providerId="LiveId" clId="{B59BD2D9-0FDF-48F4-BAF3-09271D81EB67}" dt="2025-01-09T20:46:22.838" v="710" actId="478"/>
          <ac:spMkLst>
            <pc:docMk/>
            <pc:sldMk cId="0" sldId="257"/>
            <ac:spMk id="3" creationId="{D24470CF-C836-4FF1-F4DA-186E96CDF5BD}"/>
          </ac:spMkLst>
        </pc:spChg>
        <pc:spChg chg="mod">
          <ac:chgData name="Валентина Куликова" userId="ecc4fa7811a3c48a" providerId="LiveId" clId="{B59BD2D9-0FDF-48F4-BAF3-09271D81EB67}" dt="2025-01-09T20:47:10.457" v="723" actId="20577"/>
          <ac:spMkLst>
            <pc:docMk/>
            <pc:sldMk cId="0" sldId="257"/>
            <ac:spMk id="190" creationId="{00000000-0000-0000-0000-000000000000}"/>
          </ac:spMkLst>
        </pc:spChg>
        <pc:spChg chg="mod">
          <ac:chgData name="Валентина Куликова" userId="ecc4fa7811a3c48a" providerId="LiveId" clId="{B59BD2D9-0FDF-48F4-BAF3-09271D81EB67}" dt="2025-01-09T13:39:06.555" v="30" actId="20577"/>
          <ac:spMkLst>
            <pc:docMk/>
            <pc:sldMk cId="0" sldId="257"/>
            <ac:spMk id="193" creationId="{00000000-0000-0000-0000-000000000000}"/>
          </ac:spMkLst>
        </pc:spChg>
      </pc:sldChg>
      <pc:sldChg chg="addSp delSp modSp mod">
        <pc:chgData name="Валентина Куликова" userId="ecc4fa7811a3c48a" providerId="LiveId" clId="{B59BD2D9-0FDF-48F4-BAF3-09271D81EB67}" dt="2025-01-09T13:41:38.091" v="112" actId="1076"/>
        <pc:sldMkLst>
          <pc:docMk/>
          <pc:sldMk cId="0" sldId="258"/>
        </pc:sldMkLst>
        <pc:spChg chg="add mod">
          <ac:chgData name="Валентина Куликова" userId="ecc4fa7811a3c48a" providerId="LiveId" clId="{B59BD2D9-0FDF-48F4-BAF3-09271D81EB67}" dt="2025-01-09T13:40:40.052" v="84" actId="478"/>
          <ac:spMkLst>
            <pc:docMk/>
            <pc:sldMk cId="0" sldId="258"/>
            <ac:spMk id="5" creationId="{BC24B060-4769-62FA-4EA9-A3C718164EFB}"/>
          </ac:spMkLst>
        </pc:spChg>
        <pc:spChg chg="mod">
          <ac:chgData name="Валентина Куликова" userId="ecc4fa7811a3c48a" providerId="LiveId" clId="{B59BD2D9-0FDF-48F4-BAF3-09271D81EB67}" dt="2025-01-09T13:41:38.091" v="112" actId="1076"/>
          <ac:spMkLst>
            <pc:docMk/>
            <pc:sldMk cId="0" sldId="258"/>
            <ac:spMk id="204" creationId="{00000000-0000-0000-0000-000000000000}"/>
          </ac:spMkLst>
        </pc:spChg>
        <pc:spChg chg="mod">
          <ac:chgData name="Валентина Куликова" userId="ecc4fa7811a3c48a" providerId="LiveId" clId="{B59BD2D9-0FDF-48F4-BAF3-09271D81EB67}" dt="2025-01-09T13:41:11.348" v="105" actId="20577"/>
          <ac:spMkLst>
            <pc:docMk/>
            <pc:sldMk cId="0" sldId="258"/>
            <ac:spMk id="205" creationId="{00000000-0000-0000-0000-000000000000}"/>
          </ac:spMkLst>
        </pc:spChg>
      </pc:sldChg>
      <pc:sldChg chg="del">
        <pc:chgData name="Валентина Куликова" userId="ecc4fa7811a3c48a" providerId="LiveId" clId="{B59BD2D9-0FDF-48F4-BAF3-09271D81EB67}" dt="2025-01-09T13:41:42.404" v="113" actId="47"/>
        <pc:sldMkLst>
          <pc:docMk/>
          <pc:sldMk cId="0" sldId="259"/>
        </pc:sldMkLst>
      </pc:sldChg>
      <pc:sldChg chg="addSp delSp modSp mod">
        <pc:chgData name="Валентина Куликова" userId="ecc4fa7811a3c48a" providerId="LiveId" clId="{B59BD2D9-0FDF-48F4-BAF3-09271D81EB67}" dt="2025-01-09T20:50:49.914" v="925" actId="404"/>
        <pc:sldMkLst>
          <pc:docMk/>
          <pc:sldMk cId="0" sldId="260"/>
        </pc:sldMkLst>
        <pc:spChg chg="add mod">
          <ac:chgData name="Валентина Куликова" userId="ecc4fa7811a3c48a" providerId="LiveId" clId="{B59BD2D9-0FDF-48F4-BAF3-09271D81EB67}" dt="2025-01-09T13:40:42.904" v="85" actId="478"/>
          <ac:spMkLst>
            <pc:docMk/>
            <pc:sldMk cId="0" sldId="260"/>
            <ac:spMk id="3" creationId="{E6DC243E-EFD7-6204-5EB7-C8ADBFB5919F}"/>
          </ac:spMkLst>
        </pc:spChg>
        <pc:spChg chg="mod">
          <ac:chgData name="Валентина Куликова" userId="ecc4fa7811a3c48a" providerId="LiveId" clId="{B59BD2D9-0FDF-48F4-BAF3-09271D81EB67}" dt="2025-01-09T20:50:49.914" v="925" actId="404"/>
          <ac:spMkLst>
            <pc:docMk/>
            <pc:sldMk cId="0" sldId="260"/>
            <ac:spMk id="225" creationId="{00000000-0000-0000-0000-000000000000}"/>
          </ac:spMkLst>
        </pc:spChg>
      </pc:sldChg>
      <pc:sldChg chg="addSp delSp modSp mod">
        <pc:chgData name="Валентина Куликова" userId="ecc4fa7811a3c48a" providerId="LiveId" clId="{B59BD2D9-0FDF-48F4-BAF3-09271D81EB67}" dt="2025-01-09T13:42:52.973" v="131" actId="123"/>
        <pc:sldMkLst>
          <pc:docMk/>
          <pc:sldMk cId="0" sldId="261"/>
        </pc:sldMkLst>
        <pc:spChg chg="add mod">
          <ac:chgData name="Валентина Куликова" userId="ecc4fa7811a3c48a" providerId="LiveId" clId="{B59BD2D9-0FDF-48F4-BAF3-09271D81EB67}" dt="2025-01-09T13:42:42.089" v="128" actId="478"/>
          <ac:spMkLst>
            <pc:docMk/>
            <pc:sldMk cId="0" sldId="261"/>
            <ac:spMk id="5" creationId="{68ED0097-64D5-2A76-C50A-1FA73ECFF430}"/>
          </ac:spMkLst>
        </pc:spChg>
        <pc:spChg chg="mod">
          <ac:chgData name="Валентина Куликова" userId="ecc4fa7811a3c48a" providerId="LiveId" clId="{B59BD2D9-0FDF-48F4-BAF3-09271D81EB67}" dt="2025-01-09T13:42:52.973" v="131" actId="123"/>
          <ac:spMkLst>
            <pc:docMk/>
            <pc:sldMk cId="0" sldId="261"/>
            <ac:spMk id="235" creationId="{00000000-0000-0000-0000-000000000000}"/>
          </ac:spMkLst>
        </pc:spChg>
      </pc:sldChg>
      <pc:sldChg chg="addSp delSp modSp mod">
        <pc:chgData name="Валентина Куликова" userId="ecc4fa7811a3c48a" providerId="LiveId" clId="{B59BD2D9-0FDF-48F4-BAF3-09271D81EB67}" dt="2025-01-09T13:43:43.116" v="147" actId="255"/>
        <pc:sldMkLst>
          <pc:docMk/>
          <pc:sldMk cId="0" sldId="262"/>
        </pc:sldMkLst>
        <pc:spChg chg="mod">
          <ac:chgData name="Валентина Куликова" userId="ecc4fa7811a3c48a" providerId="LiveId" clId="{B59BD2D9-0FDF-48F4-BAF3-09271D81EB67}" dt="2025-01-09T13:43:43.116" v="147" actId="255"/>
          <ac:spMkLst>
            <pc:docMk/>
            <pc:sldMk cId="0" sldId="262"/>
            <ac:spMk id="247" creationId="{00000000-0000-0000-0000-000000000000}"/>
          </ac:spMkLst>
        </pc:spChg>
      </pc:sldChg>
      <pc:sldChg chg="addSp delSp modSp mod">
        <pc:chgData name="Валентина Куликова" userId="ecc4fa7811a3c48a" providerId="LiveId" clId="{B59BD2D9-0FDF-48F4-BAF3-09271D81EB67}" dt="2025-01-09T20:46:15.849" v="709" actId="478"/>
        <pc:sldMkLst>
          <pc:docMk/>
          <pc:sldMk cId="0" sldId="263"/>
        </pc:sldMkLst>
        <pc:spChg chg="add mod">
          <ac:chgData name="Валентина Куликова" userId="ecc4fa7811a3c48a" providerId="LiveId" clId="{B59BD2D9-0FDF-48F4-BAF3-09271D81EB67}" dt="2025-01-09T20:46:15.849" v="709" actId="478"/>
          <ac:spMkLst>
            <pc:docMk/>
            <pc:sldMk cId="0" sldId="263"/>
            <ac:spMk id="3" creationId="{5534CD71-3745-1652-7413-4EB5CDD09724}"/>
          </ac:spMkLst>
        </pc:spChg>
        <pc:spChg chg="mod">
          <ac:chgData name="Валентина Куликова" userId="ecc4fa7811a3c48a" providerId="LiveId" clId="{B59BD2D9-0FDF-48F4-BAF3-09271D81EB67}" dt="2025-01-09T13:46:59.607" v="341" actId="20577"/>
          <ac:spMkLst>
            <pc:docMk/>
            <pc:sldMk cId="0" sldId="263"/>
            <ac:spMk id="254" creationId="{00000000-0000-0000-0000-000000000000}"/>
          </ac:spMkLst>
        </pc:spChg>
        <pc:graphicFrameChg chg="mod modGraphic">
          <ac:chgData name="Валентина Куликова" userId="ecc4fa7811a3c48a" providerId="LiveId" clId="{B59BD2D9-0FDF-48F4-BAF3-09271D81EB67}" dt="2025-01-09T13:46:43.031" v="290" actId="1076"/>
          <ac:graphicFrameMkLst>
            <pc:docMk/>
            <pc:sldMk cId="0" sldId="263"/>
            <ac:graphicFrameMk id="258" creationId="{00000000-0000-0000-0000-000000000000}"/>
          </ac:graphicFrameMkLst>
        </pc:graphicFrameChg>
      </pc:sldChg>
      <pc:sldChg chg="addSp delSp modSp mod">
        <pc:chgData name="Валентина Куликова" userId="ecc4fa7811a3c48a" providerId="LiveId" clId="{B59BD2D9-0FDF-48F4-BAF3-09271D81EB67}" dt="2025-01-09T20:45:50.612" v="705" actId="478"/>
        <pc:sldMkLst>
          <pc:docMk/>
          <pc:sldMk cId="0" sldId="264"/>
        </pc:sldMkLst>
      </pc:sldChg>
      <pc:sldChg chg="addSp delSp modSp mod">
        <pc:chgData name="Валентина Куликова" userId="ecc4fa7811a3c48a" providerId="LiveId" clId="{B59BD2D9-0FDF-48F4-BAF3-09271D81EB67}" dt="2025-01-09T20:46:00.901" v="706" actId="478"/>
        <pc:sldMkLst>
          <pc:docMk/>
          <pc:sldMk cId="0" sldId="265"/>
        </pc:sldMkLst>
      </pc:sldChg>
      <pc:sldChg chg="addSp delSp modSp mod">
        <pc:chgData name="Валентина Куликова" userId="ecc4fa7811a3c48a" providerId="LiveId" clId="{B59BD2D9-0FDF-48F4-BAF3-09271D81EB67}" dt="2025-01-09T20:46:03.943" v="707" actId="478"/>
        <pc:sldMkLst>
          <pc:docMk/>
          <pc:sldMk cId="0" sldId="266"/>
        </pc:sldMkLst>
      </pc:sldChg>
      <pc:sldChg chg="del">
        <pc:chgData name="Валентина Куликова" userId="ecc4fa7811a3c48a" providerId="LiveId" clId="{B59BD2D9-0FDF-48F4-BAF3-09271D81EB67}" dt="2025-01-09T13:47:29.407" v="345" actId="47"/>
        <pc:sldMkLst>
          <pc:docMk/>
          <pc:sldMk cId="0" sldId="267"/>
        </pc:sldMkLst>
      </pc:sldChg>
      <pc:sldChg chg="addSp delSp modSp mod">
        <pc:chgData name="Валентина Куликова" userId="ecc4fa7811a3c48a" providerId="LiveId" clId="{B59BD2D9-0FDF-48F4-BAF3-09271D81EB67}" dt="2025-01-09T20:46:08.290" v="708" actId="478"/>
        <pc:sldMkLst>
          <pc:docMk/>
          <pc:sldMk cId="0" sldId="268"/>
        </pc:sldMkLst>
        <pc:spChg chg="add mod">
          <ac:chgData name="Валентина Куликова" userId="ecc4fa7811a3c48a" providerId="LiveId" clId="{B59BD2D9-0FDF-48F4-BAF3-09271D81EB67}" dt="2025-01-09T20:46:08.290" v="708" actId="478"/>
          <ac:spMkLst>
            <pc:docMk/>
            <pc:sldMk cId="0" sldId="268"/>
            <ac:spMk id="3" creationId="{66618C6D-87A5-A9F6-D4F4-52F444E56212}"/>
          </ac:spMkLst>
        </pc:spChg>
        <pc:spChg chg="mod">
          <ac:chgData name="Валентина Куликова" userId="ecc4fa7811a3c48a" providerId="LiveId" clId="{B59BD2D9-0FDF-48F4-BAF3-09271D81EB67}" dt="2025-01-09T13:47:37.579" v="348" actId="404"/>
          <ac:spMkLst>
            <pc:docMk/>
            <pc:sldMk cId="0" sldId="268"/>
            <ac:spMk id="308" creationId="{00000000-0000-0000-0000-000000000000}"/>
          </ac:spMkLst>
        </pc:spChg>
      </pc:sldChg>
      <pc:sldChg chg="modSp new mod ord">
        <pc:chgData name="Валентина Куликова" userId="ecc4fa7811a3c48a" providerId="LiveId" clId="{B59BD2D9-0FDF-48F4-BAF3-09271D81EB67}" dt="2025-01-09T20:49:20.277" v="728" actId="14100"/>
        <pc:sldMkLst>
          <pc:docMk/>
          <pc:sldMk cId="2905828937" sldId="269"/>
        </pc:sldMkLst>
        <pc:spChg chg="mod">
          <ac:chgData name="Валентина Куликова" userId="ecc4fa7811a3c48a" providerId="LiveId" clId="{B59BD2D9-0FDF-48F4-BAF3-09271D81EB67}" dt="2025-01-09T20:42:25.524" v="386"/>
          <ac:spMkLst>
            <pc:docMk/>
            <pc:sldMk cId="2905828937" sldId="269"/>
            <ac:spMk id="4" creationId="{4D11E6EA-8F3B-03B6-DF0F-4C4DF687A919}"/>
          </ac:spMkLst>
        </pc:spChg>
        <pc:spChg chg="mod">
          <ac:chgData name="Валентина Куликова" userId="ecc4fa7811a3c48a" providerId="LiveId" clId="{B59BD2D9-0FDF-48F4-BAF3-09271D81EB67}" dt="2025-01-09T20:49:20.277" v="728" actId="14100"/>
          <ac:spMkLst>
            <pc:docMk/>
            <pc:sldMk cId="2905828937" sldId="269"/>
            <ac:spMk id="5" creationId="{FC8E66CD-0B05-CF41-4F30-A81BCFF68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08614039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2b08614039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b08614039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3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3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3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1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1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1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1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1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1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org/persons/20166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ysblok.ru/postcar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nov.hse.ru/human/postcards/ev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>
            <a:spLocks noGrp="1"/>
          </p:cNvSpPr>
          <p:nvPr>
            <p:ph type="title"/>
          </p:nvPr>
        </p:nvSpPr>
        <p:spPr>
          <a:xfrm>
            <a:off x="1027967" y="3321934"/>
            <a:ext cx="7634059" cy="10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4300"/>
              <a:buNone/>
            </a:pPr>
            <a:r>
              <a:rPr lang="ru-RU" sz="3000" dirty="0">
                <a:solidFill>
                  <a:srgbClr val="000000"/>
                </a:solidFill>
              </a:rPr>
              <a:t>Социально-исторический и социолингвистический анализ на материале корпусных данных</a:t>
            </a:r>
            <a:endParaRPr lang="ru-RU" sz="3000" dirty="0"/>
          </a:p>
        </p:txBody>
      </p:sp>
      <p:sp>
        <p:nvSpPr>
          <p:cNvPr id="182" name="Google Shape;182;p1"/>
          <p:cNvSpPr txBox="1">
            <a:spLocks noGrp="1"/>
          </p:cNvSpPr>
          <p:nvPr>
            <p:ph type="body" idx="4"/>
          </p:nvPr>
        </p:nvSpPr>
        <p:spPr>
          <a:xfrm>
            <a:off x="5565649" y="4919241"/>
            <a:ext cx="5319000" cy="7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000000"/>
                </a:solidFill>
              </a:rPr>
              <a:t>Куликова В.А., </a:t>
            </a:r>
            <a:r>
              <a:rPr lang="en-US" sz="2000" dirty="0" err="1">
                <a:solidFill>
                  <a:srgbClr val="000000"/>
                </a:solidFill>
              </a:rPr>
              <a:t>Хусяинов</a:t>
            </a:r>
            <a:r>
              <a:rPr lang="en-US" sz="2000" dirty="0">
                <a:solidFill>
                  <a:srgbClr val="000000"/>
                </a:solidFill>
              </a:rPr>
              <a:t> Т.М.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74572-01B8-D19F-51BD-07E0B35A7CD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4398A-FD5C-1F83-1081-C8014BE77119}"/>
              </a:ext>
            </a:extLst>
          </p:cNvPr>
          <p:cNvSpPr txBox="1"/>
          <p:nvPr/>
        </p:nvSpPr>
        <p:spPr>
          <a:xfrm>
            <a:off x="940444" y="2262466"/>
            <a:ext cx="10064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en-US" sz="1800" b="0" i="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роект</a:t>
            </a: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№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24-00-004 «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Динамика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коммуникативных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практик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почтовой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переписке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материале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корпуса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Пишу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тебе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»)»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08614039f_0_20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Содействие развитию корпуса “Пишу тебе”</a:t>
            </a:r>
            <a:endParaRPr/>
          </a:p>
        </p:txBody>
      </p:sp>
      <p:sp>
        <p:nvSpPr>
          <p:cNvPr id="306" name="Google Shape;306;g2b08614039f_0_20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b08614039f_0_20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b08614039f_0_20"/>
          <p:cNvSpPr txBox="1">
            <a:spLocks noGrp="1"/>
          </p:cNvSpPr>
          <p:nvPr>
            <p:ph type="body" idx="3"/>
          </p:nvPr>
        </p:nvSpPr>
        <p:spPr>
          <a:xfrm>
            <a:off x="630525" y="2105500"/>
            <a:ext cx="1126620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 dirty="0" err="1"/>
              <a:t>Все</a:t>
            </a:r>
            <a:r>
              <a:rPr lang="en-US" sz="2400" dirty="0"/>
              <a:t> </a:t>
            </a:r>
            <a:r>
              <a:rPr lang="en-US" sz="2400" dirty="0" err="1"/>
              <a:t>публикации</a:t>
            </a:r>
            <a:r>
              <a:rPr lang="en-US" sz="2400" dirty="0"/>
              <a:t> </a:t>
            </a:r>
            <a:r>
              <a:rPr lang="en-US" sz="2400" dirty="0" err="1"/>
              <a:t>будут</a:t>
            </a:r>
            <a:r>
              <a:rPr lang="en-US" sz="2400" dirty="0"/>
              <a:t> </a:t>
            </a:r>
            <a:r>
              <a:rPr lang="en-US" sz="2400" dirty="0" err="1"/>
              <a:t>размещены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странице</a:t>
            </a:r>
            <a:r>
              <a:rPr lang="en-US" sz="2400" dirty="0"/>
              <a:t> “</a:t>
            </a:r>
            <a:r>
              <a:rPr lang="en-US" sz="2400" dirty="0" err="1"/>
              <a:t>Исследователям</a:t>
            </a:r>
            <a:r>
              <a:rPr lang="en-US" sz="2400" dirty="0"/>
              <a:t>” </a:t>
            </a:r>
            <a:r>
              <a:rPr lang="en-US" sz="2400" dirty="0" err="1"/>
              <a:t>сайта</a:t>
            </a:r>
            <a:r>
              <a:rPr lang="en-US" sz="2400" dirty="0"/>
              <a:t> pishutebe.ru;</a:t>
            </a:r>
            <a:endParaRPr sz="24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 dirty="0" err="1"/>
              <a:t>Все</a:t>
            </a:r>
            <a:r>
              <a:rPr lang="en-US" sz="2400" dirty="0"/>
              <a:t> </a:t>
            </a:r>
            <a:r>
              <a:rPr lang="en-US" sz="2400" dirty="0" err="1"/>
              <a:t>ошибки</a:t>
            </a:r>
            <a:r>
              <a:rPr lang="en-US" sz="2400" dirty="0"/>
              <a:t> </a:t>
            </a:r>
            <a:r>
              <a:rPr lang="en-US" sz="2400" dirty="0" err="1"/>
              <a:t>расшифровки</a:t>
            </a:r>
            <a:r>
              <a:rPr lang="en-US" sz="2400" dirty="0"/>
              <a:t> </a:t>
            </a:r>
            <a:r>
              <a:rPr lang="en-US" sz="2400" dirty="0" err="1"/>
              <a:t>можно</a:t>
            </a:r>
            <a:r>
              <a:rPr lang="en-US" sz="2400" dirty="0"/>
              <a:t> </a:t>
            </a:r>
            <a:r>
              <a:rPr lang="en-US" sz="2400" dirty="0" err="1"/>
              <a:t>оставлять</a:t>
            </a:r>
            <a:r>
              <a:rPr lang="en-US" sz="2400" dirty="0"/>
              <a:t> в </a:t>
            </a:r>
            <a:r>
              <a:rPr lang="en-US" sz="2400" dirty="0" err="1"/>
              <a:t>форме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странице</a:t>
            </a:r>
            <a:r>
              <a:rPr lang="en-US" sz="2400" dirty="0"/>
              <a:t> </a:t>
            </a:r>
            <a:r>
              <a:rPr lang="en-US" sz="2400" dirty="0" err="1"/>
              <a:t>открытки</a:t>
            </a:r>
            <a:r>
              <a:rPr lang="en-US" sz="2400" dirty="0"/>
              <a:t>;</a:t>
            </a:r>
            <a:endParaRPr sz="24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 dirty="0" err="1"/>
              <a:t>Рефлексия</a:t>
            </a:r>
            <a:r>
              <a:rPr lang="en-US" sz="2400" dirty="0"/>
              <a:t> </a:t>
            </a:r>
            <a:r>
              <a:rPr lang="en-US" sz="2400" dirty="0" err="1"/>
              <a:t>относительно</a:t>
            </a:r>
            <a:r>
              <a:rPr lang="en-US" sz="2400" dirty="0"/>
              <a:t> </a:t>
            </a:r>
            <a:r>
              <a:rPr lang="en-US" sz="2400" dirty="0" err="1"/>
              <a:t>работы</a:t>
            </a:r>
            <a:r>
              <a:rPr lang="en-US" sz="2400" dirty="0"/>
              <a:t> с </a:t>
            </a:r>
            <a:r>
              <a:rPr lang="en-US" sz="2400" dirty="0" err="1"/>
              <a:t>корпусом</a:t>
            </a:r>
            <a:r>
              <a:rPr lang="en-US" sz="2400" dirty="0"/>
              <a:t> и </a:t>
            </a:r>
            <a:r>
              <a:rPr lang="en-US" sz="2400" dirty="0" err="1"/>
              <a:t>фиксация</a:t>
            </a:r>
            <a:r>
              <a:rPr lang="en-US" sz="2400" dirty="0"/>
              <a:t> </a:t>
            </a:r>
            <a:r>
              <a:rPr lang="en-US" sz="2400" dirty="0" err="1"/>
              <a:t>идей</a:t>
            </a:r>
            <a:r>
              <a:rPr lang="en-US" sz="2400" dirty="0"/>
              <a:t>, </a:t>
            </a:r>
            <a:r>
              <a:rPr lang="en-US" sz="2400" dirty="0" err="1"/>
              <a:t>предложений</a:t>
            </a:r>
            <a:r>
              <a:rPr lang="en-US" sz="2400" dirty="0"/>
              <a:t>, </a:t>
            </a:r>
            <a:r>
              <a:rPr lang="en-US" sz="2400" dirty="0" err="1"/>
              <a:t>пожеланий</a:t>
            </a:r>
            <a:r>
              <a:rPr lang="en-US" sz="2400" dirty="0"/>
              <a:t>, </a:t>
            </a:r>
            <a:r>
              <a:rPr lang="en-US" sz="2400" dirty="0" err="1"/>
              <a:t>описание</a:t>
            </a:r>
            <a:r>
              <a:rPr lang="en-US" sz="2400" dirty="0"/>
              <a:t> </a:t>
            </a:r>
            <a:r>
              <a:rPr lang="en-US" sz="2400" dirty="0" err="1"/>
              <a:t>собственного</a:t>
            </a:r>
            <a:r>
              <a:rPr lang="en-US" sz="2400" dirty="0"/>
              <a:t> </a:t>
            </a:r>
            <a:r>
              <a:rPr lang="en-US" sz="2400" dirty="0" err="1"/>
              <a:t>исследовательского</a:t>
            </a:r>
            <a:r>
              <a:rPr lang="en-US" sz="2400" dirty="0"/>
              <a:t> </a:t>
            </a:r>
            <a:r>
              <a:rPr lang="en-US" sz="2400" dirty="0" err="1"/>
              <a:t>опыта</a:t>
            </a:r>
            <a:r>
              <a:rPr lang="en-US" sz="2400" dirty="0"/>
              <a:t>:  </a:t>
            </a:r>
            <a:r>
              <a:rPr lang="en-US" sz="2400" dirty="0" err="1"/>
              <a:t>какие</a:t>
            </a:r>
            <a:r>
              <a:rPr lang="en-US" sz="2400" dirty="0"/>
              <a:t> </a:t>
            </a:r>
            <a:r>
              <a:rPr lang="en-US" sz="2400" dirty="0" err="1"/>
              <a:t>действия</a:t>
            </a:r>
            <a:r>
              <a:rPr lang="en-US" sz="2400" dirty="0"/>
              <a:t> </a:t>
            </a:r>
            <a:r>
              <a:rPr lang="en-US" sz="2400" dirty="0" err="1"/>
              <a:t>нужно</a:t>
            </a:r>
            <a:r>
              <a:rPr lang="en-US" sz="2400" dirty="0"/>
              <a:t> </a:t>
            </a:r>
            <a:r>
              <a:rPr lang="en-US" sz="2400" dirty="0" err="1"/>
              <a:t>было</a:t>
            </a:r>
            <a:r>
              <a:rPr lang="en-US" sz="2400" dirty="0"/>
              <a:t> </a:t>
            </a:r>
            <a:r>
              <a:rPr lang="en-US" sz="2400" dirty="0" err="1"/>
              <a:t>совершить</a:t>
            </a:r>
            <a:r>
              <a:rPr lang="en-US" sz="2400" dirty="0"/>
              <a:t> (</a:t>
            </a:r>
            <a:r>
              <a:rPr lang="en-US" sz="2400" dirty="0" err="1"/>
              <a:t>лишние</a:t>
            </a:r>
            <a:r>
              <a:rPr lang="en-US" sz="2400" dirty="0"/>
              <a:t> / </a:t>
            </a:r>
            <a:r>
              <a:rPr lang="en-US" sz="2400" dirty="0" err="1"/>
              <a:t>адекватные</a:t>
            </a:r>
            <a:r>
              <a:rPr lang="en-US" sz="2400" dirty="0"/>
              <a:t>), </a:t>
            </a:r>
            <a:r>
              <a:rPr lang="en-US" sz="2400" dirty="0" err="1"/>
              <a:t>частотность</a:t>
            </a:r>
            <a:r>
              <a:rPr lang="en-US" sz="2400" dirty="0"/>
              <a:t> и </a:t>
            </a:r>
            <a:r>
              <a:rPr lang="en-US" sz="2400" dirty="0" err="1"/>
              <a:t>приоритет</a:t>
            </a:r>
            <a:r>
              <a:rPr lang="en-US" sz="2400" dirty="0"/>
              <a:t> </a:t>
            </a:r>
            <a:r>
              <a:rPr lang="en-US" sz="2400" dirty="0" err="1"/>
              <a:t>действий</a:t>
            </a:r>
            <a:r>
              <a:rPr lang="en-US" sz="2400" dirty="0"/>
              <a:t>, </a:t>
            </a:r>
            <a:r>
              <a:rPr lang="en-US" sz="2400" dirty="0" err="1"/>
              <a:t>требуемые</a:t>
            </a:r>
            <a:r>
              <a:rPr lang="en-US" sz="2400" dirty="0"/>
              <a:t> </a:t>
            </a:r>
            <a:r>
              <a:rPr lang="en-US" sz="2400" dirty="0" err="1"/>
              <a:t>колонки</a:t>
            </a:r>
            <a:r>
              <a:rPr lang="en-US" sz="2400" dirty="0"/>
              <a:t>, </a:t>
            </a:r>
            <a:r>
              <a:rPr lang="en-US" sz="2400" dirty="0" err="1"/>
              <a:t>успешность</a:t>
            </a:r>
            <a:r>
              <a:rPr lang="en-US" sz="2400" dirty="0"/>
              <a:t> (</a:t>
            </a:r>
            <a:r>
              <a:rPr lang="en-US" sz="2400" dirty="0" err="1"/>
              <a:t>результативность</a:t>
            </a:r>
            <a:r>
              <a:rPr lang="en-US" sz="2400" dirty="0"/>
              <a:t>) </a:t>
            </a:r>
            <a:r>
              <a:rPr lang="en-US" sz="2400" dirty="0" err="1"/>
              <a:t>действий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.;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 dirty="0" err="1"/>
              <a:t>Встреча</a:t>
            </a:r>
            <a:r>
              <a:rPr lang="en-US" sz="2400" dirty="0"/>
              <a:t> с </a:t>
            </a:r>
            <a:r>
              <a:rPr lang="en-US" sz="2400" dirty="0" err="1"/>
              <a:t>исследовательской</a:t>
            </a:r>
            <a:r>
              <a:rPr lang="en-US" sz="2400" dirty="0"/>
              <a:t> </a:t>
            </a:r>
            <a:r>
              <a:rPr lang="en-US" sz="2400" dirty="0" err="1"/>
              <a:t>командой</a:t>
            </a:r>
            <a:r>
              <a:rPr lang="en-US" sz="2400" dirty="0"/>
              <a:t> и </a:t>
            </a:r>
            <a:r>
              <a:rPr lang="en-US" sz="2400" dirty="0" err="1"/>
              <a:t>обсуждение</a:t>
            </a:r>
            <a:r>
              <a:rPr lang="en-US" sz="2400" dirty="0"/>
              <a:t> </a:t>
            </a:r>
            <a:r>
              <a:rPr lang="en-US" sz="2400" dirty="0" err="1"/>
              <a:t>технических</a:t>
            </a:r>
            <a:r>
              <a:rPr lang="en-US" sz="2400" dirty="0"/>
              <a:t> </a:t>
            </a:r>
            <a:r>
              <a:rPr lang="en-US" sz="2400" dirty="0" err="1"/>
              <a:t>аспектов</a:t>
            </a:r>
            <a:r>
              <a:rPr lang="en-US" sz="2400" dirty="0"/>
              <a:t> </a:t>
            </a:r>
            <a:r>
              <a:rPr lang="en-US" sz="2400" dirty="0" err="1"/>
              <a:t>работы</a:t>
            </a:r>
            <a:r>
              <a:rPr lang="en-US" sz="2400" dirty="0"/>
              <a:t> с </a:t>
            </a:r>
            <a:r>
              <a:rPr lang="en-US" sz="2400" dirty="0" err="1"/>
              <a:t>корпусом</a:t>
            </a:r>
            <a:r>
              <a:rPr lang="en-US" sz="2400" dirty="0"/>
              <a:t>.</a:t>
            </a:r>
            <a:endParaRPr sz="1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618C6D-87A5-A9F6-D4F4-52F444E56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8CC7356-4EEC-7213-0917-6AC85611C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DBAC8-2EAA-3A8F-3613-001FDEA29D0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2D95E0-6E20-2672-70A7-89CB2A47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36702"/>
            <a:ext cx="11057955" cy="777025"/>
          </a:xfrm>
        </p:spPr>
        <p:txBody>
          <a:bodyPr>
            <a:normAutofit fontScale="90000"/>
          </a:bodyPr>
          <a:lstStyle/>
          <a:p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en-US" sz="2400" b="0" i="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роект</a:t>
            </a:r>
            <a:r>
              <a:rPr lang="en-US" sz="2400" b="0" i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№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24-00-004 «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Динамика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коммуникативных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практик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почтовой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переписке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материале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корпуса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Пишу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тебе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»)»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57F0AC-AC7E-E6DE-0394-549807DC672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83617" y="1766205"/>
            <a:ext cx="11057971" cy="3745092"/>
          </a:xfrm>
        </p:spPr>
        <p:txBody>
          <a:bodyPr/>
          <a:lstStyle/>
          <a:p>
            <a:r>
              <a:rPr lang="en-US" sz="2400" dirty="0"/>
              <a:t>https://nnov.hse.ru/human/postcards/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61CA12A-C885-6947-8DF4-D870D1CFA8CC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1B743-8FEB-8F0E-2E63-EDDD7033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45" y="2427482"/>
            <a:ext cx="9156884" cy="42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Команда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endParaRPr dirty="0"/>
          </a:p>
        </p:txBody>
      </p:sp>
      <p:sp>
        <p:nvSpPr>
          <p:cNvPr id="190" name="Google Shape;190;p2"/>
          <p:cNvSpPr txBox="1">
            <a:spLocks noGrp="1"/>
          </p:cNvSpPr>
          <p:nvPr>
            <p:ph type="body" idx="3"/>
          </p:nvPr>
        </p:nvSpPr>
        <p:spPr>
          <a:xfrm>
            <a:off x="567000" y="1987300"/>
            <a:ext cx="5181600" cy="4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500" b="1" i="1" dirty="0" err="1"/>
              <a:t>Преподаватели</a:t>
            </a:r>
            <a:r>
              <a:rPr lang="en-US" sz="1500" b="1" i="1" dirty="0"/>
              <a:t>:</a:t>
            </a:r>
            <a:endParaRPr sz="1500" b="1" i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500" dirty="0"/>
              <a:t>Куликова В.А. (</a:t>
            </a:r>
            <a:r>
              <a:rPr lang="en-US" sz="1500" dirty="0" err="1"/>
              <a:t>руководитель</a:t>
            </a:r>
            <a:r>
              <a:rPr lang="en-US" sz="1500" dirty="0"/>
              <a:t> </a:t>
            </a:r>
            <a:r>
              <a:rPr lang="en-US" sz="1500" dirty="0" err="1"/>
              <a:t>проекта</a:t>
            </a:r>
            <a:r>
              <a:rPr lang="en-US" sz="1500" dirty="0"/>
              <a:t>, </a:t>
            </a:r>
            <a:r>
              <a:rPr lang="en-US" sz="1500" dirty="0" err="1"/>
              <a:t>курирует</a:t>
            </a:r>
            <a:r>
              <a:rPr lang="en-US" sz="1500" dirty="0"/>
              <a:t> </a:t>
            </a:r>
            <a:r>
              <a:rPr lang="en-US" sz="1500" dirty="0" err="1"/>
              <a:t>лингвистическое</a:t>
            </a:r>
            <a:r>
              <a:rPr lang="en-US" sz="1500" dirty="0"/>
              <a:t> </a:t>
            </a:r>
            <a:r>
              <a:rPr lang="en-US" sz="1500" dirty="0" err="1"/>
              <a:t>направление</a:t>
            </a:r>
            <a:r>
              <a:rPr lang="en-US" sz="1500" dirty="0"/>
              <a:t>)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500" dirty="0" err="1"/>
              <a:t>Хусяинов</a:t>
            </a:r>
            <a:r>
              <a:rPr lang="en-US" sz="1500" dirty="0"/>
              <a:t> Т.М. (</a:t>
            </a:r>
            <a:r>
              <a:rPr lang="en-US" sz="1500" dirty="0" err="1"/>
              <a:t>курирует</a:t>
            </a:r>
            <a:r>
              <a:rPr lang="en-US" sz="1500" dirty="0"/>
              <a:t> </a:t>
            </a:r>
            <a:r>
              <a:rPr lang="en-US" sz="1500" dirty="0" err="1"/>
              <a:t>социально-историческое</a:t>
            </a:r>
            <a:r>
              <a:rPr lang="en-US" sz="1500" dirty="0"/>
              <a:t> </a:t>
            </a:r>
            <a:r>
              <a:rPr lang="en-US" sz="1500" dirty="0" err="1"/>
              <a:t>направление</a:t>
            </a:r>
            <a:r>
              <a:rPr lang="en-US" sz="1500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500" b="1" i="1" dirty="0" err="1"/>
              <a:t>Менеджер</a:t>
            </a:r>
            <a:r>
              <a:rPr lang="en-US" sz="1500" b="1" i="1" dirty="0"/>
              <a:t> </a:t>
            </a:r>
            <a:r>
              <a:rPr lang="en-US" sz="1500" b="1" i="1" dirty="0" err="1"/>
              <a:t>проекта</a:t>
            </a:r>
            <a:r>
              <a:rPr lang="en-US" sz="1500" b="1" i="1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500" u="sng" dirty="0" err="1">
                <a:solidFill>
                  <a:schemeClr val="hlink"/>
                </a:solidFill>
                <a:hlinkClick r:id="rId3"/>
              </a:rPr>
              <a:t>Рожкова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1500" u="sng" dirty="0" err="1">
                <a:solidFill>
                  <a:schemeClr val="hlink"/>
                </a:solidFill>
                <a:hlinkClick r:id="rId3"/>
              </a:rPr>
              <a:t>Мария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1500" u="sng" dirty="0" err="1">
                <a:solidFill>
                  <a:schemeClr val="hlink"/>
                </a:solidFill>
                <a:hlinkClick r:id="rId3"/>
              </a:rPr>
              <a:t>Николаевна</a:t>
            </a:r>
            <a:endParaRPr sz="1500" dirty="0"/>
          </a:p>
        </p:txBody>
      </p:sp>
      <p:sp>
        <p:nvSpPr>
          <p:cNvPr id="191" name="Google Shape;191;p2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3"/>
          </p:nvPr>
        </p:nvSpPr>
        <p:spPr>
          <a:xfrm>
            <a:off x="6095998" y="2379675"/>
            <a:ext cx="5181600" cy="3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600" b="1" i="1" dirty="0" err="1"/>
              <a:t>Студенты</a:t>
            </a:r>
            <a:r>
              <a:rPr lang="en-US" sz="1600" b="1" i="1" dirty="0"/>
              <a:t>:</a:t>
            </a:r>
            <a:endParaRPr sz="1600" b="1" i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600" b="1" dirty="0"/>
              <a:t>ОП “</a:t>
            </a:r>
            <a:r>
              <a:rPr lang="en-US" sz="1600" b="1" dirty="0" err="1"/>
              <a:t>Фундаментальная</a:t>
            </a:r>
            <a:r>
              <a:rPr lang="en-US" sz="1600" b="1" dirty="0"/>
              <a:t> и </a:t>
            </a:r>
            <a:r>
              <a:rPr lang="en-US" sz="1600" b="1" dirty="0" err="1"/>
              <a:t>прикладная</a:t>
            </a:r>
            <a:r>
              <a:rPr lang="en-US" sz="1600" b="1" dirty="0"/>
              <a:t> </a:t>
            </a:r>
            <a:r>
              <a:rPr lang="en-US" sz="1600" b="1" dirty="0" err="1"/>
              <a:t>лингвистика</a:t>
            </a:r>
            <a:r>
              <a:rPr lang="en-US" sz="1600" b="1" dirty="0"/>
              <a:t>” (НИУ ВШЭ </a:t>
            </a:r>
            <a:r>
              <a:rPr lang="en-US" sz="1600" b="1" dirty="0" err="1"/>
              <a:t>Нижний</a:t>
            </a:r>
            <a:r>
              <a:rPr lang="en-US" sz="1600" b="1" dirty="0"/>
              <a:t> </a:t>
            </a:r>
            <a:r>
              <a:rPr lang="en-US" sz="1600" b="1" dirty="0" err="1"/>
              <a:t>Новгород</a:t>
            </a:r>
            <a:r>
              <a:rPr lang="en-US" sz="1600" b="1" dirty="0"/>
              <a:t>): </a:t>
            </a:r>
            <a:r>
              <a:rPr lang="en-US" sz="1600" dirty="0" err="1"/>
              <a:t>Айсина</a:t>
            </a:r>
            <a:r>
              <a:rPr lang="en-US" sz="1600" dirty="0"/>
              <a:t> </a:t>
            </a:r>
            <a:r>
              <a:rPr lang="en-US" sz="1600" dirty="0" err="1"/>
              <a:t>Алина</a:t>
            </a:r>
            <a:r>
              <a:rPr lang="en-US" sz="1600" dirty="0"/>
              <a:t>, </a:t>
            </a:r>
            <a:r>
              <a:rPr lang="en-US" sz="1600" dirty="0" err="1"/>
              <a:t>Доможирова</a:t>
            </a:r>
            <a:r>
              <a:rPr lang="en-US" sz="1600" dirty="0"/>
              <a:t> </a:t>
            </a:r>
            <a:r>
              <a:rPr lang="en-US" sz="1600" dirty="0" err="1"/>
              <a:t>Полина</a:t>
            </a:r>
            <a:r>
              <a:rPr lang="en-US" sz="1600" dirty="0"/>
              <a:t>, </a:t>
            </a:r>
            <a:r>
              <a:rPr lang="ru-RU" sz="1600" dirty="0"/>
              <a:t>Захарова Софья, Мокина Марина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600" b="1" dirty="0"/>
              <a:t>ОП “</a:t>
            </a:r>
            <a:r>
              <a:rPr lang="en-US" sz="1600" b="1" dirty="0" err="1"/>
              <a:t>История</a:t>
            </a:r>
            <a:r>
              <a:rPr lang="en-US" sz="1600" b="1" dirty="0"/>
              <a:t>” (НИУ ВШЭ </a:t>
            </a:r>
            <a:r>
              <a:rPr lang="en-US" sz="1600" b="1" dirty="0" err="1"/>
              <a:t>Москва</a:t>
            </a:r>
            <a:r>
              <a:rPr lang="en-US" sz="1600" b="1" dirty="0"/>
              <a:t>):</a:t>
            </a:r>
            <a:r>
              <a:rPr lang="en-US" sz="1600" dirty="0"/>
              <a:t> </a:t>
            </a:r>
            <a:r>
              <a:rPr lang="en-US" sz="1600" dirty="0" err="1"/>
              <a:t>Журавлева</a:t>
            </a:r>
            <a:r>
              <a:rPr lang="en-US" sz="1600" dirty="0"/>
              <a:t> </a:t>
            </a:r>
            <a:r>
              <a:rPr lang="en-US" sz="1600" dirty="0" err="1"/>
              <a:t>Мария</a:t>
            </a:r>
            <a:r>
              <a:rPr lang="en-US" sz="1600" dirty="0"/>
              <a:t>, </a:t>
            </a:r>
            <a:r>
              <a:rPr lang="en-US" sz="1600" dirty="0" err="1"/>
              <a:t>Мусинова</a:t>
            </a:r>
            <a:r>
              <a:rPr lang="en-US" sz="1600" dirty="0"/>
              <a:t> </a:t>
            </a:r>
            <a:r>
              <a:rPr lang="en-US" sz="1600" dirty="0" err="1"/>
              <a:t>Юлия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600" b="1" dirty="0"/>
              <a:t>ОП “</a:t>
            </a:r>
            <a:r>
              <a:rPr lang="en-US" sz="1600" b="1" dirty="0" err="1"/>
              <a:t>История</a:t>
            </a:r>
            <a:r>
              <a:rPr lang="en-US" sz="1600" b="1" dirty="0"/>
              <a:t>” (НИУ ВШЭ </a:t>
            </a:r>
            <a:r>
              <a:rPr lang="en-US" sz="1600" b="1" dirty="0" err="1"/>
              <a:t>Санкт-Петербург</a:t>
            </a:r>
            <a:r>
              <a:rPr lang="en-US" sz="1600" b="1" dirty="0"/>
              <a:t>):</a:t>
            </a:r>
            <a:r>
              <a:rPr lang="en-US" sz="1600" dirty="0"/>
              <a:t> </a:t>
            </a:r>
            <a:r>
              <a:rPr lang="en-US" sz="1600" dirty="0" err="1"/>
              <a:t>Пермякова</a:t>
            </a:r>
            <a:r>
              <a:rPr lang="en-US" sz="1600" dirty="0"/>
              <a:t> </a:t>
            </a:r>
            <a:r>
              <a:rPr lang="en-US" sz="1600" dirty="0" err="1"/>
              <a:t>Полина</a:t>
            </a:r>
            <a:endParaRPr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470CF-C836-4FF1-F4DA-186E96CDF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566997" y="12953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600" dirty="0"/>
              <a:t>Общая методологическая рамка проекта «Динамика коммуникативных практик в почтовой переписке (на материале корпуса «Пишу тебе»)»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277792" y="2882096"/>
            <a:ext cx="11597358" cy="339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3200" dirty="0" err="1"/>
              <a:t>Материал</a:t>
            </a:r>
            <a:r>
              <a:rPr lang="en-US" sz="3200" dirty="0"/>
              <a:t> - </a:t>
            </a:r>
            <a:r>
              <a:rPr lang="en-US" sz="3200" u="sng" dirty="0" err="1">
                <a:solidFill>
                  <a:schemeClr val="hlink"/>
                </a:solidFill>
                <a:hlinkClick r:id="rId3"/>
              </a:rPr>
              <a:t>Корпус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3200" u="sng" dirty="0" err="1">
                <a:solidFill>
                  <a:schemeClr val="hlink"/>
                </a:solidFill>
                <a:hlinkClick r:id="rId3"/>
              </a:rPr>
              <a:t>почтовых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3200" u="sng" dirty="0" err="1">
                <a:solidFill>
                  <a:schemeClr val="hlink"/>
                </a:solidFill>
                <a:hlinkClick r:id="rId3"/>
              </a:rPr>
              <a:t>открыток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 “</a:t>
            </a:r>
            <a:r>
              <a:rPr lang="en-US" sz="3200" u="sng" dirty="0" err="1">
                <a:solidFill>
                  <a:schemeClr val="hlink"/>
                </a:solidFill>
                <a:hlinkClick r:id="rId3"/>
              </a:rPr>
              <a:t>Пишу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3200" u="sng" dirty="0" err="1">
                <a:solidFill>
                  <a:schemeClr val="hlink"/>
                </a:solidFill>
                <a:hlinkClick r:id="rId3"/>
              </a:rPr>
              <a:t>тебе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”</a:t>
            </a:r>
            <a:endParaRPr sz="3200" u="sng" dirty="0">
              <a:solidFill>
                <a:schemeClr val="hlink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3200" i="0" u="none" strike="noStrike" cap="none" dirty="0" err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Корпусные</a:t>
            </a:r>
            <a:r>
              <a:rPr lang="en-US" sz="3200" i="0" u="none" strike="noStrike" cap="none" dirty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методы</a:t>
            </a:r>
            <a:r>
              <a:rPr lang="en-US" sz="3200" i="0" u="none" strike="noStrike" cap="none" dirty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анализа</a:t>
            </a: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3200" i="0" u="none" strike="noStrike" cap="none" dirty="0" err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Анализ</a:t>
            </a:r>
            <a:r>
              <a:rPr lang="en-US" sz="3200" i="0" u="none" strike="noStrike" cap="none" dirty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динамики</a:t>
            </a:r>
            <a:r>
              <a:rPr lang="ru-RU" sz="3200" i="0" u="none" strike="noStrike" cap="none" dirty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– не только хронологической, но и социальной (специфика почтовой коммуникации в зависимости от социальных факторов – социального статуса/социальной группы/гендера/возраста)</a:t>
            </a:r>
            <a:endParaRPr sz="1200" dirty="0"/>
          </a:p>
          <a:p>
            <a:pPr marL="342900" lvl="0" indent="-260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None/>
            </a:pPr>
            <a:endParaRPr sz="2000" b="1" i="0" u="none" strike="noStrike" cap="none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2000" b="1" dirty="0"/>
              <a:t>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sp>
        <p:nvSpPr>
          <p:cNvPr id="226" name="Google Shape;226;p5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C243E-EFD7-6204-5EB7-C8ADBFB59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>
            <a:spLocks noGrp="1"/>
          </p:cNvSpPr>
          <p:nvPr>
            <p:ph type="body" idx="3"/>
          </p:nvPr>
        </p:nvSpPr>
        <p:spPr>
          <a:xfrm>
            <a:off x="187787" y="1621243"/>
            <a:ext cx="11898775" cy="3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700" dirty="0">
                <a:solidFill>
                  <a:srgbClr val="000000"/>
                </a:solidFill>
              </a:rPr>
              <a:t>1</a:t>
            </a:r>
            <a:r>
              <a:rPr lang="ru-RU" sz="1600" dirty="0">
                <a:solidFill>
                  <a:srgbClr val="000000"/>
                </a:solidFill>
              </a:rPr>
              <a:t>) Расширение материала исследования: планируется пополнение корпуса «Пишу тебе», объем увеличится до 45 тыс. открыток 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2) Развитие задач, реализованных на 1 году работы НУГ: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создание модели, осуществляющей хронологическую классификацию открыток (на основании лингвистических особенностей, выявленных за 1 год работы)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анализ синтаксических средств выражения субъективной модальности (развитие задач анализа оценочности, выявления стандартных синтаксических конструкций).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3) Анализ динамики в социальном аспекте: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- создание модели, осуществляющей хронологическую классификацию открыток (на основании лингвистических особенностей, выявленных за 1 год работы)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- создание разметки корпуса по социальным группам отправителей и/или получателей;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- лингвистический анализ маркеров социального значения с помощью инструментов корпусной аналитики (корпусный менеджер </a:t>
            </a:r>
            <a:r>
              <a:rPr lang="ru-RU" sz="1600" dirty="0" err="1">
                <a:solidFill>
                  <a:srgbClr val="000000"/>
                </a:solidFill>
              </a:rPr>
              <a:t>AntConc</a:t>
            </a:r>
            <a:r>
              <a:rPr lang="ru-RU" sz="1600" dirty="0">
                <a:solidFill>
                  <a:srgbClr val="000000"/>
                </a:solidFill>
              </a:rPr>
              <a:t>): лексики, номинирующей социальные явления и группы; гендерно маркированной лексики (феминитивов и маскулинитивов); контекстов с социальной оценочностью; лексики с функцией социальной индексации (т.е. свойственных речи определенной социальной группы).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- охват новых социальных групп, формируемых по профессиональному и территориальному признаку; анализ взаимосвязи социально-демографических характеристик участников переписки и тематик посланий в почтовых открытках.</a:t>
            </a:r>
          </a:p>
          <a:p>
            <a:pPr marL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ru-RU" sz="1600" dirty="0">
                <a:solidFill>
                  <a:srgbClr val="000000"/>
                </a:solidFill>
              </a:rPr>
              <a:t>- охват новых исторических периодов, рассмотрение советских почтовых открыток, как через призму переломных событий - Великая Отечественная война и Перестройка, так и отдельных социальных групп - военные и их взаимодействие с другими, отраженное в почтовых открытках.</a:t>
            </a:r>
          </a:p>
        </p:txBody>
      </p:sp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462987" y="1096864"/>
            <a:ext cx="11021846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dirty="0">
                <a:solidFill>
                  <a:srgbClr val="000000"/>
                </a:solidFill>
              </a:rPr>
              <a:t>Развитие проекта в 2025 году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24B060-4769-62FA-4EA9-A3C718164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body" idx="3"/>
          </p:nvPr>
        </p:nvSpPr>
        <p:spPr>
          <a:xfrm>
            <a:off x="254643" y="1097250"/>
            <a:ext cx="11620507" cy="561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500" b="1" dirty="0" err="1"/>
              <a:t>Лингвистическое</a:t>
            </a:r>
            <a:r>
              <a:rPr lang="en-US" sz="1500" b="1" dirty="0"/>
              <a:t> </a:t>
            </a:r>
            <a:r>
              <a:rPr lang="en-US" sz="1500" b="1" dirty="0" err="1"/>
              <a:t>направление</a:t>
            </a:r>
            <a:r>
              <a:rPr lang="en-US" sz="1500" b="1" dirty="0"/>
              <a:t> </a:t>
            </a:r>
            <a:r>
              <a:rPr lang="en-US" sz="1500" b="1" dirty="0" err="1"/>
              <a:t>исследований</a:t>
            </a:r>
            <a:r>
              <a:rPr lang="en-US" sz="1500" b="1" dirty="0"/>
              <a:t>:</a:t>
            </a:r>
            <a:endParaRPr sz="1500" b="1" dirty="0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500" dirty="0"/>
              <a:t>Куликова В.А. - общее организационное руководство; курирование лингвистического направления исследования; корпусный анализ гендерно маркированной лексики (феминитивов и маскулинитивов), контекстов с социальной оценочностью. 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500" dirty="0"/>
              <a:t>Айсина А. - анализ лексики  с функцией социальной индексации (т.е. свойственной речи определенной социальной группы) с помощью корпусной аналитики, в том числе корпусного менеджера </a:t>
            </a:r>
            <a:r>
              <a:rPr lang="ru-RU" sz="1500" dirty="0" err="1"/>
              <a:t>AntConc</a:t>
            </a:r>
            <a:r>
              <a:rPr lang="ru-RU" sz="1500" dirty="0"/>
              <a:t>: выявление ключевых слов для текстов, написанных представителями разных социальных групп, поиск лексических маркеров социального статуса автора в текстах открыток;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500" dirty="0"/>
              <a:t>Доможирова П. - анализ лексики, номинирующей социальные явления и группы, с помощью корпусной аналитики, в том числе корпусного менеджера </a:t>
            </a:r>
            <a:r>
              <a:rPr lang="ru-RU" sz="1500" dirty="0" err="1"/>
              <a:t>AntConc</a:t>
            </a:r>
            <a:r>
              <a:rPr lang="ru-RU" sz="1500" dirty="0"/>
              <a:t>: составление списка лексем, называющих социальные явления и группы, актуальные для различных исторических периодов, определение функций подобной лексики (обращения, номинация адресата или адресанта, предмет социальной рефлексии и т.д.); анализ динамики функционирования подобной лексики в зависимости от социального статуса говорящего и/или исторической эпохи;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500" dirty="0"/>
              <a:t>Мокина М. – анализ синтаксических средств выражения субъективной модальности с помощью корпусной аналитики, в том числе корпусного менеджера </a:t>
            </a:r>
            <a:r>
              <a:rPr lang="ru-RU" sz="1500" dirty="0" err="1"/>
              <a:t>AntConc</a:t>
            </a:r>
            <a:r>
              <a:rPr lang="ru-RU" sz="1500" dirty="0"/>
              <a:t>: анализ вводных слов и конструкций, модальных частиц, междометий, </a:t>
            </a:r>
            <a:r>
              <a:rPr lang="ru-RU" sz="1500" dirty="0" err="1"/>
              <a:t>фразеологизованных</a:t>
            </a:r>
            <a:r>
              <a:rPr lang="ru-RU" sz="1500" dirty="0"/>
              <a:t> синтаксических структур в текстах открыток; интерпретация связи оценочности и субъективной модальности, характеристика социальной специфики субъективной модальности в текстах открыток;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500" dirty="0"/>
              <a:t>Захарова С. — построение модели автоматической темпоральной классификации открыток на основе языковых признаков с применением классических методов машинного обучения:  исследование и выделение характерных языковых особенностей для открыток разных периодов, проведение многомерного анализа текстов открыток для выявления главных факторов и их коммуникативных функций, построение модели темпоральной классификации на основе выделенных факторов с применением традиционных алгоритмов машинного обучения (логистическая регрессия, K-ближайших соседей, дерево решений)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lang="ru-RU" sz="14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400" dirty="0"/>
          </a:p>
        </p:txBody>
      </p:sp>
      <p:sp>
        <p:nvSpPr>
          <p:cNvPr id="236" name="Google Shape;236;p6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ED0097-64D5-2A76-C50A-1FA73ECFF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3"/>
          </p:nvPr>
        </p:nvSpPr>
        <p:spPr>
          <a:xfrm>
            <a:off x="347241" y="1173076"/>
            <a:ext cx="11296656" cy="547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dirty="0" err="1"/>
              <a:t>Социально-историческое</a:t>
            </a:r>
            <a:r>
              <a:rPr lang="en-US" sz="1800" b="1" dirty="0"/>
              <a:t> </a:t>
            </a:r>
            <a:r>
              <a:rPr lang="en-US" sz="1800" b="1" dirty="0" err="1"/>
              <a:t>направление</a:t>
            </a:r>
            <a:r>
              <a:rPr lang="en-US" sz="1800" b="1" dirty="0"/>
              <a:t> </a:t>
            </a:r>
            <a:r>
              <a:rPr lang="en-US" sz="1800" b="1" dirty="0" err="1"/>
              <a:t>исследований</a:t>
            </a:r>
            <a:r>
              <a:rPr lang="en-US" sz="1800" b="1" dirty="0"/>
              <a:t>:</a:t>
            </a: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800" dirty="0" err="1"/>
              <a:t>Хусяинов</a:t>
            </a:r>
            <a:r>
              <a:rPr lang="ru-RU" sz="1800" dirty="0"/>
              <a:t> Т.М. - курирование социально-исторического направления исследования; анализ взаимосвязей между тематикой почтовых сообщений и социально-демографическими характеристиками участников переписки, рассмотрение отражения мобильности в почтовых открытках.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800" dirty="0"/>
              <a:t>Журавлева М. – изучение социальных и политических вопросов в почтовых открытках, отправленных в период 1985-1993 гг. Предполагается определение влияния трансформаций эпохи “Перестройки” на повседневность участников переписки, появление новых явлений и отражения отношения адресантов к происходящим изменениям.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800" dirty="0" err="1"/>
              <a:t>Мусинова</a:t>
            </a:r>
            <a:r>
              <a:rPr lang="ru-RU" sz="1800" dirty="0"/>
              <a:t> Ю. – расширение тематики открыток отправленных военными. Предполагается расширение исторического периода за счет охвата советских почтовых открыток, как мирного времени, так и военного периода, а также включение новых участников почтовой переписки из числа гражданских лиц, которые получали и отправляли почтовые открытки военным.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-RU" sz="1800" dirty="0"/>
              <a:t>Пермякова П. - составление и изучение подкорпуса почтовых открыток на русском языке, отправленных из населённых пунктов скандинавского культурного пространства в начале XX в., выявление основных тематических сюжетов и стратегий описания пространства.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566997" y="1173075"/>
            <a:ext cx="11058000" cy="8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/>
              <a:t>Результаты</a:t>
            </a:r>
            <a:r>
              <a:rPr lang="en-US" dirty="0"/>
              <a:t> </a:t>
            </a:r>
            <a:r>
              <a:rPr lang="en-US" dirty="0" err="1"/>
              <a:t>исследования</a:t>
            </a:r>
            <a:r>
              <a:rPr lang="en-US" dirty="0"/>
              <a:t>. </a:t>
            </a:r>
            <a:r>
              <a:rPr lang="en-US" dirty="0" err="1"/>
              <a:t>Итоговый</a:t>
            </a:r>
            <a:r>
              <a:rPr lang="en-US" dirty="0"/>
              <a:t> </a:t>
            </a:r>
            <a:r>
              <a:rPr lang="en-US" dirty="0" err="1"/>
              <a:t>отчет</a:t>
            </a:r>
            <a:r>
              <a:rPr lang="en-US" dirty="0"/>
              <a:t> – в </a:t>
            </a:r>
            <a:r>
              <a:rPr lang="en-US" b="1" dirty="0" err="1"/>
              <a:t>ноябре</a:t>
            </a:r>
            <a:r>
              <a:rPr lang="en-US" b="1" dirty="0"/>
              <a:t> 202</a:t>
            </a:r>
            <a:r>
              <a:rPr lang="ru-RU" b="1" dirty="0"/>
              <a:t>5</a:t>
            </a:r>
            <a:r>
              <a:rPr lang="en-US" b="1" dirty="0"/>
              <a:t> </a:t>
            </a:r>
            <a:r>
              <a:rPr lang="en-US" b="1" dirty="0" err="1"/>
              <a:t>года</a:t>
            </a:r>
            <a:r>
              <a:rPr lang="ru-RU" b="1" dirty="0"/>
              <a:t>. Промежуточные отчеты – в мае/июне и в декабре</a:t>
            </a:r>
            <a:endParaRPr b="1" dirty="0"/>
          </a:p>
        </p:txBody>
      </p:sp>
      <p:sp>
        <p:nvSpPr>
          <p:cNvPr id="255" name="Google Shape;255;p8"/>
          <p:cNvSpPr txBox="1">
            <a:spLocks noGrp="1"/>
          </p:cNvSpPr>
          <p:nvPr>
            <p:ph type="body" idx="3"/>
          </p:nvPr>
        </p:nvSpPr>
        <p:spPr>
          <a:xfrm>
            <a:off x="515950" y="4713401"/>
            <a:ext cx="11359200" cy="156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2000" b="1"/>
              <a:t>Представление результатов: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3287725" y="432450"/>
            <a:ext cx="69849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коммуникативных практик в почтовой переписке (на материале корпуса «Пишу тебе»)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p8"/>
          <p:cNvGraphicFramePr/>
          <p:nvPr>
            <p:extLst>
              <p:ext uri="{D42A27DB-BD31-4B8C-83A1-F6EECF244321}">
                <p14:modId xmlns:p14="http://schemas.microsoft.com/office/powerpoint/2010/main" val="2104135885"/>
              </p:ext>
            </p:extLst>
          </p:nvPr>
        </p:nvGraphicFramePr>
        <p:xfrm>
          <a:off x="119401" y="2288761"/>
          <a:ext cx="11953191" cy="4428559"/>
        </p:xfrm>
        <a:graphic>
          <a:graphicData uri="http://schemas.openxmlformats.org/drawingml/2006/table">
            <a:tbl>
              <a:tblPr firstRow="1" bandRow="1">
                <a:noFill/>
                <a:tableStyleId>{3580B544-3236-4B92-92C9-AD85A7B5FEDC}</a:tableStyleId>
              </a:tblPr>
              <a:tblGrid>
                <a:gridCol w="678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4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Результат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Сроки представления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Доклады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на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конференциях</a:t>
                      </a:r>
                      <a:r>
                        <a:rPr lang="en-US" sz="1800" u="none" strike="noStrike" cap="none" dirty="0"/>
                        <a:t> (</a:t>
                      </a:r>
                      <a:r>
                        <a:rPr lang="en-US" sz="1800" u="none" strike="noStrike" cap="none" dirty="0" err="1"/>
                        <a:t>не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менее</a:t>
                      </a:r>
                      <a:r>
                        <a:rPr lang="en-US" sz="1800" u="none" strike="noStrike" cap="none" dirty="0"/>
                        <a:t> 2 </a:t>
                      </a:r>
                      <a:r>
                        <a:rPr lang="en-US" sz="1800" u="none" strike="noStrike" cap="none" dirty="0" err="1"/>
                        <a:t>для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преподавателей</a:t>
                      </a:r>
                      <a:r>
                        <a:rPr lang="en-US" sz="1800" u="none" strike="noStrike" cap="none" dirty="0"/>
                        <a:t>, </a:t>
                      </a:r>
                      <a:r>
                        <a:rPr lang="en-US" sz="1800" u="none" strike="noStrike" cap="none" dirty="0" err="1"/>
                        <a:t>не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менее</a:t>
                      </a:r>
                      <a:r>
                        <a:rPr lang="en-US" sz="1800" u="none" strike="noStrike" cap="none" dirty="0"/>
                        <a:t> 1 </a:t>
                      </a:r>
                      <a:r>
                        <a:rPr lang="en-US" sz="1800" u="none" strike="noStrike" cap="none" dirty="0" err="1"/>
                        <a:t>для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студентов</a:t>
                      </a:r>
                      <a:r>
                        <a:rPr lang="en-US" sz="1800" u="none" strike="noStrike" cap="none" dirty="0"/>
                        <a:t>) с </a:t>
                      </a:r>
                      <a:r>
                        <a:rPr lang="en-US" sz="1800" b="1" u="none" strike="noStrike" cap="none" dirty="0" err="1"/>
                        <a:t>аффилиацией</a:t>
                      </a:r>
                      <a:r>
                        <a:rPr lang="en-US" sz="1800" b="1" u="none" strike="noStrike" cap="none" dirty="0"/>
                        <a:t> ВШЭ и </a:t>
                      </a:r>
                      <a:r>
                        <a:rPr lang="en-US" sz="1800" b="1" u="none" strike="noStrike" cap="none" dirty="0" err="1"/>
                        <a:t>ссылкой</a:t>
                      </a:r>
                      <a:r>
                        <a:rPr lang="en-US" sz="1800" b="1" u="none" strike="noStrike" cap="none" dirty="0"/>
                        <a:t> </a:t>
                      </a:r>
                      <a:r>
                        <a:rPr lang="en-US" sz="1800" b="1" u="none" strike="noStrike" cap="none" dirty="0" err="1"/>
                        <a:t>на</a:t>
                      </a:r>
                      <a:r>
                        <a:rPr lang="en-US" sz="1800" b="1" u="none" strike="noStrike" cap="none" dirty="0"/>
                        <a:t> НУГ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/>
                        <a:t>Студенческие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конференции</a:t>
                      </a:r>
                      <a:r>
                        <a:rPr lang="en-US" sz="1800" u="none" strike="noStrike" cap="none" dirty="0"/>
                        <a:t> – </a:t>
                      </a:r>
                      <a:r>
                        <a:rPr lang="en-US" sz="1800" u="none" strike="noStrike" cap="none" dirty="0" err="1"/>
                        <a:t>весна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либо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сентябрь-октябрь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Коллективная монография с </a:t>
                      </a:r>
                      <a:r>
                        <a:rPr lang="en-US" sz="1800" b="1" u="none" strike="noStrike" cap="none"/>
                        <a:t>аффилиацией ВШЭ и ссылкой на НУГ</a:t>
                      </a:r>
                      <a:r>
                        <a:rPr lang="en-US" sz="1800" u="none" strike="noStrike" cap="none"/>
                        <a:t>, написанная в соавторстве преподавателями и студентами (не менее 1 главы от каждого участника НУГ индивидуально или в соавторстве). Объем текста от каждого автора – не менее 1 а.л. (40 000 печатных знаков с пробелами)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/>
                        <a:t>Итоговый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текст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главы</a:t>
                      </a:r>
                      <a:r>
                        <a:rPr lang="en-US" sz="1800" u="none" strike="noStrike" cap="none" dirty="0"/>
                        <a:t> – </a:t>
                      </a:r>
                      <a:r>
                        <a:rPr lang="ru-RU" sz="1800" u="none" strike="noStrike" cap="none" dirty="0"/>
                        <a:t>1 </a:t>
                      </a:r>
                      <a:r>
                        <a:rPr lang="en-US" sz="1800" u="none" strike="noStrike" cap="none" dirty="0" err="1"/>
                        <a:t>августа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/>
                        <a:t>Студенты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заранее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предоставляют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преподавателям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предварительный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вариант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главы</a:t>
                      </a:r>
                      <a:r>
                        <a:rPr lang="en-US" sz="1800" u="none" strike="noStrike" cap="none" dirty="0"/>
                        <a:t>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/>
                        <a:t>Издание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монографии</a:t>
                      </a:r>
                      <a:r>
                        <a:rPr lang="en-US" sz="1800" u="none" strike="noStrike" cap="none" dirty="0"/>
                        <a:t> – </a:t>
                      </a:r>
                      <a:r>
                        <a:rPr lang="en-US" sz="1800" u="none" strike="noStrike" cap="none" dirty="0" err="1"/>
                        <a:t>сентябрь-октябрь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0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Участие</a:t>
                      </a:r>
                      <a:r>
                        <a:rPr lang="en-US" sz="1800" u="none" strike="noStrike" cap="none" dirty="0"/>
                        <a:t> в </a:t>
                      </a:r>
                      <a:r>
                        <a:rPr lang="en-US" sz="1800" u="none" strike="noStrike" cap="none" dirty="0" err="1"/>
                        <a:t>ежемесячных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семинарах</a:t>
                      </a:r>
                      <a:r>
                        <a:rPr lang="en-US" sz="1800" u="none" strike="noStrike" cap="none" dirty="0"/>
                        <a:t> НУГ. </a:t>
                      </a:r>
                      <a:r>
                        <a:rPr lang="en-US" sz="1800" u="none" strike="noStrike" cap="none" dirty="0" err="1"/>
                        <a:t>Выступления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на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семинарах</a:t>
                      </a:r>
                      <a:r>
                        <a:rPr lang="en-US" sz="1800" u="none" strike="noStrike" cap="none" dirty="0"/>
                        <a:t> НУГ</a:t>
                      </a:r>
                      <a:r>
                        <a:rPr lang="ru-RU" sz="1800" u="none" strike="noStrike" cap="none" dirty="0"/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Презентации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докладов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размещаются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на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сайте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В </a:t>
                      </a:r>
                      <a:r>
                        <a:rPr lang="en-US" sz="1800" u="none" strike="noStrike" cap="none" dirty="0" err="1"/>
                        <a:t>соответствии</a:t>
                      </a:r>
                      <a:r>
                        <a:rPr lang="en-US" sz="1800" u="none" strike="noStrike" cap="none" dirty="0"/>
                        <a:t> с</a:t>
                      </a:r>
                      <a:r>
                        <a:rPr lang="ru-RU" sz="1800" u="none" strike="noStrike" cap="none" dirty="0"/>
                        <a:t> планом семинаров: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>
                          <a:hlinkClick r:id="rId3"/>
                        </a:rPr>
                        <a:t>https://nnov.hse.ru/human/postcards/events</a:t>
                      </a:r>
                      <a:endParaRPr lang="ru-RU"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5534CD71-3745-1652-7413-4EB5CDD09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372BB44-AE78-F33E-E0CC-B62A2F866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38AA1-D618-88CF-27E5-471E6495366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11E6EA-8F3B-03B6-DF0F-4C4DF68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Ожидаемые результаты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8E66CD-0B05-CF41-4F30-A81BCFF68C3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48149" y="2083443"/>
            <a:ext cx="11095720" cy="4041312"/>
          </a:xfrm>
        </p:spPr>
        <p:txBody>
          <a:bodyPr/>
          <a:lstStyle/>
          <a:p>
            <a:r>
              <a:rPr lang="ru-RU" sz="2800" dirty="0"/>
              <a:t>Глава в коллективной монографии (не менее 1 </a:t>
            </a:r>
            <a:r>
              <a:rPr lang="ru-RU" sz="2800" dirty="0" err="1"/>
              <a:t>а.л</a:t>
            </a:r>
            <a:r>
              <a:rPr lang="ru-RU" sz="2800" dirty="0"/>
              <a:t>. от каждого автора)</a:t>
            </a:r>
          </a:p>
          <a:p>
            <a:r>
              <a:rPr lang="ru-RU" sz="2800" dirty="0"/>
              <a:t>Выступления на конференциях: не менее 1 для студентов, не менее 2 для преподавателей</a:t>
            </a:r>
          </a:p>
          <a:p>
            <a:r>
              <a:rPr lang="ru-RU" sz="2800" dirty="0"/>
              <a:t>Выступления на семинаре НУГ (за каждые полгода должно быть выступление – либо на конференции, либо на семинаре, либо конференция + семинар)</a:t>
            </a:r>
          </a:p>
          <a:p>
            <a:r>
              <a:rPr lang="ru-RU" sz="2800" dirty="0"/>
              <a:t>Участие в семинарах НУГ в качестве слушателя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4BAFA60-DEE1-1CF3-2E32-FFEE58886D0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2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1326</Words>
  <Application>Microsoft Office PowerPoint</Application>
  <PresentationFormat>Широкоэкранный</PresentationFormat>
  <Paragraphs>82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Office Theme</vt:lpstr>
      <vt:lpstr>Социально-исторический и социолингвистический анализ на материале корпусных данных</vt:lpstr>
      <vt:lpstr>Проект № 24-00-004 «Динамика коммуникативных практик в почтовой переписке (на материале корпуса «Пишу тебе»)» </vt:lpstr>
      <vt:lpstr>Команда проекта</vt:lpstr>
      <vt:lpstr>Общая методологическая рамка проекта «Динамика коммуникативных практик в почтовой переписке (на материале корпуса «Пишу тебе»)» </vt:lpstr>
      <vt:lpstr>Развитие проекта в 2025 году:</vt:lpstr>
      <vt:lpstr>Презентация PowerPoint</vt:lpstr>
      <vt:lpstr>Презентация PowerPoint</vt:lpstr>
      <vt:lpstr>Результаты исследования. Итоговый отчет – в ноябре 2025 года. Промежуточные отчеты – в мае/июне и в декабре</vt:lpstr>
      <vt:lpstr>Ожидаемые результаты</vt:lpstr>
      <vt:lpstr>Содействие развитию корпуса “Пишу тебе”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основания изучения динамики коммуникативных практик</dc:title>
  <cp:lastModifiedBy>Валентина Куликова</cp:lastModifiedBy>
  <cp:revision>1</cp:revision>
  <dcterms:modified xsi:type="dcterms:W3CDTF">2025-01-22T15:13:01Z</dcterms:modified>
</cp:coreProperties>
</file>