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71" r:id="rId5"/>
    <p:sldId id="272" r:id="rId6"/>
    <p:sldId id="322" r:id="rId7"/>
    <p:sldId id="325" r:id="rId8"/>
    <p:sldId id="292" r:id="rId9"/>
    <p:sldId id="289" r:id="rId10"/>
    <p:sldId id="291" r:id="rId11"/>
    <p:sldId id="293" r:id="rId12"/>
    <p:sldId id="295" r:id="rId13"/>
    <p:sldId id="323" r:id="rId14"/>
    <p:sldId id="297" r:id="rId15"/>
    <p:sldId id="298" r:id="rId16"/>
    <p:sldId id="299" r:id="rId17"/>
    <p:sldId id="319" r:id="rId18"/>
    <p:sldId id="301" r:id="rId19"/>
    <p:sldId id="302" r:id="rId20"/>
    <p:sldId id="303" r:id="rId21"/>
    <p:sldId id="306" r:id="rId22"/>
  </p:sldIdLst>
  <p:sldSz cx="12192000" cy="6858000"/>
  <p:notesSz cx="9144000" cy="6858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4" pos="1209" userDrawn="1">
          <p15:clr>
            <a:srgbClr val="A4A3A4"/>
          </p15:clr>
        </p15:guide>
        <p15:guide id="5" pos="2955" userDrawn="1">
          <p15:clr>
            <a:srgbClr val="A4A3A4"/>
          </p15:clr>
        </p15:guide>
        <p15:guide id="6" pos="2071" userDrawn="1">
          <p15:clr>
            <a:srgbClr val="A4A3A4"/>
          </p15:clr>
        </p15:guide>
        <p15:guide id="9" pos="3840" userDrawn="1">
          <p15:clr>
            <a:srgbClr val="A4A3A4"/>
          </p15:clr>
        </p15:guide>
        <p15:guide id="10" pos="4702" userDrawn="1">
          <p15:clr>
            <a:srgbClr val="A4A3A4"/>
          </p15:clr>
        </p15:guide>
        <p15:guide id="11" pos="5586" userDrawn="1">
          <p15:clr>
            <a:srgbClr val="A4A3A4"/>
          </p15:clr>
        </p15:guide>
        <p15:guide id="12" pos="7333" userDrawn="1">
          <p15:clr>
            <a:srgbClr val="A4A3A4"/>
          </p15:clr>
        </p15:guide>
        <p15:guide id="13" orient="horz" pos="3952" userDrawn="1">
          <p15:clr>
            <a:srgbClr val="A4A3A4"/>
          </p15:clr>
        </p15:guide>
        <p15:guide id="15" pos="6471" userDrawn="1">
          <p15:clr>
            <a:srgbClr val="A4A3A4"/>
          </p15:clr>
        </p15:guide>
        <p15:guide id="16" orient="horz" pos="913"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утьков Юрий Юрьевич" initials="КЮЮ"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A9B"/>
    <a:srgbClr val="0E2D69"/>
    <a:srgbClr val="029C63"/>
    <a:srgbClr val="96628C"/>
    <a:srgbClr val="11A0D7"/>
    <a:srgbClr val="E61F3D"/>
    <a:srgbClr val="CD5A5A"/>
    <a:srgbClr val="FFD746"/>
    <a:srgbClr val="D9D9D9"/>
    <a:srgbClr val="EB68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5"/>
    <p:restoredTop sz="91509" autoAdjust="0"/>
  </p:normalViewPr>
  <p:slideViewPr>
    <p:cSldViewPr snapToGrid="0" snapToObjects="1">
      <p:cViewPr varScale="1">
        <p:scale>
          <a:sx n="80" d="100"/>
          <a:sy n="80" d="100"/>
        </p:scale>
        <p:origin x="1013" y="-240"/>
      </p:cViewPr>
      <p:guideLst>
        <p:guide pos="325"/>
        <p:guide pos="1209"/>
        <p:guide pos="2955"/>
        <p:guide pos="2071"/>
        <p:guide pos="3840"/>
        <p:guide pos="4702"/>
        <p:guide pos="5586"/>
        <p:guide pos="7333"/>
        <p:guide orient="horz" pos="3952"/>
        <p:guide pos="6471"/>
        <p:guide orient="horz" pos="91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4" d="100"/>
          <a:sy n="134" d="100"/>
        </p:scale>
        <p:origin x="3648" y="1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3261BF4-8B2C-784B-9959-B59A059012C3}" type="datetimeFigureOut">
              <a:rPr lang="x-none" smtClean="0"/>
              <a:pPr/>
              <a:t>30.01.2025</a:t>
            </a:fld>
            <a:endParaRPr lang="x-none"/>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C748903-8EB5-294E-A216-6B54B0368783}" type="slidenum">
              <a:rPr lang="x-none" smtClean="0"/>
              <a:pPr/>
              <a:t>‹#›</a:t>
            </a:fld>
            <a:endParaRPr lang="x-none"/>
          </a:p>
        </p:txBody>
      </p:sp>
    </p:spTree>
    <p:extLst>
      <p:ext uri="{BB962C8B-B14F-4D97-AF65-F5344CB8AC3E}">
        <p14:creationId xmlns:p14="http://schemas.microsoft.com/office/powerpoint/2010/main" val="173168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C748903-8EB5-294E-A216-6B54B0368783}" type="slidenum">
              <a:rPr lang="x-none" smtClean="0"/>
              <a:pPr/>
              <a:t>17</a:t>
            </a:fld>
            <a:endParaRPr lang="x-none"/>
          </a:p>
        </p:txBody>
      </p:sp>
    </p:spTree>
    <p:extLst>
      <p:ext uri="{BB962C8B-B14F-4D97-AF65-F5344CB8AC3E}">
        <p14:creationId xmlns:p14="http://schemas.microsoft.com/office/powerpoint/2010/main" val="371414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descr="A blue circle with white text&#10;&#10;Description automatically generated with low confidence">
            <a:extLst>
              <a:ext uri="{FF2B5EF4-FFF2-40B4-BE49-F238E27FC236}">
                <a16:creationId xmlns:a16="http://schemas.microsoft.com/office/drawing/2014/main" id="{BA292C80-0DA8-194A-9A66-279048FA2A54}"/>
              </a:ext>
            </a:extLst>
          </p:cNvPr>
          <p:cNvPicPr>
            <a:picLocks noChangeAspect="1"/>
          </p:cNvPicPr>
          <p:nvPr userDrawn="1"/>
        </p:nvPicPr>
        <p:blipFill>
          <a:blip r:embed="rId3"/>
          <a:stretch>
            <a:fill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id="{6007C52F-2E27-E24A-B9DC-AAAB052DBD59}"/>
              </a:ext>
            </a:extLst>
          </p:cNvPr>
          <p:cNvSpPr>
            <a:spLocks noGrp="1"/>
          </p:cNvSpPr>
          <p:nvPr>
            <p:ph type="title" hasCustomPrompt="1"/>
          </p:nvPr>
        </p:nvSpPr>
        <p:spPr>
          <a:xfrm>
            <a:off x="1027967" y="2404670"/>
            <a:ext cx="7634059" cy="1978323"/>
          </a:xfr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ru-RU" sz="4400" dirty="0">
                <a:solidFill>
                  <a:srgbClr val="102D69"/>
                </a:solidFill>
                <a:latin typeface="HSE Sans" panose="02000000000000000000" pitchFamily="2" charset="0"/>
              </a:rPr>
              <a:t>Название презентации</a:t>
            </a:r>
            <a:br>
              <a:rPr lang="ru-RU" sz="4400" dirty="0">
                <a:solidFill>
                  <a:srgbClr val="102D69"/>
                </a:solidFill>
                <a:latin typeface="HSE Sans" panose="02000000000000000000" pitchFamily="2" charset="0"/>
              </a:rPr>
            </a:br>
            <a:r>
              <a:rPr lang="ru-RU" sz="4400" dirty="0">
                <a:solidFill>
                  <a:srgbClr val="102D69"/>
                </a:solidFill>
                <a:latin typeface="HSE Sans" panose="02000000000000000000" pitchFamily="2" charset="0"/>
              </a:rPr>
              <a:t>может быть набрано в две </a:t>
            </a:r>
            <a:br>
              <a:rPr lang="ru-RU" sz="4400" dirty="0">
                <a:solidFill>
                  <a:srgbClr val="102D69"/>
                </a:solidFill>
                <a:latin typeface="HSE Sans" panose="02000000000000000000" pitchFamily="2" charset="0"/>
              </a:rPr>
            </a:br>
            <a:r>
              <a:rPr lang="ru-RU" sz="4400" dirty="0">
                <a:solidFill>
                  <a:srgbClr val="102D69"/>
                </a:solidFill>
                <a:latin typeface="HSE Sans" panose="02000000000000000000" pitchFamily="2" charset="0"/>
              </a:rPr>
              <a:t>или три строки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id="{18109844-C2E7-354F-9C01-8834E4DCE373}"/>
              </a:ext>
            </a:extLst>
          </p:cNvPr>
          <p:cNvSpPr>
            <a:spLocks noGrp="1"/>
          </p:cNvSpPr>
          <p:nvPr>
            <p:ph type="body" sz="quarter" idx="10" hasCustomPrompt="1"/>
          </p:nvPr>
        </p:nvSpPr>
        <p:spPr>
          <a:xfrm>
            <a:off x="2074947" y="1187841"/>
            <a:ext cx="3848717" cy="435163"/>
          </a:xfr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ru-RU" dirty="0">
                <a:latin typeface="HSE Sans" panose="02000000000000000000" pitchFamily="2" charset="0"/>
              </a:rPr>
              <a:t>Название факультета</a:t>
            </a:r>
            <a:br>
              <a:rPr lang="ru-RU" dirty="0">
                <a:latin typeface="HSE Sans" panose="02000000000000000000" pitchFamily="2" charset="0"/>
              </a:rPr>
            </a:br>
            <a:r>
              <a:rPr lang="ru-RU" dirty="0">
                <a:latin typeface="HSE Sans" panose="02000000000000000000" pitchFamily="2" charset="0"/>
              </a:rPr>
              <a:t>в две строки</a:t>
            </a:r>
            <a:r>
              <a:rPr lang="en-GB" dirty="0">
                <a:latin typeface="HSE Sans" panose="02000000000000000000" pitchFamily="2" charset="0"/>
              </a:rPr>
              <a:t> (16 </a:t>
            </a:r>
            <a:r>
              <a:rPr lang="en-GB" dirty="0" err="1">
                <a:latin typeface="HSE Sans" panose="02000000000000000000" pitchFamily="2" charset="0"/>
              </a:rPr>
              <a:t>pt</a:t>
            </a:r>
            <a:r>
              <a:rPr lang="en-GB" dirty="0">
                <a:latin typeface="HSE Sans" panose="02000000000000000000" pitchFamily="2" charset="0"/>
              </a:rPr>
              <a:t>)</a:t>
            </a:r>
            <a:endParaRPr lang="ru-RU" dirty="0">
              <a:latin typeface="HSE Sans" panose="02000000000000000000" pitchFamily="2" charset="0"/>
            </a:endParaRPr>
          </a:p>
        </p:txBody>
      </p:sp>
      <p:sp>
        <p:nvSpPr>
          <p:cNvPr id="25" name="Текст 24">
            <a:extLst>
              <a:ext uri="{FF2B5EF4-FFF2-40B4-BE49-F238E27FC236}">
                <a16:creationId xmlns:a16="http://schemas.microsoft.com/office/drawing/2014/main" id="{40A04329-C800-BB42-BFE0-7E3C68848DA7}"/>
              </a:ext>
            </a:extLst>
          </p:cNvPr>
          <p:cNvSpPr>
            <a:spLocks noGrp="1"/>
          </p:cNvSpPr>
          <p:nvPr>
            <p:ph type="body" sz="quarter" idx="11" hasCustomPrompt="1"/>
          </p:nvPr>
        </p:nvSpPr>
        <p:spPr>
          <a:xfrm>
            <a:off x="6259420" y="1173829"/>
            <a:ext cx="2278063" cy="463186"/>
          </a:xfr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200" dirty="0">
                <a:latin typeface="HSE Sans" panose="02000000000000000000" pitchFamily="2" charset="0"/>
              </a:rPr>
              <a:t>Название подразделения</a:t>
            </a:r>
            <a:br>
              <a:rPr lang="ru-RU" sz="1200" dirty="0">
                <a:latin typeface="HSE Sans" panose="02000000000000000000" pitchFamily="2" charset="0"/>
              </a:rPr>
            </a:br>
            <a:r>
              <a:rPr lang="ru-RU" sz="1200" dirty="0">
                <a:latin typeface="HSE Sans" panose="02000000000000000000" pitchFamily="2" charset="0"/>
              </a:rPr>
              <a:t>в две или три строки</a:t>
            </a:r>
            <a:r>
              <a:rPr lang="en-GB" sz="1200" dirty="0">
                <a:latin typeface="HSE Sans" panose="02000000000000000000" pitchFamily="2" charset="0"/>
              </a:rPr>
              <a:t> (12pt)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id="{98337931-3EC2-F348-99EA-860F4FFDC188}"/>
              </a:ext>
            </a:extLst>
          </p:cNvPr>
          <p:cNvSpPr>
            <a:spLocks noGrp="1"/>
          </p:cNvSpPr>
          <p:nvPr>
            <p:ph type="body" idx="12" hasCustomPrompt="1"/>
          </p:nvPr>
        </p:nvSpPr>
        <p:spPr>
          <a:xfrm>
            <a:off x="8786720" y="1173829"/>
            <a:ext cx="2217738" cy="463186"/>
          </a:xfr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200" dirty="0">
                <a:latin typeface="HSE Sans" panose="02000000000000000000" pitchFamily="2" charset="0"/>
              </a:rPr>
              <a:t>Москва</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(12pt)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id="{EEA7A79B-D410-B44F-BF32-C3EAEFC20A6E}"/>
              </a:ext>
            </a:extLst>
          </p:cNvPr>
          <p:cNvSpPr>
            <a:spLocks noGrp="1"/>
          </p:cNvSpPr>
          <p:nvPr>
            <p:ph type="body" sz="quarter" idx="13" hasCustomPrompt="1"/>
          </p:nvPr>
        </p:nvSpPr>
        <p:spPr>
          <a:xfrm>
            <a:off x="1027967" y="4824914"/>
            <a:ext cx="7625267" cy="652860"/>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600" dirty="0">
                <a:latin typeface="HSE Sans" panose="02000000000000000000" pitchFamily="2" charset="0"/>
              </a:rPr>
              <a:t>Если нужно больше места, то используйте подзаголовок</a:t>
            </a:r>
            <a:r>
              <a:rPr lang="en-GB" sz="1600" dirty="0">
                <a:latin typeface="HSE Sans" panose="02000000000000000000" pitchFamily="2" charset="0"/>
              </a:rPr>
              <a:t>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41828959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цв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328428E-0D3D-6E4B-BAC0-3F63BAF7DB7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86CF47C6-D972-9E44-A717-6848F348939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412FEF63-77C0-7C4A-B9BE-4BC0EEEEB78C}"/>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C4F550E9-E979-284D-B65F-44E092DD9D0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39D099-B515-F343-BF7A-A95468DA3860}"/>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396B1F99-9711-C64F-A7C9-4F1D89E7F11D}"/>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9C21DFE9-C3B2-C54E-9275-7776355F7360}"/>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5A73F99D-6D58-724E-ADB3-150D9B24F8CB}"/>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id="{7E89E360-BE39-5041-BAD6-C7B708340AA2}"/>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9" name="Заголовок 31">
            <a:extLst>
              <a:ext uri="{FF2B5EF4-FFF2-40B4-BE49-F238E27FC236}">
                <a16:creationId xmlns:a16="http://schemas.microsoft.com/office/drawing/2014/main" id="{1C20890C-BC1C-0745-9AF3-46700BA27C4A}"/>
              </a:ext>
            </a:extLst>
          </p:cNvPr>
          <p:cNvSpPr>
            <a:spLocks noGrp="1"/>
          </p:cNvSpPr>
          <p:nvPr>
            <p:ph type="title" hasCustomPrompt="1"/>
          </p:nvPr>
        </p:nvSpPr>
        <p:spPr>
          <a:xfrm>
            <a:off x="585899" y="1447790"/>
            <a:ext cx="4322530"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Дополнительная </a:t>
            </a:r>
            <a:br>
              <a:rPr lang="ru-RU" sz="2400" dirty="0">
                <a:solidFill>
                  <a:srgbClr val="102D69"/>
                </a:solidFill>
                <a:latin typeface="HSE Sans" panose="02000000000000000000" pitchFamily="2" charset="0"/>
              </a:rPr>
            </a:br>
            <a:r>
              <a:rPr lang="ru-RU" sz="2400" dirty="0">
                <a:solidFill>
                  <a:srgbClr val="102D69"/>
                </a:solidFill>
                <a:latin typeface="HSE Sans" panose="02000000000000000000" pitchFamily="2" charset="0"/>
              </a:rPr>
              <a:t>цветовая гамма</a:t>
            </a:r>
          </a:p>
        </p:txBody>
      </p:sp>
      <p:sp>
        <p:nvSpPr>
          <p:cNvPr id="20" name="Текст 35">
            <a:extLst>
              <a:ext uri="{FF2B5EF4-FFF2-40B4-BE49-F238E27FC236}">
                <a16:creationId xmlns:a16="http://schemas.microsoft.com/office/drawing/2014/main" id="{CA2589F7-4500-024F-8E07-D726629A599C}"/>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Для оформления графиков, таблиц, диаграмм могут потребоваться дополнительные цвета и вы совершенно правы, задавая вопрос, какие цвета использовать и где их взять. Мы предлагаем использовать палитру цветов Вышки для этих целей.</a:t>
            </a:r>
          </a:p>
        </p:txBody>
      </p:sp>
      <p:sp>
        <p:nvSpPr>
          <p:cNvPr id="21" name="Oval 5">
            <a:extLst>
              <a:ext uri="{FF2B5EF4-FFF2-40B4-BE49-F238E27FC236}">
                <a16:creationId xmlns:a16="http://schemas.microsoft.com/office/drawing/2014/main" id="{D2CA403A-98E7-6C42-8F44-30AB6622C802}"/>
              </a:ext>
            </a:extLst>
          </p:cNvPr>
          <p:cNvSpPr/>
          <p:nvPr userDrawn="1"/>
        </p:nvSpPr>
        <p:spPr>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0">
            <a:extLst>
              <a:ext uri="{FF2B5EF4-FFF2-40B4-BE49-F238E27FC236}">
                <a16:creationId xmlns:a16="http://schemas.microsoft.com/office/drawing/2014/main" id="{42ABAA5D-E7AB-6E48-9D43-A48178C9BDD4}"/>
              </a:ext>
            </a:extLst>
          </p:cNvPr>
          <p:cNvSpPr/>
          <p:nvPr userDrawn="1"/>
        </p:nvSpPr>
        <p:spPr>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id="{209F185A-8F67-9C42-A7C5-87E483F4FC19}"/>
              </a:ext>
            </a:extLst>
          </p:cNvPr>
          <p:cNvSpPr/>
          <p:nvPr userDrawn="1"/>
        </p:nvSpPr>
        <p:spPr>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Oval 23">
            <a:extLst>
              <a:ext uri="{FF2B5EF4-FFF2-40B4-BE49-F238E27FC236}">
                <a16:creationId xmlns:a16="http://schemas.microsoft.com/office/drawing/2014/main" id="{279AE0F6-4E37-6C4D-AF45-824EEE489A15}"/>
              </a:ext>
            </a:extLst>
          </p:cNvPr>
          <p:cNvSpPr/>
          <p:nvPr userDrawn="1"/>
        </p:nvSpPr>
        <p:spPr>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Oval 26">
            <a:extLst>
              <a:ext uri="{FF2B5EF4-FFF2-40B4-BE49-F238E27FC236}">
                <a16:creationId xmlns:a16="http://schemas.microsoft.com/office/drawing/2014/main" id="{330C0EA4-7FD1-CE4D-AC95-8C484C5AC790}"/>
              </a:ext>
            </a:extLst>
          </p:cNvPr>
          <p:cNvSpPr/>
          <p:nvPr userDrawn="1"/>
        </p:nvSpPr>
        <p:spPr>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Oval 29">
            <a:extLst>
              <a:ext uri="{FF2B5EF4-FFF2-40B4-BE49-F238E27FC236}">
                <a16:creationId xmlns:a16="http://schemas.microsoft.com/office/drawing/2014/main" id="{4C53CF3D-7EFB-DF4F-8EA6-5644574E9AFB}"/>
              </a:ext>
            </a:extLst>
          </p:cNvPr>
          <p:cNvSpPr/>
          <p:nvPr userDrawn="1"/>
        </p:nvSpPr>
        <p:spPr>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Oval 33">
            <a:extLst>
              <a:ext uri="{FF2B5EF4-FFF2-40B4-BE49-F238E27FC236}">
                <a16:creationId xmlns:a16="http://schemas.microsoft.com/office/drawing/2014/main" id="{B42CE88A-E9A3-2A4E-BD50-EB37311F39EC}"/>
              </a:ext>
            </a:extLst>
          </p:cNvPr>
          <p:cNvSpPr/>
          <p:nvPr userDrawn="1"/>
        </p:nvSpPr>
        <p:spPr>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34">
            <a:extLst>
              <a:ext uri="{FF2B5EF4-FFF2-40B4-BE49-F238E27FC236}">
                <a16:creationId xmlns:a16="http://schemas.microsoft.com/office/drawing/2014/main" id="{B699EFDF-DB9D-3C4F-9D1F-461508017BDA}"/>
              </a:ext>
            </a:extLst>
          </p:cNvPr>
          <p:cNvSpPr/>
          <p:nvPr userDrawn="1"/>
        </p:nvSpPr>
        <p:spPr>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35">
            <a:extLst>
              <a:ext uri="{FF2B5EF4-FFF2-40B4-BE49-F238E27FC236}">
                <a16:creationId xmlns:a16="http://schemas.microsoft.com/office/drawing/2014/main" id="{5DF3131C-EEA1-5446-B567-C9DA0A2A1AFF}"/>
              </a:ext>
            </a:extLst>
          </p:cNvPr>
          <p:cNvSpPr/>
          <p:nvPr userDrawn="1"/>
        </p:nvSpPr>
        <p:spPr>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36">
            <a:extLst>
              <a:ext uri="{FF2B5EF4-FFF2-40B4-BE49-F238E27FC236}">
                <a16:creationId xmlns:a16="http://schemas.microsoft.com/office/drawing/2014/main" id="{6D03B317-B61D-2945-8C0A-A6EBD87ACD07}"/>
              </a:ext>
            </a:extLst>
          </p:cNvPr>
          <p:cNvSpPr/>
          <p:nvPr userDrawn="1"/>
        </p:nvSpPr>
        <p:spPr>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Oval 37">
            <a:extLst>
              <a:ext uri="{FF2B5EF4-FFF2-40B4-BE49-F238E27FC236}">
                <a16:creationId xmlns:a16="http://schemas.microsoft.com/office/drawing/2014/main" id="{9C0266F1-C0B7-624A-A873-5F2C8801E766}"/>
              </a:ext>
            </a:extLst>
          </p:cNvPr>
          <p:cNvSpPr/>
          <p:nvPr userDrawn="1"/>
        </p:nvSpPr>
        <p:spPr>
          <a:xfrm>
            <a:off x="5392982" y="3969609"/>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val 38">
            <a:extLst>
              <a:ext uri="{FF2B5EF4-FFF2-40B4-BE49-F238E27FC236}">
                <a16:creationId xmlns:a16="http://schemas.microsoft.com/office/drawing/2014/main" id="{30C0C10E-388C-9843-8270-19D471BD3756}"/>
              </a:ext>
            </a:extLst>
          </p:cNvPr>
          <p:cNvSpPr/>
          <p:nvPr userDrawn="1"/>
        </p:nvSpPr>
        <p:spPr>
          <a:xfrm>
            <a:off x="6742925" y="3969609"/>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Oval 39">
            <a:extLst>
              <a:ext uri="{FF2B5EF4-FFF2-40B4-BE49-F238E27FC236}">
                <a16:creationId xmlns:a16="http://schemas.microsoft.com/office/drawing/2014/main" id="{87047EA3-79D2-8644-A568-E64AA1D7D370}"/>
              </a:ext>
            </a:extLst>
          </p:cNvPr>
          <p:cNvSpPr/>
          <p:nvPr userDrawn="1"/>
        </p:nvSpPr>
        <p:spPr>
          <a:xfrm>
            <a:off x="8092868" y="3969609"/>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Oval 40">
            <a:extLst>
              <a:ext uri="{FF2B5EF4-FFF2-40B4-BE49-F238E27FC236}">
                <a16:creationId xmlns:a16="http://schemas.microsoft.com/office/drawing/2014/main" id="{7F5D1C6B-4E6B-0346-A5DC-C511DB14EFD6}"/>
              </a:ext>
            </a:extLst>
          </p:cNvPr>
          <p:cNvSpPr/>
          <p:nvPr userDrawn="1"/>
        </p:nvSpPr>
        <p:spPr>
          <a:xfrm>
            <a:off x="9442811" y="3969609"/>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Oval 41">
            <a:extLst>
              <a:ext uri="{FF2B5EF4-FFF2-40B4-BE49-F238E27FC236}">
                <a16:creationId xmlns:a16="http://schemas.microsoft.com/office/drawing/2014/main" id="{EB421DBA-35DE-2C4F-A89E-27F0998EF4E8}"/>
              </a:ext>
            </a:extLst>
          </p:cNvPr>
          <p:cNvSpPr/>
          <p:nvPr userDrawn="1"/>
        </p:nvSpPr>
        <p:spPr>
          <a:xfrm>
            <a:off x="10792754" y="3969609"/>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Oval 42">
            <a:extLst>
              <a:ext uri="{FF2B5EF4-FFF2-40B4-BE49-F238E27FC236}">
                <a16:creationId xmlns:a16="http://schemas.microsoft.com/office/drawing/2014/main" id="{081BD842-A9A1-5B44-81ED-A97BA390032B}"/>
              </a:ext>
            </a:extLst>
          </p:cNvPr>
          <p:cNvSpPr/>
          <p:nvPr userDrawn="1"/>
        </p:nvSpPr>
        <p:spPr>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Oval 43">
            <a:extLst>
              <a:ext uri="{FF2B5EF4-FFF2-40B4-BE49-F238E27FC236}">
                <a16:creationId xmlns:a16="http://schemas.microsoft.com/office/drawing/2014/main" id="{036EE7D2-A33A-434C-B272-C82E2CDD4D4D}"/>
              </a:ext>
            </a:extLst>
          </p:cNvPr>
          <p:cNvSpPr/>
          <p:nvPr userDrawn="1"/>
        </p:nvSpPr>
        <p:spPr>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Oval 44">
            <a:extLst>
              <a:ext uri="{FF2B5EF4-FFF2-40B4-BE49-F238E27FC236}">
                <a16:creationId xmlns:a16="http://schemas.microsoft.com/office/drawing/2014/main" id="{7DD65DA4-F076-C242-813E-8C17DCABCCFB}"/>
              </a:ext>
            </a:extLst>
          </p:cNvPr>
          <p:cNvSpPr/>
          <p:nvPr userDrawn="1"/>
        </p:nvSpPr>
        <p:spPr>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Oval 45">
            <a:extLst>
              <a:ext uri="{FF2B5EF4-FFF2-40B4-BE49-F238E27FC236}">
                <a16:creationId xmlns:a16="http://schemas.microsoft.com/office/drawing/2014/main" id="{8A44D99D-BF66-2848-B460-F59D8ECF5690}"/>
              </a:ext>
            </a:extLst>
          </p:cNvPr>
          <p:cNvSpPr/>
          <p:nvPr userDrawn="1"/>
        </p:nvSpPr>
        <p:spPr>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Oval 46">
            <a:extLst>
              <a:ext uri="{FF2B5EF4-FFF2-40B4-BE49-F238E27FC236}">
                <a16:creationId xmlns:a16="http://schemas.microsoft.com/office/drawing/2014/main" id="{9B130CEB-3D74-B647-BA6B-32F7D70FD354}"/>
              </a:ext>
            </a:extLst>
          </p:cNvPr>
          <p:cNvSpPr/>
          <p:nvPr userDrawn="1"/>
        </p:nvSpPr>
        <p:spPr>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86705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истый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A7FA04E4-3213-8F41-B068-4DC28144142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938052A0-3DF0-DC47-B7E0-C20EF981C230}"/>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8C6147F0-3CA1-264C-B2B2-F88597196943}"/>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2CDF50E-4D58-AF4A-ABFD-140AF88B3681}"/>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2171D1-2A5B-7A4A-9760-17CCE51B980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3C71A0C3-CD3E-0748-98E5-6B2507CAB296}"/>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a:extLst>
              <a:ext uri="{FF2B5EF4-FFF2-40B4-BE49-F238E27FC236}">
                <a16:creationId xmlns:a16="http://schemas.microsoft.com/office/drawing/2014/main" id="{9856D01B-EC9A-6047-B7FB-D47084AB3F50}"/>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83E23342-AC91-354A-9A28-A14FF7BADCD2}"/>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9">
            <a:extLst>
              <a:ext uri="{FF2B5EF4-FFF2-40B4-BE49-F238E27FC236}">
                <a16:creationId xmlns:a16="http://schemas.microsoft.com/office/drawing/2014/main" id="{BB1CCE68-8F57-1A41-BC43-633D2EFC801E}"/>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Tree>
    <p:extLst>
      <p:ext uri="{BB962C8B-B14F-4D97-AF65-F5344CB8AC3E}">
        <p14:creationId xmlns:p14="http://schemas.microsoft.com/office/powerpoint/2010/main" val="31952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чисты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06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екст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4A1436AC-5F96-2A4F-BFC7-B3442083EBE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11" name="Straight Connector 19">
            <a:extLst>
              <a:ext uri="{FF2B5EF4-FFF2-40B4-BE49-F238E27FC236}">
                <a16:creationId xmlns:a16="http://schemas.microsoft.com/office/drawing/2014/main" id="{067DD2ED-246D-7D41-B51F-FED98BF873F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68E8C250-D449-A743-8975-B5BFB04D9744}"/>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DD1C71CA-B883-AF42-959D-BCA5690AAA4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D3A12E-0E10-C441-81D2-C3C1EB6A053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9" name="Straight Connector 59">
            <a:extLst>
              <a:ext uri="{FF2B5EF4-FFF2-40B4-BE49-F238E27FC236}">
                <a16:creationId xmlns:a16="http://schemas.microsoft.com/office/drawing/2014/main" id="{3447008E-4F3B-FC4E-B96D-3927FAE1ED1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a:extLst>
              <a:ext uri="{FF2B5EF4-FFF2-40B4-BE49-F238E27FC236}">
                <a16:creationId xmlns:a16="http://schemas.microsoft.com/office/drawing/2014/main" id="{61115A7A-23E5-E442-9551-F72F1CDA57B9}"/>
              </a:ext>
            </a:extLst>
          </p:cNvPr>
          <p:cNvSpPr>
            <a:spLocks noGrp="1"/>
          </p:cNvSpPr>
          <p:nvPr>
            <p:ph type="pic" sz="quarter" idx="10" hasCustomPrompt="1"/>
          </p:nvPr>
        </p:nvSpPr>
        <p:spPr>
          <a:xfrm>
            <a:off x="6684653" y="1447790"/>
            <a:ext cx="4325167" cy="4325107"/>
          </a:xfrm>
          <a:solidFill>
            <a:srgbClr val="D9D9D9"/>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lumMod val="1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2800" dirty="0">
                <a:solidFill>
                  <a:schemeClr val="tx1"/>
                </a:solidFill>
                <a:latin typeface="HSE Sans" panose="02000000000000000000" pitchFamily="2" charset="0"/>
              </a:rPr>
              <a:t>Чтобы слайд не выглядел пустым, сюда можно поставить иллюстрацию или фотографию</a:t>
            </a:r>
            <a:endParaRPr lang="x-none" sz="2800">
              <a:solidFill>
                <a:schemeClr val="tx1"/>
              </a:solidFill>
              <a:latin typeface="HSE Sans" panose="02000000000000000000" pitchFamily="2" charset="0"/>
            </a:endParaRPr>
          </a:p>
        </p:txBody>
      </p:sp>
      <p:sp>
        <p:nvSpPr>
          <p:cNvPr id="32" name="Заголовок 31">
            <a:extLst>
              <a:ext uri="{FF2B5EF4-FFF2-40B4-BE49-F238E27FC236}">
                <a16:creationId xmlns:a16="http://schemas.microsoft.com/office/drawing/2014/main" id="{9ED7AA97-D972-DF4F-B662-A65F2A544CC5}"/>
              </a:ext>
            </a:extLst>
          </p:cNvPr>
          <p:cNvSpPr>
            <a:spLocks noGrp="1"/>
          </p:cNvSpPr>
          <p:nvPr>
            <p:ph type="title" hasCustomPrompt="1"/>
          </p:nvPr>
        </p:nvSpPr>
        <p:spPr>
          <a:xfrm>
            <a:off x="585898" y="1447790"/>
            <a:ext cx="5245560"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a:t>
            </a:r>
            <a:br>
              <a:rPr lang="ru-RU" sz="2400" dirty="0">
                <a:solidFill>
                  <a:srgbClr val="102D69"/>
                </a:solidFill>
                <a:latin typeface="HSE Sans" panose="02000000000000000000" pitchFamily="2" charset="0"/>
              </a:rPr>
            </a:br>
            <a:r>
              <a:rPr lang="ru-RU" sz="2400" dirty="0">
                <a:solidFill>
                  <a:srgbClr val="102D69"/>
                </a:solidFill>
                <a:latin typeface="HSE Sans" panose="02000000000000000000" pitchFamily="2" charset="0"/>
              </a:rPr>
              <a:t>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36" name="Текст 35">
            <a:extLst>
              <a:ext uri="{FF2B5EF4-FFF2-40B4-BE49-F238E27FC236}">
                <a16:creationId xmlns:a16="http://schemas.microsoft.com/office/drawing/2014/main" id="{69E35E54-2B19-7441-876F-1C6A84F4F156}"/>
              </a:ext>
            </a:extLst>
          </p:cNvPr>
          <p:cNvSpPr>
            <a:spLocks noGrp="1"/>
          </p:cNvSpPr>
          <p:nvPr>
            <p:ph type="body" sz="quarter" idx="12" hasCustomPrompt="1"/>
          </p:nvPr>
        </p:nvSpPr>
        <p:spPr>
          <a:xfrm>
            <a:off x="585897" y="2379663"/>
            <a:ext cx="5245561" cy="3393234"/>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lvl="0"/>
            <a:r>
              <a:rPr lang="ru-RU" dirty="0"/>
              <a:t>Небольшие куски текста (13</a:t>
            </a:r>
            <a:r>
              <a:rPr lang="en-US" dirty="0" err="1"/>
              <a:t>pt</a:t>
            </a:r>
            <a:r>
              <a:rPr lang="en-US" dirty="0"/>
              <a:t>) </a:t>
            </a:r>
            <a:r>
              <a:rPr lang="ru-RU" dirty="0"/>
              <a:t>можно набирать в одну колонку, но не делайте колонку на всю ширину экрана.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у вас есть свободное пространство и вы считаете, что текст одинок и ему нужна компания, то поставьте рядом небольшое изображение, которое иллюстрирует ваш текст или дополняет его.</a:t>
            </a:r>
          </a:p>
        </p:txBody>
      </p:sp>
      <p:sp>
        <p:nvSpPr>
          <p:cNvPr id="38" name="Текст 37">
            <a:extLst>
              <a:ext uri="{FF2B5EF4-FFF2-40B4-BE49-F238E27FC236}">
                <a16:creationId xmlns:a16="http://schemas.microsoft.com/office/drawing/2014/main" id="{7FB4A275-856E-364D-8AA4-2071AADC6AAA}"/>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40" name="Текст 39">
            <a:extLst>
              <a:ext uri="{FF2B5EF4-FFF2-40B4-BE49-F238E27FC236}">
                <a16:creationId xmlns:a16="http://schemas.microsoft.com/office/drawing/2014/main" id="{58FBA0EA-8BE0-A643-B258-4E5C34467172}"/>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41" name="Текст 39">
            <a:extLst>
              <a:ext uri="{FF2B5EF4-FFF2-40B4-BE49-F238E27FC236}">
                <a16:creationId xmlns:a16="http://schemas.microsoft.com/office/drawing/2014/main" id="{0BEC062F-1BEB-DE4C-B7EE-C552C9D45F13}"/>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Tree>
    <p:extLst>
      <p:ext uri="{BB962C8B-B14F-4D97-AF65-F5344CB8AC3E}">
        <p14:creationId xmlns:p14="http://schemas.microsoft.com/office/powerpoint/2010/main" val="134128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FDC66DB8-29BC-5940-A721-40F10021456A}"/>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DE27C859-478F-3648-8A9D-2C85DBDCAC0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58EA1144-CFD8-1D47-B430-7014F576043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96EDC73C-5A3C-014E-8E52-04CAFCA9B20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E88681-53A8-3B45-B80A-372EDFB53883}"/>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EDA7D8BF-DF37-704F-B77F-7E40752ACE25}"/>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5026DBD8-54A3-1446-9D3B-BA2B38460F1E}"/>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E8AA3569-5054-7D47-AB14-BCFB0440D0A6}"/>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6" name="Заголовок 31">
            <a:extLst>
              <a:ext uri="{FF2B5EF4-FFF2-40B4-BE49-F238E27FC236}">
                <a16:creationId xmlns:a16="http://schemas.microsoft.com/office/drawing/2014/main" id="{76942483-EB13-0A4B-8060-DB65024C294E}"/>
              </a:ext>
            </a:extLst>
          </p:cNvPr>
          <p:cNvSpPr>
            <a:spLocks noGrp="1"/>
          </p:cNvSpPr>
          <p:nvPr>
            <p:ph type="title" hasCustomPrompt="1"/>
          </p:nvPr>
        </p:nvSpPr>
        <p:spPr>
          <a:xfrm>
            <a:off x="585897" y="1447790"/>
            <a:ext cx="11057955"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7" name="Текст 35">
            <a:extLst>
              <a:ext uri="{FF2B5EF4-FFF2-40B4-BE49-F238E27FC236}">
                <a16:creationId xmlns:a16="http://schemas.microsoft.com/office/drawing/2014/main" id="{66FAD63B-F743-0F47-BBE3-D7731766705A}"/>
              </a:ext>
            </a:extLst>
          </p:cNvPr>
          <p:cNvSpPr>
            <a:spLocks noGrp="1"/>
          </p:cNvSpPr>
          <p:nvPr>
            <p:ph type="body" sz="quarter" idx="12" hasCustomPrompt="1"/>
          </p:nvPr>
        </p:nvSpPr>
        <p:spPr>
          <a:xfrm>
            <a:off x="585897" y="2379663"/>
            <a:ext cx="11057971" cy="3745092"/>
          </a:xfrm>
        </p:spPr>
        <p:txBody>
          <a:bodyPr lIns="0" tIns="0" rIns="0" numCol="3" spcCol="252000">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ru-RU" sz="1300" dirty="0">
                <a:latin typeface="HSE Sans" panose="02000000000000000000" pitchFamily="2" charset="0"/>
              </a:rPr>
              <a:t>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a:t>
            </a:r>
          </a:p>
        </p:txBody>
      </p:sp>
      <p:sp>
        <p:nvSpPr>
          <p:cNvPr id="18" name="Текст 39">
            <a:extLst>
              <a:ext uri="{FF2B5EF4-FFF2-40B4-BE49-F238E27FC236}">
                <a16:creationId xmlns:a16="http://schemas.microsoft.com/office/drawing/2014/main" id="{8A048480-30C9-044E-8C2E-0F67398FEE12}"/>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Tree>
    <p:extLst>
      <p:ext uri="{BB962C8B-B14F-4D97-AF65-F5344CB8AC3E}">
        <p14:creationId xmlns:p14="http://schemas.microsoft.com/office/powerpoint/2010/main" val="352718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0E78CA68-7A0C-CF41-9AC6-A547FB9EC3B0}"/>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45DC512A-A23B-B24D-A1F6-6793976867CF}"/>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21F91649-DF0F-5F45-A43B-2CED9ACDD04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3137B760-1A50-1845-B7F2-1EF31C71C72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ECCF8F-5855-7943-B503-5573887A534D}"/>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FB81B23D-CDD8-E64C-9887-3540F7EE1C4B}"/>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C2D710AE-3CBE-5940-A7EB-F96132E6592D}"/>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FCC5A33D-0A3C-F140-B745-367744A5F308}"/>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5">
            <a:extLst>
              <a:ext uri="{FF2B5EF4-FFF2-40B4-BE49-F238E27FC236}">
                <a16:creationId xmlns:a16="http://schemas.microsoft.com/office/drawing/2014/main" id="{5163BE0A-A745-414A-AF21-D968BD69D2DA}"/>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lvl="0"/>
            <a:r>
              <a:rPr lang="ru-RU" dirty="0"/>
              <a:t>Небольшие куски текста (13</a:t>
            </a:r>
            <a:r>
              <a:rPr lang="en-US" dirty="0" err="1"/>
              <a:t>pt</a:t>
            </a:r>
            <a:r>
              <a:rPr lang="en-US" dirty="0"/>
              <a:t>) </a:t>
            </a:r>
            <a:r>
              <a:rPr lang="ru-RU" dirty="0"/>
              <a:t>можно набирать в одну колонку, но не делайте колонку на всю ширину экрана.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у вас есть свободное пространство и вы считаете, что текст одинок и ему нужна компания, то поставьте рядом небольшое изображение, которое иллюстрирует ваш текст или дополняет его.</a:t>
            </a:r>
          </a:p>
        </p:txBody>
      </p:sp>
      <p:sp>
        <p:nvSpPr>
          <p:cNvPr id="20" name="Текст 35">
            <a:extLst>
              <a:ext uri="{FF2B5EF4-FFF2-40B4-BE49-F238E27FC236}">
                <a16:creationId xmlns:a16="http://schemas.microsoft.com/office/drawing/2014/main" id="{B3D47CF6-5FC1-2346-8894-A7CC39063DE3}"/>
              </a:ext>
            </a:extLst>
          </p:cNvPr>
          <p:cNvSpPr>
            <a:spLocks noGrp="1"/>
          </p:cNvSpPr>
          <p:nvPr>
            <p:ph type="body" sz="quarter" idx="16" hasCustomPrompt="1"/>
          </p:nvPr>
        </p:nvSpPr>
        <p:spPr>
          <a:xfrm>
            <a:off x="585897" y="5183249"/>
            <a:ext cx="3934345" cy="553998"/>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3" name="Текст 22">
            <a:extLst>
              <a:ext uri="{FF2B5EF4-FFF2-40B4-BE49-F238E27FC236}">
                <a16:creationId xmlns:a16="http://schemas.microsoft.com/office/drawing/2014/main" id="{CD14B8F3-89C2-9F45-809E-D1EAF85AC566}"/>
              </a:ext>
            </a:extLst>
          </p:cNvPr>
          <p:cNvSpPr>
            <a:spLocks noGrp="1"/>
          </p:cNvSpPr>
          <p:nvPr>
            <p:ph type="body" sz="quarter" idx="18" hasCustomPrompt="1"/>
          </p:nvPr>
        </p:nvSpPr>
        <p:spPr>
          <a:xfrm>
            <a:off x="6259892" y="2379663"/>
            <a:ext cx="5383968" cy="345179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3200" dirty="0">
                <a:solidFill>
                  <a:srgbClr val="102D69"/>
                </a:solidFill>
                <a:latin typeface="HSE Sans" panose="02000000000000000000" pitchFamily="2" charset="0"/>
              </a:rPr>
              <a:t>Небольшую фразу, с важной информацией, можно выделить, набрав ее более крупным кеглем, чем обычный  текст. Делать это часто не рекомендуется.</a:t>
            </a:r>
          </a:p>
          <a:p>
            <a:pPr lvl="0"/>
            <a:endParaRPr lang="ru-RU" dirty="0"/>
          </a:p>
        </p:txBody>
      </p:sp>
      <p:sp>
        <p:nvSpPr>
          <p:cNvPr id="24" name="Текст 39">
            <a:extLst>
              <a:ext uri="{FF2B5EF4-FFF2-40B4-BE49-F238E27FC236}">
                <a16:creationId xmlns:a16="http://schemas.microsoft.com/office/drawing/2014/main" id="{3BE4279A-8109-B244-B721-18F10C696B17}"/>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25" name="Заголовок 31">
            <a:extLst>
              <a:ext uri="{FF2B5EF4-FFF2-40B4-BE49-F238E27FC236}">
                <a16:creationId xmlns:a16="http://schemas.microsoft.com/office/drawing/2014/main" id="{B32DC3D4-97A5-3E4F-A29B-422D5E3129B7}"/>
              </a:ext>
            </a:extLst>
          </p:cNvPr>
          <p:cNvSpPr>
            <a:spLocks noGrp="1"/>
          </p:cNvSpPr>
          <p:nvPr>
            <p:ph type="title" hasCustomPrompt="1"/>
          </p:nvPr>
        </p:nvSpPr>
        <p:spPr>
          <a:xfrm>
            <a:off x="585897" y="1447790"/>
            <a:ext cx="11057955"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Tree>
    <p:extLst>
      <p:ext uri="{BB962C8B-B14F-4D97-AF65-F5344CB8AC3E}">
        <p14:creationId xmlns:p14="http://schemas.microsoft.com/office/powerpoint/2010/main" val="66379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График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E89D752-CAC6-0943-9A3D-4C52DBF50CE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64D89E64-93BB-044D-B3D4-8F2679C5CA4C}"/>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D0C3B169-866D-C645-AF76-00F8C2A97E9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FDDF48AB-D8AE-0E42-A544-8EA5B8744778}"/>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DF89EC-1E7C-3B40-85F4-6D19A7D29AC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019D6862-BD52-734D-9E19-38C147CA2D2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A9BD5ADD-B3F2-C342-82F7-83683F040D2F}"/>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4F15CBC0-FC8B-744E-95A7-C9863CDC31BD}"/>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id="{BC3B54AA-A0BD-E646-B3B7-C0E724D26D23}"/>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Заголовок 31">
            <a:extLst>
              <a:ext uri="{FF2B5EF4-FFF2-40B4-BE49-F238E27FC236}">
                <a16:creationId xmlns:a16="http://schemas.microsoft.com/office/drawing/2014/main" id="{B3F16318-C9C3-B948-A508-4BC53D0B7716}"/>
              </a:ext>
            </a:extLst>
          </p:cNvPr>
          <p:cNvSpPr>
            <a:spLocks noGrp="1"/>
          </p:cNvSpPr>
          <p:nvPr>
            <p:ph type="title" hasCustomPrompt="1"/>
          </p:nvPr>
        </p:nvSpPr>
        <p:spPr>
          <a:xfrm>
            <a:off x="585899" y="1447790"/>
            <a:ext cx="4322530"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a:t>
            </a:r>
            <a:br>
              <a:rPr lang="ru-RU" sz="2400" dirty="0">
                <a:solidFill>
                  <a:srgbClr val="102D69"/>
                </a:solidFill>
                <a:latin typeface="HSE Sans" panose="02000000000000000000" pitchFamily="2" charset="0"/>
              </a:rPr>
            </a:br>
            <a:r>
              <a:rPr lang="ru-RU" sz="2400" dirty="0">
                <a:solidFill>
                  <a:srgbClr val="102D69"/>
                </a:solidFill>
                <a:latin typeface="HSE Sans" panose="02000000000000000000" pitchFamily="2" charset="0"/>
              </a:rPr>
              <a:t>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8" name="Текст 35">
            <a:extLst>
              <a:ext uri="{FF2B5EF4-FFF2-40B4-BE49-F238E27FC236}">
                <a16:creationId xmlns:a16="http://schemas.microsoft.com/office/drawing/2014/main" id="{23B3E5FB-BBCE-4149-AD9A-8CAB06CC9FCF}"/>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9" name="Текст 35">
            <a:extLst>
              <a:ext uri="{FF2B5EF4-FFF2-40B4-BE49-F238E27FC236}">
                <a16:creationId xmlns:a16="http://schemas.microsoft.com/office/drawing/2014/main" id="{658542D3-7E45-6E46-8039-27C4C43DD617}"/>
              </a:ext>
            </a:extLst>
          </p:cNvPr>
          <p:cNvSpPr>
            <a:spLocks noGrp="1"/>
          </p:cNvSpPr>
          <p:nvPr>
            <p:ph type="body" sz="quarter" idx="16" hasCustomPrompt="1"/>
          </p:nvPr>
        </p:nvSpPr>
        <p:spPr>
          <a:xfrm>
            <a:off x="585897" y="5183249"/>
            <a:ext cx="3934345" cy="553998"/>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57965DCA-4776-7546-97FD-A69317A34CF2}"/>
              </a:ext>
            </a:extLst>
          </p:cNvPr>
          <p:cNvSpPr>
            <a:spLocks noGrp="1"/>
          </p:cNvSpPr>
          <p:nvPr>
            <p:ph type="chart" sz="quarter" idx="10"/>
          </p:nvPr>
        </p:nvSpPr>
        <p:spPr>
          <a:xfrm>
            <a:off x="5272097" y="1447790"/>
            <a:ext cx="6371768" cy="4289457"/>
          </a:xfrm>
        </p:spPr>
        <p:txBody>
          <a:bodyPr/>
          <a:lstStyle/>
          <a:p>
            <a:endParaRPr lang="ru-RU"/>
          </a:p>
        </p:txBody>
      </p:sp>
    </p:spTree>
    <p:extLst>
      <p:ext uri="{BB962C8B-B14F-4D97-AF65-F5344CB8AC3E}">
        <p14:creationId xmlns:p14="http://schemas.microsoft.com/office/powerpoint/2010/main" val="250711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График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11D7C3EB-CCEB-E142-9753-8B2D75A0A80D}"/>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527C9F89-51CC-D243-9351-73AB081DB944}"/>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F09EE119-6C80-E846-95F9-BB3907664128}"/>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C0A681B-44BF-6A46-98D8-483EF13B9114}"/>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5A5D7C-EB12-9D4D-A99A-4B26C81B738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D4C3D74D-BE91-9547-ADCA-ACCE93C1878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a:extLst>
              <a:ext uri="{FF2B5EF4-FFF2-40B4-BE49-F238E27FC236}">
                <a16:creationId xmlns:a16="http://schemas.microsoft.com/office/drawing/2014/main" id="{3E0AB43B-5E98-6042-A282-C61E0C5A37B9}"/>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7388A8DF-D130-5445-A3F8-F96E1202BA19}"/>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9">
            <a:extLst>
              <a:ext uri="{FF2B5EF4-FFF2-40B4-BE49-F238E27FC236}">
                <a16:creationId xmlns:a16="http://schemas.microsoft.com/office/drawing/2014/main" id="{02CBC466-1703-7541-94E4-AC76F4E6D938}"/>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20" name="Текст 35">
            <a:extLst>
              <a:ext uri="{FF2B5EF4-FFF2-40B4-BE49-F238E27FC236}">
                <a16:creationId xmlns:a16="http://schemas.microsoft.com/office/drawing/2014/main" id="{5812BF3C-1D24-3640-84D2-BFFCA525AE5F}"/>
              </a:ext>
            </a:extLst>
          </p:cNvPr>
          <p:cNvSpPr>
            <a:spLocks noGrp="1"/>
          </p:cNvSpPr>
          <p:nvPr>
            <p:ph type="body" sz="quarter" idx="16" hasCustomPrompt="1"/>
          </p:nvPr>
        </p:nvSpPr>
        <p:spPr>
          <a:xfrm>
            <a:off x="585897" y="5183249"/>
            <a:ext cx="3934345" cy="553998"/>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BCBBDD44-9DC9-F74E-979F-120A7BBD4EE1}"/>
              </a:ext>
            </a:extLst>
          </p:cNvPr>
          <p:cNvSpPr>
            <a:spLocks noGrp="1"/>
          </p:cNvSpPr>
          <p:nvPr>
            <p:ph type="chart" sz="quarter" idx="10"/>
          </p:nvPr>
        </p:nvSpPr>
        <p:spPr>
          <a:xfrm>
            <a:off x="5272097" y="1447790"/>
            <a:ext cx="6371768" cy="4289457"/>
          </a:xfrm>
        </p:spPr>
        <p:txBody>
          <a:bodyPr/>
          <a:lstStyle/>
          <a:p>
            <a:endParaRPr lang="ru-RU"/>
          </a:p>
        </p:txBody>
      </p:sp>
      <p:sp>
        <p:nvSpPr>
          <p:cNvPr id="23" name="Текст 22">
            <a:extLst>
              <a:ext uri="{FF2B5EF4-FFF2-40B4-BE49-F238E27FC236}">
                <a16:creationId xmlns:a16="http://schemas.microsoft.com/office/drawing/2014/main" id="{7C68DF7B-E804-E44B-83DF-5DC36AF76F43}"/>
              </a:ext>
            </a:extLst>
          </p:cNvPr>
          <p:cNvSpPr>
            <a:spLocks noGrp="1"/>
          </p:cNvSpPr>
          <p:nvPr>
            <p:ph type="body" sz="quarter" idx="17" hasCustomPrompt="1"/>
          </p:nvPr>
        </p:nvSpPr>
        <p:spPr>
          <a:xfrm>
            <a:off x="585788" y="1447064"/>
            <a:ext cx="4322762" cy="703205"/>
          </a:xfrm>
        </p:spPr>
        <p:txBody>
          <a:bodyPr>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ru-RU" sz="1600" dirty="0">
                <a:solidFill>
                  <a:srgbClr val="102D69"/>
                </a:solidFill>
                <a:latin typeface="HSE Sans" panose="02000000000000000000" pitchFamily="2" charset="0"/>
              </a:rPr>
              <a:t>Название графика. Обратите внимание, что название графика набирается меньшим кеглем, чем заголовок</a:t>
            </a:r>
            <a:r>
              <a:rPr lang="en-GB" sz="1600" dirty="0">
                <a:solidFill>
                  <a:srgbClr val="102D69"/>
                </a:solidFill>
                <a:latin typeface="HSE Sans" panose="02000000000000000000" pitchFamily="2" charset="0"/>
              </a:rPr>
              <a:t> (16pt)</a:t>
            </a:r>
            <a:endParaRPr lang="ru-RU" sz="1600" dirty="0">
              <a:solidFill>
                <a:srgbClr val="102D69"/>
              </a:solidFill>
              <a:latin typeface="HSE Sans" panose="02000000000000000000" pitchFamily="2" charset="0"/>
            </a:endParaRPr>
          </a:p>
        </p:txBody>
      </p:sp>
      <p:sp>
        <p:nvSpPr>
          <p:cNvPr id="28" name="Текст 35">
            <a:extLst>
              <a:ext uri="{FF2B5EF4-FFF2-40B4-BE49-F238E27FC236}">
                <a16:creationId xmlns:a16="http://schemas.microsoft.com/office/drawing/2014/main" id="{89E931D8-2901-A54D-86EA-096E47B81880}"/>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Tree>
    <p:extLst>
      <p:ext uri="{BB962C8B-B14F-4D97-AF65-F5344CB8AC3E}">
        <p14:creationId xmlns:p14="http://schemas.microsoft.com/office/powerpoint/2010/main" val="7648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фр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Icon&#10;&#10;Description automatically generated">
            <a:extLst>
              <a:ext uri="{FF2B5EF4-FFF2-40B4-BE49-F238E27FC236}">
                <a16:creationId xmlns:a16="http://schemas.microsoft.com/office/drawing/2014/main" id="{E9A64721-E55E-8749-B29E-51DD8955936F}"/>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7" name="Straight Connector 19">
            <a:extLst>
              <a:ext uri="{FF2B5EF4-FFF2-40B4-BE49-F238E27FC236}">
                <a16:creationId xmlns:a16="http://schemas.microsoft.com/office/drawing/2014/main" id="{B0C162B7-B84F-874A-960E-31F512518C6E}"/>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1CB321BB-9FE3-294F-85D8-AA7DC75CA4AF}"/>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a:extLst>
              <a:ext uri="{FF2B5EF4-FFF2-40B4-BE49-F238E27FC236}">
                <a16:creationId xmlns:a16="http://schemas.microsoft.com/office/drawing/2014/main" id="{0A610A45-8712-8A45-AFB3-931CF468EC3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460EF6-ECAD-8941-8132-1B3E005D606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1" name="Straight Connector 59">
            <a:extLst>
              <a:ext uri="{FF2B5EF4-FFF2-40B4-BE49-F238E27FC236}">
                <a16:creationId xmlns:a16="http://schemas.microsoft.com/office/drawing/2014/main" id="{41AE56A2-5FAA-FD44-AE1A-338E1E304184}"/>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Текст 37">
            <a:extLst>
              <a:ext uri="{FF2B5EF4-FFF2-40B4-BE49-F238E27FC236}">
                <a16:creationId xmlns:a16="http://schemas.microsoft.com/office/drawing/2014/main" id="{D9986185-6D5E-FD48-A5CA-AF2D5B58A3E7}"/>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3" name="Текст 39">
            <a:extLst>
              <a:ext uri="{FF2B5EF4-FFF2-40B4-BE49-F238E27FC236}">
                <a16:creationId xmlns:a16="http://schemas.microsoft.com/office/drawing/2014/main" id="{5DBFD327-E3A8-944A-AABF-7D813AD0F13C}"/>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D206FCE0-05C3-2C45-A7D6-1FC287C017BE}"/>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Заголовок 31">
            <a:extLst>
              <a:ext uri="{FF2B5EF4-FFF2-40B4-BE49-F238E27FC236}">
                <a16:creationId xmlns:a16="http://schemas.microsoft.com/office/drawing/2014/main" id="{3B28B62E-5EE9-834C-9BB6-BD66079B8164}"/>
              </a:ext>
            </a:extLst>
          </p:cNvPr>
          <p:cNvSpPr>
            <a:spLocks noGrp="1"/>
          </p:cNvSpPr>
          <p:nvPr>
            <p:ph type="title" hasCustomPrompt="1"/>
          </p:nvPr>
        </p:nvSpPr>
        <p:spPr>
          <a:xfrm>
            <a:off x="585897" y="1447790"/>
            <a:ext cx="11057955"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24" name="Текст 35">
            <a:extLst>
              <a:ext uri="{FF2B5EF4-FFF2-40B4-BE49-F238E27FC236}">
                <a16:creationId xmlns:a16="http://schemas.microsoft.com/office/drawing/2014/main" id="{621215DE-C1FD-2B4C-B236-AF679CF906BE}"/>
              </a:ext>
            </a:extLst>
          </p:cNvPr>
          <p:cNvSpPr>
            <a:spLocks noGrp="1"/>
          </p:cNvSpPr>
          <p:nvPr>
            <p:ph type="body" sz="quarter" idx="12" hasCustomPrompt="1"/>
          </p:nvPr>
        </p:nvSpPr>
        <p:spPr>
          <a:xfrm>
            <a:off x="575076" y="4103994"/>
            <a:ext cx="2758143" cy="156966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p>
        </p:txBody>
      </p:sp>
      <p:sp>
        <p:nvSpPr>
          <p:cNvPr id="25" name="Текст 35">
            <a:extLst>
              <a:ext uri="{FF2B5EF4-FFF2-40B4-BE49-F238E27FC236}">
                <a16:creationId xmlns:a16="http://schemas.microsoft.com/office/drawing/2014/main" id="{8BC2F90D-0CE0-574C-A7C1-EAA3E6F1AB56}"/>
              </a:ext>
            </a:extLst>
          </p:cNvPr>
          <p:cNvSpPr>
            <a:spLocks noGrp="1"/>
          </p:cNvSpPr>
          <p:nvPr>
            <p:ph type="body" sz="quarter" idx="16" hasCustomPrompt="1"/>
          </p:nvPr>
        </p:nvSpPr>
        <p:spPr>
          <a:xfrm>
            <a:off x="4047007" y="4103994"/>
            <a:ext cx="2757612" cy="156966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p>
        </p:txBody>
      </p:sp>
      <p:sp>
        <p:nvSpPr>
          <p:cNvPr id="26" name="Текст 35">
            <a:extLst>
              <a:ext uri="{FF2B5EF4-FFF2-40B4-BE49-F238E27FC236}">
                <a16:creationId xmlns:a16="http://schemas.microsoft.com/office/drawing/2014/main" id="{239E188B-2696-8A48-9F8A-36223EEF61E9}"/>
              </a:ext>
            </a:extLst>
          </p:cNvPr>
          <p:cNvSpPr>
            <a:spLocks noGrp="1"/>
          </p:cNvSpPr>
          <p:nvPr>
            <p:ph type="body" sz="quarter" idx="17" hasCustomPrompt="1"/>
          </p:nvPr>
        </p:nvSpPr>
        <p:spPr>
          <a:xfrm>
            <a:off x="7518938" y="4103994"/>
            <a:ext cx="2757612" cy="156966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p>
        </p:txBody>
      </p:sp>
      <p:sp>
        <p:nvSpPr>
          <p:cNvPr id="28" name="Текст 27">
            <a:extLst>
              <a:ext uri="{FF2B5EF4-FFF2-40B4-BE49-F238E27FC236}">
                <a16:creationId xmlns:a16="http://schemas.microsoft.com/office/drawing/2014/main" id="{379BF4C6-F899-294C-B88E-8363AFBEEC2A}"/>
              </a:ext>
            </a:extLst>
          </p:cNvPr>
          <p:cNvSpPr>
            <a:spLocks noGrp="1"/>
          </p:cNvSpPr>
          <p:nvPr>
            <p:ph type="body" sz="quarter" idx="18" hasCustomPrompt="1"/>
          </p:nvPr>
        </p:nvSpPr>
        <p:spPr>
          <a:xfrm>
            <a:off x="575076" y="2710235"/>
            <a:ext cx="2758143" cy="1164116"/>
          </a:xfr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152</a:t>
            </a:r>
            <a:endParaRPr lang="ru-RU" dirty="0"/>
          </a:p>
        </p:txBody>
      </p:sp>
      <p:sp>
        <p:nvSpPr>
          <p:cNvPr id="29" name="Текст 27">
            <a:extLst>
              <a:ext uri="{FF2B5EF4-FFF2-40B4-BE49-F238E27FC236}">
                <a16:creationId xmlns:a16="http://schemas.microsoft.com/office/drawing/2014/main" id="{DE7F352B-F6D9-B545-A835-443A55956E74}"/>
              </a:ext>
            </a:extLst>
          </p:cNvPr>
          <p:cNvSpPr>
            <a:spLocks noGrp="1"/>
          </p:cNvSpPr>
          <p:nvPr>
            <p:ph type="body" sz="quarter" idx="19" hasCustomPrompt="1"/>
          </p:nvPr>
        </p:nvSpPr>
        <p:spPr>
          <a:xfrm>
            <a:off x="4047007" y="2710235"/>
            <a:ext cx="2758143" cy="1164116"/>
          </a:xfr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95</a:t>
            </a:r>
            <a:endParaRPr lang="ru-RU" dirty="0"/>
          </a:p>
        </p:txBody>
      </p:sp>
      <p:sp>
        <p:nvSpPr>
          <p:cNvPr id="30" name="Текст 27">
            <a:extLst>
              <a:ext uri="{FF2B5EF4-FFF2-40B4-BE49-F238E27FC236}">
                <a16:creationId xmlns:a16="http://schemas.microsoft.com/office/drawing/2014/main" id="{D1D5AF9F-C1B0-7842-8789-1DB8963D981B}"/>
              </a:ext>
            </a:extLst>
          </p:cNvPr>
          <p:cNvSpPr>
            <a:spLocks noGrp="1"/>
          </p:cNvSpPr>
          <p:nvPr>
            <p:ph type="body" sz="quarter" idx="20" hasCustomPrompt="1"/>
          </p:nvPr>
        </p:nvSpPr>
        <p:spPr>
          <a:xfrm>
            <a:off x="7518938" y="2710235"/>
            <a:ext cx="2758143" cy="1164116"/>
          </a:xfr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284</a:t>
            </a:r>
            <a:endParaRPr lang="ru-RU" dirty="0"/>
          </a:p>
        </p:txBody>
      </p:sp>
    </p:spTree>
    <p:extLst>
      <p:ext uri="{BB962C8B-B14F-4D97-AF65-F5344CB8AC3E}">
        <p14:creationId xmlns:p14="http://schemas.microsoft.com/office/powerpoint/2010/main" val="205705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аблица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5425806-16DD-844E-927C-26E7143A9ED8}"/>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6" name="Straight Connector 19">
            <a:extLst>
              <a:ext uri="{FF2B5EF4-FFF2-40B4-BE49-F238E27FC236}">
                <a16:creationId xmlns:a16="http://schemas.microsoft.com/office/drawing/2014/main" id="{479746FF-3282-DF46-9D7C-D80431604A55}"/>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51B44297-B0E7-D74D-B291-D39A0D468B42}"/>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a:extLst>
              <a:ext uri="{FF2B5EF4-FFF2-40B4-BE49-F238E27FC236}">
                <a16:creationId xmlns:a16="http://schemas.microsoft.com/office/drawing/2014/main" id="{0EA4A057-F0CB-E04F-B472-4A1ABFB64C66}"/>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4502F5-56EE-354B-A3B1-E79F8B00517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0" name="Straight Connector 59">
            <a:extLst>
              <a:ext uri="{FF2B5EF4-FFF2-40B4-BE49-F238E27FC236}">
                <a16:creationId xmlns:a16="http://schemas.microsoft.com/office/drawing/2014/main" id="{A80E0956-5C10-CC40-A426-CBD2E0C4158E}"/>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Текст 37">
            <a:extLst>
              <a:ext uri="{FF2B5EF4-FFF2-40B4-BE49-F238E27FC236}">
                <a16:creationId xmlns:a16="http://schemas.microsoft.com/office/drawing/2014/main" id="{6EC59AAD-5962-8D49-BF4D-7DA5D573073E}"/>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2" name="Текст 39">
            <a:extLst>
              <a:ext uri="{FF2B5EF4-FFF2-40B4-BE49-F238E27FC236}">
                <a16:creationId xmlns:a16="http://schemas.microsoft.com/office/drawing/2014/main" id="{49041ACC-EEF4-D34B-A7DE-87B1AF2ED383}"/>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BF93B2CC-81A4-0943-AF6C-C86576792995}"/>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22">
            <a:extLst>
              <a:ext uri="{FF2B5EF4-FFF2-40B4-BE49-F238E27FC236}">
                <a16:creationId xmlns:a16="http://schemas.microsoft.com/office/drawing/2014/main" id="{51340CB4-0355-3640-A212-F684523CDCCF}"/>
              </a:ext>
            </a:extLst>
          </p:cNvPr>
          <p:cNvSpPr>
            <a:spLocks noGrp="1"/>
          </p:cNvSpPr>
          <p:nvPr>
            <p:ph type="body" sz="quarter" idx="17" hasCustomPrompt="1"/>
          </p:nvPr>
        </p:nvSpPr>
        <p:spPr>
          <a:xfrm>
            <a:off x="585787" y="1447065"/>
            <a:ext cx="11058065" cy="307778"/>
          </a:xfr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ru-RU" sz="1600" dirty="0">
                <a:solidFill>
                  <a:srgbClr val="102D69"/>
                </a:solidFill>
                <a:latin typeface="HSE Sans" panose="02000000000000000000" pitchFamily="2" charset="0"/>
              </a:rPr>
              <a:t>Название таблицы. Обратите внимание, что название графика набирается меньшим кеглем, чем заголовок (16</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7" name="Текст 16">
            <a:extLst>
              <a:ext uri="{FF2B5EF4-FFF2-40B4-BE49-F238E27FC236}">
                <a16:creationId xmlns:a16="http://schemas.microsoft.com/office/drawing/2014/main" id="{8C6F2EA4-CEDC-324C-9C06-8713118041EB}"/>
              </a:ext>
            </a:extLst>
          </p:cNvPr>
          <p:cNvSpPr>
            <a:spLocks noGrp="1"/>
          </p:cNvSpPr>
          <p:nvPr>
            <p:ph type="body" sz="quarter" idx="18" hasCustomPrompt="1"/>
          </p:nvPr>
        </p:nvSpPr>
        <p:spPr>
          <a:xfrm>
            <a:off x="585788" y="5739189"/>
            <a:ext cx="6824303" cy="703205"/>
          </a:xfr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ru-RU" sz="1300" b="0" dirty="0">
                <a:ln>
                  <a:noFill/>
                </a:ln>
                <a:latin typeface="HSE Sans" panose="02000000000000000000" pitchFamily="2" charset="0"/>
              </a:rPr>
              <a:t>Мы рекомендуем очень аккуратно использовать жирное начертание, старайтесь выделять жирным самое важное. </a:t>
            </a:r>
            <a:r>
              <a:rPr lang="ru-RU" sz="1300" dirty="0">
                <a:latin typeface="HSE Sans" panose="02000000000000000000" pitchFamily="2" charset="0"/>
              </a:rPr>
              <a:t>Также старайтесь не использовать выделение жирным начертанием вместе с заливкой ячеек каким-либо цветом, достаточно и одного акцента.</a:t>
            </a:r>
            <a:endParaRPr lang="x-none" sz="1300" b="0">
              <a:ln>
                <a:noFill/>
              </a:ln>
              <a:latin typeface="HSE Sans" panose="02000000000000000000" pitchFamily="2" charset="0"/>
            </a:endParaRPr>
          </a:p>
        </p:txBody>
      </p:sp>
      <p:sp>
        <p:nvSpPr>
          <p:cNvPr id="19" name="Таблица 18">
            <a:extLst>
              <a:ext uri="{FF2B5EF4-FFF2-40B4-BE49-F238E27FC236}">
                <a16:creationId xmlns:a16="http://schemas.microsoft.com/office/drawing/2014/main" id="{7B291085-A9B9-D842-B1A7-96258FAF012C}"/>
              </a:ext>
            </a:extLst>
          </p:cNvPr>
          <p:cNvSpPr>
            <a:spLocks noGrp="1"/>
          </p:cNvSpPr>
          <p:nvPr>
            <p:ph type="tbl" sz="quarter" idx="19"/>
          </p:nvPr>
        </p:nvSpPr>
        <p:spPr>
          <a:xfrm>
            <a:off x="585787" y="1984076"/>
            <a:ext cx="11058527" cy="3519576"/>
          </a:xfrm>
        </p:spPr>
        <p:txBody>
          <a:bodyPr/>
          <a:lstStyle/>
          <a:p>
            <a:endParaRPr lang="ru-RU"/>
          </a:p>
        </p:txBody>
      </p:sp>
    </p:spTree>
    <p:extLst>
      <p:ext uri="{BB962C8B-B14F-4D97-AF65-F5344CB8AC3E}">
        <p14:creationId xmlns:p14="http://schemas.microsoft.com/office/powerpoint/2010/main" val="244016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аблица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259ABC72-D738-1143-BF2A-D85AE9A4F73B}"/>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237A1E42-2FC3-8841-8C41-992C5BC2368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47503EA0-3883-E24D-9EB8-7B617518292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E0144DF2-9891-324D-B34E-AFA025FBCBF9}"/>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3F65D6-1072-F140-B6A5-758D7B595A9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5F1F09D4-22FA-7B4B-9488-F8FDDCC2D44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a:extLst>
              <a:ext uri="{FF2B5EF4-FFF2-40B4-BE49-F238E27FC236}">
                <a16:creationId xmlns:a16="http://schemas.microsoft.com/office/drawing/2014/main" id="{44D0326E-FD7A-3541-A998-62A1C30E2738}"/>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279CCCA0-F959-5245-8321-106D3C5E837D}"/>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9">
            <a:extLst>
              <a:ext uri="{FF2B5EF4-FFF2-40B4-BE49-F238E27FC236}">
                <a16:creationId xmlns:a16="http://schemas.microsoft.com/office/drawing/2014/main" id="{8B839C6B-8494-8841-9714-4C8F710F8400}"/>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8" name="Текст 22">
            <a:extLst>
              <a:ext uri="{FF2B5EF4-FFF2-40B4-BE49-F238E27FC236}">
                <a16:creationId xmlns:a16="http://schemas.microsoft.com/office/drawing/2014/main" id="{4D940599-2B77-CE47-91E6-CDB51ADE1840}"/>
              </a:ext>
            </a:extLst>
          </p:cNvPr>
          <p:cNvSpPr>
            <a:spLocks noGrp="1"/>
          </p:cNvSpPr>
          <p:nvPr>
            <p:ph type="body" sz="quarter" idx="17" hasCustomPrompt="1"/>
          </p:nvPr>
        </p:nvSpPr>
        <p:spPr>
          <a:xfrm>
            <a:off x="585787" y="1447064"/>
            <a:ext cx="7617877" cy="537011"/>
          </a:xfr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ru-RU" sz="1600" dirty="0">
                <a:solidFill>
                  <a:srgbClr val="102D69"/>
                </a:solidFill>
                <a:latin typeface="HSE Sans" panose="02000000000000000000" pitchFamily="2" charset="0"/>
              </a:rPr>
              <a:t>Название таблицы. Обратите внимание, что название графика набирается меньшим кеглем, чем заголовок (16</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9" name="Текст 16">
            <a:extLst>
              <a:ext uri="{FF2B5EF4-FFF2-40B4-BE49-F238E27FC236}">
                <a16:creationId xmlns:a16="http://schemas.microsoft.com/office/drawing/2014/main" id="{A7333712-9DED-4F4B-B209-2F13075EDB3F}"/>
              </a:ext>
            </a:extLst>
          </p:cNvPr>
          <p:cNvSpPr>
            <a:spLocks noGrp="1"/>
          </p:cNvSpPr>
          <p:nvPr>
            <p:ph type="body" sz="quarter" idx="18" hasCustomPrompt="1"/>
          </p:nvPr>
        </p:nvSpPr>
        <p:spPr>
          <a:xfrm>
            <a:off x="585788" y="5739189"/>
            <a:ext cx="6824303" cy="703205"/>
          </a:xfr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ru-RU" sz="1300" b="0" dirty="0">
                <a:ln>
                  <a:noFill/>
                </a:ln>
                <a:latin typeface="HSE Sans" panose="02000000000000000000" pitchFamily="2" charset="0"/>
              </a:rPr>
              <a:t>Мы рекомендуем очень аккуратно использовать жирное начертание, старайтесь выделять жирным самое важное. </a:t>
            </a:r>
            <a:r>
              <a:rPr lang="ru-RU" sz="1300" dirty="0">
                <a:latin typeface="HSE Sans" panose="02000000000000000000" pitchFamily="2" charset="0"/>
              </a:rPr>
              <a:t>Также старайтесь не использовать выделение жирным начертанием вместе с заливкой ячеек каким-либо цветом, достаточно и одного акцента.</a:t>
            </a:r>
            <a:endParaRPr lang="x-none" sz="1300" b="0">
              <a:ln>
                <a:noFill/>
              </a:ln>
              <a:latin typeface="HSE Sans" panose="02000000000000000000" pitchFamily="2" charset="0"/>
            </a:endParaRPr>
          </a:p>
        </p:txBody>
      </p:sp>
      <p:sp>
        <p:nvSpPr>
          <p:cNvPr id="20" name="Таблица 18">
            <a:extLst>
              <a:ext uri="{FF2B5EF4-FFF2-40B4-BE49-F238E27FC236}">
                <a16:creationId xmlns:a16="http://schemas.microsoft.com/office/drawing/2014/main" id="{DD467C42-8209-B740-8419-DBB6A6F7D5EE}"/>
              </a:ext>
            </a:extLst>
          </p:cNvPr>
          <p:cNvSpPr>
            <a:spLocks noGrp="1"/>
          </p:cNvSpPr>
          <p:nvPr>
            <p:ph type="tbl" sz="quarter" idx="19"/>
          </p:nvPr>
        </p:nvSpPr>
        <p:spPr>
          <a:xfrm>
            <a:off x="585787" y="2208362"/>
            <a:ext cx="7617895" cy="3295290"/>
          </a:xfrm>
        </p:spPr>
        <p:txBody>
          <a:bodyPr/>
          <a:lstStyle/>
          <a:p>
            <a:endParaRPr lang="ru-RU"/>
          </a:p>
        </p:txBody>
      </p:sp>
      <p:sp>
        <p:nvSpPr>
          <p:cNvPr id="21" name="Текст 35">
            <a:extLst>
              <a:ext uri="{FF2B5EF4-FFF2-40B4-BE49-F238E27FC236}">
                <a16:creationId xmlns:a16="http://schemas.microsoft.com/office/drawing/2014/main" id="{B4309850-76EA-224C-A9E2-B6BBDBF99DE2}"/>
              </a:ext>
            </a:extLst>
          </p:cNvPr>
          <p:cNvSpPr>
            <a:spLocks noGrp="1"/>
          </p:cNvSpPr>
          <p:nvPr>
            <p:ph type="body" sz="quarter" idx="12" hasCustomPrompt="1"/>
          </p:nvPr>
        </p:nvSpPr>
        <p:spPr>
          <a:xfrm>
            <a:off x="8686807" y="2208363"/>
            <a:ext cx="2930666" cy="2570672"/>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Tree>
    <p:extLst>
      <p:ext uri="{BB962C8B-B14F-4D97-AF65-F5344CB8AC3E}">
        <p14:creationId xmlns:p14="http://schemas.microsoft.com/office/powerpoint/2010/main" val="32367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F8FDE-7383-E947-8568-FF6B7A776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6F8E6541-45CA-8B42-98B4-D42737B85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E70645B-C5D9-8544-BBF2-E4A13F8E4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63DFB-8595-A44B-9F09-A50FA310E559}" type="datetimeFigureOut">
              <a:rPr lang="x-none" smtClean="0"/>
              <a:pPr/>
              <a:t>30.01.2025</a:t>
            </a:fld>
            <a:endParaRPr lang="x-none"/>
          </a:p>
        </p:txBody>
      </p:sp>
      <p:sp>
        <p:nvSpPr>
          <p:cNvPr id="5" name="Footer Placeholder 4">
            <a:extLst>
              <a:ext uri="{FF2B5EF4-FFF2-40B4-BE49-F238E27FC236}">
                <a16:creationId xmlns:a16="http://schemas.microsoft.com/office/drawing/2014/main" id="{71F52289-7F57-544F-95EE-F8B2E1062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A11C5F56-F795-5643-ABE3-DDED21869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0F133-126C-5944-A0E4-6A9616EDC0DA}" type="slidenum">
              <a:rPr lang="x-none" smtClean="0"/>
              <a:pPr/>
              <a:t>‹#›</a:t>
            </a:fld>
            <a:endParaRPr lang="x-none"/>
          </a:p>
        </p:txBody>
      </p:sp>
    </p:spTree>
    <p:extLst>
      <p:ext uri="{BB962C8B-B14F-4D97-AF65-F5344CB8AC3E}">
        <p14:creationId xmlns:p14="http://schemas.microsoft.com/office/powerpoint/2010/main" val="5785060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4" r:id="rId7"/>
    <p:sldLayoutId id="2147483655" r:id="rId8"/>
    <p:sldLayoutId id="2147483656" r:id="rId9"/>
    <p:sldLayoutId id="2147483658" r:id="rId10"/>
    <p:sldLayoutId id="2147483657"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hyperlink" Target="https://studyabroad.hse.ru/howtoappl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e.hse.ru/ci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D95C0D-D7DC-EF40-9E45-F5F0A4817CD2}"/>
              </a:ext>
            </a:extLst>
          </p:cNvPr>
          <p:cNvSpPr>
            <a:spLocks noGrp="1"/>
          </p:cNvSpPr>
          <p:nvPr>
            <p:ph type="title"/>
          </p:nvPr>
        </p:nvSpPr>
        <p:spPr>
          <a:xfrm>
            <a:off x="1027967" y="2404670"/>
            <a:ext cx="9976491" cy="1978323"/>
          </a:xfrm>
        </p:spPr>
        <p:txBody>
          <a:bodyPr/>
          <a:lstStyle/>
          <a:p>
            <a:pPr algn="ctr"/>
            <a:r>
              <a:rPr lang="ru-RU" dirty="0"/>
              <a:t>Магистерская программа </a:t>
            </a:r>
            <a:br>
              <a:rPr lang="ru-RU" dirty="0"/>
            </a:br>
            <a:r>
              <a:rPr lang="ru-RU" b="1" dirty="0"/>
              <a:t>«Мировая экономика»</a:t>
            </a:r>
          </a:p>
        </p:txBody>
      </p:sp>
      <p:sp>
        <p:nvSpPr>
          <p:cNvPr id="3" name="Текст 2">
            <a:extLst>
              <a:ext uri="{FF2B5EF4-FFF2-40B4-BE49-F238E27FC236}">
                <a16:creationId xmlns:a16="http://schemas.microsoft.com/office/drawing/2014/main" id="{2B85EA7E-BEC4-B745-B2A8-D4E4AFC614FC}"/>
              </a:ext>
            </a:extLst>
          </p:cNvPr>
          <p:cNvSpPr>
            <a:spLocks noGrp="1"/>
          </p:cNvSpPr>
          <p:nvPr>
            <p:ph type="body" sz="quarter" idx="10"/>
          </p:nvPr>
        </p:nvSpPr>
        <p:spPr/>
        <p:txBody>
          <a:bodyPr/>
          <a:lstStyle/>
          <a:p>
            <a:r>
              <a:rPr lang="ru-RU" dirty="0"/>
              <a:t>Факультет мировой экономики и мировой политики</a:t>
            </a:r>
          </a:p>
        </p:txBody>
      </p:sp>
      <p:sp>
        <p:nvSpPr>
          <p:cNvPr id="4" name="Текст 3">
            <a:extLst>
              <a:ext uri="{FF2B5EF4-FFF2-40B4-BE49-F238E27FC236}">
                <a16:creationId xmlns:a16="http://schemas.microsoft.com/office/drawing/2014/main" id="{DB8D49EC-434A-5443-AC3F-85F01995E632}"/>
              </a:ext>
            </a:extLst>
          </p:cNvPr>
          <p:cNvSpPr>
            <a:spLocks noGrp="1"/>
          </p:cNvSpPr>
          <p:nvPr>
            <p:ph type="body" sz="quarter" idx="11"/>
          </p:nvPr>
        </p:nvSpPr>
        <p:spPr/>
        <p:txBody>
          <a:bodyPr/>
          <a:lstStyle/>
          <a:p>
            <a:r>
              <a:rPr lang="ru-RU" dirty="0"/>
              <a:t>Департамент мировой экономики</a:t>
            </a:r>
          </a:p>
        </p:txBody>
      </p:sp>
      <p:sp>
        <p:nvSpPr>
          <p:cNvPr id="5" name="Текст 4">
            <a:extLst>
              <a:ext uri="{FF2B5EF4-FFF2-40B4-BE49-F238E27FC236}">
                <a16:creationId xmlns:a16="http://schemas.microsoft.com/office/drawing/2014/main" id="{C6FAE0FA-3CAF-BA4B-8F9F-5FEF3C2F3CC6}"/>
              </a:ext>
            </a:extLst>
          </p:cNvPr>
          <p:cNvSpPr>
            <a:spLocks noGrp="1"/>
          </p:cNvSpPr>
          <p:nvPr>
            <p:ph type="body" idx="12"/>
          </p:nvPr>
        </p:nvSpPr>
        <p:spPr/>
        <p:txBody>
          <a:bodyPr/>
          <a:lstStyle/>
          <a:p>
            <a:r>
              <a:rPr lang="ru-RU" dirty="0"/>
              <a:t>Москва</a:t>
            </a:r>
          </a:p>
          <a:p>
            <a:r>
              <a:rPr lang="ru-RU" dirty="0"/>
              <a:t>2024</a:t>
            </a:r>
          </a:p>
        </p:txBody>
      </p:sp>
      <p:sp>
        <p:nvSpPr>
          <p:cNvPr id="7" name="Текст 6">
            <a:extLst>
              <a:ext uri="{FF2B5EF4-FFF2-40B4-BE49-F238E27FC236}">
                <a16:creationId xmlns:a16="http://schemas.microsoft.com/office/drawing/2014/main" id="{4B474EAA-A878-402F-8FB7-151B63C73E12}"/>
              </a:ext>
            </a:extLst>
          </p:cNvPr>
          <p:cNvSpPr>
            <a:spLocks noGrp="1"/>
          </p:cNvSpPr>
          <p:nvPr>
            <p:ph type="body" sz="quarter" idx="13"/>
          </p:nvPr>
        </p:nvSpPr>
        <p:spPr>
          <a:xfrm>
            <a:off x="1028700" y="4824413"/>
            <a:ext cx="9975850" cy="492443"/>
          </a:xfrm>
          <a:prstGeom prst="rect">
            <a:avLst/>
          </a:prstGeom>
        </p:spPr>
        <p:txBody>
          <a:bodyPr wrap="square">
            <a:spAutoFit/>
          </a:bodyPr>
          <a:lstStyle/>
          <a:p>
            <a:pPr algn="ctr"/>
            <a:r>
              <a:rPr lang="ru-RU" dirty="0"/>
              <a:t>Очная программа</a:t>
            </a:r>
          </a:p>
          <a:p>
            <a:pPr algn="ctr"/>
            <a:r>
              <a:rPr lang="ru-RU" dirty="0"/>
              <a:t>Обучение ведется на русском и частично на английском языке</a:t>
            </a:r>
          </a:p>
        </p:txBody>
      </p:sp>
    </p:spTree>
    <p:extLst>
      <p:ext uri="{BB962C8B-B14F-4D97-AF65-F5344CB8AC3E}">
        <p14:creationId xmlns:p14="http://schemas.microsoft.com/office/powerpoint/2010/main" val="98232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8" y="1268061"/>
            <a:ext cx="5245560" cy="581882"/>
          </a:xfrm>
        </p:spPr>
        <p:txBody>
          <a:bodyPr/>
          <a:lstStyle/>
          <a:p>
            <a:r>
              <a:rPr lang="ru-RU" dirty="0"/>
              <a:t>Преподаватели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Международные финансы</a:t>
            </a:r>
          </a:p>
        </p:txBody>
      </p:sp>
      <p:sp>
        <p:nvSpPr>
          <p:cNvPr id="24" name="Прямоугольник 23">
            <a:extLst>
              <a:ext uri="{FF2B5EF4-FFF2-40B4-BE49-F238E27FC236}">
                <a16:creationId xmlns:a16="http://schemas.microsoft.com/office/drawing/2014/main" id="{47C2D1A3-75AB-7E42-89E7-FFAA493E600A}"/>
              </a:ext>
            </a:extLst>
          </p:cNvPr>
          <p:cNvSpPr/>
          <p:nvPr/>
        </p:nvSpPr>
        <p:spPr>
          <a:xfrm>
            <a:off x="2222258" y="1817707"/>
            <a:ext cx="3376772" cy="769441"/>
          </a:xfrm>
          <a:prstGeom prst="rect">
            <a:avLst/>
          </a:prstGeom>
        </p:spPr>
        <p:txBody>
          <a:bodyPr wrap="square">
            <a:spAutoFit/>
          </a:bodyPr>
          <a:lstStyle/>
          <a:p>
            <a:pPr algn="l">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Сергей Иванович Шаталов, </a:t>
            </a:r>
            <a:r>
              <a:rPr lang="ru-RU" sz="1400" dirty="0">
                <a:solidFill>
                  <a:srgbClr val="253957"/>
                </a:solidFill>
                <a:latin typeface="HSE Sans" panose="02000000000000000000" pitchFamily="2" charset="0"/>
                <a:cs typeface="Arial" panose="020B0604020202020204" pitchFamily="34" charset="0"/>
                <a:sym typeface="Arial Narrow"/>
              </a:rPr>
              <a:t>приглашенный преподаватель, бывший зам. Председателя правления ЕАБР</a:t>
            </a:r>
          </a:p>
        </p:txBody>
      </p:sp>
      <p:sp>
        <p:nvSpPr>
          <p:cNvPr id="25" name="Прямоугольник 24">
            <a:extLst>
              <a:ext uri="{FF2B5EF4-FFF2-40B4-BE49-F238E27FC236}">
                <a16:creationId xmlns:a16="http://schemas.microsoft.com/office/drawing/2014/main" id="{874D6F3A-E5BB-2E4D-BD08-87751A6F9FC1}"/>
              </a:ext>
            </a:extLst>
          </p:cNvPr>
          <p:cNvSpPr/>
          <p:nvPr/>
        </p:nvSpPr>
        <p:spPr>
          <a:xfrm>
            <a:off x="3391433" y="3657369"/>
            <a:ext cx="3148453" cy="769441"/>
          </a:xfrm>
          <a:prstGeom prst="rect">
            <a:avLst/>
          </a:prstGeom>
        </p:spPr>
        <p:txBody>
          <a:bodyPr wrap="square">
            <a:spAutoFit/>
          </a:bodyPr>
          <a:lstStyle/>
          <a:p>
            <a:pPr algn="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Татьяна Абрамовна Дуброва,</a:t>
            </a:r>
            <a:r>
              <a:rPr lang="ru-RU" sz="1600" i="1" dirty="0">
                <a:solidFill>
                  <a:srgbClr val="253957"/>
                </a:solidFill>
                <a:latin typeface="HSE Sans" panose="02000000000000000000" pitchFamily="2" charset="0"/>
                <a:cs typeface="Arial" panose="020B0604020202020204" pitchFamily="34" charset="0"/>
                <a:sym typeface="Arial Narrow"/>
              </a:rPr>
              <a:t> </a:t>
            </a:r>
            <a:r>
              <a:rPr lang="ru-RU" sz="1400" dirty="0">
                <a:solidFill>
                  <a:srgbClr val="253957"/>
                </a:solidFill>
                <a:latin typeface="HSE Sans" panose="02000000000000000000" pitchFamily="2" charset="0"/>
                <a:cs typeface="Arial" panose="020B0604020202020204" pitchFamily="34" charset="0"/>
                <a:sym typeface="Arial Narrow"/>
              </a:rPr>
              <a:t>д.э.н., профессор департамента мировой экономики НИУ ВШЭ</a:t>
            </a:r>
          </a:p>
        </p:txBody>
      </p:sp>
      <p:pic>
        <p:nvPicPr>
          <p:cNvPr id="26" name="Рисунок 25">
            <a:extLst>
              <a:ext uri="{FF2B5EF4-FFF2-40B4-BE49-F238E27FC236}">
                <a16:creationId xmlns:a16="http://schemas.microsoft.com/office/drawing/2014/main" id="{3F225B7D-5D35-2249-AB76-538366126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601" y="3004844"/>
            <a:ext cx="1566000" cy="1566000"/>
          </a:xfrm>
          <a:prstGeom prst="rect">
            <a:avLst/>
          </a:prstGeom>
        </p:spPr>
      </p:pic>
      <p:pic>
        <p:nvPicPr>
          <p:cNvPr id="29" name="Рисунок 28">
            <a:extLst>
              <a:ext uri="{FF2B5EF4-FFF2-40B4-BE49-F238E27FC236}">
                <a16:creationId xmlns:a16="http://schemas.microsoft.com/office/drawing/2014/main" id="{BC689F1D-7A6A-FA4D-B3EF-1FDCBA6C8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0102" y="1810230"/>
            <a:ext cx="1566000" cy="1566000"/>
          </a:xfrm>
          <a:prstGeom prst="rect">
            <a:avLst/>
          </a:prstGeom>
        </p:spPr>
      </p:pic>
      <p:sp>
        <p:nvSpPr>
          <p:cNvPr id="30" name="Прямоугольник 29">
            <a:extLst>
              <a:ext uri="{FF2B5EF4-FFF2-40B4-BE49-F238E27FC236}">
                <a16:creationId xmlns:a16="http://schemas.microsoft.com/office/drawing/2014/main" id="{87A46EBF-F210-144F-A250-A20015FDDD2C}"/>
              </a:ext>
            </a:extLst>
          </p:cNvPr>
          <p:cNvSpPr/>
          <p:nvPr/>
        </p:nvSpPr>
        <p:spPr>
          <a:xfrm>
            <a:off x="6755765" y="1849942"/>
            <a:ext cx="3148453" cy="984885"/>
          </a:xfrm>
          <a:prstGeom prst="rect">
            <a:avLst/>
          </a:prstGeom>
        </p:spPr>
        <p:txBody>
          <a:bodyPr wrap="square">
            <a:spAutoFit/>
          </a:bodyPr>
          <a:lstStyle/>
          <a:p>
            <a:pPr algn="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Алексей Павлович Киреев, </a:t>
            </a:r>
            <a:r>
              <a:rPr lang="ru-RU" sz="1400" b="1" dirty="0">
                <a:solidFill>
                  <a:srgbClr val="253957"/>
                </a:solidFill>
                <a:latin typeface="HSE Sans" panose="02000000000000000000" pitchFamily="2" charset="0"/>
                <a:cs typeface="Arial" panose="020B0604020202020204" pitchFamily="34" charset="0"/>
                <a:sym typeface="Arial Narrow"/>
              </a:rPr>
              <a:t/>
            </a:r>
            <a:br>
              <a:rPr lang="ru-RU" sz="14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приглашенный профессор, ведущий экономист МВФ в Вашингтоне</a:t>
            </a:r>
          </a:p>
        </p:txBody>
      </p:sp>
      <p:sp>
        <p:nvSpPr>
          <p:cNvPr id="32" name="Прямоугольник 31">
            <a:extLst>
              <a:ext uri="{FF2B5EF4-FFF2-40B4-BE49-F238E27FC236}">
                <a16:creationId xmlns:a16="http://schemas.microsoft.com/office/drawing/2014/main" id="{4DE8FFFB-2ACA-3F47-85C3-C0A8732EF5F2}"/>
              </a:ext>
            </a:extLst>
          </p:cNvPr>
          <p:cNvSpPr/>
          <p:nvPr/>
        </p:nvSpPr>
        <p:spPr>
          <a:xfrm>
            <a:off x="8087194" y="3525514"/>
            <a:ext cx="3905815" cy="769441"/>
          </a:xfrm>
          <a:prstGeom prst="rect">
            <a:avLst/>
          </a:prstGeom>
        </p:spPr>
        <p:txBody>
          <a:bodyPr wrap="square">
            <a:spAutoFit/>
          </a:bodyPr>
          <a:lstStyle/>
          <a:p>
            <a:pPr algn="l">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Генрих Иозович Пеникас</a:t>
            </a:r>
            <a:r>
              <a:rPr lang="ru-RU" sz="1400" b="1" dirty="0">
                <a:solidFill>
                  <a:srgbClr val="253957"/>
                </a:solidFill>
                <a:latin typeface="HSE Sans" panose="02000000000000000000" pitchFamily="2" charset="0"/>
                <a:cs typeface="Arial" panose="020B0604020202020204" pitchFamily="34" charset="0"/>
                <a:sym typeface="Arial Narrow"/>
              </a:rPr>
              <a:t>,</a:t>
            </a:r>
            <a:r>
              <a:rPr lang="ru-RU" sz="1400" dirty="0">
                <a:solidFill>
                  <a:srgbClr val="253957"/>
                </a:solidFill>
                <a:latin typeface="HSE Sans" panose="02000000000000000000" pitchFamily="2" charset="0"/>
                <a:cs typeface="Arial" panose="020B0604020202020204" pitchFamily="34" charset="0"/>
                <a:sym typeface="Arial Narrow"/>
              </a:rPr>
              <a:t> к.э.н., приглашенный преподаватель, департамент исследований и прогнозирования Банка России</a:t>
            </a:r>
          </a:p>
        </p:txBody>
      </p:sp>
      <p:pic>
        <p:nvPicPr>
          <p:cNvPr id="6" name="Рисунок 5">
            <a:extLst>
              <a:ext uri="{FF2B5EF4-FFF2-40B4-BE49-F238E27FC236}">
                <a16:creationId xmlns:a16="http://schemas.microsoft.com/office/drawing/2014/main" id="{6859FA41-792B-5113-17C5-731C8A82F7D8}"/>
              </a:ext>
            </a:extLst>
          </p:cNvPr>
          <p:cNvPicPr>
            <a:picLocks noChangeAspect="1"/>
          </p:cNvPicPr>
          <p:nvPr/>
        </p:nvPicPr>
        <p:blipFill rotWithShape="1">
          <a:blip r:embed="rId4"/>
          <a:srcRect t="4022" b="20188"/>
          <a:stretch/>
        </p:blipFill>
        <p:spPr>
          <a:xfrm>
            <a:off x="6755765" y="3004844"/>
            <a:ext cx="1379667" cy="1571427"/>
          </a:xfrm>
          <a:prstGeom prst="rect">
            <a:avLst/>
          </a:prstGeom>
        </p:spPr>
      </p:pic>
      <p:pic>
        <p:nvPicPr>
          <p:cNvPr id="4" name="Рисунок 3">
            <a:extLst>
              <a:ext uri="{FF2B5EF4-FFF2-40B4-BE49-F238E27FC236}">
                <a16:creationId xmlns:a16="http://schemas.microsoft.com/office/drawing/2014/main" id="{5EF12260-3B53-91DC-70FF-A68A25C3BDE2}"/>
              </a:ext>
            </a:extLst>
          </p:cNvPr>
          <p:cNvPicPr>
            <a:picLocks noChangeAspect="1"/>
          </p:cNvPicPr>
          <p:nvPr/>
        </p:nvPicPr>
        <p:blipFill rotWithShape="1">
          <a:blip r:embed="rId5"/>
          <a:srcRect b="6734"/>
          <a:stretch/>
        </p:blipFill>
        <p:spPr>
          <a:xfrm>
            <a:off x="342742" y="1750020"/>
            <a:ext cx="1743632" cy="1626210"/>
          </a:xfrm>
          <a:prstGeom prst="rect">
            <a:avLst/>
          </a:prstGeom>
        </p:spPr>
      </p:pic>
      <p:pic>
        <p:nvPicPr>
          <p:cNvPr id="14" name="Рисунок 13" descr="Алексей Пономаренко"/>
          <p:cNvPicPr/>
          <p:nvPr/>
        </p:nvPicPr>
        <p:blipFill>
          <a:blip r:embed="rId6">
            <a:extLst>
              <a:ext uri="{28A0092B-C50C-407E-A947-70E740481C1C}">
                <a14:useLocalDpi xmlns:a14="http://schemas.microsoft.com/office/drawing/2010/main" val="0"/>
              </a:ext>
            </a:extLst>
          </a:blip>
          <a:srcRect/>
          <a:stretch>
            <a:fillRect/>
          </a:stretch>
        </p:blipFill>
        <p:spPr bwMode="auto">
          <a:xfrm>
            <a:off x="4782695" y="4686300"/>
            <a:ext cx="1632670" cy="2066192"/>
          </a:xfrm>
          <a:prstGeom prst="rect">
            <a:avLst/>
          </a:prstGeom>
          <a:noFill/>
          <a:ln>
            <a:noFill/>
          </a:ln>
        </p:spPr>
      </p:pic>
      <p:sp>
        <p:nvSpPr>
          <p:cNvPr id="2" name="Прямоугольник 1"/>
          <p:cNvSpPr/>
          <p:nvPr/>
        </p:nvSpPr>
        <p:spPr>
          <a:xfrm>
            <a:off x="5949462" y="5346094"/>
            <a:ext cx="5032130" cy="816827"/>
          </a:xfrm>
          <a:prstGeom prst="rect">
            <a:avLst/>
          </a:prstGeom>
        </p:spPr>
        <p:txBody>
          <a:bodyPr wrap="square">
            <a:spAutoFit/>
          </a:bodyPr>
          <a:lstStyle/>
          <a:p>
            <a:pPr marL="457200">
              <a:lnSpc>
                <a:spcPct val="107000"/>
              </a:lnSpc>
              <a:spcAft>
                <a:spcPts val="0"/>
              </a:spcAft>
            </a:pPr>
            <a:r>
              <a:rPr lang="ru-RU" sz="1600" b="1" dirty="0">
                <a:solidFill>
                  <a:srgbClr val="253957"/>
                </a:solidFill>
                <a:latin typeface="HSE Sans" panose="02000000000000000000" pitchFamily="2" charset="0"/>
                <a:cs typeface="Arial" panose="020B0604020202020204" pitchFamily="34" charset="0"/>
              </a:rPr>
              <a:t>Пономаренко Алексей Алексеевич, </a:t>
            </a:r>
            <a:r>
              <a:rPr lang="ru-RU" sz="1400" dirty="0" err="1">
                <a:solidFill>
                  <a:srgbClr val="253957"/>
                </a:solidFill>
                <a:latin typeface="HSE Sans" panose="02000000000000000000" pitchFamily="2" charset="0"/>
                <a:cs typeface="Arial" panose="020B0604020202020204" pitchFamily="34" charset="0"/>
              </a:rPr>
              <a:t>PhD</a:t>
            </a:r>
            <a:r>
              <a:rPr lang="ru-RU" sz="1400" dirty="0">
                <a:solidFill>
                  <a:srgbClr val="253957"/>
                </a:solidFill>
                <a:latin typeface="HSE Sans" panose="02000000000000000000" pitchFamily="2" charset="0"/>
                <a:cs typeface="Arial" panose="020B0604020202020204" pitchFamily="34" charset="0"/>
              </a:rPr>
              <a:t>, </a:t>
            </a:r>
            <a:r>
              <a:rPr lang="ru-RU" sz="1400" dirty="0">
                <a:solidFill>
                  <a:srgbClr val="253957"/>
                </a:solidFill>
                <a:latin typeface="HSE Sans" panose="02000000000000000000" pitchFamily="2" charset="0"/>
                <a:cs typeface="Arial" panose="020B0604020202020204" pitchFamily="34" charset="0"/>
                <a:sym typeface="Arial Narrow"/>
              </a:rPr>
              <a:t>приглашенный преподаватель, </a:t>
            </a:r>
            <a:r>
              <a:rPr lang="ru-RU" sz="1400" dirty="0">
                <a:solidFill>
                  <a:srgbClr val="253957"/>
                </a:solidFill>
                <a:latin typeface="HSE Sans" panose="02000000000000000000" pitchFamily="2" charset="0"/>
                <a:cs typeface="Arial" panose="020B0604020202020204" pitchFamily="34" charset="0"/>
              </a:rPr>
              <a:t>департамент исследований и прогнозирования Банка России</a:t>
            </a:r>
          </a:p>
        </p:txBody>
      </p:sp>
    </p:spTree>
    <p:extLst>
      <p:ext uri="{BB962C8B-B14F-4D97-AF65-F5344CB8AC3E}">
        <p14:creationId xmlns:p14="http://schemas.microsoft.com/office/powerpoint/2010/main" val="462404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468085" y="1238833"/>
            <a:ext cx="6030685" cy="777025"/>
          </a:xfrm>
        </p:spPr>
        <p:txBody>
          <a:bodyPr>
            <a:normAutofit/>
          </a:bodyPr>
          <a:lstStyle/>
          <a:p>
            <a:r>
              <a:rPr lang="ru-RU" dirty="0"/>
              <a:t>Цифровая экономика и технологические </a:t>
            </a:r>
            <a:r>
              <a:rPr lang="ru-RU" dirty="0" err="1"/>
              <a:t>мегатренды</a:t>
            </a:r>
            <a:endParaRPr lang="ru-RU" dirty="0"/>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6096000" y="3871650"/>
            <a:ext cx="5759149" cy="4215794"/>
          </a:xfrm>
        </p:spPr>
        <p:txBody>
          <a:bodyPr>
            <a:noAutofit/>
          </a:bodyPr>
          <a:lstStyle/>
          <a:p>
            <a:r>
              <a:rPr lang="ru-RU" sz="1800" i="1" dirty="0"/>
              <a:t>Особенности:</a:t>
            </a:r>
          </a:p>
          <a:p>
            <a:pPr marL="571500" indent="-571500">
              <a:buFont typeface="Wingdings" panose="05000000000000000000" pitchFamily="2" charset="2"/>
              <a:buChar char="Ø"/>
            </a:pPr>
            <a:r>
              <a:rPr lang="ru-RU" sz="1800" dirty="0"/>
              <a:t>Влияние современных технологий на деятельность корпораций, органов власти, международных организаций</a:t>
            </a:r>
          </a:p>
          <a:p>
            <a:pPr marL="571500" indent="-571500">
              <a:buFont typeface="Wingdings" panose="05000000000000000000" pitchFamily="2" charset="2"/>
              <a:buChar char="Ø"/>
            </a:pPr>
            <a:r>
              <a:rPr lang="ru-RU" sz="1800" dirty="0"/>
              <a:t>Научно-технологическое прогнозирование средне- и долгосрочного инновационного развития компании / отрасли / страны</a:t>
            </a:r>
          </a:p>
          <a:p>
            <a:pPr marL="571500" indent="-571500">
              <a:buFont typeface="Wingdings" panose="05000000000000000000" pitchFamily="2" charset="2"/>
              <a:buChar char="Ø"/>
            </a:pPr>
            <a:r>
              <a:rPr lang="ru-RU" sz="1800" dirty="0"/>
              <a:t>Привлечение ведущих российских специалистов в области цифровой экономики, включая практиков </a:t>
            </a:r>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a:xfrm>
            <a:off x="6174149" y="438859"/>
            <a:ext cx="2070100" cy="408109"/>
          </a:xfrm>
        </p:spPr>
        <p:txBody>
          <a:bodyPr/>
          <a:lstStyle/>
          <a:p>
            <a:r>
              <a:rPr lang="ru-RU" dirty="0"/>
              <a:t>Цифровая экономика и технологические </a:t>
            </a:r>
            <a:r>
              <a:rPr lang="ru-RU" dirty="0" err="1"/>
              <a:t>мегатренды</a:t>
            </a:r>
            <a:endParaRPr lang="ru-RU" dirty="0"/>
          </a:p>
        </p:txBody>
      </p:sp>
      <p:pic>
        <p:nvPicPr>
          <p:cNvPr id="9" name="Рисунок 8" descr="Изображение выглядит как одежда, человек, Человеческое лицо, улыбка&#10;&#10;Автоматически созданное описание">
            <a:extLst>
              <a:ext uri="{FF2B5EF4-FFF2-40B4-BE49-F238E27FC236}">
                <a16:creationId xmlns:a16="http://schemas.microsoft.com/office/drawing/2014/main" id="{F462232E-D850-84C2-25B0-1D1326A9BAA6}"/>
              </a:ext>
            </a:extLst>
          </p:cNvPr>
          <p:cNvPicPr>
            <a:picLocks noChangeAspect="1"/>
          </p:cNvPicPr>
          <p:nvPr/>
        </p:nvPicPr>
        <p:blipFill>
          <a:blip r:embed="rId2"/>
          <a:stretch>
            <a:fillRect/>
          </a:stretch>
        </p:blipFill>
        <p:spPr>
          <a:xfrm>
            <a:off x="7882062" y="711199"/>
            <a:ext cx="2489847" cy="3390129"/>
          </a:xfrm>
          <a:prstGeom prst="rect">
            <a:avLst/>
          </a:prstGeom>
        </p:spPr>
      </p:pic>
      <p:sp>
        <p:nvSpPr>
          <p:cNvPr id="10" name="Текст 3">
            <a:extLst>
              <a:ext uri="{FF2B5EF4-FFF2-40B4-BE49-F238E27FC236}">
                <a16:creationId xmlns:a16="http://schemas.microsoft.com/office/drawing/2014/main" id="{8585CCCA-5264-E2AD-043B-C2BBF88785A1}"/>
              </a:ext>
            </a:extLst>
          </p:cNvPr>
          <p:cNvSpPr txBox="1">
            <a:spLocks/>
          </p:cNvSpPr>
          <p:nvPr/>
        </p:nvSpPr>
        <p:spPr>
          <a:xfrm>
            <a:off x="443374" y="2093486"/>
            <a:ext cx="5759149" cy="4215794"/>
          </a:xfrm>
          <a:prstGeom prst="rect">
            <a:avLst/>
          </a:prstGeom>
        </p:spPr>
        <p:txBody>
          <a:bodyPr vert="horz" lIns="0" tIns="0" rIns="0" bIns="45720"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ru-RU" sz="1800" dirty="0"/>
              <a:t>Руководитель : Поспелова Татьяна Васильевна</a:t>
            </a:r>
          </a:p>
          <a:p>
            <a:pPr marL="571500" indent="-571500">
              <a:buFont typeface="Wingdings" panose="05000000000000000000" pitchFamily="2" charset="2"/>
              <a:buChar char="Ø"/>
            </a:pPr>
            <a:r>
              <a:rPr lang="ru-RU" sz="1800" kern="100" dirty="0">
                <a:effectLst/>
                <a:latin typeface="Aptos" panose="020B0004020202020204" pitchFamily="34" charset="0"/>
                <a:ea typeface="Aptos" panose="020B0004020202020204" pitchFamily="34" charset="0"/>
                <a:cs typeface="Times New Roman" panose="02020603050405020304" pitchFamily="18" charset="0"/>
              </a:rPr>
              <a:t>А</a:t>
            </a:r>
            <a:r>
              <a:rPr lang="ru-ES" sz="1800" kern="100" dirty="0">
                <a:effectLst/>
                <a:latin typeface="Aptos" panose="020B0004020202020204" pitchFamily="34" charset="0"/>
                <a:ea typeface="Aptos" panose="020B0004020202020204" pitchFamily="34" charset="0"/>
                <a:cs typeface="Times New Roman" panose="02020603050405020304" pitchFamily="18" charset="0"/>
              </a:rPr>
              <a:t>втор курсов по инновациям и технологическому предпринимател</a:t>
            </a:r>
            <a:r>
              <a:rPr lang="ru-RU" sz="1800" kern="100" dirty="0">
                <a:effectLst/>
                <a:latin typeface="Aptos" panose="020B0004020202020204" pitchFamily="34" charset="0"/>
                <a:ea typeface="Aptos" panose="020B0004020202020204" pitchFamily="34" charset="0"/>
                <a:cs typeface="Times New Roman" panose="02020603050405020304" pitchFamily="18" charset="0"/>
              </a:rPr>
              <a:t>ь</a:t>
            </a:r>
            <a:r>
              <a:rPr lang="ru-ES" sz="1800" kern="100" dirty="0">
                <a:effectLst/>
                <a:latin typeface="Aptos" panose="020B0004020202020204" pitchFamily="34" charset="0"/>
                <a:ea typeface="Aptos" panose="020B0004020202020204" pitchFamily="34" charset="0"/>
                <a:cs typeface="Times New Roman" panose="02020603050405020304" pitchFamily="18" charset="0"/>
              </a:rPr>
              <a:t>ству</a:t>
            </a:r>
          </a:p>
          <a:p>
            <a:pPr marL="571500" indent="-571500">
              <a:buFont typeface="Wingdings" panose="05000000000000000000" pitchFamily="2" charset="2"/>
              <a:buChar char="Ø"/>
            </a:pPr>
            <a:r>
              <a:rPr lang="ru-RU" sz="1800" kern="100" dirty="0">
                <a:effectLst/>
                <a:latin typeface="Aptos" panose="020B0004020202020204" pitchFamily="34" charset="0"/>
                <a:ea typeface="Aptos" panose="020B0004020202020204" pitchFamily="34" charset="0"/>
                <a:cs typeface="Times New Roman" panose="02020603050405020304" pitchFamily="18" charset="0"/>
              </a:rPr>
              <a:t>Эксперт и трекер венчурного фонда ФРИИ,</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ru-RU" sz="1800" kern="100" dirty="0" err="1">
                <a:effectLst/>
                <a:latin typeface="Aptos" panose="020B0004020202020204" pitchFamily="34" charset="0"/>
                <a:ea typeface="Aptos" panose="020B0004020202020204" pitchFamily="34" charset="0"/>
                <a:cs typeface="Times New Roman" panose="02020603050405020304" pitchFamily="18" charset="0"/>
              </a:rPr>
              <a:t>Нетолигия</a:t>
            </a:r>
            <a:r>
              <a:rPr lang="ru-RU" sz="1800" kern="100" dirty="0">
                <a:effectLst/>
                <a:latin typeface="Aptos" panose="020B0004020202020204" pitchFamily="34" charset="0"/>
                <a:ea typeface="Aptos" panose="020B0004020202020204" pitchFamily="34" charset="0"/>
                <a:cs typeface="Times New Roman" panose="02020603050405020304" pitchFamily="18" charset="0"/>
              </a:rPr>
              <a:t>, Билайн,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X</a:t>
            </a:r>
            <a:r>
              <a:rPr lang="ru-RU" sz="1800" kern="100" dirty="0">
                <a:effectLst/>
                <a:latin typeface="Aptos" panose="020B0004020202020204" pitchFamily="34" charset="0"/>
                <a:ea typeface="Aptos" panose="020B0004020202020204" pitchFamily="34" charset="0"/>
                <a:cs typeface="Times New Roman" panose="02020603050405020304" pitchFamily="18" charset="0"/>
              </a:rPr>
              <a:t>5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Retail Group</a:t>
            </a:r>
            <a:endParaRPr lang="ru-RU" sz="18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Ø"/>
            </a:pPr>
            <a:r>
              <a:rPr lang="ru-RU" sz="1800" kern="100" dirty="0">
                <a:latin typeface="Aptos" panose="020B0004020202020204" pitchFamily="34" charset="0"/>
                <a:ea typeface="Aptos" panose="020B0004020202020204" pitchFamily="34" charset="0"/>
                <a:cs typeface="Times New Roman" panose="02020603050405020304" pitchFamily="18" charset="0"/>
              </a:rPr>
              <a:t>Директор</a:t>
            </a:r>
            <a:r>
              <a:rPr lang="ru-RU" sz="1800" kern="100" dirty="0">
                <a:effectLst/>
                <a:latin typeface="Aptos" panose="020B0004020202020204" pitchFamily="34" charset="0"/>
                <a:ea typeface="Aptos" panose="020B0004020202020204" pitchFamily="34" charset="0"/>
                <a:cs typeface="Times New Roman" panose="02020603050405020304" pitchFamily="18" charset="0"/>
              </a:rPr>
              <a:t> представительство </a:t>
            </a:r>
            <a:r>
              <a:rPr lang="ru-ES" sz="1800" kern="100" dirty="0">
                <a:effectLst/>
                <a:latin typeface="Aptos" panose="020B0004020202020204" pitchFamily="34" charset="0"/>
                <a:ea typeface="Aptos" panose="020B0004020202020204" pitchFamily="34" charset="0"/>
                <a:cs typeface="Times New Roman" panose="02020603050405020304" pitchFamily="18" charset="0"/>
              </a:rPr>
              <a:t>Ассоциации </a:t>
            </a:r>
            <a:r>
              <a:rPr lang="ru-RU" sz="1800" kern="100" dirty="0">
                <a:effectLst/>
                <a:latin typeface="Aptos" panose="020B0004020202020204" pitchFamily="34" charset="0"/>
                <a:ea typeface="Aptos" panose="020B0004020202020204" pitchFamily="34" charset="0"/>
                <a:cs typeface="Times New Roman" panose="02020603050405020304" pitchFamily="18" charset="0"/>
              </a:rPr>
              <a:t>”</a:t>
            </a:r>
            <a:r>
              <a:rPr lang="ru-ES" sz="1800" kern="100" dirty="0">
                <a:effectLst/>
                <a:latin typeface="Aptos" panose="020B0004020202020204" pitchFamily="34" charset="0"/>
                <a:ea typeface="Aptos" panose="020B0004020202020204" pitchFamily="34" charset="0"/>
                <a:cs typeface="Times New Roman" panose="02020603050405020304" pitchFamily="18" charset="0"/>
              </a:rPr>
              <a:t>Тройной Спирали</a:t>
            </a:r>
            <a:r>
              <a:rPr lang="ru-RU"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571500" indent="-571500">
              <a:buFont typeface="Wingdings" panose="05000000000000000000" pitchFamily="2" charset="2"/>
              <a:buChar char="Ø"/>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Амбасадор</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VK.ru</a:t>
            </a:r>
            <a:endParaRPr lang="ru-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Ø"/>
            </a:pPr>
            <a:endParaRPr lang="ru-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Ø"/>
            </a:pPr>
            <a:endParaRPr lang="ru-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Ø"/>
            </a:pPr>
            <a:endParaRPr lang="ru-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Ø"/>
            </a:pPr>
            <a:endParaRPr lang="ru-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indent="-571500">
              <a:buFont typeface="Wingdings" panose="05000000000000000000" pitchFamily="2" charset="2"/>
              <a:buChar char="Ø"/>
            </a:pPr>
            <a:endParaRPr lang="ru-RU"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523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Дисциплины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228600" y="1983346"/>
            <a:ext cx="11774509" cy="2607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b="1" dirty="0">
                <a:latin typeface="HSE Sans" panose="02000000000000000000" pitchFamily="2" charset="0"/>
                <a:sym typeface="Arial Narrow"/>
              </a:rPr>
              <a:t>1 курс:</a:t>
            </a:r>
          </a:p>
          <a:p>
            <a:pPr marL="342900" indent="-342900">
              <a:buFont typeface="Wingdings" pitchFamily="2" charset="2"/>
              <a:buChar char="Ø"/>
            </a:pPr>
            <a:r>
              <a:rPr lang="ru-RU" sz="2000" dirty="0">
                <a:latin typeface="HSE Sans" panose="02000000000000000000" pitchFamily="2" charset="0"/>
                <a:sym typeface="Arial Narrow"/>
              </a:rPr>
              <a:t>Научно-технологическое прогнозирование в цифровой экономике</a:t>
            </a:r>
          </a:p>
          <a:p>
            <a:pPr marL="342900" indent="-342900">
              <a:buFont typeface="Wingdings" pitchFamily="2" charset="2"/>
              <a:buChar char="Ø"/>
            </a:pPr>
            <a:r>
              <a:rPr lang="ru-RU" sz="2000" dirty="0">
                <a:latin typeface="HSE Sans" panose="02000000000000000000" pitchFamily="2" charset="0"/>
                <a:sym typeface="Arial Narrow"/>
              </a:rPr>
              <a:t>Интеллектуальная собственность в цифровой экономике</a:t>
            </a:r>
            <a:endParaRPr lang="en-US" sz="20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Научно-исследовательский семинар «Ключевые технологические тенденции мировой экономики»-1</a:t>
            </a:r>
          </a:p>
          <a:p>
            <a:endParaRPr lang="en-US" sz="2000" b="1" dirty="0">
              <a:latin typeface="HSE Sans" panose="02000000000000000000" pitchFamily="2" charset="0"/>
              <a:sym typeface="Arial Narrow"/>
            </a:endParaRPr>
          </a:p>
          <a:p>
            <a:r>
              <a:rPr lang="ru-RU" sz="2000" b="1" dirty="0">
                <a:latin typeface="HSE Sans" panose="02000000000000000000" pitchFamily="2" charset="0"/>
                <a:sym typeface="Arial Narrow"/>
              </a:rPr>
              <a:t>2 курс:</a:t>
            </a:r>
          </a:p>
          <a:p>
            <a:pPr marL="342900" indent="-342900">
              <a:buFont typeface="Wingdings" pitchFamily="2" charset="2"/>
              <a:buChar char="Ø"/>
            </a:pPr>
            <a:r>
              <a:rPr lang="en-US" sz="2000" dirty="0" smtClean="0">
                <a:latin typeface="HSE Sans" panose="02000000000000000000" pitchFamily="2" charset="0"/>
              </a:rPr>
              <a:t>Machine learning and AI in world economy</a:t>
            </a:r>
            <a:endParaRPr lang="ru-RU" sz="2000" dirty="0" smtClean="0"/>
          </a:p>
          <a:p>
            <a:pPr marL="342900" indent="-342900">
              <a:buFont typeface="Wingdings" pitchFamily="2" charset="2"/>
              <a:buChar char="Ø"/>
            </a:pPr>
            <a:r>
              <a:rPr lang="en" sz="2000" dirty="0" smtClean="0">
                <a:latin typeface="HSE Sans" panose="02000000000000000000" pitchFamily="2" charset="0"/>
                <a:sym typeface="Arial Narrow"/>
              </a:rPr>
              <a:t>Digital </a:t>
            </a:r>
            <a:r>
              <a:rPr lang="en" sz="2000" dirty="0">
                <a:latin typeface="HSE Sans" panose="02000000000000000000" pitchFamily="2" charset="0"/>
                <a:sym typeface="Arial Narrow"/>
              </a:rPr>
              <a:t>transformation of corporations and corporate strategies</a:t>
            </a:r>
          </a:p>
          <a:p>
            <a:pPr marL="342900" indent="-342900">
              <a:buFont typeface="Wingdings" pitchFamily="2" charset="2"/>
              <a:buChar char="Ø"/>
            </a:pPr>
            <a:r>
              <a:rPr lang="ru-RU" sz="1800" dirty="0"/>
              <a:t>Цифровизация в глобальной медиаиндустрии </a:t>
            </a:r>
            <a:endParaRPr lang="en" sz="18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Научно-исследовательский семинар «Ключевые технологические тенденции мировой экономики»-2</a:t>
            </a:r>
          </a:p>
          <a:p>
            <a:pPr marL="342900" indent="-342900">
              <a:buFont typeface="Wingdings" pitchFamily="2" charset="2"/>
              <a:buChar char="Ø"/>
            </a:pPr>
            <a:endParaRPr lang="ru-RU" sz="2000" dirty="0">
              <a:latin typeface="HSE Sans" panose="02000000000000000000" pitchFamily="2" charset="0"/>
              <a:sym typeface="Arial Narrow"/>
            </a:endParaRPr>
          </a:p>
        </p:txBody>
      </p:sp>
      <p:sp>
        <p:nvSpPr>
          <p:cNvPr id="11" name="Текст 6">
            <a:extLst>
              <a:ext uri="{FF2B5EF4-FFF2-40B4-BE49-F238E27FC236}">
                <a16:creationId xmlns:a16="http://schemas.microsoft.com/office/drawing/2014/main" id="{A42B4C3D-490F-DB47-AA15-C0543EE26EDB}"/>
              </a:ext>
            </a:extLst>
          </p:cNvPr>
          <p:cNvSpPr>
            <a:spLocks noGrp="1"/>
          </p:cNvSpPr>
          <p:nvPr>
            <p:ph type="body" sz="quarter" idx="15"/>
          </p:nvPr>
        </p:nvSpPr>
        <p:spPr/>
        <p:txBody>
          <a:bodyPr/>
          <a:lstStyle/>
          <a:p>
            <a:r>
              <a:rPr lang="ru-RU" dirty="0"/>
              <a:t>Цифровая экономика и технологические </a:t>
            </a:r>
            <a:r>
              <a:rPr lang="ru-RU" dirty="0" err="1"/>
              <a:t>мегатренды</a:t>
            </a:r>
            <a:endParaRPr lang="ru-RU" dirty="0"/>
          </a:p>
        </p:txBody>
      </p:sp>
    </p:spTree>
    <p:extLst>
      <p:ext uri="{BB962C8B-B14F-4D97-AF65-F5344CB8AC3E}">
        <p14:creationId xmlns:p14="http://schemas.microsoft.com/office/powerpoint/2010/main" val="377252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8" y="1268060"/>
            <a:ext cx="5245560" cy="777025"/>
          </a:xfrm>
        </p:spPr>
        <p:txBody>
          <a:bodyPr/>
          <a:lstStyle/>
          <a:p>
            <a:r>
              <a:rPr lang="ru-RU" dirty="0"/>
              <a:t>Преподаватели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24" name="Прямоугольник 23">
            <a:extLst>
              <a:ext uri="{FF2B5EF4-FFF2-40B4-BE49-F238E27FC236}">
                <a16:creationId xmlns:a16="http://schemas.microsoft.com/office/drawing/2014/main" id="{47C2D1A3-75AB-7E42-89E7-FFAA493E600A}"/>
              </a:ext>
            </a:extLst>
          </p:cNvPr>
          <p:cNvSpPr/>
          <p:nvPr/>
        </p:nvSpPr>
        <p:spPr>
          <a:xfrm>
            <a:off x="2380810" y="1986578"/>
            <a:ext cx="3148453" cy="1200329"/>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err="1">
                <a:solidFill>
                  <a:srgbClr val="253957"/>
                </a:solidFill>
                <a:latin typeface="HSE Sans" panose="02000000000000000000" pitchFamily="2" charset="0"/>
                <a:cs typeface="Arial" panose="020B0604020202020204" pitchFamily="34" charset="0"/>
                <a:sym typeface="Arial Narrow"/>
              </a:rPr>
              <a:t>Лапидус</a:t>
            </a:r>
            <a:r>
              <a:rPr lang="ru-RU" sz="1600" b="1" dirty="0">
                <a:solidFill>
                  <a:srgbClr val="253957"/>
                </a:solidFill>
                <a:latin typeface="HSE Sans" panose="02000000000000000000" pitchFamily="2" charset="0"/>
                <a:cs typeface="Arial" panose="020B0604020202020204" pitchFamily="34" charset="0"/>
                <a:sym typeface="Arial Narrow"/>
              </a:rPr>
              <a:t> Лариса Владимировна,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приглашенный профессор, профессор МГУ, автор учебников и монографий по цифровой экономике и цифровой трансформации бизнеса</a:t>
            </a:r>
          </a:p>
        </p:txBody>
      </p:sp>
      <p:sp>
        <p:nvSpPr>
          <p:cNvPr id="25" name="Прямоугольник 24">
            <a:extLst>
              <a:ext uri="{FF2B5EF4-FFF2-40B4-BE49-F238E27FC236}">
                <a16:creationId xmlns:a16="http://schemas.microsoft.com/office/drawing/2014/main" id="{874D6F3A-E5BB-2E4D-BD08-87751A6F9FC1}"/>
              </a:ext>
            </a:extLst>
          </p:cNvPr>
          <p:cNvSpPr/>
          <p:nvPr/>
        </p:nvSpPr>
        <p:spPr>
          <a:xfrm>
            <a:off x="516726" y="3681657"/>
            <a:ext cx="3324151" cy="984885"/>
          </a:xfrm>
          <a:prstGeom prst="rect">
            <a:avLst/>
          </a:prstGeom>
        </p:spPr>
        <p:txBody>
          <a:bodyPr wrap="square">
            <a:spAutoFit/>
          </a:bodyPr>
          <a:lstStyle/>
          <a:p>
            <a:pPr algn="r">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Александр Александрович Чулок, </a:t>
            </a:r>
            <a:endParaRPr lang="en-US" sz="1600" b="1" dirty="0">
              <a:solidFill>
                <a:srgbClr val="253957"/>
              </a:solidFill>
              <a:latin typeface="HSE Sans" panose="02000000000000000000" pitchFamily="2" charset="0"/>
              <a:cs typeface="Arial" panose="020B0604020202020204" pitchFamily="34" charset="0"/>
              <a:sym typeface="Arial Narrow"/>
            </a:endParaRPr>
          </a:p>
          <a:p>
            <a:pPr algn="r">
              <a:defRPr sz="2800">
                <a:solidFill>
                  <a:srgbClr val="253957"/>
                </a:solidFill>
                <a:latin typeface="+mn-lt"/>
                <a:ea typeface="+mn-ea"/>
                <a:cs typeface="+mn-cs"/>
                <a:sym typeface="Arial Narrow"/>
              </a:defRPr>
            </a:pPr>
            <a:r>
              <a:rPr lang="ru-RU" sz="1400" dirty="0">
                <a:solidFill>
                  <a:srgbClr val="253957"/>
                </a:solidFill>
                <a:latin typeface="HSE Sans" panose="02000000000000000000" pitchFamily="2" charset="0"/>
                <a:cs typeface="Arial" panose="020B0604020202020204" pitchFamily="34" charset="0"/>
                <a:sym typeface="Arial Narrow"/>
              </a:rPr>
              <a:t>д.э.н., директор Центра научно-технологического прогнозирования ИСИЭЗ НИУ ВШЭ</a:t>
            </a:r>
          </a:p>
        </p:txBody>
      </p:sp>
      <p:sp>
        <p:nvSpPr>
          <p:cNvPr id="28" name="Прямоугольник 27">
            <a:extLst>
              <a:ext uri="{FF2B5EF4-FFF2-40B4-BE49-F238E27FC236}">
                <a16:creationId xmlns:a16="http://schemas.microsoft.com/office/drawing/2014/main" id="{76D472CC-7DDA-6B4B-891B-4677F5EB17FB}"/>
              </a:ext>
            </a:extLst>
          </p:cNvPr>
          <p:cNvSpPr/>
          <p:nvPr/>
        </p:nvSpPr>
        <p:spPr>
          <a:xfrm>
            <a:off x="2152491" y="5270161"/>
            <a:ext cx="3376772" cy="769441"/>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Анна Сергеевна Курбатова,</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старший аналитик </a:t>
            </a:r>
            <a:r>
              <a:rPr lang="ru-RU" sz="1400" dirty="0" err="1">
                <a:solidFill>
                  <a:srgbClr val="253957"/>
                </a:solidFill>
                <a:latin typeface="HSE Sans" panose="02000000000000000000" pitchFamily="2" charset="0"/>
                <a:cs typeface="Arial" panose="020B0604020202020204" pitchFamily="34" charset="0"/>
                <a:sym typeface="Arial Narrow"/>
              </a:rPr>
              <a:t>Альфа-банка</a:t>
            </a:r>
            <a:r>
              <a:rPr lang="ru-RU" sz="1400" dirty="0">
                <a:solidFill>
                  <a:srgbClr val="253957"/>
                </a:solidFill>
                <a:latin typeface="HSE Sans" panose="02000000000000000000" pitchFamily="2" charset="0"/>
                <a:cs typeface="Arial" panose="020B0604020202020204" pitchFamily="34" charset="0"/>
                <a:sym typeface="Arial Narrow"/>
              </a:rPr>
              <a:t> (фокус на телекоммуникационном секторе)</a:t>
            </a:r>
          </a:p>
        </p:txBody>
      </p:sp>
      <p:sp>
        <p:nvSpPr>
          <p:cNvPr id="30" name="Прямоугольник 29">
            <a:extLst>
              <a:ext uri="{FF2B5EF4-FFF2-40B4-BE49-F238E27FC236}">
                <a16:creationId xmlns:a16="http://schemas.microsoft.com/office/drawing/2014/main" id="{87A46EBF-F210-144F-A250-A20015FDDD2C}"/>
              </a:ext>
            </a:extLst>
          </p:cNvPr>
          <p:cNvSpPr/>
          <p:nvPr/>
        </p:nvSpPr>
        <p:spPr>
          <a:xfrm>
            <a:off x="6873103" y="2029590"/>
            <a:ext cx="3148453" cy="1200329"/>
          </a:xfrm>
          <a:prstGeom prst="rect">
            <a:avLst/>
          </a:prstGeom>
        </p:spPr>
        <p:txBody>
          <a:bodyPr wrap="square">
            <a:spAutoFit/>
          </a:bodyPr>
          <a:lstStyle/>
          <a:p>
            <a:pPr algn="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Анна Геннадиевна Курапова,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err="1">
                <a:solidFill>
                  <a:srgbClr val="253957"/>
                </a:solidFill>
                <a:latin typeface="HSE Sans" panose="02000000000000000000" pitchFamily="2" charset="0"/>
                <a:cs typeface="Arial" panose="020B0604020202020204" pitchFamily="34" charset="0"/>
                <a:sym typeface="Arial Narrow"/>
              </a:rPr>
              <a:t>к.ю.н</a:t>
            </a:r>
            <a:r>
              <a:rPr lang="ru-RU" sz="1400" dirty="0">
                <a:solidFill>
                  <a:srgbClr val="253957"/>
                </a:solidFill>
                <a:latin typeface="HSE Sans" panose="02000000000000000000" pitchFamily="2" charset="0"/>
                <a:cs typeface="Arial" panose="020B0604020202020204" pitchFamily="34" charset="0"/>
                <a:sym typeface="Arial Narrow"/>
              </a:rPr>
              <a:t>., руководитель отдела средств индивидуализации компании </a:t>
            </a:r>
            <a:r>
              <a:rPr lang="en" sz="1400" dirty="0" err="1">
                <a:solidFill>
                  <a:srgbClr val="253957"/>
                </a:solidFill>
                <a:latin typeface="HSE Sans" panose="02000000000000000000" pitchFamily="2" charset="0"/>
                <a:cs typeface="Arial" panose="020B0604020202020204" pitchFamily="34" charset="0"/>
                <a:sym typeface="Arial Narrow"/>
              </a:rPr>
              <a:t>Transtechnology</a:t>
            </a:r>
            <a:r>
              <a:rPr lang="en" sz="1400" dirty="0">
                <a:solidFill>
                  <a:srgbClr val="253957"/>
                </a:solidFill>
                <a:latin typeface="HSE Sans" panose="02000000000000000000" pitchFamily="2" charset="0"/>
                <a:cs typeface="Arial" panose="020B0604020202020204" pitchFamily="34" charset="0"/>
                <a:sym typeface="Arial Narrow"/>
              </a:rPr>
              <a:t>, </a:t>
            </a:r>
            <a:r>
              <a:rPr lang="ru-RU" sz="1400" dirty="0">
                <a:solidFill>
                  <a:srgbClr val="253957"/>
                </a:solidFill>
                <a:latin typeface="HSE Sans" panose="02000000000000000000" pitchFamily="2" charset="0"/>
                <a:cs typeface="Arial" panose="020B0604020202020204" pitchFamily="34" charset="0"/>
                <a:sym typeface="Arial Narrow"/>
              </a:rPr>
              <a:t>патентный поверенный РФ</a:t>
            </a:r>
          </a:p>
        </p:txBody>
      </p:sp>
      <p:sp>
        <p:nvSpPr>
          <p:cNvPr id="32" name="Прямоугольник 31">
            <a:extLst>
              <a:ext uri="{FF2B5EF4-FFF2-40B4-BE49-F238E27FC236}">
                <a16:creationId xmlns:a16="http://schemas.microsoft.com/office/drawing/2014/main" id="{4DE8FFFB-2ACA-3F47-85C3-C0A8732EF5F2}"/>
              </a:ext>
            </a:extLst>
          </p:cNvPr>
          <p:cNvSpPr/>
          <p:nvPr/>
        </p:nvSpPr>
        <p:spPr>
          <a:xfrm>
            <a:off x="7547680" y="4447802"/>
            <a:ext cx="4060362" cy="984885"/>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Николай Николаевич </a:t>
            </a:r>
            <a:r>
              <a:rPr lang="ru-RU" sz="1600" b="1" dirty="0" err="1">
                <a:solidFill>
                  <a:srgbClr val="253957"/>
                </a:solidFill>
                <a:latin typeface="HSE Sans" panose="02000000000000000000" pitchFamily="2" charset="0"/>
                <a:cs typeface="Arial" panose="020B0604020202020204" pitchFamily="34" charset="0"/>
                <a:sym typeface="Arial Narrow"/>
              </a:rPr>
              <a:t>Ермошкин</a:t>
            </a:r>
            <a:r>
              <a:rPr lang="ru-RU" sz="1400" dirty="0">
                <a:solidFill>
                  <a:srgbClr val="253957"/>
                </a:solidFill>
                <a:latin typeface="HSE Sans" panose="02000000000000000000" pitchFamily="2" charset="0"/>
                <a:cs typeface="Arial" panose="020B0604020202020204" pitchFamily="34" charset="0"/>
                <a:sym typeface="Arial Narrow"/>
              </a:rPr>
              <a:t>, </a:t>
            </a:r>
            <a:endParaRPr lang="en-US" sz="1400" dirty="0">
              <a:solidFill>
                <a:srgbClr val="253957"/>
              </a:solidFill>
              <a:latin typeface="HSE Sans" panose="02000000000000000000" pitchFamily="2" charset="0"/>
              <a:cs typeface="Arial" panose="020B0604020202020204" pitchFamily="34" charset="0"/>
              <a:sym typeface="Arial Narrow"/>
            </a:endParaRPr>
          </a:p>
          <a:p>
            <a:pPr>
              <a:defRPr sz="2800">
                <a:solidFill>
                  <a:srgbClr val="253957"/>
                </a:solidFill>
                <a:latin typeface="+mn-lt"/>
                <a:ea typeface="+mn-ea"/>
                <a:cs typeface="+mn-cs"/>
                <a:sym typeface="Arial Narrow"/>
              </a:defRPr>
            </a:pPr>
            <a:r>
              <a:rPr lang="ru-RU" sz="1400" dirty="0">
                <a:solidFill>
                  <a:srgbClr val="253957"/>
                </a:solidFill>
                <a:latin typeface="HSE Sans" panose="02000000000000000000" pitchFamily="2" charset="0"/>
                <a:cs typeface="Arial" panose="020B0604020202020204" pitchFamily="34" charset="0"/>
                <a:sym typeface="Arial Narrow"/>
              </a:rPr>
              <a:t>к.э.н., приглашенный профессор, независимый консультант, советник председателя НП «</a:t>
            </a:r>
            <a:r>
              <a:rPr lang="ru-RU" sz="1400" dirty="0" err="1">
                <a:solidFill>
                  <a:srgbClr val="253957"/>
                </a:solidFill>
                <a:latin typeface="HSE Sans" panose="02000000000000000000" pitchFamily="2" charset="0"/>
                <a:cs typeface="Arial" panose="020B0604020202020204" pitchFamily="34" charset="0"/>
                <a:sym typeface="Arial Narrow"/>
              </a:rPr>
              <a:t>Глонасс</a:t>
            </a:r>
            <a:r>
              <a:rPr lang="ru-RU" sz="1400" dirty="0">
                <a:solidFill>
                  <a:srgbClr val="253957"/>
                </a:solidFill>
                <a:latin typeface="HSE Sans" panose="02000000000000000000" pitchFamily="2" charset="0"/>
                <a:cs typeface="Arial" panose="020B0604020202020204" pitchFamily="34" charset="0"/>
                <a:sym typeface="Arial Narrow"/>
              </a:rPr>
              <a:t>»</a:t>
            </a:r>
          </a:p>
        </p:txBody>
      </p:sp>
      <p:sp>
        <p:nvSpPr>
          <p:cNvPr id="21" name="Текст 6">
            <a:extLst>
              <a:ext uri="{FF2B5EF4-FFF2-40B4-BE49-F238E27FC236}">
                <a16:creationId xmlns:a16="http://schemas.microsoft.com/office/drawing/2014/main" id="{0C740D2C-3031-364E-A5F3-B7EDDA371181}"/>
              </a:ext>
            </a:extLst>
          </p:cNvPr>
          <p:cNvSpPr txBox="1">
            <a:spLocks/>
          </p:cNvSpPr>
          <p:nvPr/>
        </p:nvSpPr>
        <p:spPr>
          <a:xfrm>
            <a:off x="6259892" y="548720"/>
            <a:ext cx="2070100" cy="4081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Цифровая экономика и технологические </a:t>
            </a:r>
            <a:r>
              <a:rPr lang="ru-RU" dirty="0" err="1"/>
              <a:t>мегатренды</a:t>
            </a:r>
            <a:endParaRPr lang="ru-RU" dirty="0"/>
          </a:p>
        </p:txBody>
      </p:sp>
      <p:pic>
        <p:nvPicPr>
          <p:cNvPr id="22" name="Рисунок 21">
            <a:extLst>
              <a:ext uri="{FF2B5EF4-FFF2-40B4-BE49-F238E27FC236}">
                <a16:creationId xmlns:a16="http://schemas.microsoft.com/office/drawing/2014/main" id="{9AB2A0AE-1836-7B4E-AA15-3C3369C1C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15" y="1808086"/>
            <a:ext cx="1566000" cy="1566000"/>
          </a:xfrm>
          <a:prstGeom prst="rect">
            <a:avLst/>
          </a:prstGeom>
        </p:spPr>
      </p:pic>
      <p:pic>
        <p:nvPicPr>
          <p:cNvPr id="35" name="Picture 2" descr="data:image/jpeg;base64,/9j/4AAQSkZJRgABAQAAAQABAAD/2wCEAAkGBwgJCAcJCQcICgkKCAoHBwcHBw8ICQcWIBEWIhURHx8kKCggGCYlJx8TITEhJSkrLi4uFx8zODMsNygtLisBCgoKDQ0OFQ0NFSsZFR0tKy0rKystKystKystKys3KystNy0tKzcrNy03Ky0uKystKysrKy0rKysrKysrKysrK//AABEIAMgAyAMBIgACEQEDEQH/xAAbAAACAwEBAQAAAAAAAAAAAAACAwAEBQYHCP/EAEcQAAIBAgMEBAkHCwMFAQAAAAIDAAQSBRMiASMyQgYRFFIhMTNRYWJxcpEHU2OBkrHRFSRBQ4KhorLC4fBz0uIlNESD8Rb/xAAaAQEBAQEBAQEAAAAAAAAAAAACAAMEBQEG/8QAJhEAAgICAgICAgIDAAAAAAAAAAIBAxESITEiQQQTUVIyQjNh8P/aAAwDAQACEQMRAD8Aq5MLs80MuTLmewmUpimWFLljLGFlxBGU01qYplql5BQi1NhBSxdM9DJazJbEMIokigkyVyZy8RS2IYTInMmfU4tTKbllmEX0arwifykJXlZuxWtgHxn/AJ1QkamZFkyU0Vinnas16t3f+zNDsJMJwr1Ze8Pv9ciZSvnRedCbR1IhdZq0LNPGf1yiREPFpLym80RKwS1nQhZKOYUIWFEfDYQyXkMmOgpoIKZn00BkIYIwuWIWouSFJLYiSQrZIgnG2woy2SZi1F2wY6DbEWoIlLCCle2OVIjSQyWMyZ6iKOzJ8EOJhTn8TxLVlqdlkvjy/wDP5YWL4sCt0J77ny+NezvTnfyhTEIM/wC5Ib2Aeow+vxbfFpnwheOVhKqjXnXEW8D7xLZ/nejKOsJpZhOtFdOth5fn2+Ah9nV/TKtdS0z20ZCbBHLy08Pj8fg6/b54tttIORxMZvDy7t4XL4PGMSqE6KhrlUgVJEleYViwNnnt1QazHmtaGW61flzBfoEri2/XtnBlVVdW01rO5hbwEsb5T1dnelymX2RXa2OWwipMsA5NRDst/dFrATe/LT0CZMcztDL2X5pfoHrFf4/szUwXEjyHFWH2hjN4Z5uv/P8AlPPa6oN7UtWdolYwO/4eL7pYw/EiUrsxcWYbLOAGdV1o7dvm64WWBHoymAzUvUI7s/b3Y4Jh0dQKhpiYeorFgDNAesW2dAIwkORNBBSioZeRIRoKjpXVLAcMiJIIySSCSSDdJEE5W2SMtktmasaA2yWxlsIRi2LUTbJaUtWwcuWxCxkIubht3kZbKuIFl01SwtQitmhn6zTLYjg8QqBrqk995Rh2Gy5IdXomSVDVo0lUsXbewPzVpn1e3ZHXCvelu7d3u1fp5R2bI5VRdpNzF28ciUKjYVoCdTSMu4weoknw6fHslcqre3X6l3sDnPhlh636CJ2cJWL/ANOF+SSZqv1c+XFsL6yjU0amPzEVK0s0PA18DNnt88lTXCwLHnw7y9HH1/1bJG0bVaRSxgizLsXxr23fojP/AM7UsLNyWD3zZwfXtl9iktcme+ntXcs7klvAP5vb/nLKpES3pEtIlwdy2ddQ9H35VwhcQ7wO51enZKdT0ZqmX2pYP6wA4/hD9il9bERVDVjaeoRzNDLQ90fD59s7LAWNygQ3LuFeYneiemeeiLaOpy2p3hWMBPAHg5Z1nRfEGvrrS4fJmHpk3RHaKlxEqqlpUlM2Lio4eGJVHREFBukui7pKEhFJEkUkiMm2DbGRcx2NghGMti7owYiYZbCy5AjJBEkMyekayLDqkR0kVi7/AEXDNohmL0lLLoXFZcI3/wApapL2R57XCZhlqC1OZoPgP4/XJ0ew0qusSsvI6FgH9W2WMPI2vAVgzLG/Qy39Hm73dnUdFcPDtQEvTvDZU/fE2MCrWcmk/oqoV7imXb3PRK6MLXbaKXiQ8YM0BO6EeWTsqyK4jtLnBczVZ9HRtHs4uj6NradzN2OZoDn96bSsBphsHeMEeAGNIw+E6ARUv1vXktXxcIxfXAdv1MX8kiPk8sYnsNpag0lOgKwZXIghauDRWn2ed/KJgYlSpq1BaynqAvNfm2zL6GLzMQzRPSSzsDgzOrm6vrnonSGlXU4dXq3ZCSDvD026ZxPQWl3maWouyZYfa/vEvWpjZ3k7BQy4pcFQy0IxKYsRUZIIwrZBFlK5FHNlVpRBBIpIkiklsRVIoN0G6SYmwQxwjFiMcIxEMCOHhixjIWCCU5Xpw62hAR0kyoyw+zOqKY+OYSWJKBQ1K6chZmAbNeZt5R2SVvcmirLcQcbQkqmpam3UwUZZn83qG3909IwinVR0aTLLWRLWwzZo8fhnnZYLiOH9sU/It0WVOVnBV9fn6/B4O71T0Smw2lahN9MthEsLzfvuX0ysboVStypCxJjyspDWQ+TvW2/w83imTitYtGhvSGkpneUNLG3t+GzwzYb0fpuFCUU5Fu85FKtLerbxDs29WmZ5dAcHaaWWPEl/S35nt73jiVTRujn0YtiCj3GMLqFjfeDFfj1bZ1WFY5TNLLbWIWwbL05o39fs8cuPwGkYeYYXF5M+QPrlPo9gpIxDEql+WQsfl0aVqycsNnCO3vQsrLPYtlxiCvjnSAVFl01TSEwr2WPbZ4PZt8JTiy6SGypy6nHqhffBFAww8M9A6UYKupbTFYskixa6kGKzswdVw7O77wxJdGcHI0t7AsnLy7Har/BJV/aQ7TjgxaMiZvaTFe0Cvd1NMxRJNfX59m3w/aiegtG8QdVkF1Oy9dMf/s67Z0g4XSLqc9abXM3bj+c9sz8DwXD101M1icypp3vscxpGaOpzLerZ19QyVeZDb6N5Qy0ESMcJRHOMkkhREVWjKb5ebKbxiCUykhEMkJGbdGDK4ywqR9HBHDFiMcIwkMkkg3QsfSQRpReaRLUK2A/eQo6mK0wLl5/ZDrHUm1TazEmXjQqrBrMMXmdoXT9rSbODi/Rt/hmxh9y0UwlxCtaz+zCGhUtrqkcxjGLyDPjC30QUaSmesq2DqbGdlNRWXxFCuDlle4eaOUQ8s6NjFlGW6fWiVW3W36ijCIi0jOdxDpIFMzsw0bGMHdmend7dnn8MnaF/kKtJbODpMQXcrMHl3kojaQzFf0qYKtSbiLgBeuayGESgYQW3byyFbFaeBfXKxyE0gWNvNKNMuzO13Cx5sD6+WWn3Suq4R1c17JbcmdixgcJSwJSqMcMRzsWBKFFhGRBFtlNnPLhyq2RFNoyQmjJCRkqGWFDBUMtCMTMEgjGSDJMyJdF3Qji5EEMsDK4y0qWpoowbh1DmDdxguRRXah0+ozjjAlXMEWmJc28CZt4ydVbTjBeUV2kvtxwly8UpiwfdKWlEM0VhMWBcCxmfWLCpvtC67n/vK9ZR1jyuXWLp1jwfmvaT++ZL6Mj01PSGru7gKWkPh1RZ4KurM9hDg5qO8tIlwBNZFQNuUWkpzLKHDi4sVr3W8G9EA+6aGGYWhe/W6rIvJhn1RGHV7Nsz8elNLK9YzMmo1hW6v2IzllV7BYVo/wCnLlv8MKtyc9jcAxgQbYwRmxzjghQQkuiCQ5XbGEUSRSYKlUhkhFJCIpiMcEEYyZsxBSSQSKSkLKDCkmh8CCWFSuJSwopDLATPxASE7h5eOXhKJeOoxLi+k92Z2L4nRS3JRVVCXqlLQ1BcuoZnvp9WnTbE5zV+7OdWY2OkQRs92Lfh9Gep4Xf6fHMUcUIeLVBfjAF85cO83eibLYuPIOrZ8ZNQcJw/iALe5vb4VTYobR4eSYv5aP8AVhaPPIVU1vFpHuQsy48ReX9jWw9JFvS4R4P900LYKuEB9yMtmla8HHY3IMK2FbBtmhmFFlCIosoiBOJIoRFEkUJEkgyQkJGMi7oV0mUgroN0WTIsmSVQswy6DmRJOiSdNNS2LmYMYLJkvrFIG5rlrHvsaITDxXpYCwy6HeML/wAlnAv2bOaaLSzdE1iqdFieJH27DcLpDtqKuoDtJ89IvxkXq7duzZOoxNJA0GD5Nllnt2cs8z+T4ifjhvabGOJD2Xs1n16dk9gEQerKZqWU0sojXAarpzk5tqxL1rpTbS3TWqac0HYzUJcB/ObJTZ6s4bK/yegtnuDFqac1+7M8ru5OkaQ8LOb5zRM9ohdpnOyz6NFKqEkWqXFLEdI80EbvJr/blqjSTGpUPEW8P6MeYv6ZV1szYEzKq7MbQlbp7sZdObfjBI6S1OFvPc1KEPw02d63qNf19V3t96bGcM7mr1nB5u20ZLl0l0r5gyZgyCMIokigkwYkmRFsERRd0XdJdM2Uhl0kTdJIhOYMEnDMF/SShXwuYwu4tRfftmDWdIqxpbr83XyZetvx2zorob8GbXKdo2qWsbmOWse+zRMt/SLD18LmML6BRH++cW9xtK9psYXfZrg3cs6l+Mvsxa2fR0j+lHzVNcXfY2z7pRfj1YznWsfo1a/jMm6LIpt9KfgLWSE9xtO4juLyhnxnFlIP8RQogG90HqBRjNARaRZej4j+M9ooWXDbzT5/o3ZDUtHyi2AwMv0F1z3TCqgWqBg6hKxgezbMbl6kdbejUesHhls1CXPzzBrqM0HaWpZcDvx9M6IbSiawqYRy3mvecCWa2/Vs8c5bFXHkdVdjLJy70l70rtp7dXFLlZTvHVTb6nHd3stSa9vd29fVBRSvI7as+zrHeGHlqjq9GzZ/NONlTPMwdy28ZKtHRtezLUFxc5/ql+2blNRhSKy16iLjczj/APkuUbKUkfmZrYkedGv4wXzqpqWI2U47rmacejyv5VBJeIYPUr0lkPWBr8+xg7R++Jw/po9AgurT2geRy22VHV6f0FNb5VFj2XDS5hqzX8V/2nnfENvNOr61aIycuzZPUKHpRhtTw1OWwuR+5P8AD981BqB5dV08Z1f75eo8SrKbyFSxY9zjD4bYW+NH9ZEtv7HrBOGJJ04Wm6WVQ6XpW7117k/wmsjpBRt052SRcj9H7/FMWqn8CWxToM6FmTNGoEtQnp769YRmdM2U0L2ZJKOdJDqR5vdCuixhT1jjCkugwYghXFJaUmmFp5ZBK6KpR6b9Q8YM0H8I4iHl5ol60NLWm4h5+D98L+ndhLn2LgYrSXeKewdF8SpkYDQVj3LWtdPlmbPPs8FuzvbfBPHZ6F0Aw1FdSfnJscKXvRTJ/VI4dvg2efb1zOzoVfZoYh0yrKm9dGllNTluwqV76o/4y5guKCsU5nF5Nx6nNZ1+Dw7fGPel4ej9LrWGm3gy9Ex67C20xZg5hL5w4Mz654/y/jPYuyzzB3VWKs4OuUwXg4R03bwDzfV9HhHZF1NQKuzNzlkLL7MtpbzSO3wd7xTm8PxAlGBXrES3Z5nlfVHr9s0saqC7HQMvfqvvNirDZt9Pd97/AHTxWsbErMYmDq1XMY6MfFawxsMDyald9jl2g1ey7T17NngLZ6pSYV02URAjEtyXkwrF6Kfr9Ozlg4Zh66sDJulI7sA/CJxPoiLxuVux5AZPc+FQ9Vfl3Jx3OrSVflU1UuFW6h7WbL+Tyemec6vdKdx0joayk6NUyKvUVNXgimPNv07bvu2aZxJDPWrXiDjZvIGSDdaN3d54tTs0tOpY8/p9EWwtR38UKCEK6WoRyKh6C3TmLL7E0qbpBUr0ty3D3/InMeSFq19wJWb0dhR4oqpHdnaQ8YM45Jx6iJZXLO1g8ByTmamMmn2MDcNsIYseH3pJ0mJYgwbhhXDNCJFvYQ2d0t3GRNSsiV6w7wPbC3QVGWwve4oKiuEC728hRCCGegfJa4v+pL+bZSv+rbdsL7p56M6z5OaizE6lfLUUB/HYQ7YWXiSXs9eyxvMu9K9TTiwrS4S55cG0rC71jIupEhE+6O8nHsbanK4hhZLK1R5Iks2Ga7d31c3hljE6NRKoC7Swcuxhhm6GbLtRbdm3b4tvDCeRtqTLs1wlesAZ6OAfZt64ypIipjHJXaKw8paHhu8n4vFsn5y2+GuayIjHrr0egqSqRBYw+nWKgHlHeWenbLVTpV6xbsJKO2wCHm3kJ43FTD3mZh/VP0iNweey8HG/KbpwhI96rR/KU8tLinp3yqMHsNGseIq/M+Cy/GeXtnSvRi3YO7LdlxFyM80giPDwj3FyEIl7w8B864LSIVH3vo4iGBCiVR0lIE5LvswSKLkwlHZkkr1JWhdJMy1BQREGri8nHXFJJEpBXRgySSUIWqQrpJJoESi601/NsP4eOO1SSQqJuyDdNrom4lYxhpFwkw0H9YlskkkfD2xDtxTFw7uU6lzLXCWoSXmWcZ9Xo2SSTz/kf42N6/5QZZCoRcJZ5W061nztt28uzvH5/wBMY1e7dcDy3YL3GZZxF4urb1dfnkkn5ZpnH/f6PSL2FOtpjCxly2ZYZlwH1bfbLjbc2m9W/wDlkkn6b4TTNK5PPs7k81+UuoJn5NHiu7Uz+XZOBItUkk9Nv4wc4MXUlwD3mfdJJJuhDFQv4ZJJBEkUWLJJIBC3lcSR728+Ekkk+CP/2Q==">
            <a:extLst>
              <a:ext uri="{FF2B5EF4-FFF2-40B4-BE49-F238E27FC236}">
                <a16:creationId xmlns:a16="http://schemas.microsoft.com/office/drawing/2014/main" id="{025A9034-233B-4B4E-88A1-59C9AB0A8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036" y="3429000"/>
            <a:ext cx="1566000" cy="156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Рисунок 36">
            <a:extLst>
              <a:ext uri="{FF2B5EF4-FFF2-40B4-BE49-F238E27FC236}">
                <a16:creationId xmlns:a16="http://schemas.microsoft.com/office/drawing/2014/main" id="{5716C8E3-6D57-9E4D-B339-1FDD46DD3FD5}"/>
              </a:ext>
            </a:extLst>
          </p:cNvPr>
          <p:cNvPicPr>
            <a:picLocks noChangeAspect="1"/>
          </p:cNvPicPr>
          <p:nvPr/>
        </p:nvPicPr>
        <p:blipFill rotWithShape="1">
          <a:blip r:embed="rId4">
            <a:extLst>
              <a:ext uri="{28A0092B-C50C-407E-A947-70E740481C1C}">
                <a14:useLocalDpi xmlns:a14="http://schemas.microsoft.com/office/drawing/2010/main" val="0"/>
              </a:ext>
            </a:extLst>
          </a:blip>
          <a:srcRect t="210" b="15745"/>
          <a:stretch/>
        </p:blipFill>
        <p:spPr>
          <a:xfrm>
            <a:off x="10259702" y="1807131"/>
            <a:ext cx="1346400" cy="1567910"/>
          </a:xfrm>
          <a:prstGeom prst="rect">
            <a:avLst/>
          </a:prstGeom>
        </p:spPr>
      </p:pic>
      <p:pic>
        <p:nvPicPr>
          <p:cNvPr id="38" name="Picture 3">
            <a:extLst>
              <a:ext uri="{FF2B5EF4-FFF2-40B4-BE49-F238E27FC236}">
                <a16:creationId xmlns:a16="http://schemas.microsoft.com/office/drawing/2014/main" id="{27F3EAC7-B82F-994A-B20E-39CA33CAE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540" y="4302680"/>
            <a:ext cx="1213200" cy="1567005"/>
          </a:xfrm>
          <a:prstGeom prst="rect">
            <a:avLst/>
          </a:prstGeom>
        </p:spPr>
      </p:pic>
      <p:pic>
        <p:nvPicPr>
          <p:cNvPr id="4" name="Рисунок 3" descr="Изображение выглядит как стена, человек, внутренний, одежда&#10;&#10;Автоматически созданное описание">
            <a:extLst>
              <a:ext uri="{FF2B5EF4-FFF2-40B4-BE49-F238E27FC236}">
                <a16:creationId xmlns:a16="http://schemas.microsoft.com/office/drawing/2014/main" id="{A7C927C0-C1FA-7811-EE8D-CB9854F458DC}"/>
              </a:ext>
            </a:extLst>
          </p:cNvPr>
          <p:cNvPicPr>
            <a:picLocks noChangeAspect="1"/>
          </p:cNvPicPr>
          <p:nvPr/>
        </p:nvPicPr>
        <p:blipFill>
          <a:blip r:embed="rId6"/>
          <a:stretch>
            <a:fillRect/>
          </a:stretch>
        </p:blipFill>
        <p:spPr>
          <a:xfrm>
            <a:off x="285983" y="4738491"/>
            <a:ext cx="1809750" cy="1809750"/>
          </a:xfrm>
          <a:prstGeom prst="rect">
            <a:avLst/>
          </a:prstGeom>
        </p:spPr>
      </p:pic>
    </p:spTree>
    <p:extLst>
      <p:ext uri="{BB962C8B-B14F-4D97-AF65-F5344CB8AC3E}">
        <p14:creationId xmlns:p14="http://schemas.microsoft.com/office/powerpoint/2010/main" val="830906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2"/>
          </p:nvPr>
        </p:nvSpPr>
        <p:spPr>
          <a:xfrm>
            <a:off x="286803" y="2509714"/>
            <a:ext cx="7547203" cy="3393234"/>
          </a:xfrm>
        </p:spPr>
        <p:txBody>
          <a:bodyPr>
            <a:noAutofit/>
          </a:bodyPr>
          <a:lstStyle/>
          <a:p>
            <a:pPr>
              <a:buFont typeface="Wingdings" pitchFamily="2" charset="2"/>
              <a:buChar char="ü"/>
            </a:pPr>
            <a:r>
              <a:rPr lang="ru-RU" sz="1800" dirty="0"/>
              <a:t>Академик РАН</a:t>
            </a:r>
          </a:p>
          <a:p>
            <a:pPr>
              <a:buFont typeface="Wingdings" pitchFamily="2" charset="2"/>
              <a:buChar char="ü"/>
            </a:pPr>
            <a:r>
              <a:rPr lang="ru-RU" sz="1800" dirty="0"/>
              <a:t>Член Совета директоров ПАО «</a:t>
            </a:r>
            <a:r>
              <a:rPr lang="ru-RU" sz="1800" b="1" dirty="0" err="1"/>
              <a:t>Татнефть</a:t>
            </a:r>
            <a:r>
              <a:rPr lang="ru-RU" sz="1800" dirty="0"/>
              <a:t>»</a:t>
            </a:r>
          </a:p>
          <a:p>
            <a:pPr>
              <a:buFont typeface="Wingdings" pitchFamily="2" charset="2"/>
              <a:buChar char="ü"/>
            </a:pPr>
            <a:r>
              <a:rPr lang="ru-RU" sz="1800" dirty="0"/>
              <a:t>Директор Института экономики и организации промышленного производства Сибирского отделения РАН</a:t>
            </a:r>
          </a:p>
          <a:p>
            <a:pPr>
              <a:buFont typeface="Wingdings" pitchFamily="2" charset="2"/>
              <a:buChar char="ü"/>
            </a:pPr>
            <a:r>
              <a:rPr lang="ru-RU" sz="1800" dirty="0"/>
              <a:t>Руководитель Центра ресурсной экономики, главный редактор всероссийского экономического журнала «ЭКО».</a:t>
            </a:r>
          </a:p>
          <a:p>
            <a:pPr>
              <a:buFont typeface="Wingdings" pitchFamily="2" charset="2"/>
              <a:buChar char="ü"/>
            </a:pPr>
            <a:r>
              <a:rPr lang="ru-RU" sz="1800" dirty="0"/>
              <a:t>«Почетный работник науки и техники Российской Федерации»</a:t>
            </a:r>
          </a:p>
          <a:p>
            <a:pPr>
              <a:buFont typeface="Wingdings" pitchFamily="2" charset="2"/>
              <a:buChar char="ü"/>
            </a:pPr>
            <a:r>
              <a:rPr lang="ru-RU" sz="1800" dirty="0"/>
              <a:t>награждён Медалью ордена «За заслуги перед Отечеством» II степени</a:t>
            </a:r>
          </a:p>
        </p:txBody>
      </p:sp>
      <p:sp>
        <p:nvSpPr>
          <p:cNvPr id="5" name="Текст 4"/>
          <p:cNvSpPr>
            <a:spLocks noGrp="1"/>
          </p:cNvSpPr>
          <p:nvPr>
            <p:ph type="body" sz="quarter" idx="13"/>
          </p:nvPr>
        </p:nvSpPr>
        <p:spPr/>
        <p:txBody>
          <a:bodyPr/>
          <a:lstStyle/>
          <a:p>
            <a:r>
              <a:rPr lang="ru-RU" dirty="0"/>
              <a:t>Департамент мировой экономики</a:t>
            </a:r>
          </a:p>
        </p:txBody>
      </p:sp>
      <p:sp>
        <p:nvSpPr>
          <p:cNvPr id="6" name="Текст 5"/>
          <p:cNvSpPr>
            <a:spLocks noGrp="1"/>
          </p:cNvSpPr>
          <p:nvPr>
            <p:ph type="body" sz="quarter" idx="14"/>
          </p:nvPr>
        </p:nvSpPr>
        <p:spPr/>
        <p:txBody>
          <a:bodyPr/>
          <a:lstStyle/>
          <a:p>
            <a:r>
              <a:rPr lang="ru-RU" dirty="0"/>
              <a:t>Магистерская программа «Мировая экономика»</a:t>
            </a:r>
          </a:p>
          <a:p>
            <a:endParaRPr lang="ru-RU" dirty="0"/>
          </a:p>
        </p:txBody>
      </p:sp>
      <p:sp>
        <p:nvSpPr>
          <p:cNvPr id="7" name="Текст 6"/>
          <p:cNvSpPr>
            <a:spLocks noGrp="1"/>
          </p:cNvSpPr>
          <p:nvPr>
            <p:ph type="body" sz="quarter" idx="15"/>
          </p:nvPr>
        </p:nvSpPr>
        <p:spPr/>
        <p:txBody>
          <a:bodyPr/>
          <a:lstStyle/>
          <a:p>
            <a:r>
              <a:rPr lang="ru-RU" dirty="0"/>
              <a:t>Мировой </a:t>
            </a:r>
            <a:r>
              <a:rPr lang="ru-RU" dirty="0" err="1"/>
              <a:t>энергосырьевой</a:t>
            </a:r>
            <a:r>
              <a:rPr lang="ru-RU" dirty="0"/>
              <a:t> сектор</a:t>
            </a:r>
          </a:p>
          <a:p>
            <a:endParaRPr lang="ru-RU" dirty="0"/>
          </a:p>
        </p:txBody>
      </p:sp>
      <p:sp>
        <p:nvSpPr>
          <p:cNvPr id="8" name="Заголовок 2">
            <a:extLst>
              <a:ext uri="{FF2B5EF4-FFF2-40B4-BE49-F238E27FC236}">
                <a16:creationId xmlns:a16="http://schemas.microsoft.com/office/drawing/2014/main" id="{E2EAF03B-EC26-1D47-94AC-C75942861D6C}"/>
              </a:ext>
            </a:extLst>
          </p:cNvPr>
          <p:cNvSpPr txBox="1">
            <a:spLocks/>
          </p:cNvSpPr>
          <p:nvPr/>
        </p:nvSpPr>
        <p:spPr>
          <a:xfrm>
            <a:off x="286803" y="1344759"/>
            <a:ext cx="7846296" cy="777025"/>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200" b="1" i="1" u="none" strike="noStrike" kern="1200" cap="none" spc="0" normalizeH="0" baseline="0" noProof="0" dirty="0">
                <a:ln>
                  <a:noFill/>
                </a:ln>
                <a:solidFill>
                  <a:schemeClr val="tx1"/>
                </a:solidFill>
                <a:effectLst/>
                <a:uLnTx/>
                <a:uFillTx/>
                <a:latin typeface="HSE Sans" panose="02000000000000000000" pitchFamily="2" charset="0"/>
                <a:ea typeface="+mj-ea"/>
                <a:cs typeface="+mj-cs"/>
              </a:rPr>
              <a:t>Специализация</a:t>
            </a:r>
            <a:r>
              <a:rPr kumimoji="0" lang="ru-RU" sz="2200" b="1" i="0" u="none" strike="noStrike" kern="1200" cap="none" spc="0" normalizeH="0" baseline="0" noProof="0" dirty="0">
                <a:ln>
                  <a:noFill/>
                </a:ln>
                <a:solidFill>
                  <a:schemeClr val="tx1"/>
                </a:solidFill>
                <a:effectLst/>
                <a:uLnTx/>
                <a:uFillTx/>
                <a:latin typeface="HSE Sans" panose="02000000000000000000" pitchFamily="2" charset="0"/>
                <a:ea typeface="+mj-ea"/>
                <a:cs typeface="+mj-cs"/>
              </a:rPr>
              <a:t>: Мировой </a:t>
            </a:r>
            <a:r>
              <a:rPr kumimoji="0" lang="ru-RU" sz="2200" b="1" i="0" u="none" strike="noStrike" kern="1200" cap="none" spc="0" normalizeH="0" baseline="0" noProof="0" dirty="0" err="1">
                <a:ln>
                  <a:noFill/>
                </a:ln>
                <a:solidFill>
                  <a:schemeClr val="tx1"/>
                </a:solidFill>
                <a:effectLst/>
                <a:uLnTx/>
                <a:uFillTx/>
                <a:latin typeface="HSE Sans" panose="02000000000000000000" pitchFamily="2" charset="0"/>
                <a:ea typeface="+mj-ea"/>
                <a:cs typeface="+mj-cs"/>
              </a:rPr>
              <a:t>энергосырьевой</a:t>
            </a:r>
            <a:r>
              <a:rPr kumimoji="0" lang="ru-RU" sz="2200" b="1" i="0" u="none" strike="noStrike" kern="1200" cap="none" spc="0" normalizeH="0" baseline="0" noProof="0" dirty="0">
                <a:ln>
                  <a:noFill/>
                </a:ln>
                <a:solidFill>
                  <a:schemeClr val="tx1"/>
                </a:solidFill>
                <a:effectLst/>
                <a:uLnTx/>
                <a:uFillTx/>
                <a:latin typeface="HSE Sans" panose="02000000000000000000" pitchFamily="2" charset="0"/>
                <a:ea typeface="+mj-ea"/>
                <a:cs typeface="+mj-cs"/>
              </a:rPr>
              <a:t> сектор</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200" b="0" i="0" u="none" strike="noStrike" kern="1200" cap="none" spc="0" normalizeH="0" baseline="0" noProof="0" dirty="0">
              <a:ln>
                <a:noFill/>
              </a:ln>
              <a:solidFill>
                <a:schemeClr val="tx1"/>
              </a:solidFill>
              <a:effectLst/>
              <a:uLnTx/>
              <a:uFillTx/>
              <a:latin typeface="HSE Sans" panose="02000000000000000000" pitchFamily="2" charset="0"/>
              <a:ea typeface="+mj-ea"/>
              <a:cs typeface="+mj-cs"/>
            </a:endParaRPr>
          </a:p>
          <a:p>
            <a:pPr>
              <a:spcBef>
                <a:spcPct val="0"/>
              </a:spcBef>
            </a:pPr>
            <a:r>
              <a:rPr lang="ru-RU" sz="2200" b="1" i="1" dirty="0">
                <a:latin typeface="Times New Roman" pitchFamily="18" charset="0"/>
                <a:cs typeface="Times New Roman" pitchFamily="18" charset="0"/>
              </a:rPr>
              <a:t>Руководитель: </a:t>
            </a:r>
            <a:r>
              <a:rPr lang="ru-RU" sz="2200" b="1" dirty="0">
                <a:latin typeface="Times New Roman" pitchFamily="18" charset="0"/>
                <a:cs typeface="Times New Roman" pitchFamily="18" charset="0"/>
              </a:rPr>
              <a:t>Крюков Валерий Анатольевич</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9" name="Google Shape;295;p13">
            <a:extLst>
              <a:ext uri="{FF2B5EF4-FFF2-40B4-BE49-F238E27FC236}">
                <a16:creationId xmlns:a16="http://schemas.microsoft.com/office/drawing/2014/main" id="{BF58158B-7FF7-574C-9FF3-8D2401371828}"/>
              </a:ext>
            </a:extLst>
          </p:cNvPr>
          <p:cNvPicPr preferRelativeResize="0">
            <a:picLocks noGrp="1"/>
          </p:cNvPicPr>
          <p:nvPr>
            <p:ph type="pic" sz="quarter" idx="10"/>
          </p:nvPr>
        </p:nvPicPr>
        <p:blipFill>
          <a:blip r:embed="rId2">
            <a:alphaModFix/>
          </a:blip>
          <a:srcRect l="12286" r="12286"/>
          <a:stretch>
            <a:fillRect/>
          </a:stretch>
        </p:blipFill>
        <p:spPr>
          <a:xfrm>
            <a:off x="8329992" y="836704"/>
            <a:ext cx="2562896" cy="2609055"/>
          </a:xfrm>
          <a:prstGeom prst="rect">
            <a:avLst/>
          </a:prstGeom>
          <a:noFill/>
          <a:ln>
            <a:noFill/>
          </a:ln>
        </p:spPr>
      </p:pic>
      <p:sp>
        <p:nvSpPr>
          <p:cNvPr id="13" name="Текст 3">
            <a:extLst>
              <a:ext uri="{FF2B5EF4-FFF2-40B4-BE49-F238E27FC236}">
                <a16:creationId xmlns:a16="http://schemas.microsoft.com/office/drawing/2014/main" id="{86025339-F4AA-4106-91C5-02E945AFBC25}"/>
              </a:ext>
            </a:extLst>
          </p:cNvPr>
          <p:cNvSpPr txBox="1">
            <a:spLocks/>
          </p:cNvSpPr>
          <p:nvPr/>
        </p:nvSpPr>
        <p:spPr>
          <a:xfrm>
            <a:off x="7705725" y="3502743"/>
            <a:ext cx="4362450" cy="2845390"/>
          </a:xfrm>
          <a:prstGeom prst="rect">
            <a:avLst/>
          </a:prstGeom>
        </p:spPr>
        <p:txBody>
          <a:bodyPr vert="horz" lIns="0" tIns="0" rIns="0" bIns="45720"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i="1" dirty="0"/>
              <a:t>Особенности:</a:t>
            </a:r>
          </a:p>
          <a:p>
            <a:pPr marL="285750" indent="-285750">
              <a:buFont typeface="Wingdings" pitchFamily="2" charset="2"/>
              <a:buChar char="Ø"/>
            </a:pPr>
            <a:r>
              <a:rPr lang="ru-RU" sz="1600" dirty="0"/>
              <a:t>Приглашенные практикующие специалисты по решению вопросов экономики недропользования и возобновляемых источников энергии </a:t>
            </a:r>
          </a:p>
          <a:p>
            <a:pPr marL="285750" indent="-285750">
              <a:buFont typeface="Wingdings" pitchFamily="2" charset="2"/>
              <a:buChar char="Ø"/>
            </a:pPr>
            <a:r>
              <a:rPr lang="ru-RU" sz="1600" dirty="0"/>
              <a:t>Прикладные методы обработки данных и решения задач в мировой экономике</a:t>
            </a:r>
          </a:p>
          <a:p>
            <a:pPr marL="285750" indent="-285750">
              <a:buFont typeface="Wingdings" pitchFamily="2" charset="2"/>
              <a:buChar char="Ø"/>
            </a:pPr>
            <a:r>
              <a:rPr lang="ru-RU" sz="1600" dirty="0"/>
              <a:t>Возможность проведения исследований при участии экспертов мирового уровня из РАН</a:t>
            </a:r>
          </a:p>
          <a:p>
            <a:pPr marL="285750" indent="-285750">
              <a:buFont typeface="Wingdings" pitchFamily="2" charset="2"/>
              <a:buChar char="Ø"/>
            </a:pPr>
            <a:r>
              <a:rPr lang="ru-RU" sz="1600" dirty="0"/>
              <a:t>Работа с информационными ресурсами мировых аналитических агентств</a:t>
            </a:r>
            <a:endParaRPr lang="en"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Дисциплины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6" y="1880315"/>
            <a:ext cx="11417213" cy="4745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b="1" dirty="0">
                <a:latin typeface="HSE Sans" panose="02000000000000000000" pitchFamily="2" charset="0"/>
                <a:sym typeface="Arial Narrow"/>
              </a:rPr>
              <a:t>1 курс:</a:t>
            </a:r>
          </a:p>
          <a:p>
            <a:pPr marL="342900" indent="-342900">
              <a:buFont typeface="Wingdings" pitchFamily="2" charset="2"/>
              <a:buChar char="Ø"/>
            </a:pPr>
            <a:r>
              <a:rPr lang="ru-RU" sz="2000" dirty="0">
                <a:latin typeface="HSE Sans" panose="02000000000000000000" pitchFamily="2" charset="0"/>
                <a:sym typeface="Arial Narrow"/>
              </a:rPr>
              <a:t>Развитие и рост </a:t>
            </a:r>
            <a:r>
              <a:rPr lang="ru-RU" sz="2000" dirty="0" err="1">
                <a:latin typeface="HSE Sans" panose="02000000000000000000" pitchFamily="2" charset="0"/>
                <a:sym typeface="Arial Narrow"/>
              </a:rPr>
              <a:t>энерго</a:t>
            </a:r>
            <a:r>
              <a:rPr lang="ru-RU" sz="2000" dirty="0">
                <a:latin typeface="HSE Sans" panose="02000000000000000000" pitchFamily="2" charset="0"/>
                <a:sym typeface="Arial Narrow"/>
              </a:rPr>
              <a:t>-сырьевых транснациональных компаний</a:t>
            </a:r>
          </a:p>
          <a:p>
            <a:pPr marL="342900" indent="-342900">
              <a:buFont typeface="Wingdings" pitchFamily="2" charset="2"/>
              <a:buChar char="Ø"/>
            </a:pPr>
            <a:r>
              <a:rPr lang="ru-RU" sz="2000" dirty="0">
                <a:latin typeface="HSE Sans" panose="02000000000000000000" pitchFamily="2" charset="0"/>
                <a:sym typeface="Arial Narrow"/>
              </a:rPr>
              <a:t>Управление процессами освоения минерально-сырьевых ресурсов</a:t>
            </a:r>
          </a:p>
          <a:p>
            <a:pPr marL="342900" indent="-342900">
              <a:buFont typeface="Wingdings" pitchFamily="2" charset="2"/>
              <a:buChar char="Ø"/>
            </a:pPr>
            <a:r>
              <a:rPr lang="ru-RU" sz="2000" dirty="0">
                <a:latin typeface="HSE Sans" panose="02000000000000000000" pitchFamily="2" charset="0"/>
                <a:sym typeface="Arial Narrow"/>
              </a:rPr>
              <a:t>НИС «Актуальные проблемы функционирования и развития энергетических и сырьевых рынков»</a:t>
            </a:r>
          </a:p>
          <a:p>
            <a:r>
              <a:rPr lang="ru-RU" sz="2000" b="1" dirty="0">
                <a:latin typeface="HSE Sans" panose="02000000000000000000" pitchFamily="2" charset="0"/>
                <a:sym typeface="Arial Narrow"/>
              </a:rPr>
              <a:t>2 курс:</a:t>
            </a:r>
          </a:p>
          <a:p>
            <a:pPr marL="342900" indent="-342900">
              <a:buFont typeface="Wingdings" pitchFamily="2" charset="2"/>
              <a:buChar char="Ø"/>
            </a:pPr>
            <a:r>
              <a:rPr lang="ru-RU" sz="2000" dirty="0">
                <a:latin typeface="HSE Sans" panose="02000000000000000000" pitchFamily="2" charset="0"/>
                <a:sym typeface="Arial Narrow"/>
              </a:rPr>
              <a:t>Регулирование рынков электро- и энергоресурсов</a:t>
            </a:r>
          </a:p>
          <a:p>
            <a:pPr marL="342900" indent="-342900">
              <a:buFont typeface="Wingdings" pitchFamily="2" charset="2"/>
              <a:buChar char="Ø"/>
            </a:pPr>
            <a:r>
              <a:rPr lang="en" sz="2000" dirty="0">
                <a:latin typeface="HSE Sans" panose="02000000000000000000"/>
                <a:cs typeface="Times New Roman" pitchFamily="18" charset="0"/>
                <a:sym typeface="Arial Narrow"/>
              </a:rPr>
              <a:t>Project Analysis in Energy Sector</a:t>
            </a:r>
          </a:p>
          <a:p>
            <a:pPr marL="342900" indent="-342900">
              <a:buFont typeface="Wingdings" pitchFamily="2" charset="2"/>
              <a:buChar char="Ø"/>
            </a:pPr>
            <a:r>
              <a:rPr lang="ru-RU" sz="2000" dirty="0">
                <a:latin typeface="HSE Sans" panose="02000000000000000000" pitchFamily="2" charset="0"/>
                <a:sym typeface="Arial Narrow"/>
              </a:rPr>
              <a:t>Экономика энергоресурсов</a:t>
            </a:r>
          </a:p>
          <a:p>
            <a:pPr marL="342900" indent="-342900">
              <a:buFont typeface="Wingdings" pitchFamily="2" charset="2"/>
              <a:buChar char="Ø"/>
            </a:pPr>
            <a:r>
              <a:rPr lang="ru-RU" sz="2000" dirty="0">
                <a:latin typeface="HSE Sans" panose="02000000000000000000" pitchFamily="2" charset="0"/>
                <a:sym typeface="Arial Narrow"/>
              </a:rPr>
              <a:t>НИС «Актуальные проблемы функционирования и развития энергетических и сырьевых рынков»</a:t>
            </a:r>
          </a:p>
          <a:p>
            <a:endParaRPr lang="ru-RU" sz="2000" dirty="0">
              <a:latin typeface="HSE Sans" panose="02000000000000000000" pitchFamily="2" charset="0"/>
              <a:sym typeface="Arial Narrow"/>
            </a:endParaRPr>
          </a:p>
          <a:p>
            <a:pPr marL="342900" indent="-342900">
              <a:buFont typeface="Wingdings" pitchFamily="2" charset="2"/>
              <a:buChar char="Ø"/>
            </a:pPr>
            <a:endParaRPr lang="ru-RU" sz="2000" dirty="0">
              <a:latin typeface="HSE Sans" panose="02000000000000000000" pitchFamily="2" charset="0"/>
              <a:sym typeface="Arial Narrow"/>
            </a:endParaRP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Мировой </a:t>
            </a:r>
            <a:r>
              <a:rPr lang="ru-RU" dirty="0" err="1"/>
              <a:t>энергосырьевой</a:t>
            </a:r>
            <a:r>
              <a:rPr lang="ru-RU" dirty="0"/>
              <a:t> сектор</a:t>
            </a:r>
          </a:p>
        </p:txBody>
      </p:sp>
    </p:spTree>
    <p:extLst>
      <p:ext uri="{BB962C8B-B14F-4D97-AF65-F5344CB8AC3E}">
        <p14:creationId xmlns:p14="http://schemas.microsoft.com/office/powerpoint/2010/main" val="24577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1143689" y="916297"/>
            <a:ext cx="5245560" cy="777025"/>
          </a:xfrm>
        </p:spPr>
        <p:txBody>
          <a:bodyPr/>
          <a:lstStyle/>
          <a:p>
            <a:r>
              <a:rPr lang="ru-RU" dirty="0"/>
              <a:t>Преподаватели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24" name="Прямоугольник 23">
            <a:extLst>
              <a:ext uri="{FF2B5EF4-FFF2-40B4-BE49-F238E27FC236}">
                <a16:creationId xmlns:a16="http://schemas.microsoft.com/office/drawing/2014/main" id="{47C2D1A3-75AB-7E42-89E7-FFAA493E600A}"/>
              </a:ext>
            </a:extLst>
          </p:cNvPr>
          <p:cNvSpPr/>
          <p:nvPr/>
        </p:nvSpPr>
        <p:spPr>
          <a:xfrm>
            <a:off x="1695604" y="1466156"/>
            <a:ext cx="3485935" cy="1200329"/>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Волкова Ирина Олеговна,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профессор, член рабочей группы </a:t>
            </a:r>
            <a:r>
              <a:rPr lang="ru-RU" sz="1400" dirty="0" err="1">
                <a:solidFill>
                  <a:srgbClr val="253957"/>
                </a:solidFill>
                <a:latin typeface="HSE Sans" panose="02000000000000000000" pitchFamily="2" charset="0"/>
                <a:cs typeface="Arial" panose="020B0604020202020204" pitchFamily="34" charset="0"/>
                <a:sym typeface="Arial Narrow"/>
              </a:rPr>
              <a:t>Энерджинет</a:t>
            </a:r>
            <a:r>
              <a:rPr lang="ru-RU" sz="1400" dirty="0">
                <a:solidFill>
                  <a:srgbClr val="253957"/>
                </a:solidFill>
                <a:latin typeface="HSE Sans" panose="02000000000000000000" pitchFamily="2" charset="0"/>
                <a:cs typeface="Arial" panose="020B0604020202020204" pitchFamily="34" charset="0"/>
                <a:sym typeface="Arial Narrow"/>
              </a:rPr>
              <a:t> НТИ, заместитель директора Института экономики и регулирования инфраструктурных отраслей</a:t>
            </a:r>
          </a:p>
        </p:txBody>
      </p:sp>
      <p:sp>
        <p:nvSpPr>
          <p:cNvPr id="25" name="Прямоугольник 24">
            <a:extLst>
              <a:ext uri="{FF2B5EF4-FFF2-40B4-BE49-F238E27FC236}">
                <a16:creationId xmlns:a16="http://schemas.microsoft.com/office/drawing/2014/main" id="{874D6F3A-E5BB-2E4D-BD08-87751A6F9FC1}"/>
              </a:ext>
            </a:extLst>
          </p:cNvPr>
          <p:cNvSpPr/>
          <p:nvPr/>
        </p:nvSpPr>
        <p:spPr>
          <a:xfrm>
            <a:off x="7638757" y="5841988"/>
            <a:ext cx="3148453" cy="769441"/>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Владимир Леонидович Уланов,</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профессор департамента мировой экономики НИУ ВШЭ </a:t>
            </a:r>
          </a:p>
        </p:txBody>
      </p:sp>
      <p:sp>
        <p:nvSpPr>
          <p:cNvPr id="28" name="Прямоугольник 27">
            <a:extLst>
              <a:ext uri="{FF2B5EF4-FFF2-40B4-BE49-F238E27FC236}">
                <a16:creationId xmlns:a16="http://schemas.microsoft.com/office/drawing/2014/main" id="{76D472CC-7DDA-6B4B-891B-4677F5EB17FB}"/>
              </a:ext>
            </a:extLst>
          </p:cNvPr>
          <p:cNvSpPr/>
          <p:nvPr/>
        </p:nvSpPr>
        <p:spPr>
          <a:xfrm>
            <a:off x="7638757" y="2881928"/>
            <a:ext cx="3376772" cy="98488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Илья Алексеевич </a:t>
            </a:r>
            <a:r>
              <a:rPr lang="ru-RU" sz="1600" b="1" dirty="0" err="1">
                <a:solidFill>
                  <a:srgbClr val="253957"/>
                </a:solidFill>
                <a:latin typeface="HSE Sans" panose="02000000000000000000" pitchFamily="2" charset="0"/>
                <a:cs typeface="Arial" panose="020B0604020202020204" pitchFamily="34" charset="0"/>
                <a:sym typeface="Arial Narrow"/>
              </a:rPr>
              <a:t>Долматов</a:t>
            </a:r>
            <a:r>
              <a:rPr lang="ru-RU" sz="1600" b="1" dirty="0">
                <a:solidFill>
                  <a:srgbClr val="253957"/>
                </a:solidFill>
                <a:latin typeface="HSE Sans" panose="02000000000000000000" pitchFamily="2" charset="0"/>
                <a:cs typeface="Arial" panose="020B0604020202020204" pitchFamily="34" charset="0"/>
                <a:sym typeface="Arial Narrow"/>
              </a:rPr>
              <a:t>,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к.э.н., директор Института проблем ценообразования и регулирования  естественных монополий НИУ ВШЭ</a:t>
            </a:r>
          </a:p>
        </p:txBody>
      </p:sp>
      <p:sp>
        <p:nvSpPr>
          <p:cNvPr id="30" name="Прямоугольник 29">
            <a:extLst>
              <a:ext uri="{FF2B5EF4-FFF2-40B4-BE49-F238E27FC236}">
                <a16:creationId xmlns:a16="http://schemas.microsoft.com/office/drawing/2014/main" id="{87A46EBF-F210-144F-A250-A20015FDDD2C}"/>
              </a:ext>
            </a:extLst>
          </p:cNvPr>
          <p:cNvSpPr/>
          <p:nvPr/>
        </p:nvSpPr>
        <p:spPr>
          <a:xfrm>
            <a:off x="1741257" y="3188741"/>
            <a:ext cx="4001701" cy="98488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err="1">
                <a:solidFill>
                  <a:srgbClr val="253957"/>
                </a:solidFill>
                <a:latin typeface="HSE Sans" panose="02000000000000000000" pitchFamily="2" charset="0"/>
                <a:cs typeface="Arial" panose="020B0604020202020204" pitchFamily="34" charset="0"/>
                <a:sym typeface="Arial Narrow"/>
              </a:rPr>
              <a:t>Вукович</a:t>
            </a:r>
            <a:r>
              <a:rPr lang="ru-RU" sz="1600" b="1" dirty="0">
                <a:solidFill>
                  <a:srgbClr val="253957"/>
                </a:solidFill>
                <a:latin typeface="HSE Sans" panose="02000000000000000000" pitchFamily="2" charset="0"/>
                <a:cs typeface="Arial" panose="020B0604020202020204" pitchFamily="34" charset="0"/>
                <a:sym typeface="Arial Narrow"/>
              </a:rPr>
              <a:t> Наталья Анатольевна,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к.э.н., доцент департамента мировой экономики НИУ ВШЭ, приглашенный профессор Академии банковского дела Белграда (Сербия)</a:t>
            </a:r>
          </a:p>
        </p:txBody>
      </p:sp>
      <p:sp>
        <p:nvSpPr>
          <p:cNvPr id="32" name="Прямоугольник 31">
            <a:extLst>
              <a:ext uri="{FF2B5EF4-FFF2-40B4-BE49-F238E27FC236}">
                <a16:creationId xmlns:a16="http://schemas.microsoft.com/office/drawing/2014/main" id="{4DE8FFFB-2ACA-3F47-85C3-C0A8732EF5F2}"/>
              </a:ext>
            </a:extLst>
          </p:cNvPr>
          <p:cNvSpPr/>
          <p:nvPr/>
        </p:nvSpPr>
        <p:spPr>
          <a:xfrm>
            <a:off x="7638757" y="1343679"/>
            <a:ext cx="3905815" cy="98488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Times New Roman" pitchFamily="18" charset="0"/>
                <a:cs typeface="Times New Roman" pitchFamily="18" charset="0"/>
                <a:sym typeface="Arial Narrow"/>
              </a:rPr>
              <a:t>Сергей Юрьевич Ковалев, </a:t>
            </a:r>
            <a:br>
              <a:rPr lang="ru-RU" sz="1600" b="1" dirty="0">
                <a:solidFill>
                  <a:srgbClr val="253957"/>
                </a:solidFill>
                <a:latin typeface="Times New Roman" pitchFamily="18" charset="0"/>
                <a:cs typeface="Times New Roman" pitchFamily="18" charset="0"/>
                <a:sym typeface="Arial Narrow"/>
              </a:rPr>
            </a:br>
            <a:r>
              <a:rPr lang="en" sz="1400" dirty="0">
                <a:solidFill>
                  <a:srgbClr val="253957"/>
                </a:solidFill>
                <a:latin typeface="Times New Roman" pitchFamily="18" charset="0"/>
                <a:cs typeface="Times New Roman" pitchFamily="18" charset="0"/>
                <a:sym typeface="Arial Narrow"/>
              </a:rPr>
              <a:t>PhD Indiana University, </a:t>
            </a:r>
            <a:r>
              <a:rPr lang="ru-RU" sz="1400" dirty="0">
                <a:solidFill>
                  <a:srgbClr val="253957"/>
                </a:solidFill>
                <a:latin typeface="Times New Roman" pitchFamily="18" charset="0"/>
                <a:cs typeface="Times New Roman" pitchFamily="18" charset="0"/>
                <a:sym typeface="Arial Narrow"/>
              </a:rPr>
              <a:t>доцент департамента мировой экономики НИУ ВШЭ, научный сотрудник Института экономики СО РАН</a:t>
            </a:r>
          </a:p>
        </p:txBody>
      </p:sp>
      <p:sp>
        <p:nvSpPr>
          <p:cNvPr id="34" name="TextBox 33">
            <a:extLst>
              <a:ext uri="{FF2B5EF4-FFF2-40B4-BE49-F238E27FC236}">
                <a16:creationId xmlns:a16="http://schemas.microsoft.com/office/drawing/2014/main" id="{F3B93007-BF6E-F64C-8DF4-19C567844628}"/>
              </a:ext>
            </a:extLst>
          </p:cNvPr>
          <p:cNvSpPr txBox="1"/>
          <p:nvPr/>
        </p:nvSpPr>
        <p:spPr>
          <a:xfrm>
            <a:off x="7638757" y="4254236"/>
            <a:ext cx="3905815" cy="1200329"/>
          </a:xfrm>
          <a:prstGeom prst="rect">
            <a:avLst/>
          </a:prstGeom>
          <a:noFill/>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Михаил Владимирович Синицын, </a:t>
            </a:r>
            <a:r>
              <a:rPr lang="ru-RU" sz="1400" dirty="0">
                <a:solidFill>
                  <a:srgbClr val="253957"/>
                </a:solidFill>
                <a:latin typeface="HSE Sans" panose="02000000000000000000" pitchFamily="2" charset="0"/>
                <a:cs typeface="Arial" panose="020B0604020202020204" pitchFamily="34" charset="0"/>
                <a:sym typeface="Arial Narrow"/>
              </a:rPr>
              <a:t>преподаватель департамента мировой экономики, ученый секретарь и научный сотрудник Центра энергетических исследований ИМЭМО РАН</a:t>
            </a:r>
          </a:p>
        </p:txBody>
      </p:sp>
      <p:sp>
        <p:nvSpPr>
          <p:cNvPr id="21" name="Текст 6">
            <a:extLst>
              <a:ext uri="{FF2B5EF4-FFF2-40B4-BE49-F238E27FC236}">
                <a16:creationId xmlns:a16="http://schemas.microsoft.com/office/drawing/2014/main" id="{CCAC8603-6343-EB43-976A-E89473D03E8E}"/>
              </a:ext>
            </a:extLst>
          </p:cNvPr>
          <p:cNvSpPr>
            <a:spLocks noGrp="1"/>
          </p:cNvSpPr>
          <p:nvPr>
            <p:ph type="body" sz="quarter" idx="15"/>
          </p:nvPr>
        </p:nvSpPr>
        <p:spPr/>
        <p:txBody>
          <a:bodyPr/>
          <a:lstStyle/>
          <a:p>
            <a:r>
              <a:rPr lang="ru-RU" dirty="0"/>
              <a:t>Мировой </a:t>
            </a:r>
            <a:r>
              <a:rPr lang="ru-RU" dirty="0" err="1"/>
              <a:t>энергосырьевой</a:t>
            </a:r>
            <a:r>
              <a:rPr lang="ru-RU" dirty="0"/>
              <a:t> сектор</a:t>
            </a:r>
          </a:p>
        </p:txBody>
      </p:sp>
      <p:pic>
        <p:nvPicPr>
          <p:cNvPr id="22" name="Picture 2" descr="https://oil-gas.spbstu.ru/userfiles/images/education/dpo-strategichesky-menedgment/volkova_io_sm.jpg">
            <a:extLst>
              <a:ext uri="{FF2B5EF4-FFF2-40B4-BE49-F238E27FC236}">
                <a16:creationId xmlns:a16="http://schemas.microsoft.com/office/drawing/2014/main" id="{4274C430-F569-E645-A8A8-0FA173A22197}"/>
              </a:ext>
            </a:extLst>
          </p:cNvPr>
          <p:cNvPicPr>
            <a:picLocks noChangeAspect="1" noChangeArrowheads="1"/>
          </p:cNvPicPr>
          <p:nvPr/>
        </p:nvPicPr>
        <p:blipFill>
          <a:blip r:embed="rId2"/>
          <a:srcRect/>
          <a:stretch>
            <a:fillRect/>
          </a:stretch>
        </p:blipFill>
        <p:spPr bwMode="auto">
          <a:xfrm>
            <a:off x="387914" y="1343679"/>
            <a:ext cx="1173600" cy="1564800"/>
          </a:xfrm>
          <a:prstGeom prst="rect">
            <a:avLst/>
          </a:prstGeom>
          <a:noFill/>
        </p:spPr>
      </p:pic>
      <p:pic>
        <p:nvPicPr>
          <p:cNvPr id="35" name="Рисунок 34">
            <a:extLst>
              <a:ext uri="{FF2B5EF4-FFF2-40B4-BE49-F238E27FC236}">
                <a16:creationId xmlns:a16="http://schemas.microsoft.com/office/drawing/2014/main" id="{37F3D00B-D1CB-B344-9ED7-ABF057E30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349" y="5509532"/>
            <a:ext cx="1126904" cy="1126904"/>
          </a:xfrm>
          <a:prstGeom prst="rect">
            <a:avLst/>
          </a:prstGeom>
        </p:spPr>
      </p:pic>
      <p:pic>
        <p:nvPicPr>
          <p:cNvPr id="36" name="Рисунок 35">
            <a:extLst>
              <a:ext uri="{FF2B5EF4-FFF2-40B4-BE49-F238E27FC236}">
                <a16:creationId xmlns:a16="http://schemas.microsoft.com/office/drawing/2014/main" id="{E6A0EA1B-1710-9B43-89AE-190BE4DE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957" y="2759451"/>
            <a:ext cx="1295688" cy="1295688"/>
          </a:xfrm>
          <a:prstGeom prst="rect">
            <a:avLst/>
          </a:prstGeom>
        </p:spPr>
      </p:pic>
      <p:pic>
        <p:nvPicPr>
          <p:cNvPr id="37" name="Picture 5">
            <a:extLst>
              <a:ext uri="{FF2B5EF4-FFF2-40B4-BE49-F238E27FC236}">
                <a16:creationId xmlns:a16="http://schemas.microsoft.com/office/drawing/2014/main" id="{027719A5-C573-3B45-B6D8-55419ED9FEE3}"/>
              </a:ext>
            </a:extLst>
          </p:cNvPr>
          <p:cNvPicPr>
            <a:picLocks noChangeAspect="1" noChangeArrowheads="1"/>
          </p:cNvPicPr>
          <p:nvPr/>
        </p:nvPicPr>
        <p:blipFill>
          <a:blip r:embed="rId5"/>
          <a:srcRect/>
          <a:stretch>
            <a:fillRect/>
          </a:stretch>
        </p:blipFill>
        <p:spPr bwMode="auto">
          <a:xfrm>
            <a:off x="347213" y="3070254"/>
            <a:ext cx="1228387" cy="1315242"/>
          </a:xfrm>
          <a:prstGeom prst="rect">
            <a:avLst/>
          </a:prstGeom>
          <a:noFill/>
          <a:ln w="9525">
            <a:noFill/>
            <a:miter lim="800000"/>
            <a:headEnd/>
            <a:tailEnd/>
          </a:ln>
          <a:effectLst/>
        </p:spPr>
      </p:pic>
      <p:pic>
        <p:nvPicPr>
          <p:cNvPr id="38" name="Рисунок 37">
            <a:extLst>
              <a:ext uri="{FF2B5EF4-FFF2-40B4-BE49-F238E27FC236}">
                <a16:creationId xmlns:a16="http://schemas.microsoft.com/office/drawing/2014/main" id="{54799A26-492D-8849-A151-3F44E59E84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957" y="1088497"/>
            <a:ext cx="1393800" cy="1393800"/>
          </a:xfrm>
          <a:prstGeom prst="rect">
            <a:avLst/>
          </a:prstGeom>
        </p:spPr>
      </p:pic>
      <p:pic>
        <p:nvPicPr>
          <p:cNvPr id="39" name="Picture 2" descr="data:image/jpeg;base64,/9j/4AAQSkZJRgABAQAAAQABAAD/2wCEAAkGBw4QCg4QDQ4ICA4JCAoICwoKBhsICQcKIB0iIiAdHx8kKCggJCYsJx8fIjEtPSkrOi46IyszODMsNygtLisBCgoKDQ0NFQ8NFSsZFRkrKystKysrKys3Ky0tNy03LSs3LS03KysrLS0tKy03KysrKysrKysrKysrKysrKysrK//AABEIAL4AvgMBIgACEQEDEQH/xAAbAAAABwEAAAAAAAAAAAAAAAAAAQMEBQYHAv/EAEIQAAEDAgMFBgMGAwcDBQAAAAEAAhEDIQQSMQUiMkFRBhNCUmFxYoGhB5GxwdHwcoLhFCMzkqKy8UNT8hUkJTRj/8QAGQEAAwEBAQAAAAAAAAAAAAAAAAIDBAEF/8QAIhEBAQACAgMAAgMBAAAAAAAAAQACEQMhEjFBBFETImEy/9oADAMBAAIRAxEAPwDUiefPnujMjI5CBNz4kDbpH8Q3UJgciX88wUJYEchy1NnNQzex5cQRGwgEEuuTmR2Fvv3l2IEx5cvo4N+qy/7Qe2Re7+y4KpuAuZWrUnf4rhYgeg5nqpz7Te0Jw+DGHpPLK+NDmEtdv0sONT6Toqn2Q7HjEFtWuHMoUy0lt8+Md6np+KFA2zY4rQez9iYmuxr6dNzhUe6m2oWlznt5kKxYL7OqpG+5zZMmYzO91pWGw7GABjWsDWd21oaGtYzoPROAVDLmfloMDXdSMJ9n1JvE7P6BuVqlqHZHDt8FMcpyqxyjb96n5r9m0FAnsthfExr48OXdXD+y2D/7LGxpG6rEfSUi9CsAVeHZPBzIp/endLZFCnwMpi0TkUmTCbV3/NIrOBI1abS2IGkRl+ip+2+x1GqHOoxSqOLi4+HKdbK3OekTA9EGbj6hxGw/auCNCp3ZlppnIXeZw5qQ7Hdq62ExAEvex1VgqMznfZ6dFom39gUsQyQGtdvEuDeJyzPaeye4xWR1s1wfFmC24chka+2bPDVvmytp0cTRFTDvFURvAO3mO6HoU9tr05ZlhPZHbtTB44FhD6dT+7qUnvOSr6x1F1t2BxTa1JlRpdkqMa7K/dc30K6mmimpwD4ju9AXDMiFhmdN9JjMhMmSQGt6u3UJkybNGgz7q5ENPXNr/Vc6ac+l10T1Oum+hJm5B6XhciUmNdDpLkAfE7lZu8ugDpf0N0QbLugbrvFMRECQJtJ03kT3ZWkudlhrqjjm4WjVGLmbw3QCVCdtMWaWyMS8HI6pTbh2ETxEwjUWaPP/AKntx7zme01ctOeGlRFhHyC1TD0m06TWMGVrA1oAbxN6rPvs+w7W1Hu5w0SVf3u+iz8q71aOM6lc6UY5Np9guhUj0Ug3X+ToH5IE35/JNxV9/dGayYNSpLOOmg6y5cF/wuPpmCRfVtaUl3nyXboSr3gA6An2TWpW9kdR45Dkmj3/AC91PInLpzrpvWqfRcPqfsJB75HVJCTilU3b/EqR24ptc4EQbOHlyuixVrNSAqJ2yxkvi+sx5lbh/wCinynW6tVg5tQ+YvgFvC6w0+a1/wCzLHvqYLuquY92Whry3iZ0PqOSxxlcbsyTLpWmfZFipq4mnmOY0WVGt8zZj6LdkdWROrTjcwLAcWrUM2YwNG6nMUbhAi5LtTdE4eET1MzuqcsM1+nTxZkJE3y26uQ14c+7rq1CJ6g891c1BKcuhHugZIyjnc7pQI97csqBMC1y74Ru/VNECJ3ReNdVT/tQeRs1hG8ynimB5vu2IH1VvNhHN2pyqsfaTSnYlcC/dmlVdDehQQVK+z/GZsRUH/5yFoQd81lXYK2OtH+E4kLTG1JiOVlDlO7Th6nQdKWpstySdOBrFl2aoHTXkphVLs0/cLh5A1kW8qRq4wN9I13k0fj5sSD/ADIeroS76pPU+iVpiRePT4UybWaJM2/iSdXaLQYkAbsT5lwbuqRewe3smtVvzhMXbXpgXeBBcCcw6pB/aLDgcTXR8S64rcUJeq0zzTWo6/6JGp2jpEeEjlDsyQbtvDvESWO5SxccEjzJTE1d2LhUTtfRJ3hfKdVcK9QES0hw5EOUPtvDZsM/SwmyON1kbu59lngMO/BaL9j1PNtCrUkju8NIbl45MLO3C/0AWq/YoGxiiYlncgDLvOaZlb8vViytQG6J1c74UIyt6ufy8KMHxHlo0wgD4jvdBmCnJCIF5d/NuoGehM+sIoOsG/wZkJjoJ9JREqev0yjMgCLm9tN7eQm/UHUhwQiTfhZ0cF2IAwM0GTYDMMyi+1FEP2Xi2uk58JVmI3ecqTBkydG2AzKO25h31cJUY05e8blv5RyCILI+wLf/AJMjrhn380QrptPavcWaM7zqcu61VfshhjT2xWB1o4eqPvIUxt0tzmRKlnpbRgdUTiO09QSTnBOm7laovEdscQDuudE6DiQxOIaXFoAcWiT4Wsb1JUNjcTTaOKm4nysLm/enDZ6mTX2kqPanEOdvueZ/2+qeUe0bwYdzPLwqosxvTK6NYcnmExDXmD9VzLAfk2L/ALXajt3M3XnChtpbZfnIaTBEW8yWobLqGnLWOAcLHKoTH0yxxBBBmLqYA6qPZJYrF1ni7i2TMZk1ZTqecj/UkauIdMfJJ4p9RkTO82QVcKSh7pagHN8bvYJ0y/U+uZV/DPe5hdIOUxF2ucn2GrOHm9i1LlizYI/K0bNxYaCDmM8s3EpQEPpuBE56bpPyVX2ex73jKHHqrTRpZWjXTm1ZsusiohqzLGUi2q5vkqOH1WjfY5VLcRVZyq0szjbkqdtHB5sdWGkVZP8ADqrT9nru62xTYJDa1N1Gzuo/otbkaLP/ABOQtsU5jyyt52yuRSHGb5W6aZXIifC2fiIdvIEycrSYbxFcs0ZM63nSYy/1QzQOZ9mgBEXTaY9UNdYt1cJREobdIOhv+CEctOpzFGBy3v8AKc33ojpAkFx8pTEQIkwOFtyfiQJzAxbK1zW/EgRAyiSTxHKfxRuHIXy3ks8S5qB07s02DhHt2piH1NXsq0+HicDCebY2fmdI+qmMZRDNomBk7xr6n8xuU7FFp1uo5dNsDfdm1fYjTOYu1nL4Xe6itsbHp1abQHim6no4Ut1zekBarjdiNcN2LjRVbaPZV5dYO/kTY5pdMR92cHZopNIzh5fbNkyp9sLY5qVAGy4y0yW+FXDCdjnl+8wsAN31Hb3yCs2z9i0sO3cuTxOLeJy48l0wD1P9j7OaMM0EB2RkGVTO1+we8qTSyhwvAbxLQ8AAGH2coDaNF/eGYgG0qOSmkqh7LI62ynh8FhBHXdS1KmGAB9OSLAvZnatQoYanUtUYwjScqcjsth3XbmaDl3TvKhyKU3E+2Vg5jDWAejWZVMbM7Nvq3y5QdTlWj4Xs5h6bpyM98o3k6quYxpDGtbHRqFbpr4VZw2xadFoAFwLnzJnj3BtoizlM43EC/wB6gMfUDv0UPb3PrRVLab8uMmP8RrZJVk7B4TvNqUqgg/2ek+qTw6WH4qF2lQzloa0ue4tyw3w81ffs8wPdMqk5S8NpU3S7hdrC0HeqeWXjxtctBAuTrq5A2homTxa5kWgndLnaARu/KUOETq555N/qrWCMgcvD7oAT784REfP3lAt6T95C5EqL9bfDlajJi97WAyojf0KEDUyY1lyaIDdEnNLtIagBA5km5IQGuYwIsBlCA6m89XZd1diiNr0R3zKnMhzeLMkmVPYp9tgDuCbHK5pEbu8oem4zqfFIWfM7tXFls7pKnUPKfdOGnrH+VR7KsfouK2NgG64WgN+pfF4xrT4enCkcNUzjNoHGGnzKAxeJL6mVpLi60JltHta2ge7c00TTHdgFvDCUFbugtAoU2htyGiJJUFtOq2TcX0CqlXtcTT3YeHXDg7M1yr2O7U1e8uXOJvlYzNlTIpoINHa11xbzSDajTmyluZoU3s7aeZo0Mjz8KzTDbfdWc1hOXO5rXS1TlKu6g6L5eRKTXizINe6uLHKLqNxOK19eWZQ7Npkji1TWtjfvQu41qXxdbpI58SgcTVJJTjE155kqNrVN7mI/1JQ2yvqXw1RzazXBsmMoPFllaP2RwfdYIOdvPr1X4mp89AqN2ewmJq1SaFI1A2zqh3aTPUkrTsJRyUmMkHIxocQ7dc5XwEdtl5sutEp8Tv5RmCMay6CTo0uCAOZ2sNbqc26gCTcwGt0Gbdcq2aIG83vqEQHzB0tK6nqQQdJ8KGaD6ctAuRKT0+aPWwmNTCLS405zOVAjkJ3vdqciE5jzDW/ChmkzoBYbiBHhE2uZcgNYvDRyciJHGUc9JzCTDhunyuVZLsro1ynISfRWw/8ABDlVdt0+7xDvLU3mlTzN91eJ06ZKvigOo/lUVi8bNgZ5IsTWnzfJyZjim1r3UUteLTOxqDRvvjMb7zlB9ocJSrVSTxMLocPH7pridsNbUa3MW/3mgdlbmXWN2nhyLvBLho2MznKmBqVVeqt4090ckQJtCjHkucfDJ1Cnq9bDOO+19jPGHZlH4utQzRTYQNb7rVTd1xft1sujFRjos2o0lyuGLx1Ko2LDl5VTmbQaGw1jjHNm8knbTc7hZUtcuybqllivuHZ6rHVqOA3SXDSQm7cS4jn7lcbKque2XSJ5FKYlga73Utd6nHruHeE629Ek906XgpJ7pXdEszAvORgczO7LwtlOYyZZaLVux2F7rZtKR/ih1d27mdfT2sApqOV4dzzZnJLClndM7sh1N1JndOa0ZckW+iUB5fcQ0K4asK7VjcJOUSANSgRJgSGt1jici0ECSXakeH6oEDhbmnmUXI55adBdEHdeXuUHXtvCNTwoxcWzTzRF2YHrOscX4oEx1JNm+L80UxredN0IwYubhuhMbyYiKMojm/23fqhA4R7umMqAMXMEk7osgJA+J59N1q6EQgaHloTCjtuYM1KByialIOcBbebzCkvvB9HbyGvpygfmhN9QOu7MKlSDeRe+7wuXVSs0UzPTyp92tp0KeMaGPDXVm5jTLt1tXnChKjJHPXzeFQzwT3auPMSj8N2bOIql9QywOkNzZcyfv2PQo8NKnX65t5zVNbNqAMiAIsCE12thKlyyTN7JMc06r4oUDisHhHf9HI43s4t/NKUsLgKYl2GpvOsPf3jXfJNcXszHOktY+p6hqjTsfHl29Sr6xZhV9upnkPWqYr7Qa50NZTw1NulOmzKpLZ7WOZLqbGiJAy8Sjdm9nK0h1YOZBkB3E5T39myN9tFm5M31C7PVB7RGV8sAZJ0HCmFWuXDrHNSO03iDzUQAjA33KoQbKYdo6xbh2gHL3lVoMeJov+ifPqchy1UXtQd7Wo0xcMfmd/DzWjA7Chm9WwfZvtDvNmtpPMvoCWZt52Q3+itoPXLLdCst7KY00HMeJhrmhwDvAbFahTqBzQ4FrgRI/hVc8dNk3uOcvMFz9N3hQnKIlpc7nlQB5mPhGYoAwJNydAp3YARzaSNUDfy+soSRfWdQUAY0m/RESgPuOnizI4kwSd3XdzIa+40P7KIibX9Ybl/NMRdC975W2ACIHnLr2ARESYEgN1Obe/FCZM3Abp8S7EPW9tZ8SZ7UxopUyZIJa48W61vVOnvgZtAB5QqN262jlwzzJBee7b/CtPBxeX9n0UeTPXR7bPu0e1TWx/eEktp1WhozdDqrLjd0h7eCpTbUbHhm8LPcQ43PXRaDs2oK+zaDjJmg0fcI/JQ53vu1cRou8BtIAxYKcw+06fPIY0B8SpGKpFriN5t7OCbnEVG6HMB8Sg8Y9lbzS0J+2KYH/TbHJMqnaSmDEt8Wioj8W86z/mSJe43CDjf3BmV0rdo2uHJRuK29IsA6eZcq2XnoP9q5fUjUhsLn8Rvu75/qfYnFlxveeQ8KZ1sTFgmtXEzwyPdIz1TgBoub3OH14aSfvQ2Y0ucajtX2b8LUweS94aNJl0eVT+zqMloAsFfh41d0OXPrVYdmU5pxpIWgdmMTmw+Rx3qIgDzM5Kj4NsQNFYdnVnU3Nc3kIILuJq2Z8Lli6s3nprgLmZJaxEL7ztBoEzoY9lSAYpAahzd13zTsnMfAGt03RvfNeflhlj7KhkPqMfzNzdWo4jUx0BXIM+WPkg08iJjQhv8AVJNLEe1urQhPSJNuSTfUDbnK30zbzk3q45rTLRmJ5ZlbDiyy9FNzxPbOyOQy3G8S3dTbEY5jbCHlpjKGjed0TGrVqPJklgmwC6oYZszY5BefE5bMPxA7zaGX5HwJarXc5lwGZrhuXea1Zx9oVSWtEjdOi0PFut8lm/bWnDS7izugH9/uy05YmPGgU8FeQWz/ABZ3D7K69hqk7PDDfJUeB/CqZjxu+6tHY58UY+K68jmOr0uOnMbhwdVA4vBwbSLzZWd9+iY4mj7LOKV9DVp9Nw6H3blSBc4HkFM1qcKPxDQOioO7miZVKjj0HskHCdZPunLh81waa7c1N8qRqlOqghI0qZdUAAzSU2GLk6LigbbrZuHkzzdorhsnBwAeoSex9jGxIjmArPRwoa3ovV4eDxNtg5OYXRJYWje/JSLBbkm2SF02Vo1qgu59SqQes/6U/oYpzRAJLTq08LlEkTEEtO8BHm/cJRtctid4G0+JLnx45dJBkj1WOji2OEHKyNJjeS4IPkt8X9FX6dToQ71Cc08S4CxKw8n4W3+lfDmNdx1axc+JL3au8rV2ymB1M6k8STwjYb5p1d5nJSvWyt6r0TEDRY137hXrMY0ucWsDBmcTwtaJuqaO3zquLbh8Fh21c9SHV6zy1rWakwNApTb2d2zsS6//ANZ5AHt+n4Kk7Da3CYB1Z162MFpbvMo8h8z9EuXST4AjXKp2l/8Ac06Jax/f1O7FRjsjmNiZj5KD7Yszua0Rlbe3i/enyHVVfBY8naOHcTE4tl+LLJj81au0IJdNutm5crf3+SRy8sUKhj4o2fbTZyvYqY7L1ID26RlcEz2pRkzfqUpsY5a4+KxXk8wjpvQ43ZXNlSR8ly93zSLAQfQ3BKUfKyemsM0xNEG+ii69G/upxzJST8JKcbtAmiuXsUrVw8f+KY1wPRd2sUbWEmBeVZ+zGxJaKj28XDLUx2Rh6bXd7iHMp0wYDneJqsA7cbMpbgdXdkETTwq9P8TixxPLNsHPyZLrGnqWFDdLWSj6ahcP222bUMCsaRP/AHaBYpehi6VVs0qlOuDzpvD16RngnTY/HL6STwuQUpVP0SJPuuaiUaZfqZFOwHv/AMfclRJfyDWtkn99P1TbCGar4kloY0nytIJ/fyTx4jp0j99bfehiIU5jiafhdl/fMfJdio8ady4cs9f+zn+qJun5+L96feV0CBya6eREj9/qlik2GG2kAJnV3ndADEeb93TmtoALTp6LijTA9Ux+6cK7W9y8OGdvduD2Hhc3os12/s+tUf8A3cd3TENpt3cjVptbh9wq1iqYDj729EuWJkTYPi7s2r4F7XCQ5paWkHLwuF1bcE8YmkA/iA7uoBxOd6dAnNWi0m4DvQpVuGa1u5uE3kJMePxeqjnv3VXbFLK8xAAtZvT9/gmWGYRUB3jle24b4VN7apiJtIc3N6lIbJjMQQHZnZb6Qs2fF5KNox5fE6rHSpZqLDfRK9zIRbGqghzIJDTaeSelsa6E8tV5fLxeGSfLZhmZY7mbcMlhh7aJ2Whsc5E2XLqvIBt+ZTcXBnmbIy5ccfdD46hZQrcKHVd493Tph1WrUPCxgVixNaxsCQYCqXa3aBYe5YMgIa5zh4nfoteP4bj/AGyaD+SZdBRHaHa/euyMmnTpDuqVMeUcz1JUC2nJSzWy5LtZCMnb/l0NTYsgLrDYqrSeHUn1KJHipvLUs5qTLPqlFPUJv3XHYHbZxIp4yDNm12t/FW81g5stOYOylrmu3Xeqx1zLe4Vo7IbWfvUXS9oZ3jCTdgWzg5ldNDk4w7LRNlD+7c42NWo4ifKNPyT14+XT4m3/ACn5wkqTMtIAeGmI+cfqlRyWuyt00LsAnS0ay1G1v7+X9EbG5uo52XQl3f/Z">
            <a:extLst>
              <a:ext uri="{FF2B5EF4-FFF2-40B4-BE49-F238E27FC236}">
                <a16:creationId xmlns:a16="http://schemas.microsoft.com/office/drawing/2014/main" id="{EA11874D-07F4-DA4E-9719-4B5952DB1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249" y="4254236"/>
            <a:ext cx="1067226" cy="106722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Криворотов Андрей Константинович"/>
          <p:cNvPicPr>
            <a:picLocks noChangeAspect="1" noChangeArrowheads="1"/>
          </p:cNvPicPr>
          <p:nvPr/>
        </p:nvPicPr>
        <p:blipFill>
          <a:blip r:embed="rId8"/>
          <a:srcRect/>
          <a:stretch>
            <a:fillRect/>
          </a:stretch>
        </p:blipFill>
        <p:spPr bwMode="auto">
          <a:xfrm>
            <a:off x="387914" y="4891612"/>
            <a:ext cx="1152669" cy="1536892"/>
          </a:xfrm>
          <a:prstGeom prst="rect">
            <a:avLst/>
          </a:prstGeom>
          <a:noFill/>
        </p:spPr>
      </p:pic>
      <p:sp>
        <p:nvSpPr>
          <p:cNvPr id="19" name="Прямоугольник 18"/>
          <p:cNvSpPr/>
          <p:nvPr/>
        </p:nvSpPr>
        <p:spPr>
          <a:xfrm>
            <a:off x="1695604" y="5162177"/>
            <a:ext cx="3755842" cy="58477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Криворотов Андрей Константинович,</a:t>
            </a:r>
            <a:br>
              <a:rPr lang="ru-RU" sz="1600" b="1" dirty="0">
                <a:solidFill>
                  <a:srgbClr val="253957"/>
                </a:solidFill>
                <a:latin typeface="HSE Sans" panose="02000000000000000000" pitchFamily="2" charset="0"/>
                <a:cs typeface="Arial" panose="020B0604020202020204" pitchFamily="34" charset="0"/>
                <a:sym typeface="Arial Narrow"/>
              </a:rPr>
            </a:br>
            <a:r>
              <a:rPr lang="ru-RU" sz="1600" dirty="0" err="1">
                <a:solidFill>
                  <a:srgbClr val="253957"/>
                </a:solidFill>
                <a:latin typeface="HSE Sans" panose="02000000000000000000" pitchFamily="2" charset="0"/>
                <a:cs typeface="Arial" panose="020B0604020202020204" pitchFamily="34" charset="0"/>
                <a:sym typeface="Arial Narrow"/>
              </a:rPr>
              <a:t>к.э.н</a:t>
            </a:r>
            <a:r>
              <a:rPr lang="ru-RU" sz="1600" dirty="0">
                <a:solidFill>
                  <a:srgbClr val="253957"/>
                </a:solidFill>
                <a:latin typeface="HSE Sans" panose="02000000000000000000" pitchFamily="2" charset="0"/>
                <a:cs typeface="Arial" panose="020B0604020202020204" pitchFamily="34" charset="0"/>
                <a:sym typeface="Arial Narrow"/>
              </a:rPr>
              <a:t>., доцент МГИМО</a:t>
            </a:r>
          </a:p>
        </p:txBody>
      </p:sp>
    </p:spTree>
    <p:extLst>
      <p:ext uri="{BB962C8B-B14F-4D97-AF65-F5344CB8AC3E}">
        <p14:creationId xmlns:p14="http://schemas.microsoft.com/office/powerpoint/2010/main" val="161703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1028700" y="1257301"/>
            <a:ext cx="9096374" cy="415925"/>
          </a:xfrm>
        </p:spPr>
        <p:style>
          <a:lnRef idx="2">
            <a:schemeClr val="accent2"/>
          </a:lnRef>
          <a:fillRef idx="1">
            <a:schemeClr val="lt1"/>
          </a:fillRef>
          <a:effectRef idx="0">
            <a:schemeClr val="accent2"/>
          </a:effectRef>
          <a:fontRef idx="minor">
            <a:schemeClr val="dk1"/>
          </a:fontRef>
        </p:style>
        <p:txBody>
          <a:bodyPr/>
          <a:lstStyle/>
          <a:p>
            <a:pPr algn="ctr"/>
            <a:r>
              <a:rPr lang="ru-RU" dirty="0"/>
              <a:t>Академическая мобильность</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7038975" y="2295048"/>
            <a:ext cx="2828925" cy="330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endParaRPr lang="ru-RU" sz="2000" dirty="0">
              <a:solidFill>
                <a:srgbClr val="0E2D69"/>
              </a:solidFill>
              <a:latin typeface="HSE Sans" panose="02000000000000000000" pitchFamily="2" charset="0"/>
              <a:sym typeface="Arial Narrow"/>
            </a:endParaRP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Академическая мобильность</a:t>
            </a:r>
          </a:p>
        </p:txBody>
      </p:sp>
      <p:sp>
        <p:nvSpPr>
          <p:cNvPr id="7" name="Заголовок 2">
            <a:extLst>
              <a:ext uri="{FF2B5EF4-FFF2-40B4-BE49-F238E27FC236}">
                <a16:creationId xmlns:a16="http://schemas.microsoft.com/office/drawing/2014/main" id="{1D3DB12C-C831-FDC0-EDE9-6F0388F5B734}"/>
              </a:ext>
            </a:extLst>
          </p:cNvPr>
          <p:cNvSpPr txBox="1">
            <a:spLocks/>
          </p:cNvSpPr>
          <p:nvPr/>
        </p:nvSpPr>
        <p:spPr>
          <a:xfrm>
            <a:off x="551285" y="3003920"/>
            <a:ext cx="5245560" cy="777025"/>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endParaRPr lang="ru-RU" dirty="0"/>
          </a:p>
        </p:txBody>
      </p:sp>
      <p:sp>
        <p:nvSpPr>
          <p:cNvPr id="2" name="Прямоугольник 1">
            <a:extLst>
              <a:ext uri="{FF2B5EF4-FFF2-40B4-BE49-F238E27FC236}">
                <a16:creationId xmlns:a16="http://schemas.microsoft.com/office/drawing/2014/main" id="{BB562789-AF94-445B-BB5D-7080629D4299}"/>
              </a:ext>
            </a:extLst>
          </p:cNvPr>
          <p:cNvSpPr/>
          <p:nvPr/>
        </p:nvSpPr>
        <p:spPr>
          <a:xfrm>
            <a:off x="347080" y="1673227"/>
            <a:ext cx="11497840" cy="5293757"/>
          </a:xfrm>
          <a:prstGeom prst="rect">
            <a:avLst/>
          </a:prstGeom>
        </p:spPr>
        <p:txBody>
          <a:bodyPr wrap="square">
            <a:spAutoFit/>
          </a:bodyPr>
          <a:lstStyle/>
          <a:p>
            <a:r>
              <a:rPr lang="ru-RU" b="1" dirty="0">
                <a:solidFill>
                  <a:srgbClr val="234A9B"/>
                </a:solidFill>
                <a:latin typeface="Calibri" panose="020F0502020204030204" pitchFamily="34" charset="0"/>
              </a:rPr>
              <a:t>Международная студенческая мобильность</a:t>
            </a:r>
            <a:r>
              <a:rPr lang="ru-RU" dirty="0">
                <a:solidFill>
                  <a:srgbClr val="234A9B"/>
                </a:solidFill>
                <a:latin typeface="Calibri" panose="020F0502020204030204" pitchFamily="34" charset="0"/>
              </a:rPr>
              <a:t> — ценный шанс расширить кругозор, погрузиться в языковую среду, познакомиться с культурой и бытом страны, а также развить профессиональные навыки.</a:t>
            </a:r>
            <a:endParaRPr lang="ru-RU" sz="1600" dirty="0">
              <a:solidFill>
                <a:srgbClr val="234A9B"/>
              </a:solidFill>
              <a:latin typeface="Calibri" panose="020F0502020204030204" pitchFamily="34" charset="0"/>
            </a:endParaRPr>
          </a:p>
          <a:p>
            <a:r>
              <a:rPr lang="ru-RU" dirty="0">
                <a:solidFill>
                  <a:srgbClr val="234A9B"/>
                </a:solidFill>
                <a:latin typeface="Calibri" panose="020F0502020204030204" pitchFamily="34" charset="0"/>
              </a:rPr>
              <a:t> </a:t>
            </a:r>
            <a:r>
              <a:rPr lang="ru-RU" b="1" dirty="0">
                <a:solidFill>
                  <a:srgbClr val="234A9B"/>
                </a:solidFill>
                <a:latin typeface="Calibri" panose="020F0502020204030204" pitchFamily="34" charset="0"/>
              </a:rPr>
              <a:t>— Сколько длится?</a:t>
            </a:r>
            <a:r>
              <a:rPr lang="ru-RU" dirty="0">
                <a:solidFill>
                  <a:srgbClr val="234A9B"/>
                </a:solidFill>
                <a:latin typeface="Calibri" panose="020F0502020204030204" pitchFamily="34" charset="0"/>
              </a:rPr>
              <a:t>  </a:t>
            </a:r>
            <a:endParaRPr lang="ru-RU" sz="1600" dirty="0">
              <a:solidFill>
                <a:srgbClr val="234A9B"/>
              </a:solidFill>
              <a:latin typeface="Calibri" panose="020F0502020204030204" pitchFamily="34" charset="0"/>
            </a:endParaRPr>
          </a:p>
          <a:p>
            <a:r>
              <a:rPr lang="ru-RU" dirty="0">
                <a:solidFill>
                  <a:srgbClr val="234A9B"/>
                </a:solidFill>
                <a:latin typeface="Calibri" panose="020F0502020204030204" pitchFamily="34" charset="0"/>
              </a:rPr>
              <a:t>От одного модуля до года.</a:t>
            </a:r>
            <a:endParaRPr lang="ru-RU" sz="1600" dirty="0">
              <a:solidFill>
                <a:srgbClr val="234A9B"/>
              </a:solidFill>
              <a:latin typeface="Calibri" panose="020F0502020204030204" pitchFamily="34" charset="0"/>
            </a:endParaRPr>
          </a:p>
          <a:p>
            <a:r>
              <a:rPr lang="ru-RU" b="1" dirty="0">
                <a:solidFill>
                  <a:srgbClr val="234A9B"/>
                </a:solidFill>
                <a:latin typeface="Calibri" panose="020F0502020204030204" pitchFamily="34" charset="0"/>
              </a:rPr>
              <a:t> —</a:t>
            </a:r>
            <a:r>
              <a:rPr lang="ru-RU" dirty="0">
                <a:solidFill>
                  <a:srgbClr val="234A9B"/>
                </a:solidFill>
                <a:latin typeface="Calibri" panose="020F0502020204030204" pitchFamily="34" charset="0"/>
              </a:rPr>
              <a:t> </a:t>
            </a:r>
            <a:r>
              <a:rPr lang="ru-RU" b="1" dirty="0">
                <a:solidFill>
                  <a:srgbClr val="234A9B"/>
                </a:solidFill>
                <a:latin typeface="Calibri" panose="020F0502020204030204" pitchFamily="34" charset="0"/>
              </a:rPr>
              <a:t>Где?</a:t>
            </a:r>
            <a:endParaRPr lang="ru-RU" sz="1600" dirty="0">
              <a:solidFill>
                <a:srgbClr val="234A9B"/>
              </a:solidFill>
              <a:latin typeface="Calibri" panose="020F0502020204030204" pitchFamily="34" charset="0"/>
            </a:endParaRPr>
          </a:p>
          <a:p>
            <a:r>
              <a:rPr lang="ru-RU" dirty="0">
                <a:solidFill>
                  <a:srgbClr val="234A9B"/>
                </a:solidFill>
                <a:latin typeface="Calibri" panose="020F0502020204030204" pitchFamily="34" charset="0"/>
              </a:rPr>
              <a:t>В Армении, Бразилии, Венгрии, Вьетнаме, Германии, Италии, Казахстане, Китае, Мексике, Японии и других странах.</a:t>
            </a:r>
          </a:p>
          <a:p>
            <a:endParaRPr lang="ru-RU" sz="1600" b="0" i="0" dirty="0">
              <a:solidFill>
                <a:srgbClr val="234A9B"/>
              </a:solidFill>
              <a:effectLst/>
              <a:latin typeface="Calibri" panose="020F0502020204030204" pitchFamily="34" charset="0"/>
            </a:endParaRPr>
          </a:p>
          <a:p>
            <a:r>
              <a:rPr lang="ru-RU" b="1" dirty="0">
                <a:solidFill>
                  <a:srgbClr val="234A9B"/>
                </a:solidFill>
              </a:rPr>
              <a:t>—</a:t>
            </a:r>
            <a:r>
              <a:rPr lang="ru-RU" dirty="0">
                <a:solidFill>
                  <a:srgbClr val="234A9B"/>
                </a:solidFill>
              </a:rPr>
              <a:t> </a:t>
            </a:r>
            <a:r>
              <a:rPr lang="ru-RU" b="1" dirty="0">
                <a:solidFill>
                  <a:srgbClr val="234A9B"/>
                </a:solidFill>
              </a:rPr>
              <a:t>Когда подавать заявку?</a:t>
            </a:r>
            <a:endParaRPr lang="ru-RU" dirty="0">
              <a:solidFill>
                <a:srgbClr val="234A9B"/>
              </a:solidFill>
            </a:endParaRPr>
          </a:p>
          <a:p>
            <a:r>
              <a:rPr lang="ru-RU" dirty="0">
                <a:solidFill>
                  <a:srgbClr val="234A9B"/>
                </a:solidFill>
              </a:rPr>
              <a:t>Общеуниверситетский конкурс: актуальная информация о новой волне конкурсных отборов будет опубликована на странице </a:t>
            </a:r>
            <a:r>
              <a:rPr lang="ru-RU" dirty="0">
                <a:solidFill>
                  <a:srgbClr val="234A9B"/>
                </a:solidFill>
                <a:hlinkClick r:id="rId3">
                  <a:extLst>
                    <a:ext uri="{A12FA001-AC4F-418D-AE19-62706E023703}">
                      <ahyp:hlinkClr xmlns:ahyp="http://schemas.microsoft.com/office/drawing/2018/hyperlinkcolor" xmlns="" val="tx"/>
                    </a:ext>
                  </a:extLst>
                </a:hlinkClick>
              </a:rPr>
              <a:t>Центра международной студенческой мобильности</a:t>
            </a:r>
            <a:r>
              <a:rPr lang="ru-RU" dirty="0">
                <a:solidFill>
                  <a:srgbClr val="234A9B"/>
                </a:solidFill>
              </a:rPr>
              <a:t>.</a:t>
            </a:r>
          </a:p>
          <a:p>
            <a:r>
              <a:rPr lang="ru-RU" dirty="0">
                <a:solidFill>
                  <a:srgbClr val="234A9B"/>
                </a:solidFill>
              </a:rPr>
              <a:t>Конкурс факультета мировой экономики и мировой политики: следите за новостями на странице </a:t>
            </a:r>
            <a:r>
              <a:rPr lang="ru-RU" dirty="0">
                <a:solidFill>
                  <a:srgbClr val="234A9B"/>
                </a:solidFill>
                <a:hlinkClick r:id="rId4">
                  <a:extLst>
                    <a:ext uri="{A12FA001-AC4F-418D-AE19-62706E023703}">
                      <ahyp:hlinkClr xmlns:ahyp="http://schemas.microsoft.com/office/drawing/2018/hyperlinkcolor" xmlns="" val="tx"/>
                    </a:ext>
                  </a:extLst>
                </a:hlinkClick>
              </a:rPr>
              <a:t>Центра развития международной деятельности</a:t>
            </a:r>
            <a:r>
              <a:rPr lang="ru-RU" dirty="0">
                <a:solidFill>
                  <a:srgbClr val="234A9B"/>
                </a:solidFill>
              </a:rPr>
              <a:t>. </a:t>
            </a:r>
          </a:p>
          <a:p>
            <a:endParaRPr lang="ru-RU" b="1" dirty="0">
              <a:solidFill>
                <a:srgbClr val="234A9B"/>
              </a:solidFill>
            </a:endParaRPr>
          </a:p>
          <a:p>
            <a:r>
              <a:rPr lang="ru-RU" b="1" dirty="0">
                <a:solidFill>
                  <a:srgbClr val="234A9B"/>
                </a:solidFill>
              </a:rPr>
              <a:t>— Какие еще есть возможности?</a:t>
            </a:r>
            <a:endParaRPr lang="ru-RU" dirty="0">
              <a:solidFill>
                <a:srgbClr val="234A9B"/>
              </a:solidFill>
            </a:endParaRPr>
          </a:p>
          <a:p>
            <a:r>
              <a:rPr lang="ru-RU" dirty="0">
                <a:solidFill>
                  <a:srgbClr val="234A9B"/>
                </a:solidFill>
              </a:rPr>
              <a:t>Вы можете поехать на семестровую стажировку в формате </a:t>
            </a:r>
            <a:r>
              <a:rPr lang="ru-RU" b="1" dirty="0" err="1">
                <a:solidFill>
                  <a:srgbClr val="234A9B"/>
                </a:solidFill>
              </a:rPr>
              <a:t>freemover</a:t>
            </a:r>
            <a:r>
              <a:rPr lang="ru-RU" dirty="0">
                <a:solidFill>
                  <a:srgbClr val="234A9B"/>
                </a:solidFill>
              </a:rPr>
              <a:t>. Заявка в интересующий университет подается самостоятельно.</a:t>
            </a:r>
          </a:p>
          <a:p>
            <a:r>
              <a:rPr lang="ru-RU" dirty="0">
                <a:solidFill>
                  <a:srgbClr val="234A9B"/>
                </a:solidFill>
              </a:rPr>
              <a:t>Краткосрочный формат студенческой мобильности — </a:t>
            </a:r>
            <a:r>
              <a:rPr lang="ru-RU" b="1" dirty="0">
                <a:solidFill>
                  <a:srgbClr val="234A9B"/>
                </a:solidFill>
              </a:rPr>
              <a:t>летние и зимние школы</a:t>
            </a:r>
            <a:r>
              <a:rPr lang="ru-RU" dirty="0">
                <a:solidFill>
                  <a:srgbClr val="234A9B"/>
                </a:solidFill>
              </a:rPr>
              <a:t> сроком до 3 месяцев.</a:t>
            </a:r>
          </a:p>
          <a:p>
            <a:endParaRPr lang="ru-RU" sz="1600" b="0" i="0" dirty="0">
              <a:solidFill>
                <a:srgbClr val="212121"/>
              </a:solidFill>
              <a:effectLst/>
              <a:latin typeface="Calibri" panose="020F0502020204030204" pitchFamily="34" charset="0"/>
            </a:endParaRPr>
          </a:p>
        </p:txBody>
      </p:sp>
    </p:spTree>
    <p:extLst>
      <p:ext uri="{BB962C8B-B14F-4D97-AF65-F5344CB8AC3E}">
        <p14:creationId xmlns:p14="http://schemas.microsoft.com/office/powerpoint/2010/main" val="2120179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422733" y="1067402"/>
            <a:ext cx="10521491" cy="1095695"/>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ru-RU" dirty="0"/>
              <a:t>Следующие 6 шагов первокурсника, </a:t>
            </a:r>
            <a:br>
              <a:rPr lang="ru-RU" dirty="0"/>
            </a:br>
            <a:r>
              <a:rPr lang="ru-RU" dirty="0"/>
              <a:t>помимо обучения на занятиях.</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Научная работа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DB0E9D24-B08F-154B-856C-E66D7A76135E}"/>
              </a:ext>
            </a:extLst>
          </p:cNvPr>
          <p:cNvSpPr txBox="1"/>
          <p:nvPr/>
        </p:nvSpPr>
        <p:spPr>
          <a:xfrm>
            <a:off x="422733" y="2514599"/>
            <a:ext cx="11545765" cy="3275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marL="342900" indent="-342900">
              <a:buAutoNum type="arabicPeriod"/>
            </a:pPr>
            <a:r>
              <a:rPr lang="ru-RU" sz="2000" dirty="0">
                <a:latin typeface="HSE Sans" panose="02000000000000000000" pitchFamily="2" charset="0"/>
                <a:sym typeface="Arial Narrow"/>
              </a:rPr>
              <a:t>Послушать лекцию декана факультета –</a:t>
            </a:r>
            <a:r>
              <a:rPr lang="ru-RU" sz="2000" dirty="0" err="1" smtClean="0">
                <a:latin typeface="HSE Sans" panose="02000000000000000000" pitchFamily="2" charset="0"/>
                <a:sym typeface="Arial Narrow"/>
              </a:rPr>
              <a:t>А.Б.Лихачевой</a:t>
            </a:r>
            <a:r>
              <a:rPr lang="ru-RU" sz="2000" dirty="0" smtClean="0">
                <a:latin typeface="HSE Sans" panose="02000000000000000000" pitchFamily="2" charset="0"/>
                <a:sym typeface="Arial Narrow"/>
              </a:rPr>
              <a:t> </a:t>
            </a:r>
            <a:r>
              <a:rPr lang="ru-RU" sz="2000" dirty="0">
                <a:latin typeface="HSE Sans" panose="02000000000000000000" pitchFamily="2" charset="0"/>
                <a:sym typeface="Arial Narrow"/>
              </a:rPr>
              <a:t>(</a:t>
            </a:r>
            <a:r>
              <a:rPr lang="ru-RU" sz="2000" dirty="0">
                <a:latin typeface="HSE Sans" panose="02000000000000000000" pitchFamily="2" charset="0"/>
              </a:rPr>
              <a:t>ауд. 306)</a:t>
            </a:r>
            <a:r>
              <a:rPr lang="ru-RU" sz="2000" dirty="0">
                <a:latin typeface="HSE Sans" panose="02000000000000000000" pitchFamily="2" charset="0"/>
                <a:sym typeface="Arial Narrow"/>
              </a:rPr>
              <a:t>.</a:t>
            </a:r>
          </a:p>
          <a:p>
            <a:pPr marL="342900" indent="-342900">
              <a:buAutoNum type="arabicPeriod"/>
            </a:pPr>
            <a:r>
              <a:rPr lang="ru-RU" sz="2000" dirty="0">
                <a:latin typeface="HSE Sans" panose="02000000000000000000" pitchFamily="2" charset="0"/>
                <a:sym typeface="Arial Narrow"/>
              </a:rPr>
              <a:t>Осознать всю серьезность и важность обучения на программе «Мировая экономика»!</a:t>
            </a:r>
          </a:p>
          <a:p>
            <a:pPr marL="342900" indent="-342900">
              <a:buAutoNum type="arabicPeriod"/>
            </a:pPr>
            <a:r>
              <a:rPr lang="ru-RU" sz="2000" dirty="0">
                <a:latin typeface="HSE Sans" panose="02000000000000000000" pitchFamily="2" charset="0"/>
                <a:sym typeface="Arial Narrow"/>
              </a:rPr>
              <a:t>Определиться с выбором трека и сообщить нам. </a:t>
            </a:r>
          </a:p>
          <a:p>
            <a:pPr marL="342900" indent="-342900">
              <a:buAutoNum type="arabicPeriod"/>
            </a:pPr>
            <a:r>
              <a:rPr lang="ru-RU" sz="2000" dirty="0">
                <a:latin typeface="HSE Sans" panose="02000000000000000000" pitchFamily="2" charset="0"/>
                <a:sym typeface="Arial Narrow"/>
              </a:rPr>
              <a:t>Начать мониторить проекты, связанные с мировой экономикой, на Ярмарке проектов. Каждый студент должен получить </a:t>
            </a:r>
            <a:r>
              <a:rPr lang="ru-RU" sz="2000" b="1" dirty="0">
                <a:latin typeface="HSE Sans" panose="02000000000000000000" pitchFamily="2" charset="0"/>
                <a:sym typeface="Arial Narrow"/>
              </a:rPr>
              <a:t>6 кредитов </a:t>
            </a:r>
            <a:r>
              <a:rPr lang="ru-RU" sz="2000" dirty="0">
                <a:latin typeface="HSE Sans" panose="02000000000000000000" pitchFamily="2" charset="0"/>
                <a:sym typeface="Arial Narrow"/>
              </a:rPr>
              <a:t>за два года обучения.</a:t>
            </a:r>
          </a:p>
          <a:p>
            <a:pPr marL="342900" indent="-342900">
              <a:buAutoNum type="arabicPeriod"/>
            </a:pPr>
            <a:r>
              <a:rPr lang="ru-RU" sz="2000" dirty="0">
                <a:latin typeface="HSE Sans" panose="02000000000000000000" pitchFamily="2" charset="0"/>
                <a:sym typeface="Arial Narrow"/>
              </a:rPr>
              <a:t>Не откладывать выбор темы курсовой работы и «установить контакт»  с потенциальным научным руководителем. </a:t>
            </a:r>
          </a:p>
          <a:p>
            <a:pPr marL="342900" indent="-342900">
              <a:buAutoNum type="arabicPeriod"/>
            </a:pPr>
            <a:r>
              <a:rPr lang="ru-RU" sz="2000" dirty="0">
                <a:latin typeface="HSE Sans" panose="02000000000000000000" pitchFamily="2" charset="0"/>
                <a:sym typeface="Arial Narrow"/>
              </a:rPr>
              <a:t>Выполнять все требования О.Г. Герасимовой и оперативно отвечать на запросы.</a:t>
            </a:r>
          </a:p>
          <a:p>
            <a:endParaRPr lang="ru-RU" sz="1400" dirty="0">
              <a:latin typeface="HSE Sans" panose="02000000000000000000" pitchFamily="2" charset="0"/>
              <a:sym typeface="Arial Narrow"/>
            </a:endParaRPr>
          </a:p>
        </p:txBody>
      </p:sp>
    </p:spTree>
    <p:extLst>
      <p:ext uri="{BB962C8B-B14F-4D97-AF65-F5344CB8AC3E}">
        <p14:creationId xmlns:p14="http://schemas.microsoft.com/office/powerpoint/2010/main" val="697630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7" y="1447790"/>
            <a:ext cx="5945531" cy="777025"/>
          </a:xfrm>
        </p:spPr>
        <p:txBody>
          <a:bodyPr>
            <a:normAutofit/>
          </a:bodyPr>
          <a:lstStyle/>
          <a:p>
            <a:r>
              <a:rPr lang="ru-RU" dirty="0"/>
              <a:t>Научный руководитель</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6030685" cy="4517570"/>
          </a:xfrm>
        </p:spPr>
        <p:txBody>
          <a:bodyPr>
            <a:normAutofit fontScale="92500" lnSpcReduction="10000"/>
          </a:bodyPr>
          <a:lstStyle/>
          <a:p>
            <a:pPr>
              <a:lnSpc>
                <a:spcPct val="150000"/>
              </a:lnSpc>
            </a:pPr>
            <a:r>
              <a:rPr lang="ru-RU" dirty="0">
                <a:latin typeface="Arial" panose="020B0604020202020204" pitchFamily="34" charset="0"/>
                <a:cs typeface="Arial" panose="020B0604020202020204" pitchFamily="34" charset="0"/>
              </a:rPr>
              <a:t>«Нет экономики, кроме мировой экономики!  Это сотни стран и языков - от Вануату до Норвегии.  Надо ее понимать, чтобы Россия в ней чувствовала себя отлично! Два года на мировые проблемы, методы анализа и прикладные навыки решения задач!».</a:t>
            </a:r>
          </a:p>
          <a:p>
            <a:pPr>
              <a:lnSpc>
                <a:spcPct val="150000"/>
              </a:lnSpc>
            </a:pPr>
            <a:r>
              <a:rPr lang="ru-RU" b="1" dirty="0">
                <a:latin typeface="Arial" panose="020B0604020202020204" pitchFamily="34" charset="0"/>
                <a:cs typeface="Arial" panose="020B0604020202020204" pitchFamily="34" charset="0"/>
              </a:rPr>
              <a:t>Профессор Л.М. Григорьев</a:t>
            </a:r>
            <a:r>
              <a:rPr lang="ru-RU" dirty="0">
                <a:latin typeface="Arial" panose="020B0604020202020204" pitchFamily="34" charset="0"/>
                <a:cs typeface="Arial" panose="020B0604020202020204" pitchFamily="34" charset="0"/>
              </a:rPr>
              <a:t>:</a:t>
            </a:r>
          </a:p>
          <a:p>
            <a:pPr marL="571500" indent="-571500">
              <a:buFont typeface="Wingdings" panose="05000000000000000000" pitchFamily="2" charset="2"/>
              <a:buChar char="Ø"/>
            </a:pPr>
            <a:r>
              <a:rPr lang="ru-RU" dirty="0"/>
              <a:t>Ординарный профессор НИУ ВШЭ</a:t>
            </a:r>
          </a:p>
          <a:p>
            <a:pPr marL="571500" indent="-571500">
              <a:buFont typeface="Wingdings" panose="05000000000000000000" pitchFamily="2" charset="2"/>
              <a:buChar char="Ø"/>
            </a:pPr>
            <a:r>
              <a:rPr lang="ru-RU" dirty="0"/>
              <a:t>Научный руководитель департамента мировой экономики Факультета мировой экономики и мировой политики НИУ ВШЭ</a:t>
            </a:r>
          </a:p>
          <a:p>
            <a:pPr marL="571500" indent="-571500">
              <a:buFont typeface="Wingdings" panose="05000000000000000000" pitchFamily="2" charset="2"/>
              <a:buChar char="Ø"/>
            </a:pPr>
            <a:r>
              <a:rPr lang="ru-RU" dirty="0"/>
              <a:t>Автор более 350 публикаций по проблемам мировой и российской экономики, вопросам экономических циклов и кризисов, социальной структуры общества, энергетики . </a:t>
            </a:r>
          </a:p>
          <a:p>
            <a:pPr marL="571500" indent="-571500">
              <a:buFont typeface="Wingdings" panose="05000000000000000000" pitchFamily="2" charset="2"/>
              <a:buChar char="Ø"/>
            </a:pPr>
            <a:r>
              <a:rPr lang="ru-RU" dirty="0"/>
              <a:t>Медали и достижения:</a:t>
            </a:r>
          </a:p>
          <a:p>
            <a:pPr marL="1080000" indent="-571500">
              <a:buFont typeface="Arial" panose="020B0604020202020204" pitchFamily="34" charset="0"/>
              <a:buChar char="•"/>
            </a:pPr>
            <a:r>
              <a:rPr lang="ru-RU" dirty="0"/>
              <a:t>Медаль Ассоциации независимых центров экономического анализа (АНЦЭА) «За заслуги в экономическом анализе» (2013)</a:t>
            </a:r>
          </a:p>
          <a:p>
            <a:pPr marL="1080000" indent="-571500">
              <a:buFont typeface="Arial" panose="020B0604020202020204" pitchFamily="34" charset="0"/>
              <a:buChar char="•"/>
            </a:pPr>
            <a:r>
              <a:rPr lang="ru-RU" dirty="0"/>
              <a:t>Международная </a:t>
            </a:r>
            <a:r>
              <a:rPr lang="ru-RU" dirty="0" err="1"/>
              <a:t>Леонтьевская</a:t>
            </a:r>
            <a:r>
              <a:rPr lang="ru-RU" dirty="0"/>
              <a:t> медаль «За вклад в реформирование экономики» (2016)</a:t>
            </a:r>
          </a:p>
          <a:p>
            <a:pPr marL="1080000" indent="-571500">
              <a:buFont typeface="Arial" panose="020B0604020202020204" pitchFamily="34" charset="0"/>
              <a:buChar char="•"/>
            </a:pPr>
            <a:r>
              <a:rPr lang="ru-RU" dirty="0"/>
              <a:t>Номинация на Премию Е.Т. Гайдара «За выдающийся вклад в области экономики» (2019)</a:t>
            </a:r>
            <a:endParaRPr lang="ru-RU" dirty="0">
              <a:latin typeface="Arial" panose="020B0604020202020204" pitchFamily="34" charset="0"/>
              <a:cs typeface="Arial" panose="020B0604020202020204" pitchFamily="34" charset="0"/>
            </a:endParaRPr>
          </a:p>
          <a:p>
            <a:endParaRPr lang="ru-RU" dirty="0"/>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Научный  руководитель</a:t>
            </a:r>
          </a:p>
        </p:txBody>
      </p:sp>
      <p:pic>
        <p:nvPicPr>
          <p:cNvPr id="8" name="Picture 3" descr="C:\Users\Sony\Dropbox\ЛА_ПВ\Фото_ЛМ\IMG_7677.JPG">
            <a:extLst>
              <a:ext uri="{FF2B5EF4-FFF2-40B4-BE49-F238E27FC236}">
                <a16:creationId xmlns:a16="http://schemas.microsoft.com/office/drawing/2014/main" id="{13DE3496-076D-3842-990A-CB16D95AAB07}"/>
              </a:ext>
            </a:extLst>
          </p:cNvPr>
          <p:cNvPicPr>
            <a:picLocks noGrp="1" noChangeAspect="1" noChangeArrowheads="1"/>
          </p:cNvPicPr>
          <p:nvPr>
            <p:ph type="pic" sz="quarter" idx="10"/>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12654" r="12654"/>
          <a:stretch>
            <a:fillRect/>
          </a:stretch>
        </p:blipFill>
        <p:spPr bwMode="auto">
          <a:xfrm>
            <a:off x="6706424" y="1836302"/>
            <a:ext cx="4325167" cy="4325107"/>
          </a:xfrm>
          <a:prstGeom prst="rect">
            <a:avLst/>
          </a:prstGeom>
          <a:noFill/>
          <a:ln w="9525">
            <a:solidFill>
              <a:schemeClr val="bg1">
                <a:lumMod val="95000"/>
              </a:schemeClr>
            </a:solidFill>
            <a:miter lim="800000"/>
            <a:headEnd/>
            <a:tailEnd/>
          </a:ln>
        </p:spPr>
      </p:pic>
    </p:spTree>
    <p:extLst>
      <p:ext uri="{BB962C8B-B14F-4D97-AF65-F5344CB8AC3E}">
        <p14:creationId xmlns:p14="http://schemas.microsoft.com/office/powerpoint/2010/main" val="84357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424543" y="1447790"/>
            <a:ext cx="6106885" cy="777025"/>
          </a:xfrm>
        </p:spPr>
        <p:txBody>
          <a:bodyPr>
            <a:normAutofit/>
          </a:bodyPr>
          <a:lstStyle/>
          <a:p>
            <a:r>
              <a:rPr lang="ru-RU" dirty="0"/>
              <a:t>Академический руководитель</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6030685" cy="4517570"/>
          </a:xfrm>
        </p:spPr>
        <p:txBody>
          <a:bodyPr>
            <a:normAutofit/>
          </a:bodyPr>
          <a:lstStyle/>
          <a:p>
            <a:pPr>
              <a:lnSpc>
                <a:spcPct val="150000"/>
              </a:lnSpc>
            </a:pPr>
            <a:r>
              <a:rPr lang="ru-RU" dirty="0">
                <a:latin typeface="Arial" panose="020B0604020202020204" pitchFamily="34" charset="0"/>
                <a:cs typeface="Arial" panose="020B0604020202020204" pitchFamily="34" charset="0"/>
              </a:rPr>
              <a:t>Бирюкова Ольга Владимировна – к.э.н., доцент департамента мировой экономики НИУ ВШЭ</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Автор более 60  научных публикаций по проблемам мировой экономики, деятельности международных организаций, международной торговли, евразийской интеграции.</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Имеет: </a:t>
            </a:r>
          </a:p>
          <a:p>
            <a:pPr marL="266700" indent="-266700"/>
            <a:r>
              <a:rPr lang="ru-RU" dirty="0">
                <a:latin typeface="Arial" panose="020B0604020202020204" pitchFamily="34" charset="0"/>
                <a:cs typeface="Arial" panose="020B0604020202020204" pitchFamily="34" charset="0"/>
              </a:rPr>
              <a:t>     Благодарность Министра экономического развития Российской Федерации (апрель 2022)</a:t>
            </a:r>
          </a:p>
          <a:p>
            <a:r>
              <a:rPr lang="ru-RU" dirty="0">
                <a:latin typeface="Arial" panose="020B0604020202020204" pitchFamily="34" charset="0"/>
                <a:cs typeface="Arial" panose="020B0604020202020204" pitchFamily="34" charset="0"/>
              </a:rPr>
              <a:t>    Благодарность Высшей школы экономики (март 2017)</a:t>
            </a:r>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Академический руководитель</a:t>
            </a:r>
          </a:p>
        </p:txBody>
      </p:sp>
      <p:pic>
        <p:nvPicPr>
          <p:cNvPr id="13" name="Рисунок 12">
            <a:extLst>
              <a:ext uri="{FF2B5EF4-FFF2-40B4-BE49-F238E27FC236}">
                <a16:creationId xmlns:a16="http://schemas.microsoft.com/office/drawing/2014/main" id="{7B05F6CC-AD68-46A4-98D4-79C71D77C0E2}"/>
              </a:ext>
            </a:extLst>
          </p:cNvPr>
          <p:cNvPicPr>
            <a:picLocks noGrp="1" noChangeAspect="1"/>
          </p:cNvPicPr>
          <p:nvPr>
            <p:ph type="pic" sz="quarter" idx="10"/>
          </p:nvPr>
        </p:nvPicPr>
        <p:blipFill rotWithShape="1">
          <a:blip r:embed="rId2"/>
          <a:srcRect t="5905" b="19209"/>
          <a:stretch/>
        </p:blipFill>
        <p:spPr>
          <a:xfrm>
            <a:off x="7590288" y="1200150"/>
            <a:ext cx="3419532" cy="3324225"/>
          </a:xfrm>
          <a:prstGeom prst="rect">
            <a:avLst/>
          </a:prstGeom>
        </p:spPr>
      </p:pic>
    </p:spTree>
    <p:extLst>
      <p:ext uri="{BB962C8B-B14F-4D97-AF65-F5344CB8AC3E}">
        <p14:creationId xmlns:p14="http://schemas.microsoft.com/office/powerpoint/2010/main" val="202240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1266825" y="1085103"/>
            <a:ext cx="14960615" cy="1089872"/>
          </a:xfrm>
        </p:spPr>
        <p:txBody>
          <a:bodyPr>
            <a:normAutofit/>
          </a:bodyPr>
          <a:lstStyle/>
          <a:p>
            <a:r>
              <a:rPr lang="ru-RU" dirty="0"/>
              <a:t>Руководитель  Учебного офиса программы </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6030685" cy="4517570"/>
          </a:xfrm>
        </p:spPr>
        <p:txBody>
          <a:bodyPr>
            <a:normAutofit/>
          </a:bodyPr>
          <a:lstStyle/>
          <a:p>
            <a:pPr>
              <a:lnSpc>
                <a:spcPct val="150000"/>
              </a:lnSpc>
            </a:pPr>
            <a:r>
              <a:rPr lang="ru-RU" sz="1800" b="1" dirty="0">
                <a:latin typeface="Arial" panose="020B0604020202020204" pitchFamily="34" charset="0"/>
                <a:cs typeface="Arial" panose="020B0604020202020204" pitchFamily="34" charset="0"/>
              </a:rPr>
              <a:t>ГЕРАСИМОВА Ольга Геннадьевна</a:t>
            </a:r>
          </a:p>
          <a:p>
            <a:pPr>
              <a:lnSpc>
                <a:spcPct val="150000"/>
              </a:lnSpc>
            </a:pPr>
            <a:r>
              <a:rPr lang="ru-RU" sz="1800" dirty="0">
                <a:latin typeface="Arial" panose="020B0604020202020204" pitchFamily="34" charset="0"/>
                <a:cs typeface="Arial" panose="020B0604020202020204" pitchFamily="34" charset="0"/>
              </a:rPr>
              <a:t>Обеспечивает сопровождение учебного процесса программы</a:t>
            </a:r>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Менеджер программы</a:t>
            </a:r>
          </a:p>
        </p:txBody>
      </p:sp>
      <p:sp>
        <p:nvSpPr>
          <p:cNvPr id="8" name="Рисунок 7">
            <a:extLst>
              <a:ext uri="{FF2B5EF4-FFF2-40B4-BE49-F238E27FC236}">
                <a16:creationId xmlns:a16="http://schemas.microsoft.com/office/drawing/2014/main" id="{71466CC0-11F5-4EC5-A8E8-A68244C98A3F}"/>
              </a:ext>
            </a:extLst>
          </p:cNvPr>
          <p:cNvSpPr>
            <a:spLocks noGrp="1"/>
          </p:cNvSpPr>
          <p:nvPr>
            <p:ph type="pic" sz="quarter" idx="10"/>
          </p:nvPr>
        </p:nvSpPr>
        <p:spPr/>
        <p:txBody>
          <a:bodyPr/>
          <a:lstStyle/>
          <a:p>
            <a:endParaRPr lang="ru-ES"/>
          </a:p>
        </p:txBody>
      </p:sp>
      <p:pic>
        <p:nvPicPr>
          <p:cNvPr id="1026" name="Picture 2" descr="Учебный офис — Образовательная программа «Мировая экономика» — Национальный  исследовательский университет «Высшая школа экономики»">
            <a:extLst>
              <a:ext uri="{FF2B5EF4-FFF2-40B4-BE49-F238E27FC236}">
                <a16:creationId xmlns:a16="http://schemas.microsoft.com/office/drawing/2014/main" id="{2398EB83-4F48-43B3-B62A-A327F7D3C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653" y="1447790"/>
            <a:ext cx="4240522" cy="424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439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481122" y="1242146"/>
            <a:ext cx="10358327" cy="1014846"/>
          </a:xfrm>
        </p:spPr>
        <p:style>
          <a:lnRef idx="2">
            <a:schemeClr val="accent2"/>
          </a:lnRef>
          <a:fillRef idx="1">
            <a:schemeClr val="lt1"/>
          </a:fillRef>
          <a:effectRef idx="0">
            <a:schemeClr val="accent2"/>
          </a:effectRef>
          <a:fontRef idx="minor">
            <a:schemeClr val="dk1"/>
          </a:fontRef>
        </p:style>
        <p:txBody>
          <a:bodyPr/>
          <a:lstStyle/>
          <a:p>
            <a:pPr marL="180975" algn="ctr"/>
            <a:r>
              <a:rPr lang="en-US" dirty="0"/>
              <a:t/>
            </a:r>
            <a:br>
              <a:rPr lang="en-US" dirty="0"/>
            </a:br>
            <a:r>
              <a:rPr lang="ru-RU" dirty="0"/>
              <a:t>Одна магистерская программа – 3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Специализации</a:t>
            </a:r>
          </a:p>
        </p:txBody>
      </p:sp>
      <p:graphicFrame>
        <p:nvGraphicFramePr>
          <p:cNvPr id="14" name="Таблица 14">
            <a:extLst>
              <a:ext uri="{FF2B5EF4-FFF2-40B4-BE49-F238E27FC236}">
                <a16:creationId xmlns:a16="http://schemas.microsoft.com/office/drawing/2014/main" id="{B2B5A4E8-800D-1B4C-999B-F7F6E9605820}"/>
              </a:ext>
            </a:extLst>
          </p:cNvPr>
          <p:cNvGraphicFramePr>
            <a:graphicFrameLocks noGrp="1"/>
          </p:cNvGraphicFramePr>
          <p:nvPr>
            <p:extLst>
              <p:ext uri="{D42A27DB-BD31-4B8C-83A1-F6EECF244321}">
                <p14:modId xmlns:p14="http://schemas.microsoft.com/office/powerpoint/2010/main" val="3769471429"/>
              </p:ext>
            </p:extLst>
          </p:nvPr>
        </p:nvGraphicFramePr>
        <p:xfrm>
          <a:off x="781050" y="2647950"/>
          <a:ext cx="10442120" cy="3630989"/>
        </p:xfrm>
        <a:graphic>
          <a:graphicData uri="http://schemas.openxmlformats.org/drawingml/2006/table">
            <a:tbl>
              <a:tblPr firstRow="1" bandRow="1">
                <a:tableStyleId>{5C22544A-7EE6-4342-B048-85BDC9FD1C3A}</a:tableStyleId>
              </a:tblPr>
              <a:tblGrid>
                <a:gridCol w="4486275">
                  <a:extLst>
                    <a:ext uri="{9D8B030D-6E8A-4147-A177-3AD203B41FA5}">
                      <a16:colId xmlns:a16="http://schemas.microsoft.com/office/drawing/2014/main" val="121790735"/>
                    </a:ext>
                  </a:extLst>
                </a:gridCol>
                <a:gridCol w="5955845">
                  <a:extLst>
                    <a:ext uri="{9D8B030D-6E8A-4147-A177-3AD203B41FA5}">
                      <a16:colId xmlns:a16="http://schemas.microsoft.com/office/drawing/2014/main" val="249594287"/>
                    </a:ext>
                  </a:extLst>
                </a:gridCol>
              </a:tblGrid>
              <a:tr h="748237">
                <a:tc>
                  <a:txBody>
                    <a:bodyPr/>
                    <a:lstStyle/>
                    <a:p>
                      <a:r>
                        <a:rPr lang="ru-RU" b="0" i="1" dirty="0">
                          <a:solidFill>
                            <a:schemeClr val="tx1">
                              <a:lumMod val="75000"/>
                            </a:schemeClr>
                          </a:solidFill>
                        </a:rPr>
                        <a:t>Название специализации</a:t>
                      </a:r>
                    </a:p>
                  </a:txBody>
                  <a:tcPr>
                    <a:noFill/>
                  </a:tcPr>
                </a:tc>
                <a:tc>
                  <a:txBody>
                    <a:bodyPr/>
                    <a:lstStyle/>
                    <a:p>
                      <a:r>
                        <a:rPr lang="ru-RU" b="0" i="1" dirty="0">
                          <a:solidFill>
                            <a:schemeClr val="tx1">
                              <a:lumMod val="75000"/>
                            </a:schemeClr>
                          </a:solidFill>
                        </a:rPr>
                        <a:t>Наставник</a:t>
                      </a:r>
                    </a:p>
                  </a:txBody>
                  <a:tcPr>
                    <a:noFill/>
                  </a:tcPr>
                </a:tc>
                <a:extLst>
                  <a:ext uri="{0D108BD9-81ED-4DB2-BD59-A6C34878D82A}">
                    <a16:rowId xmlns:a16="http://schemas.microsoft.com/office/drawing/2014/main" val="1883914270"/>
                  </a:ext>
                </a:extLst>
              </a:tr>
              <a:tr h="871072">
                <a:tc>
                  <a:txBody>
                    <a:bodyPr/>
                    <a:lstStyle/>
                    <a:p>
                      <a:r>
                        <a:rPr lang="ru-RU" sz="2000" b="1" dirty="0"/>
                        <a:t>Международные финансы</a:t>
                      </a:r>
                    </a:p>
                  </a:txBody>
                  <a:tcPr>
                    <a:noFill/>
                  </a:tcPr>
                </a:tc>
                <a:tc>
                  <a:txBody>
                    <a:bodyPr/>
                    <a:lstStyle/>
                    <a:p>
                      <a:r>
                        <a:rPr lang="ru-RU" sz="2000" dirty="0"/>
                        <a:t>Григорьев Л.М., к.э.н., ординарный профессор НИУ ВШЭ,</a:t>
                      </a:r>
                      <a:r>
                        <a:rPr lang="ru-RU" sz="2000" baseline="0" dirty="0"/>
                        <a:t> научный руководитель департамента мировой </a:t>
                      </a:r>
                    </a:p>
                    <a:p>
                      <a:r>
                        <a:rPr lang="ru-RU" sz="2000" baseline="0" dirty="0"/>
                        <a:t>экономики</a:t>
                      </a:r>
                      <a:endParaRPr lang="ru-RU" sz="2000" dirty="0"/>
                    </a:p>
                  </a:txBody>
                  <a:tcPr>
                    <a:noFill/>
                  </a:tcPr>
                </a:tc>
                <a:extLst>
                  <a:ext uri="{0D108BD9-81ED-4DB2-BD59-A6C34878D82A}">
                    <a16:rowId xmlns:a16="http://schemas.microsoft.com/office/drawing/2014/main" val="3070687841"/>
                  </a:ext>
                </a:extLst>
              </a:tr>
              <a:tr h="871072">
                <a:tc>
                  <a:txBody>
                    <a:bodyPr/>
                    <a:lstStyle/>
                    <a:p>
                      <a:r>
                        <a:rPr lang="ru-RU" sz="2000" b="1" dirty="0"/>
                        <a:t>Цифровая экономика и технологические </a:t>
                      </a:r>
                      <a:r>
                        <a:rPr lang="ru-RU" sz="2000" b="1" dirty="0" err="1"/>
                        <a:t>мегатренды</a:t>
                      </a:r>
                      <a:endParaRPr lang="ru-RU" sz="2000" b="1"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000" dirty="0"/>
                        <a:t>Поспелова Т.В., к.э.н., </a:t>
                      </a:r>
                      <a:r>
                        <a:rPr lang="ru-RU" sz="2000" kern="1200" dirty="0">
                          <a:solidFill>
                            <a:schemeClr val="dk1"/>
                          </a:solidFill>
                          <a:effectLst/>
                          <a:latin typeface="+mn-lt"/>
                          <a:ea typeface="+mn-ea"/>
                          <a:cs typeface="+mn-cs"/>
                        </a:rPr>
                        <a:t> </a:t>
                      </a:r>
                      <a:r>
                        <a:rPr lang="ru-RU" sz="2000" dirty="0"/>
                        <a:t>доцент департамента мировой экономики НИУ ВШЭ.</a:t>
                      </a:r>
                    </a:p>
                  </a:txBody>
                  <a:tcPr>
                    <a:noFill/>
                  </a:tcPr>
                </a:tc>
                <a:extLst>
                  <a:ext uri="{0D108BD9-81ED-4DB2-BD59-A6C34878D82A}">
                    <a16:rowId xmlns:a16="http://schemas.microsoft.com/office/drawing/2014/main" val="147281087"/>
                  </a:ext>
                </a:extLst>
              </a:tr>
              <a:tr h="748237">
                <a:tc>
                  <a:txBody>
                    <a:bodyPr/>
                    <a:lstStyle/>
                    <a:p>
                      <a:r>
                        <a:rPr lang="ru-RU" sz="2000" b="1" dirty="0"/>
                        <a:t>Мировой </a:t>
                      </a:r>
                      <a:r>
                        <a:rPr lang="ru-RU" sz="2000" b="1" dirty="0" err="1"/>
                        <a:t>энергосырьевой</a:t>
                      </a:r>
                      <a:r>
                        <a:rPr lang="ru-RU" sz="2000" b="1" dirty="0"/>
                        <a:t> сектор</a:t>
                      </a:r>
                    </a:p>
                  </a:txBody>
                  <a:tcPr>
                    <a:noFill/>
                  </a:tcPr>
                </a:tc>
                <a:tc>
                  <a:txBody>
                    <a:bodyPr/>
                    <a:lstStyle/>
                    <a:p>
                      <a:r>
                        <a:rPr lang="ru-RU" sz="2000" dirty="0"/>
                        <a:t>Крюков В.А., д.э.н., профессор НИУ ВШЭ, академик РАН, </a:t>
                      </a:r>
                      <a:r>
                        <a:rPr lang="ru-RU" sz="2000" dirty="0" err="1"/>
                        <a:t>Вукович</a:t>
                      </a:r>
                      <a:r>
                        <a:rPr lang="ru-RU" sz="2000" dirty="0"/>
                        <a:t> Н.А., к.э.н., академический руководитель Лаборатории ответственного бизнеса</a:t>
                      </a:r>
                    </a:p>
                  </a:txBody>
                  <a:tcPr>
                    <a:noFill/>
                  </a:tcPr>
                </a:tc>
                <a:extLst>
                  <a:ext uri="{0D108BD9-81ED-4DB2-BD59-A6C34878D82A}">
                    <a16:rowId xmlns:a16="http://schemas.microsoft.com/office/drawing/2014/main" val="2384571685"/>
                  </a:ext>
                </a:extLst>
              </a:tr>
            </a:tbl>
          </a:graphicData>
        </a:graphic>
      </p:graphicFrame>
    </p:spTree>
    <p:extLst>
      <p:ext uri="{BB962C8B-B14F-4D97-AF65-F5344CB8AC3E}">
        <p14:creationId xmlns:p14="http://schemas.microsoft.com/office/powerpoint/2010/main" val="190477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6" y="1276350"/>
            <a:ext cx="10637273" cy="870539"/>
          </a:xfrm>
        </p:spPr>
        <p:style>
          <a:lnRef idx="2">
            <a:schemeClr val="accent2"/>
          </a:lnRef>
          <a:fillRef idx="1">
            <a:schemeClr val="lt1"/>
          </a:fillRef>
          <a:effectRef idx="0">
            <a:schemeClr val="accent2"/>
          </a:effectRef>
          <a:fontRef idx="minor">
            <a:schemeClr val="dk1"/>
          </a:fontRef>
        </p:style>
        <p:txBody>
          <a:bodyPr>
            <a:normAutofit/>
          </a:bodyPr>
          <a:lstStyle/>
          <a:p>
            <a:pPr algn="ctr"/>
            <a:r>
              <a:rPr lang="ru-RU" dirty="0"/>
              <a:t>Эксклюзивная образовательная траектория в соответствии </a:t>
            </a:r>
            <a:br>
              <a:rPr lang="ru-RU" dirty="0"/>
            </a:br>
            <a:r>
              <a:rPr lang="ru-RU" dirty="0"/>
              <a:t>с интересами студентов</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Содержание программы</a:t>
            </a:r>
          </a:p>
        </p:txBody>
      </p:sp>
      <p:graphicFrame>
        <p:nvGraphicFramePr>
          <p:cNvPr id="14" name="Таблица 14">
            <a:extLst>
              <a:ext uri="{FF2B5EF4-FFF2-40B4-BE49-F238E27FC236}">
                <a16:creationId xmlns:a16="http://schemas.microsoft.com/office/drawing/2014/main" id="{B2B5A4E8-800D-1B4C-999B-F7F6E9605820}"/>
              </a:ext>
            </a:extLst>
          </p:cNvPr>
          <p:cNvGraphicFramePr>
            <a:graphicFrameLocks noGrp="1"/>
          </p:cNvGraphicFramePr>
          <p:nvPr>
            <p:extLst>
              <p:ext uri="{D42A27DB-BD31-4B8C-83A1-F6EECF244321}">
                <p14:modId xmlns:p14="http://schemas.microsoft.com/office/powerpoint/2010/main" val="1039935374"/>
              </p:ext>
            </p:extLst>
          </p:nvPr>
        </p:nvGraphicFramePr>
        <p:xfrm>
          <a:off x="585897" y="2162128"/>
          <a:ext cx="10637273" cy="3625774"/>
        </p:xfrm>
        <a:graphic>
          <a:graphicData uri="http://schemas.openxmlformats.org/drawingml/2006/table">
            <a:tbl>
              <a:tblPr firstRow="1" bandRow="1">
                <a:tableStyleId>{5C22544A-7EE6-4342-B048-85BDC9FD1C3A}</a:tableStyleId>
              </a:tblPr>
              <a:tblGrid>
                <a:gridCol w="3195528">
                  <a:extLst>
                    <a:ext uri="{9D8B030D-6E8A-4147-A177-3AD203B41FA5}">
                      <a16:colId xmlns:a16="http://schemas.microsoft.com/office/drawing/2014/main" val="121790735"/>
                    </a:ext>
                  </a:extLst>
                </a:gridCol>
                <a:gridCol w="7441745">
                  <a:extLst>
                    <a:ext uri="{9D8B030D-6E8A-4147-A177-3AD203B41FA5}">
                      <a16:colId xmlns:a16="http://schemas.microsoft.com/office/drawing/2014/main" val="249594287"/>
                    </a:ext>
                  </a:extLst>
                </a:gridCol>
              </a:tblGrid>
              <a:tr h="352401">
                <a:tc>
                  <a:txBody>
                    <a:bodyPr/>
                    <a:lstStyle/>
                    <a:p>
                      <a:r>
                        <a:rPr lang="en-US" dirty="0">
                          <a:solidFill>
                            <a:schemeClr val="tx1">
                              <a:lumMod val="60000"/>
                              <a:lumOff val="40000"/>
                            </a:schemeClr>
                          </a:solidFill>
                        </a:rPr>
                        <a:t>Major</a:t>
                      </a:r>
                      <a:endParaRPr lang="ru-RU" dirty="0">
                        <a:solidFill>
                          <a:schemeClr val="tx1">
                            <a:lumMod val="60000"/>
                            <a:lumOff val="40000"/>
                          </a:schemeClr>
                        </a:solidFill>
                      </a:endParaRPr>
                    </a:p>
                  </a:txBody>
                  <a:tcPr>
                    <a:noFill/>
                  </a:tcPr>
                </a:tc>
                <a:tc>
                  <a:txBody>
                    <a:bodyPr/>
                    <a:lstStyle/>
                    <a:p>
                      <a:r>
                        <a:rPr lang="ru-RU" dirty="0">
                          <a:solidFill>
                            <a:schemeClr val="tx1">
                              <a:lumMod val="60000"/>
                              <a:lumOff val="40000"/>
                            </a:schemeClr>
                          </a:solidFill>
                        </a:rPr>
                        <a:t>Общий пул дисциплин, часть дисциплин – общая для всех специализаций</a:t>
                      </a:r>
                      <a:r>
                        <a:rPr lang="ru-RU" baseline="0" dirty="0">
                          <a:solidFill>
                            <a:schemeClr val="tx1">
                              <a:lumMod val="60000"/>
                              <a:lumOff val="40000"/>
                            </a:schemeClr>
                          </a:solidFill>
                        </a:rPr>
                        <a:t> ( </a:t>
                      </a:r>
                      <a:r>
                        <a:rPr lang="ru-RU" baseline="0" dirty="0" err="1">
                          <a:solidFill>
                            <a:schemeClr val="tx1">
                              <a:lumMod val="60000"/>
                              <a:lumOff val="40000"/>
                            </a:schemeClr>
                          </a:solidFill>
                        </a:rPr>
                        <a:t>макра</a:t>
                      </a:r>
                      <a:r>
                        <a:rPr lang="ru-RU" baseline="0" dirty="0">
                          <a:solidFill>
                            <a:schemeClr val="tx1">
                              <a:lumMod val="60000"/>
                              <a:lumOff val="40000"/>
                            </a:schemeClr>
                          </a:solidFill>
                        </a:rPr>
                        <a:t>, </a:t>
                      </a:r>
                      <a:r>
                        <a:rPr lang="ru-RU" baseline="0" dirty="0" err="1">
                          <a:solidFill>
                            <a:schemeClr val="tx1">
                              <a:lumMod val="60000"/>
                              <a:lumOff val="40000"/>
                            </a:schemeClr>
                          </a:solidFill>
                        </a:rPr>
                        <a:t>микра</a:t>
                      </a:r>
                      <a:r>
                        <a:rPr lang="ru-RU" baseline="0" dirty="0">
                          <a:solidFill>
                            <a:schemeClr val="tx1">
                              <a:lumMod val="60000"/>
                              <a:lumOff val="40000"/>
                            </a:schemeClr>
                          </a:solidFill>
                        </a:rPr>
                        <a:t>, эконометрика, курсы по мировой экономике)</a:t>
                      </a:r>
                      <a:endParaRPr lang="ru-RU" dirty="0">
                        <a:solidFill>
                          <a:schemeClr val="tx1">
                            <a:lumMod val="60000"/>
                            <a:lumOff val="40000"/>
                          </a:schemeClr>
                        </a:solidFill>
                      </a:endParaRPr>
                    </a:p>
                  </a:txBody>
                  <a:tcPr>
                    <a:noFill/>
                  </a:tcPr>
                </a:tc>
                <a:extLst>
                  <a:ext uri="{0D108BD9-81ED-4DB2-BD59-A6C34878D82A}">
                    <a16:rowId xmlns:a16="http://schemas.microsoft.com/office/drawing/2014/main" val="1883914270"/>
                  </a:ext>
                </a:extLst>
              </a:tr>
              <a:tr h="899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tx1">
                              <a:lumMod val="60000"/>
                              <a:lumOff val="40000"/>
                            </a:schemeClr>
                          </a:solidFill>
                        </a:rPr>
                        <a:t>Дисциплины специализаций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solidFill>
                          <a:schemeClr val="tx1">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solidFill>
                          <a:schemeClr val="tx1">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tx1">
                              <a:lumMod val="60000"/>
                              <a:lumOff val="40000"/>
                            </a:schemeClr>
                          </a:solidFill>
                        </a:rPr>
                        <a:t>Ключевые семинары</a:t>
                      </a:r>
                    </a:p>
                  </a:txBody>
                  <a:tcPr>
                    <a:noFill/>
                  </a:tcPr>
                </a:tc>
                <a:tc>
                  <a:txBody>
                    <a:bodyPr/>
                    <a:lstStyle/>
                    <a:p>
                      <a:r>
                        <a:rPr lang="ru-RU" dirty="0">
                          <a:solidFill>
                            <a:schemeClr val="tx1">
                              <a:lumMod val="60000"/>
                              <a:lumOff val="40000"/>
                            </a:schemeClr>
                          </a:solidFill>
                        </a:rPr>
                        <a:t>Зависят от специализации, включают в себя пул из пяти дисциплин, распределенных по двум годам обучения.</a:t>
                      </a:r>
                    </a:p>
                    <a:p>
                      <a:endParaRPr lang="ru-RU" dirty="0">
                        <a:solidFill>
                          <a:schemeClr val="tx1">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err="1">
                          <a:solidFill>
                            <a:schemeClr val="tx1">
                              <a:lumMod val="60000"/>
                              <a:lumOff val="40000"/>
                            </a:schemeClr>
                          </a:solidFill>
                        </a:rPr>
                        <a:t>НИСы</a:t>
                      </a:r>
                      <a:r>
                        <a:rPr lang="ru-RU" dirty="0">
                          <a:solidFill>
                            <a:schemeClr val="tx1">
                              <a:lumMod val="60000"/>
                              <a:lumOff val="40000"/>
                            </a:schemeClr>
                          </a:solidFill>
                        </a:rPr>
                        <a:t> зависят от специализации;  семинар наставника консультирует по вопросам выбора темы курсовой работы и ВКР, научного руководителя и другим академическим вопросам.</a:t>
                      </a:r>
                    </a:p>
                  </a:txBody>
                  <a:tcPr>
                    <a:noFill/>
                  </a:tcPr>
                </a:tc>
                <a:extLst>
                  <a:ext uri="{0D108BD9-81ED-4DB2-BD59-A6C34878D82A}">
                    <a16:rowId xmlns:a16="http://schemas.microsoft.com/office/drawing/2014/main" val="1425985529"/>
                  </a:ext>
                </a:extLst>
              </a:tr>
              <a:tr h="608254">
                <a:tc>
                  <a:txBody>
                    <a:bodyPr/>
                    <a:lstStyle/>
                    <a:p>
                      <a:r>
                        <a:rPr lang="ru-RU" dirty="0">
                          <a:solidFill>
                            <a:schemeClr val="tx1">
                              <a:lumMod val="60000"/>
                              <a:lumOff val="40000"/>
                            </a:schemeClr>
                          </a:solidFill>
                        </a:rPr>
                        <a:t>Пул внешних дисциплин</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solidFill>
                            <a:schemeClr val="tx1">
                              <a:lumMod val="60000"/>
                              <a:lumOff val="40000"/>
                            </a:schemeClr>
                          </a:solidFill>
                        </a:rPr>
                        <a:t>Пул дисциплин по выбору</a:t>
                      </a:r>
                    </a:p>
                  </a:txBody>
                  <a:tcPr>
                    <a:noFill/>
                  </a:tcPr>
                </a:tc>
                <a:extLst>
                  <a:ext uri="{0D108BD9-81ED-4DB2-BD59-A6C34878D82A}">
                    <a16:rowId xmlns:a16="http://schemas.microsoft.com/office/drawing/2014/main" val="597630263"/>
                  </a:ext>
                </a:extLst>
              </a:tr>
              <a:tr h="352401">
                <a:tc>
                  <a:txBody>
                    <a:bodyPr/>
                    <a:lstStyle/>
                    <a:p>
                      <a:r>
                        <a:rPr lang="ru-RU" dirty="0"/>
                        <a:t>ГИА</a:t>
                      </a:r>
                    </a:p>
                  </a:txBody>
                  <a:tcPr>
                    <a:noFill/>
                  </a:tcPr>
                </a:tc>
                <a:tc>
                  <a:txBody>
                    <a:bodyPr/>
                    <a:lstStyle/>
                    <a:p>
                      <a:r>
                        <a:rPr lang="ru-RU" dirty="0"/>
                        <a:t>Защита выпускной квалификационной работы.</a:t>
                      </a:r>
                    </a:p>
                  </a:txBody>
                  <a:tcPr>
                    <a:noFill/>
                  </a:tcPr>
                </a:tc>
                <a:extLst>
                  <a:ext uri="{0D108BD9-81ED-4DB2-BD59-A6C34878D82A}">
                    <a16:rowId xmlns:a16="http://schemas.microsoft.com/office/drawing/2014/main" val="3477422471"/>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233638968"/>
              </p:ext>
            </p:extLst>
          </p:nvPr>
        </p:nvGraphicFramePr>
        <p:xfrm>
          <a:off x="585896" y="5512777"/>
          <a:ext cx="10704939" cy="949569"/>
        </p:xfrm>
        <a:graphic>
          <a:graphicData uri="http://schemas.openxmlformats.org/drawingml/2006/table">
            <a:tbl>
              <a:tblPr firstRow="1" bandRow="1">
                <a:tableStyleId>{5C22544A-7EE6-4342-B048-85BDC9FD1C3A}</a:tableStyleId>
              </a:tblPr>
              <a:tblGrid>
                <a:gridCol w="3215855">
                  <a:extLst>
                    <a:ext uri="{9D8B030D-6E8A-4147-A177-3AD203B41FA5}">
                      <a16:colId xmlns:a16="http://schemas.microsoft.com/office/drawing/2014/main" val="1572273279"/>
                    </a:ext>
                  </a:extLst>
                </a:gridCol>
                <a:gridCol w="7489084">
                  <a:extLst>
                    <a:ext uri="{9D8B030D-6E8A-4147-A177-3AD203B41FA5}">
                      <a16:colId xmlns:a16="http://schemas.microsoft.com/office/drawing/2014/main" val="3277892009"/>
                    </a:ext>
                  </a:extLst>
                </a:gridCol>
              </a:tblGrid>
              <a:tr h="949569">
                <a:tc>
                  <a:txBody>
                    <a:bodyPr/>
                    <a:lstStyle/>
                    <a:p>
                      <a:endParaRPr lang="ru-RU" dirty="0">
                        <a:solidFill>
                          <a:srgbClr val="234A9B"/>
                        </a:solidFill>
                      </a:endParaRPr>
                    </a:p>
                  </a:txBody>
                  <a:tcPr>
                    <a:noFill/>
                  </a:tcPr>
                </a:tc>
                <a:tc>
                  <a:txBody>
                    <a:bodyPr/>
                    <a:lstStyle/>
                    <a:p>
                      <a:endParaRPr lang="ru-RU" dirty="0">
                        <a:solidFill>
                          <a:srgbClr val="234A9B"/>
                        </a:solidFill>
                      </a:endParaRPr>
                    </a:p>
                  </a:txBody>
                  <a:tcPr>
                    <a:noFill/>
                  </a:tcPr>
                </a:tc>
                <a:extLst>
                  <a:ext uri="{0D108BD9-81ED-4DB2-BD59-A6C34878D82A}">
                    <a16:rowId xmlns:a16="http://schemas.microsoft.com/office/drawing/2014/main" val="2959651248"/>
                  </a:ext>
                </a:extLst>
              </a:tr>
            </a:tbl>
          </a:graphicData>
        </a:graphic>
      </p:graphicFrame>
    </p:spTree>
    <p:extLst>
      <p:ext uri="{BB962C8B-B14F-4D97-AF65-F5344CB8AC3E}">
        <p14:creationId xmlns:p14="http://schemas.microsoft.com/office/powerpoint/2010/main" val="370332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3348147" y="1043454"/>
            <a:ext cx="6670137" cy="528171"/>
          </a:xfrm>
        </p:spPr>
        <p:txBody>
          <a:bodyPr>
            <a:normAutofit/>
          </a:bodyPr>
          <a:lstStyle/>
          <a:p>
            <a:r>
              <a:rPr lang="ru-RU" dirty="0"/>
              <a:t>Общие дисциплины по мировой экономике</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en-US" dirty="0"/>
              <a:t>Major</a:t>
            </a:r>
            <a:r>
              <a:rPr lang="ru-RU" dirty="0"/>
              <a:t>: общие дисциплины</a:t>
            </a:r>
          </a:p>
        </p:txBody>
      </p:sp>
      <p:sp>
        <p:nvSpPr>
          <p:cNvPr id="1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33F906D4-E52F-7E40-8721-631CB146B321}"/>
              </a:ext>
            </a:extLst>
          </p:cNvPr>
          <p:cNvSpPr txBox="1"/>
          <p:nvPr/>
        </p:nvSpPr>
        <p:spPr>
          <a:xfrm>
            <a:off x="2408154" y="1635809"/>
            <a:ext cx="6242217" cy="140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a:lnSpc>
                <a:spcPct val="100000"/>
              </a:lnSpc>
            </a:pPr>
            <a:r>
              <a:rPr lang="ru-RU" sz="1600" b="1" dirty="0">
                <a:sym typeface="Arial Narrow"/>
              </a:rPr>
              <a:t>Мировая экономика: изменения после кризиса 2008-2009 гг. (на </a:t>
            </a:r>
            <a:r>
              <a:rPr lang="ru-RU" sz="1600" b="1" dirty="0" err="1">
                <a:sym typeface="Arial Narrow"/>
              </a:rPr>
              <a:t>англ.яз</a:t>
            </a:r>
            <a:r>
              <a:rPr lang="ru-RU" sz="1600" b="1" dirty="0">
                <a:sym typeface="Arial Narrow"/>
              </a:rPr>
              <a:t>.)</a:t>
            </a:r>
            <a:endParaRPr lang="ru-RU" sz="1600" dirty="0">
              <a:sym typeface="Arial Narrow"/>
            </a:endParaRPr>
          </a:p>
          <a:p>
            <a:pPr>
              <a:lnSpc>
                <a:spcPct val="100000"/>
              </a:lnSpc>
            </a:pPr>
            <a:r>
              <a:rPr lang="ru-RU" sz="1600" b="1" i="1" dirty="0">
                <a:sym typeface="Arial Narrow"/>
              </a:rPr>
              <a:t>Александр Александрович </a:t>
            </a:r>
            <a:r>
              <a:rPr lang="ru-RU" sz="1600" b="1" i="1" dirty="0" err="1">
                <a:sym typeface="Arial Narrow"/>
              </a:rPr>
              <a:t>Курдин</a:t>
            </a:r>
            <a:r>
              <a:rPr lang="ru-RU" sz="1600" b="1" i="1" dirty="0">
                <a:sym typeface="Arial Narrow"/>
              </a:rPr>
              <a:t> </a:t>
            </a:r>
            <a:r>
              <a:rPr lang="ru-RU" sz="1600" i="1" dirty="0">
                <a:sym typeface="Arial Narrow"/>
              </a:rPr>
              <a:t>– к.э.н., доцент департамента мировой экономики НИУ ВШЭ, заместитель декана Экономического факультета МГУ</a:t>
            </a:r>
          </a:p>
          <a:p>
            <a:pPr>
              <a:lnSpc>
                <a:spcPct val="100000"/>
              </a:lnSpc>
            </a:pPr>
            <a:endParaRPr lang="ru-RU" sz="1600" dirty="0"/>
          </a:p>
        </p:txBody>
      </p:sp>
      <p:pic>
        <p:nvPicPr>
          <p:cNvPr id="14" name="Рисунок 13">
            <a:extLst>
              <a:ext uri="{FF2B5EF4-FFF2-40B4-BE49-F238E27FC236}">
                <a16:creationId xmlns:a16="http://schemas.microsoft.com/office/drawing/2014/main" id="{001C00A3-8BED-F646-B409-AE0E3AF3B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23" y="1571625"/>
            <a:ext cx="1271477" cy="1535944"/>
          </a:xfrm>
          <a:prstGeom prst="rect">
            <a:avLst/>
          </a:prstGeom>
        </p:spPr>
      </p:pic>
      <p:pic>
        <p:nvPicPr>
          <p:cNvPr id="15" name="Рисунок 14">
            <a:extLst>
              <a:ext uri="{FF2B5EF4-FFF2-40B4-BE49-F238E27FC236}">
                <a16:creationId xmlns:a16="http://schemas.microsoft.com/office/drawing/2014/main" id="{E7E31328-BA58-0441-833C-18CFB46E6560}"/>
              </a:ext>
            </a:extLst>
          </p:cNvPr>
          <p:cNvPicPr>
            <a:picLocks noChangeAspect="1"/>
          </p:cNvPicPr>
          <p:nvPr/>
        </p:nvPicPr>
        <p:blipFill rotWithShape="1">
          <a:blip r:embed="rId3">
            <a:extLst>
              <a:ext uri="{28A0092B-C50C-407E-A947-70E740481C1C}">
                <a14:useLocalDpi xmlns:a14="http://schemas.microsoft.com/office/drawing/2010/main" val="0"/>
              </a:ext>
            </a:extLst>
          </a:blip>
          <a:srcRect l="234" r="18142"/>
          <a:stretch/>
        </p:blipFill>
        <p:spPr>
          <a:xfrm>
            <a:off x="10018285" y="2836178"/>
            <a:ext cx="1368741" cy="1669148"/>
          </a:xfrm>
          <a:prstGeom prst="rect">
            <a:avLst/>
          </a:prstGeom>
        </p:spPr>
      </p:pic>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4932313" y="3147793"/>
            <a:ext cx="4725257" cy="1504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algn="r">
              <a:lnSpc>
                <a:spcPct val="100000"/>
              </a:lnSpc>
            </a:pPr>
            <a:r>
              <a:rPr lang="ru-RU" sz="1600" b="1" dirty="0">
                <a:sym typeface="Arial Narrow"/>
              </a:rPr>
              <a:t>Сравнительный анализ моделей конкурентной политики в мире</a:t>
            </a:r>
            <a:endParaRPr lang="ru-RU" sz="1600" dirty="0">
              <a:sym typeface="Arial Narrow"/>
            </a:endParaRPr>
          </a:p>
          <a:p>
            <a:pPr algn="r">
              <a:lnSpc>
                <a:spcPct val="100000"/>
              </a:lnSpc>
            </a:pPr>
            <a:r>
              <a:rPr lang="ru-RU" sz="1600" b="1" i="1" dirty="0">
                <a:sym typeface="Arial Narrow"/>
              </a:rPr>
              <a:t>Светлана Борисовна </a:t>
            </a:r>
            <a:r>
              <a:rPr lang="ru-RU" sz="1600" b="1" i="1" dirty="0" err="1">
                <a:sym typeface="Arial Narrow"/>
              </a:rPr>
              <a:t>Авдашева</a:t>
            </a:r>
            <a:r>
              <a:rPr lang="ru-RU" sz="1600" b="1" i="1" dirty="0">
                <a:sym typeface="Arial Narrow"/>
              </a:rPr>
              <a:t> </a:t>
            </a:r>
            <a:r>
              <a:rPr lang="ru-RU" sz="1600" i="1" dirty="0">
                <a:sym typeface="Arial Narrow"/>
              </a:rPr>
              <a:t>– д.э.н., руководитель департамента прикладной экономики НИУ ВШЭ</a:t>
            </a:r>
            <a:endParaRPr lang="ru-RU" sz="1600" dirty="0"/>
          </a:p>
        </p:txBody>
      </p:sp>
      <p:pic>
        <p:nvPicPr>
          <p:cNvPr id="2" name="Рисунок 1">
            <a:extLst>
              <a:ext uri="{FF2B5EF4-FFF2-40B4-BE49-F238E27FC236}">
                <a16:creationId xmlns:a16="http://schemas.microsoft.com/office/drawing/2014/main" id="{8202964A-6A2A-4D0B-A877-88B2B492525C}"/>
              </a:ext>
            </a:extLst>
          </p:cNvPr>
          <p:cNvPicPr>
            <a:picLocks noChangeAspect="1"/>
          </p:cNvPicPr>
          <p:nvPr/>
        </p:nvPicPr>
        <p:blipFill>
          <a:blip r:embed="rId4"/>
          <a:stretch>
            <a:fillRect/>
          </a:stretch>
        </p:blipFill>
        <p:spPr>
          <a:xfrm>
            <a:off x="699299" y="4536524"/>
            <a:ext cx="1395302" cy="1780572"/>
          </a:xfrm>
          <a:prstGeom prst="rect">
            <a:avLst/>
          </a:prstGeom>
        </p:spPr>
      </p:pic>
      <p:sp>
        <p:nvSpPr>
          <p:cNvPr id="1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50160825-513A-47F5-9658-3A0FEF4ECDE6}"/>
              </a:ext>
            </a:extLst>
          </p:cNvPr>
          <p:cNvSpPr txBox="1"/>
          <p:nvPr/>
        </p:nvSpPr>
        <p:spPr>
          <a:xfrm>
            <a:off x="2094601" y="4674335"/>
            <a:ext cx="4725257" cy="1504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algn="r">
              <a:lnSpc>
                <a:spcPct val="100000"/>
              </a:lnSpc>
            </a:pPr>
            <a:r>
              <a:rPr lang="ru-RU" sz="1600" b="1" dirty="0"/>
              <a:t>Тенденции развития мирового рынка вооружений</a:t>
            </a:r>
            <a:endParaRPr lang="ru-RU" sz="1600" b="1" dirty="0">
              <a:sym typeface="Arial Narrow"/>
            </a:endParaRPr>
          </a:p>
          <a:p>
            <a:pPr algn="r">
              <a:lnSpc>
                <a:spcPct val="100000"/>
              </a:lnSpc>
            </a:pPr>
            <a:r>
              <a:rPr lang="ru-RU" sz="1600" b="1" i="1" dirty="0">
                <a:sym typeface="Arial Narrow"/>
              </a:rPr>
              <a:t>Дегтерева Екатерина Андреевна </a:t>
            </a:r>
            <a:r>
              <a:rPr lang="ru-RU" sz="1600" i="1" dirty="0">
                <a:sym typeface="Arial Narrow"/>
              </a:rPr>
              <a:t>– д.э.н., заместитель директора Института мировой военной экономики и стратегии</a:t>
            </a:r>
            <a:endParaRPr lang="ru-RU" sz="1600" dirty="0"/>
          </a:p>
        </p:txBody>
      </p:sp>
    </p:spTree>
    <p:extLst>
      <p:ext uri="{BB962C8B-B14F-4D97-AF65-F5344CB8AC3E}">
        <p14:creationId xmlns:p14="http://schemas.microsoft.com/office/powerpoint/2010/main" val="108917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7" y="1447790"/>
            <a:ext cx="5945531" cy="777025"/>
          </a:xfrm>
        </p:spPr>
        <p:txBody>
          <a:bodyPr>
            <a:normAutofit/>
          </a:bodyPr>
          <a:lstStyle/>
          <a:p>
            <a:r>
              <a:rPr lang="ru-RU" dirty="0"/>
              <a:t>Международные финансы</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5759149" cy="4517570"/>
          </a:xfrm>
        </p:spPr>
        <p:txBody>
          <a:bodyPr>
            <a:noAutofit/>
          </a:bodyPr>
          <a:lstStyle/>
          <a:p>
            <a:pPr>
              <a:spcBef>
                <a:spcPts val="400"/>
              </a:spcBef>
            </a:pPr>
            <a:r>
              <a:rPr lang="ru-RU" sz="1800" dirty="0"/>
              <a:t>Руководитель : Григорьев Леонид Маркович </a:t>
            </a:r>
          </a:p>
          <a:p>
            <a:r>
              <a:rPr lang="ru-RU" sz="1800" i="1" dirty="0"/>
              <a:t>Особенности:</a:t>
            </a:r>
          </a:p>
          <a:p>
            <a:r>
              <a:rPr lang="ru-RU" sz="1800" dirty="0"/>
              <a:t>Прикладные методы обработки данных и решения задач в мировой экономике:</a:t>
            </a:r>
          </a:p>
          <a:p>
            <a:pPr marL="762300" indent="-571500">
              <a:buFont typeface="Arial" panose="020B0604020202020204" pitchFamily="34" charset="0"/>
              <a:buChar char="•"/>
            </a:pPr>
            <a:r>
              <a:rPr lang="ru-RU" sz="1800" dirty="0"/>
              <a:t>Анализ трендов и делового цикла</a:t>
            </a:r>
          </a:p>
          <a:p>
            <a:pPr marL="762300" indent="-571500">
              <a:buFont typeface="Arial" panose="020B0604020202020204" pitchFamily="34" charset="0"/>
              <a:buChar char="•"/>
            </a:pPr>
            <a:r>
              <a:rPr lang="ru-RU" sz="1800" dirty="0"/>
              <a:t>Анализ финансовых рынков</a:t>
            </a:r>
          </a:p>
          <a:p>
            <a:pPr marL="762300" indent="-571500">
              <a:buFont typeface="Arial" panose="020B0604020202020204" pitchFamily="34" charset="0"/>
              <a:buChar char="•"/>
            </a:pPr>
            <a:r>
              <a:rPr lang="ru-RU" sz="1800" dirty="0"/>
              <a:t>Макроэкономические проблемы мира</a:t>
            </a:r>
          </a:p>
          <a:p>
            <a:pPr marL="762300" indent="-571500">
              <a:buFont typeface="Arial" panose="020B0604020202020204" pitchFamily="34" charset="0"/>
              <a:buChar char="•"/>
            </a:pPr>
            <a:r>
              <a:rPr lang="ru-RU" sz="1800" dirty="0"/>
              <a:t>Принятие решений  в крупной корпорации</a:t>
            </a:r>
          </a:p>
          <a:p>
            <a:pPr marL="762300" indent="-571500">
              <a:buFont typeface="Arial" panose="020B0604020202020204" pitchFamily="34" charset="0"/>
              <a:buChar char="•"/>
            </a:pPr>
            <a:r>
              <a:rPr lang="ru-RU" sz="1800" dirty="0"/>
              <a:t>Углубленный эконометрический анализ</a:t>
            </a:r>
          </a:p>
          <a:p>
            <a:pPr marL="762300" indent="-571500">
              <a:buFont typeface="Arial" panose="020B0604020202020204" pitchFamily="34" charset="0"/>
              <a:buChar char="•"/>
            </a:pPr>
            <a:r>
              <a:rPr lang="ru-RU" sz="1800" dirty="0">
                <a:sym typeface="Arial Narrow"/>
              </a:rPr>
              <a:t>Большое количество приглашенных специалистов (в </a:t>
            </a:r>
            <a:r>
              <a:rPr lang="ru-RU" sz="1800" dirty="0" err="1">
                <a:sym typeface="Arial Narrow"/>
              </a:rPr>
              <a:t>т.ч</a:t>
            </a:r>
            <a:r>
              <a:rPr lang="ru-RU" sz="1800" dirty="0">
                <a:sym typeface="Arial Narrow"/>
              </a:rPr>
              <a:t>. зарубежных)</a:t>
            </a:r>
          </a:p>
          <a:p>
            <a:endParaRPr lang="ru-RU" sz="1800" dirty="0"/>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Международные финансы</a:t>
            </a:r>
          </a:p>
        </p:txBody>
      </p:sp>
      <p:pic>
        <p:nvPicPr>
          <p:cNvPr id="11" name="Рисунок 10" descr="Изображение выглядит как человек, мужчина, внутренний, стол&#10;&#10;Автоматически созданное описание">
            <a:extLst>
              <a:ext uri="{FF2B5EF4-FFF2-40B4-BE49-F238E27FC236}">
                <a16:creationId xmlns:a16="http://schemas.microsoft.com/office/drawing/2014/main" id="{4BBCC4C6-7CBF-D546-B403-718038776E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a:prstGeom prst="rect">
            <a:avLst/>
          </a:prstGeom>
        </p:spPr>
      </p:pic>
    </p:spTree>
    <p:extLst>
      <p:ext uri="{BB962C8B-B14F-4D97-AF65-F5344CB8AC3E}">
        <p14:creationId xmlns:p14="http://schemas.microsoft.com/office/powerpoint/2010/main" val="350783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Дисциплины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Международные финансы</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8" y="2057454"/>
            <a:ext cx="11044128" cy="2323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b="1" dirty="0">
                <a:latin typeface="HSE Sans" panose="02000000000000000000" pitchFamily="2" charset="0"/>
                <a:sym typeface="Arial Narrow"/>
              </a:rPr>
              <a:t>1 курс:</a:t>
            </a:r>
          </a:p>
          <a:p>
            <a:pPr marL="342900" indent="-342900">
              <a:buFont typeface="Wingdings" pitchFamily="2" charset="2"/>
              <a:buChar char="Ø"/>
            </a:pPr>
            <a:r>
              <a:rPr lang="ru-RU" sz="2000" dirty="0">
                <a:latin typeface="HSE Sans" panose="02000000000000000000" pitchFamily="2" charset="0"/>
                <a:sym typeface="Arial Narrow"/>
              </a:rPr>
              <a:t>Международные </a:t>
            </a:r>
            <a:r>
              <a:rPr lang="ru-RU" sz="2000" dirty="0" err="1">
                <a:latin typeface="HSE Sans" panose="02000000000000000000" pitchFamily="2" charset="0"/>
                <a:sym typeface="Arial Narrow"/>
              </a:rPr>
              <a:t>макрофинансы</a:t>
            </a:r>
            <a:endParaRPr lang="ru-RU" sz="20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Корпоративные финансы и инвестиционные проекты</a:t>
            </a:r>
            <a:endParaRPr lang="en-US" sz="20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НИС «Современный инструментарий анализа глобальных экономических процессов»-1</a:t>
            </a:r>
          </a:p>
          <a:p>
            <a:r>
              <a:rPr lang="ru-RU" sz="2000" b="1" dirty="0">
                <a:latin typeface="HSE Sans" panose="02000000000000000000" pitchFamily="2" charset="0"/>
                <a:sym typeface="Arial Narrow"/>
              </a:rPr>
              <a:t>2 курс:</a:t>
            </a:r>
          </a:p>
          <a:p>
            <a:pPr marL="342900" indent="-342900">
              <a:buFont typeface="Wingdings" pitchFamily="2" charset="2"/>
              <a:buChar char="Ø"/>
            </a:pPr>
            <a:r>
              <a:rPr lang="en" sz="2000" dirty="0">
                <a:latin typeface="HSE Sans" panose="02000000000000000000" pitchFamily="2" charset="0"/>
                <a:sym typeface="Arial Narrow"/>
              </a:rPr>
              <a:t>Financial Markets Regulation and Supervision</a:t>
            </a:r>
          </a:p>
          <a:p>
            <a:pPr marL="342900" indent="-342900">
              <a:buFont typeface="Wingdings" pitchFamily="2" charset="2"/>
              <a:buChar char="Ø"/>
            </a:pPr>
            <a:r>
              <a:rPr lang="ru-RU" sz="1800" dirty="0"/>
              <a:t>Международные </a:t>
            </a:r>
            <a:r>
              <a:rPr lang="ru-RU" sz="1800" dirty="0" err="1"/>
              <a:t>макрофинансы</a:t>
            </a:r>
            <a:r>
              <a:rPr lang="ru-RU" sz="1800" dirty="0"/>
              <a:t> (продвинутый уровень) </a:t>
            </a:r>
            <a:endParaRPr lang="ru-RU" sz="18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Прикладная макроэкономика</a:t>
            </a:r>
          </a:p>
          <a:p>
            <a:pPr marL="342900" indent="-342900">
              <a:buFont typeface="Wingdings" pitchFamily="2" charset="2"/>
              <a:buChar char="Ø"/>
            </a:pPr>
            <a:r>
              <a:rPr lang="ru-RU" sz="2000" dirty="0">
                <a:latin typeface="HSE Sans" panose="02000000000000000000" pitchFamily="2" charset="0"/>
                <a:sym typeface="Arial Narrow"/>
              </a:rPr>
              <a:t>НИС «Современный инструментарий анализа глобальных экономических процессов»-2</a:t>
            </a:r>
          </a:p>
          <a:p>
            <a:pPr marL="342900" indent="-342900">
              <a:buFont typeface="Wingdings" pitchFamily="2" charset="2"/>
              <a:buChar char="Ø"/>
            </a:pPr>
            <a:endParaRPr lang="ru-RU" sz="2000" dirty="0">
              <a:latin typeface="HSE Sans" panose="02000000000000000000" pitchFamily="2" charset="0"/>
              <a:sym typeface="Arial Narrow"/>
            </a:endParaRPr>
          </a:p>
        </p:txBody>
      </p:sp>
    </p:spTree>
    <p:extLst>
      <p:ext uri="{BB962C8B-B14F-4D97-AF65-F5344CB8AC3E}">
        <p14:creationId xmlns:p14="http://schemas.microsoft.com/office/powerpoint/2010/main" val="3679379183"/>
      </p:ext>
    </p:extLst>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000" dirty="0">
            <a:latin typeface="HSE Sans"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2A9C74E6E830D74E9B0FDDB4017A5417" ma:contentTypeVersion="13" ma:contentTypeDescription="Создание документа." ma:contentTypeScope="" ma:versionID="d4e423622451d608a8a05f4da7a1e1a2">
  <xsd:schema xmlns:xsd="http://www.w3.org/2001/XMLSchema" xmlns:xs="http://www.w3.org/2001/XMLSchema" xmlns:p="http://schemas.microsoft.com/office/2006/metadata/properties" xmlns:ns2="9875bd71-cde8-496c-a136-433f55d5e6d0" xmlns:ns3="e96afe77-3acb-4328-97fc-408e1bde3ecd" targetNamespace="http://schemas.microsoft.com/office/2006/metadata/properties" ma:root="true" ma:fieldsID="4831203c63c08b9f52ea6d3ee0d7a96e" ns2:_="" ns3:_="">
    <xsd:import namespace="9875bd71-cde8-496c-a136-433f55d5e6d0"/>
    <xsd:import namespace="e96afe77-3acb-4328-97fc-408e1bde3e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5bd71-cde8-496c-a136-433f55d5e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afe77-3acb-4328-97fc-408e1bde3ecd" elementFormDefault="qualified">
    <xsd:import namespace="http://schemas.microsoft.com/office/2006/documentManagement/types"/>
    <xsd:import namespace="http://schemas.microsoft.com/office/infopath/2007/PartnerControls"/>
    <xsd:element name="SharedWithUsers" ma:index="18"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4386AA-1848-4C75-B336-1053927CB025}">
  <ds:schemaRefs>
    <ds:schemaRef ds:uri="http://schemas.microsoft.com/sharepoint/v3/contenttype/forms"/>
  </ds:schemaRefs>
</ds:datastoreItem>
</file>

<file path=customXml/itemProps2.xml><?xml version="1.0" encoding="utf-8"?>
<ds:datastoreItem xmlns:ds="http://schemas.openxmlformats.org/officeDocument/2006/customXml" ds:itemID="{433DAF31-D8A6-49A0-9A5D-8B2EA5B1C511}">
  <ds:schemaRefs>
    <ds:schemaRef ds:uri="http://schemas.microsoft.com/office/infopath/2007/PartnerControls"/>
    <ds:schemaRef ds:uri="http://www.w3.org/XML/1998/namespace"/>
    <ds:schemaRef ds:uri="http://schemas.microsoft.com/office/2006/metadata/properties"/>
    <ds:schemaRef ds:uri="http://purl.org/dc/terms/"/>
    <ds:schemaRef ds:uri="http://schemas.microsoft.com/office/2006/documentManagement/types"/>
    <ds:schemaRef ds:uri="http://schemas.openxmlformats.org/package/2006/metadata/core-properties"/>
    <ds:schemaRef ds:uri="e96afe77-3acb-4328-97fc-408e1bde3ecd"/>
    <ds:schemaRef ds:uri="http://purl.org/dc/elements/1.1/"/>
    <ds:schemaRef ds:uri="9875bd71-cde8-496c-a136-433f55d5e6d0"/>
    <ds:schemaRef ds:uri="http://purl.org/dc/dcmitype/"/>
  </ds:schemaRefs>
</ds:datastoreItem>
</file>

<file path=customXml/itemProps3.xml><?xml version="1.0" encoding="utf-8"?>
<ds:datastoreItem xmlns:ds="http://schemas.openxmlformats.org/officeDocument/2006/customXml" ds:itemID="{4D4651DD-DCCC-4759-B2F6-7F520BDCC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5bd71-cde8-496c-a136-433f55d5e6d0"/>
    <ds:schemaRef ds:uri="e96afe77-3acb-4328-97fc-408e1bde3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1869</TotalTime>
  <Words>1609</Words>
  <Application>Microsoft Office PowerPoint</Application>
  <PresentationFormat>Широкоэкранный</PresentationFormat>
  <Paragraphs>220</Paragraphs>
  <Slides>18</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18</vt:i4>
      </vt:variant>
    </vt:vector>
  </HeadingPairs>
  <TitlesOfParts>
    <vt:vector size="27" baseType="lpstr">
      <vt:lpstr>Aptos</vt:lpstr>
      <vt:lpstr>Arial</vt:lpstr>
      <vt:lpstr>Arial Narrow</vt:lpstr>
      <vt:lpstr>Calibri</vt:lpstr>
      <vt:lpstr>Calibri Light</vt:lpstr>
      <vt:lpstr>HSE Sans</vt:lpstr>
      <vt:lpstr>Times New Roman</vt:lpstr>
      <vt:lpstr>Wingdings</vt:lpstr>
      <vt:lpstr>Office Theme</vt:lpstr>
      <vt:lpstr>Магистерская программа  «Мировая экономика»</vt:lpstr>
      <vt:lpstr>Научный руководитель</vt:lpstr>
      <vt:lpstr>Академический руководитель</vt:lpstr>
      <vt:lpstr>Руководитель  Учебного офиса программы </vt:lpstr>
      <vt:lpstr> Одна магистерская программа – 3 специализации</vt:lpstr>
      <vt:lpstr>Эксклюзивная образовательная траектория в соответствии  с интересами студентов</vt:lpstr>
      <vt:lpstr>Общие дисциплины по мировой экономике</vt:lpstr>
      <vt:lpstr>Международные финансы</vt:lpstr>
      <vt:lpstr>Дисциплины специализации</vt:lpstr>
      <vt:lpstr>Преподаватели</vt:lpstr>
      <vt:lpstr>Цифровая экономика и технологические мегатренды</vt:lpstr>
      <vt:lpstr>Дисциплины специализации</vt:lpstr>
      <vt:lpstr>Преподаватели</vt:lpstr>
      <vt:lpstr>Презентация PowerPoint</vt:lpstr>
      <vt:lpstr>Дисциплины специализации</vt:lpstr>
      <vt:lpstr>Преподаватели</vt:lpstr>
      <vt:lpstr>Академическая мобильность</vt:lpstr>
      <vt:lpstr>Следующие 6 шагов первокурсника,  помимо обучения на занятиях.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Кутьков Юрий Юрьевич</dc:creator>
  <cp:lastModifiedBy>Герасимова Ольга Геннадьевна</cp:lastModifiedBy>
  <cp:revision>81</cp:revision>
  <cp:lastPrinted>2023-02-04T07:51:32Z</cp:lastPrinted>
  <dcterms:created xsi:type="dcterms:W3CDTF">2021-11-11T08:52:47Z</dcterms:created>
  <dcterms:modified xsi:type="dcterms:W3CDTF">2025-01-30T18:19:38Z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