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8" r:id="rId1"/>
  </p:sldMasterIdLst>
  <p:notesMasterIdLst>
    <p:notesMasterId r:id="rId50"/>
  </p:notesMasterIdLst>
  <p:sldIdLst>
    <p:sldId id="256" r:id="rId2"/>
    <p:sldId id="257" r:id="rId3"/>
    <p:sldId id="262" r:id="rId4"/>
    <p:sldId id="268" r:id="rId5"/>
    <p:sldId id="270" r:id="rId6"/>
    <p:sldId id="271" r:id="rId7"/>
    <p:sldId id="272" r:id="rId8"/>
    <p:sldId id="305" r:id="rId9"/>
    <p:sldId id="295" r:id="rId10"/>
    <p:sldId id="296" r:id="rId11"/>
    <p:sldId id="333" r:id="rId12"/>
    <p:sldId id="340" r:id="rId13"/>
    <p:sldId id="341" r:id="rId14"/>
    <p:sldId id="345" r:id="rId15"/>
    <p:sldId id="258" r:id="rId16"/>
    <p:sldId id="259" r:id="rId17"/>
    <p:sldId id="264" r:id="rId18"/>
    <p:sldId id="344" r:id="rId19"/>
    <p:sldId id="342" r:id="rId20"/>
    <p:sldId id="343" r:id="rId21"/>
    <p:sldId id="348" r:id="rId22"/>
    <p:sldId id="349" r:id="rId23"/>
    <p:sldId id="350" r:id="rId24"/>
    <p:sldId id="351" r:id="rId25"/>
    <p:sldId id="347" r:id="rId26"/>
    <p:sldId id="353" r:id="rId27"/>
    <p:sldId id="352" r:id="rId28"/>
    <p:sldId id="354" r:id="rId29"/>
    <p:sldId id="425" r:id="rId30"/>
    <p:sldId id="427" r:id="rId31"/>
    <p:sldId id="411" r:id="rId32"/>
    <p:sldId id="431" r:id="rId33"/>
    <p:sldId id="365" r:id="rId34"/>
    <p:sldId id="428" r:id="rId35"/>
    <p:sldId id="430" r:id="rId36"/>
    <p:sldId id="429" r:id="rId37"/>
    <p:sldId id="433" r:id="rId38"/>
    <p:sldId id="261" r:id="rId39"/>
    <p:sldId id="265" r:id="rId40"/>
    <p:sldId id="434" r:id="rId41"/>
    <p:sldId id="435" r:id="rId42"/>
    <p:sldId id="266" r:id="rId43"/>
    <p:sldId id="436" r:id="rId44"/>
    <p:sldId id="267" r:id="rId45"/>
    <p:sldId id="437" r:id="rId46"/>
    <p:sldId id="439" r:id="rId47"/>
    <p:sldId id="440" r:id="rId48"/>
    <p:sldId id="438"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0"/>
    <p:restoredTop sz="80318"/>
  </p:normalViewPr>
  <p:slideViewPr>
    <p:cSldViewPr snapToGrid="0">
      <p:cViewPr>
        <p:scale>
          <a:sx n="103" d="100"/>
          <a:sy n="103" d="100"/>
        </p:scale>
        <p:origin x="1040"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1BF044-09F5-2245-A023-62605126381D}" type="doc">
      <dgm:prSet loTypeId="urn:microsoft.com/office/officeart/2008/layout/HalfCircleOrganizationChart" loCatId="" qsTypeId="urn:microsoft.com/office/officeart/2005/8/quickstyle/simple1" qsCatId="simple" csTypeId="urn:microsoft.com/office/officeart/2005/8/colors/accent1_2" csCatId="accent1" phldr="1"/>
      <dgm:spPr/>
      <dgm:t>
        <a:bodyPr/>
        <a:lstStyle/>
        <a:p>
          <a:endParaRPr lang="en-GB"/>
        </a:p>
      </dgm:t>
    </dgm:pt>
    <dgm:pt modelId="{5A7CAA3D-FEDD-3E42-BC01-7D6F60D8ACDD}">
      <dgm:prSet phldrT="[Text]"/>
      <dgm:spPr/>
      <dgm:t>
        <a:bodyPr/>
        <a:lstStyle/>
        <a:p>
          <a:r>
            <a:rPr lang="ru-RU" dirty="0"/>
            <a:t>Жестовые языки</a:t>
          </a:r>
          <a:endParaRPr lang="en-GB" dirty="0"/>
        </a:p>
      </dgm:t>
    </dgm:pt>
    <dgm:pt modelId="{7BCABAAC-D27D-F24B-9D15-F51BC1D9E20D}" type="parTrans" cxnId="{D4C740BA-90E0-1045-9A86-0270B739CEA6}">
      <dgm:prSet/>
      <dgm:spPr/>
      <dgm:t>
        <a:bodyPr/>
        <a:lstStyle/>
        <a:p>
          <a:endParaRPr lang="en-GB"/>
        </a:p>
      </dgm:t>
    </dgm:pt>
    <dgm:pt modelId="{B75A1614-29E0-804C-A491-13E495A32338}" type="sibTrans" cxnId="{D4C740BA-90E0-1045-9A86-0270B739CEA6}">
      <dgm:prSet/>
      <dgm:spPr/>
      <dgm:t>
        <a:bodyPr/>
        <a:lstStyle/>
        <a:p>
          <a:endParaRPr lang="en-GB"/>
        </a:p>
      </dgm:t>
    </dgm:pt>
    <dgm:pt modelId="{3E0CE729-A6A2-6648-B583-BCAD10C2C7EB}" type="asst">
      <dgm:prSet phldrT="[Text]"/>
      <dgm:spPr/>
      <dgm:t>
        <a:bodyPr/>
        <a:lstStyle/>
        <a:p>
          <a:r>
            <a:rPr lang="ru-RU" dirty="0"/>
            <a:t>Городские</a:t>
          </a:r>
          <a:endParaRPr lang="en-GB" dirty="0"/>
        </a:p>
      </dgm:t>
    </dgm:pt>
    <dgm:pt modelId="{5149B1E8-A0B9-034C-B9DA-55B3201B27CC}" type="parTrans" cxnId="{73BB289C-D116-CA48-8879-61CA7E54B933}">
      <dgm:prSet/>
      <dgm:spPr/>
      <dgm:t>
        <a:bodyPr/>
        <a:lstStyle/>
        <a:p>
          <a:endParaRPr lang="en-GB"/>
        </a:p>
      </dgm:t>
    </dgm:pt>
    <dgm:pt modelId="{4E3D52AC-8865-0746-B284-F9B226FC4F30}" type="sibTrans" cxnId="{73BB289C-D116-CA48-8879-61CA7E54B933}">
      <dgm:prSet/>
      <dgm:spPr/>
      <dgm:t>
        <a:bodyPr/>
        <a:lstStyle/>
        <a:p>
          <a:endParaRPr lang="en-GB"/>
        </a:p>
      </dgm:t>
    </dgm:pt>
    <dgm:pt modelId="{D7C84979-6005-EC40-9406-A927FEDAD139}" type="asst">
      <dgm:prSet phldrT="[Text]"/>
      <dgm:spPr/>
      <dgm:t>
        <a:bodyPr/>
        <a:lstStyle/>
        <a:p>
          <a:r>
            <a:rPr lang="ru-RU" dirty="0"/>
            <a:t>Деревенские</a:t>
          </a:r>
          <a:endParaRPr lang="en-GB" dirty="0"/>
        </a:p>
      </dgm:t>
    </dgm:pt>
    <dgm:pt modelId="{012088E3-ACC4-0B44-B83D-7626CA317721}" type="parTrans" cxnId="{2FD96772-32AA-694C-AEFD-C81E7688491A}">
      <dgm:prSet/>
      <dgm:spPr/>
      <dgm:t>
        <a:bodyPr/>
        <a:lstStyle/>
        <a:p>
          <a:endParaRPr lang="en-GB"/>
        </a:p>
      </dgm:t>
    </dgm:pt>
    <dgm:pt modelId="{B29BCBC6-A169-864A-B60B-33FDC1336CC4}" type="sibTrans" cxnId="{2FD96772-32AA-694C-AEFD-C81E7688491A}">
      <dgm:prSet/>
      <dgm:spPr/>
      <dgm:t>
        <a:bodyPr/>
        <a:lstStyle/>
        <a:p>
          <a:endParaRPr lang="en-GB"/>
        </a:p>
      </dgm:t>
    </dgm:pt>
    <dgm:pt modelId="{C57A6A8B-45BC-A745-9170-AD0CD7586916}" type="pres">
      <dgm:prSet presAssocID="{6F1BF044-09F5-2245-A023-62605126381D}" presName="Name0" presStyleCnt="0">
        <dgm:presLayoutVars>
          <dgm:orgChart val="1"/>
          <dgm:chPref val="1"/>
          <dgm:dir/>
          <dgm:animOne val="branch"/>
          <dgm:animLvl val="lvl"/>
          <dgm:resizeHandles/>
        </dgm:presLayoutVars>
      </dgm:prSet>
      <dgm:spPr/>
    </dgm:pt>
    <dgm:pt modelId="{74C5AA03-1E86-4A43-8791-16311FF62192}" type="pres">
      <dgm:prSet presAssocID="{5A7CAA3D-FEDD-3E42-BC01-7D6F60D8ACDD}" presName="hierRoot1" presStyleCnt="0">
        <dgm:presLayoutVars>
          <dgm:hierBranch val="init"/>
        </dgm:presLayoutVars>
      </dgm:prSet>
      <dgm:spPr/>
    </dgm:pt>
    <dgm:pt modelId="{A47E38D4-65D7-8647-A71C-D71F3710765B}" type="pres">
      <dgm:prSet presAssocID="{5A7CAA3D-FEDD-3E42-BC01-7D6F60D8ACDD}" presName="rootComposite1" presStyleCnt="0"/>
      <dgm:spPr/>
    </dgm:pt>
    <dgm:pt modelId="{B8006B16-77A8-C144-AD66-B23F2BB334CD}" type="pres">
      <dgm:prSet presAssocID="{5A7CAA3D-FEDD-3E42-BC01-7D6F60D8ACDD}" presName="rootText1" presStyleLbl="alignAcc1" presStyleIdx="0" presStyleCnt="0">
        <dgm:presLayoutVars>
          <dgm:chPref val="3"/>
        </dgm:presLayoutVars>
      </dgm:prSet>
      <dgm:spPr/>
    </dgm:pt>
    <dgm:pt modelId="{F5DD9C15-A314-F54B-9CA1-679710017AEC}" type="pres">
      <dgm:prSet presAssocID="{5A7CAA3D-FEDD-3E42-BC01-7D6F60D8ACDD}" presName="topArc1" presStyleLbl="parChTrans1D1" presStyleIdx="0" presStyleCnt="6"/>
      <dgm:spPr/>
    </dgm:pt>
    <dgm:pt modelId="{318AD4B5-DD4E-0F47-9DBF-FA39181D0F11}" type="pres">
      <dgm:prSet presAssocID="{5A7CAA3D-FEDD-3E42-BC01-7D6F60D8ACDD}" presName="bottomArc1" presStyleLbl="parChTrans1D1" presStyleIdx="1" presStyleCnt="6"/>
      <dgm:spPr/>
    </dgm:pt>
    <dgm:pt modelId="{4033CFEF-F3F3-BA4E-A400-0A2B0BE8FC93}" type="pres">
      <dgm:prSet presAssocID="{5A7CAA3D-FEDD-3E42-BC01-7D6F60D8ACDD}" presName="topConnNode1" presStyleLbl="node1" presStyleIdx="0" presStyleCnt="0"/>
      <dgm:spPr/>
    </dgm:pt>
    <dgm:pt modelId="{0CAE6EA8-6A2E-EC47-9CE2-E841775006C9}" type="pres">
      <dgm:prSet presAssocID="{5A7CAA3D-FEDD-3E42-BC01-7D6F60D8ACDD}" presName="hierChild2" presStyleCnt="0"/>
      <dgm:spPr/>
    </dgm:pt>
    <dgm:pt modelId="{7CE7800C-5868-2042-99F8-D721AA8B6E97}" type="pres">
      <dgm:prSet presAssocID="{5A7CAA3D-FEDD-3E42-BC01-7D6F60D8ACDD}" presName="hierChild3" presStyleCnt="0"/>
      <dgm:spPr/>
    </dgm:pt>
    <dgm:pt modelId="{CD5DA252-7210-4D41-938C-B83EB9BF82BE}" type="pres">
      <dgm:prSet presAssocID="{5149B1E8-A0B9-034C-B9DA-55B3201B27CC}" presName="Name101" presStyleLbl="parChTrans1D2" presStyleIdx="0" presStyleCnt="2"/>
      <dgm:spPr/>
    </dgm:pt>
    <dgm:pt modelId="{A7CD591E-55CE-2449-83A1-8C401FF3D101}" type="pres">
      <dgm:prSet presAssocID="{3E0CE729-A6A2-6648-B583-BCAD10C2C7EB}" presName="hierRoot3" presStyleCnt="0">
        <dgm:presLayoutVars>
          <dgm:hierBranch val="init"/>
        </dgm:presLayoutVars>
      </dgm:prSet>
      <dgm:spPr/>
    </dgm:pt>
    <dgm:pt modelId="{98223717-E0F2-594C-9D95-1F500D9C2CCA}" type="pres">
      <dgm:prSet presAssocID="{3E0CE729-A6A2-6648-B583-BCAD10C2C7EB}" presName="rootComposite3" presStyleCnt="0"/>
      <dgm:spPr/>
    </dgm:pt>
    <dgm:pt modelId="{B1E03893-62FA-7549-A53F-3AF4341EC114}" type="pres">
      <dgm:prSet presAssocID="{3E0CE729-A6A2-6648-B583-BCAD10C2C7EB}" presName="rootText3" presStyleLbl="alignAcc1" presStyleIdx="0" presStyleCnt="0">
        <dgm:presLayoutVars>
          <dgm:chPref val="3"/>
        </dgm:presLayoutVars>
      </dgm:prSet>
      <dgm:spPr/>
    </dgm:pt>
    <dgm:pt modelId="{F95FA575-DFA5-0C48-BF5B-9A818B0292F0}" type="pres">
      <dgm:prSet presAssocID="{3E0CE729-A6A2-6648-B583-BCAD10C2C7EB}" presName="topArc3" presStyleLbl="parChTrans1D1" presStyleIdx="2" presStyleCnt="6"/>
      <dgm:spPr/>
    </dgm:pt>
    <dgm:pt modelId="{4E56CBFE-18F1-454B-9D13-430E7D3802CE}" type="pres">
      <dgm:prSet presAssocID="{3E0CE729-A6A2-6648-B583-BCAD10C2C7EB}" presName="bottomArc3" presStyleLbl="parChTrans1D1" presStyleIdx="3" presStyleCnt="6"/>
      <dgm:spPr/>
    </dgm:pt>
    <dgm:pt modelId="{AA6D7D6F-10AE-A048-8284-38E70106236D}" type="pres">
      <dgm:prSet presAssocID="{3E0CE729-A6A2-6648-B583-BCAD10C2C7EB}" presName="topConnNode3" presStyleLbl="asst1" presStyleIdx="0" presStyleCnt="0"/>
      <dgm:spPr/>
    </dgm:pt>
    <dgm:pt modelId="{CFCEB072-E058-CE46-9345-387A2E6D4F9E}" type="pres">
      <dgm:prSet presAssocID="{3E0CE729-A6A2-6648-B583-BCAD10C2C7EB}" presName="hierChild6" presStyleCnt="0"/>
      <dgm:spPr/>
    </dgm:pt>
    <dgm:pt modelId="{44F609BE-5CA7-7A4A-BE29-7FB0545DC5E6}" type="pres">
      <dgm:prSet presAssocID="{3E0CE729-A6A2-6648-B583-BCAD10C2C7EB}" presName="hierChild7" presStyleCnt="0"/>
      <dgm:spPr/>
    </dgm:pt>
    <dgm:pt modelId="{A859DFC1-7179-154C-8115-79FDFBB196D1}" type="pres">
      <dgm:prSet presAssocID="{012088E3-ACC4-0B44-B83D-7626CA317721}" presName="Name101" presStyleLbl="parChTrans1D2" presStyleIdx="1" presStyleCnt="2"/>
      <dgm:spPr/>
    </dgm:pt>
    <dgm:pt modelId="{4706B710-2BA7-464B-A193-50C72497C11D}" type="pres">
      <dgm:prSet presAssocID="{D7C84979-6005-EC40-9406-A927FEDAD139}" presName="hierRoot3" presStyleCnt="0">
        <dgm:presLayoutVars>
          <dgm:hierBranch val="init"/>
        </dgm:presLayoutVars>
      </dgm:prSet>
      <dgm:spPr/>
    </dgm:pt>
    <dgm:pt modelId="{20B0A1F8-0138-0C4F-B99A-0AA324136D0F}" type="pres">
      <dgm:prSet presAssocID="{D7C84979-6005-EC40-9406-A927FEDAD139}" presName="rootComposite3" presStyleCnt="0"/>
      <dgm:spPr/>
    </dgm:pt>
    <dgm:pt modelId="{9831F374-18E7-824F-86AC-6E9CE14B1BD5}" type="pres">
      <dgm:prSet presAssocID="{D7C84979-6005-EC40-9406-A927FEDAD139}" presName="rootText3" presStyleLbl="alignAcc1" presStyleIdx="0" presStyleCnt="0">
        <dgm:presLayoutVars>
          <dgm:chPref val="3"/>
        </dgm:presLayoutVars>
      </dgm:prSet>
      <dgm:spPr/>
    </dgm:pt>
    <dgm:pt modelId="{A01CC273-5F9C-654B-8EC3-65614238E488}" type="pres">
      <dgm:prSet presAssocID="{D7C84979-6005-EC40-9406-A927FEDAD139}" presName="topArc3" presStyleLbl="parChTrans1D1" presStyleIdx="4" presStyleCnt="6"/>
      <dgm:spPr/>
    </dgm:pt>
    <dgm:pt modelId="{61A49BF0-80FB-564F-9ADE-43B3B30EC72C}" type="pres">
      <dgm:prSet presAssocID="{D7C84979-6005-EC40-9406-A927FEDAD139}" presName="bottomArc3" presStyleLbl="parChTrans1D1" presStyleIdx="5" presStyleCnt="6"/>
      <dgm:spPr/>
    </dgm:pt>
    <dgm:pt modelId="{283798A6-C36E-294A-A18C-F893CF77CAF0}" type="pres">
      <dgm:prSet presAssocID="{D7C84979-6005-EC40-9406-A927FEDAD139}" presName="topConnNode3" presStyleLbl="asst1" presStyleIdx="0" presStyleCnt="0"/>
      <dgm:spPr/>
    </dgm:pt>
    <dgm:pt modelId="{958F8B3E-44E8-3945-8596-40AF18841067}" type="pres">
      <dgm:prSet presAssocID="{D7C84979-6005-EC40-9406-A927FEDAD139}" presName="hierChild6" presStyleCnt="0"/>
      <dgm:spPr/>
    </dgm:pt>
    <dgm:pt modelId="{08FB7586-6659-2B44-8158-E29637CFD8DD}" type="pres">
      <dgm:prSet presAssocID="{D7C84979-6005-EC40-9406-A927FEDAD139}" presName="hierChild7" presStyleCnt="0"/>
      <dgm:spPr/>
    </dgm:pt>
  </dgm:ptLst>
  <dgm:cxnLst>
    <dgm:cxn modelId="{E5E89B24-8C77-0F41-A88B-D372F91886BA}" type="presOf" srcId="{012088E3-ACC4-0B44-B83D-7626CA317721}" destId="{A859DFC1-7179-154C-8115-79FDFBB196D1}" srcOrd="0" destOrd="0" presId="urn:microsoft.com/office/officeart/2008/layout/HalfCircleOrganizationChart"/>
    <dgm:cxn modelId="{85495D30-D8BB-8A41-AE8F-753623DD9179}" type="presOf" srcId="{5A7CAA3D-FEDD-3E42-BC01-7D6F60D8ACDD}" destId="{4033CFEF-F3F3-BA4E-A400-0A2B0BE8FC93}" srcOrd="1" destOrd="0" presId="urn:microsoft.com/office/officeart/2008/layout/HalfCircleOrganizationChart"/>
    <dgm:cxn modelId="{195A2E49-1B52-D64F-83BE-E2E9AF716E66}" type="presOf" srcId="{3E0CE729-A6A2-6648-B583-BCAD10C2C7EB}" destId="{AA6D7D6F-10AE-A048-8284-38E70106236D}" srcOrd="1" destOrd="0" presId="urn:microsoft.com/office/officeart/2008/layout/HalfCircleOrganizationChart"/>
    <dgm:cxn modelId="{1E915F54-3A83-2847-848B-19DBB270280C}" type="presOf" srcId="{5149B1E8-A0B9-034C-B9DA-55B3201B27CC}" destId="{CD5DA252-7210-4D41-938C-B83EB9BF82BE}" srcOrd="0" destOrd="0" presId="urn:microsoft.com/office/officeart/2008/layout/HalfCircleOrganizationChart"/>
    <dgm:cxn modelId="{2FD96772-32AA-694C-AEFD-C81E7688491A}" srcId="{5A7CAA3D-FEDD-3E42-BC01-7D6F60D8ACDD}" destId="{D7C84979-6005-EC40-9406-A927FEDAD139}" srcOrd="1" destOrd="0" parTransId="{012088E3-ACC4-0B44-B83D-7626CA317721}" sibTransId="{B29BCBC6-A169-864A-B60B-33FDC1336CC4}"/>
    <dgm:cxn modelId="{BE487575-C956-664F-AE0A-55AAC409C764}" type="presOf" srcId="{D7C84979-6005-EC40-9406-A927FEDAD139}" destId="{9831F374-18E7-824F-86AC-6E9CE14B1BD5}" srcOrd="0" destOrd="0" presId="urn:microsoft.com/office/officeart/2008/layout/HalfCircleOrganizationChart"/>
    <dgm:cxn modelId="{01284E7A-FD08-BC4F-B1D3-E47D8C9F4852}" type="presOf" srcId="{5A7CAA3D-FEDD-3E42-BC01-7D6F60D8ACDD}" destId="{B8006B16-77A8-C144-AD66-B23F2BB334CD}" srcOrd="0" destOrd="0" presId="urn:microsoft.com/office/officeart/2008/layout/HalfCircleOrganizationChart"/>
    <dgm:cxn modelId="{60020E81-D655-2D43-889F-86C35A3DB53C}" type="presOf" srcId="{3E0CE729-A6A2-6648-B583-BCAD10C2C7EB}" destId="{B1E03893-62FA-7549-A53F-3AF4341EC114}" srcOrd="0" destOrd="0" presId="urn:microsoft.com/office/officeart/2008/layout/HalfCircleOrganizationChart"/>
    <dgm:cxn modelId="{2506209A-197D-E24F-B6D6-1DEA8FD2D0E6}" type="presOf" srcId="{D7C84979-6005-EC40-9406-A927FEDAD139}" destId="{283798A6-C36E-294A-A18C-F893CF77CAF0}" srcOrd="1" destOrd="0" presId="urn:microsoft.com/office/officeart/2008/layout/HalfCircleOrganizationChart"/>
    <dgm:cxn modelId="{73BB289C-D116-CA48-8879-61CA7E54B933}" srcId="{5A7CAA3D-FEDD-3E42-BC01-7D6F60D8ACDD}" destId="{3E0CE729-A6A2-6648-B583-BCAD10C2C7EB}" srcOrd="0" destOrd="0" parTransId="{5149B1E8-A0B9-034C-B9DA-55B3201B27CC}" sibTransId="{4E3D52AC-8865-0746-B284-F9B226FC4F30}"/>
    <dgm:cxn modelId="{C2920EA1-EDF1-1442-AAE4-9CA2658B2003}" type="presOf" srcId="{6F1BF044-09F5-2245-A023-62605126381D}" destId="{C57A6A8B-45BC-A745-9170-AD0CD7586916}" srcOrd="0" destOrd="0" presId="urn:microsoft.com/office/officeart/2008/layout/HalfCircleOrganizationChart"/>
    <dgm:cxn modelId="{D4C740BA-90E0-1045-9A86-0270B739CEA6}" srcId="{6F1BF044-09F5-2245-A023-62605126381D}" destId="{5A7CAA3D-FEDD-3E42-BC01-7D6F60D8ACDD}" srcOrd="0" destOrd="0" parTransId="{7BCABAAC-D27D-F24B-9D15-F51BC1D9E20D}" sibTransId="{B75A1614-29E0-804C-A491-13E495A32338}"/>
    <dgm:cxn modelId="{B8A64194-2166-594B-AD96-E3569A84BD95}" type="presParOf" srcId="{C57A6A8B-45BC-A745-9170-AD0CD7586916}" destId="{74C5AA03-1E86-4A43-8791-16311FF62192}" srcOrd="0" destOrd="0" presId="urn:microsoft.com/office/officeart/2008/layout/HalfCircleOrganizationChart"/>
    <dgm:cxn modelId="{06AABC9B-1914-D545-A6C9-3E6DA98CD747}" type="presParOf" srcId="{74C5AA03-1E86-4A43-8791-16311FF62192}" destId="{A47E38D4-65D7-8647-A71C-D71F3710765B}" srcOrd="0" destOrd="0" presId="urn:microsoft.com/office/officeart/2008/layout/HalfCircleOrganizationChart"/>
    <dgm:cxn modelId="{C4F1A45E-A861-844A-9FFF-2C4CDF17C56E}" type="presParOf" srcId="{A47E38D4-65D7-8647-A71C-D71F3710765B}" destId="{B8006B16-77A8-C144-AD66-B23F2BB334CD}" srcOrd="0" destOrd="0" presId="urn:microsoft.com/office/officeart/2008/layout/HalfCircleOrganizationChart"/>
    <dgm:cxn modelId="{E16E9666-AB62-C34F-849B-9D234E2B4C43}" type="presParOf" srcId="{A47E38D4-65D7-8647-A71C-D71F3710765B}" destId="{F5DD9C15-A314-F54B-9CA1-679710017AEC}" srcOrd="1" destOrd="0" presId="urn:microsoft.com/office/officeart/2008/layout/HalfCircleOrganizationChart"/>
    <dgm:cxn modelId="{23D01EC1-9F88-8B49-903D-A0E26236F19E}" type="presParOf" srcId="{A47E38D4-65D7-8647-A71C-D71F3710765B}" destId="{318AD4B5-DD4E-0F47-9DBF-FA39181D0F11}" srcOrd="2" destOrd="0" presId="urn:microsoft.com/office/officeart/2008/layout/HalfCircleOrganizationChart"/>
    <dgm:cxn modelId="{EDF02184-4BBF-7D47-8309-CE757AE523E8}" type="presParOf" srcId="{A47E38D4-65D7-8647-A71C-D71F3710765B}" destId="{4033CFEF-F3F3-BA4E-A400-0A2B0BE8FC93}" srcOrd="3" destOrd="0" presId="urn:microsoft.com/office/officeart/2008/layout/HalfCircleOrganizationChart"/>
    <dgm:cxn modelId="{77D9364B-C96D-E04B-9070-509DEC4B9EBA}" type="presParOf" srcId="{74C5AA03-1E86-4A43-8791-16311FF62192}" destId="{0CAE6EA8-6A2E-EC47-9CE2-E841775006C9}" srcOrd="1" destOrd="0" presId="urn:microsoft.com/office/officeart/2008/layout/HalfCircleOrganizationChart"/>
    <dgm:cxn modelId="{DB645B0E-CA9C-7147-A41B-8F76C68A4A5C}" type="presParOf" srcId="{74C5AA03-1E86-4A43-8791-16311FF62192}" destId="{7CE7800C-5868-2042-99F8-D721AA8B6E97}" srcOrd="2" destOrd="0" presId="urn:microsoft.com/office/officeart/2008/layout/HalfCircleOrganizationChart"/>
    <dgm:cxn modelId="{118B196A-04FB-D541-A9DC-CC55272B30C3}" type="presParOf" srcId="{7CE7800C-5868-2042-99F8-D721AA8B6E97}" destId="{CD5DA252-7210-4D41-938C-B83EB9BF82BE}" srcOrd="0" destOrd="0" presId="urn:microsoft.com/office/officeart/2008/layout/HalfCircleOrganizationChart"/>
    <dgm:cxn modelId="{845A25A8-0E21-D943-8696-1F07F49AABEA}" type="presParOf" srcId="{7CE7800C-5868-2042-99F8-D721AA8B6E97}" destId="{A7CD591E-55CE-2449-83A1-8C401FF3D101}" srcOrd="1" destOrd="0" presId="urn:microsoft.com/office/officeart/2008/layout/HalfCircleOrganizationChart"/>
    <dgm:cxn modelId="{5F93289A-3D4C-DF4E-B933-CF70FF1D552B}" type="presParOf" srcId="{A7CD591E-55CE-2449-83A1-8C401FF3D101}" destId="{98223717-E0F2-594C-9D95-1F500D9C2CCA}" srcOrd="0" destOrd="0" presId="urn:microsoft.com/office/officeart/2008/layout/HalfCircleOrganizationChart"/>
    <dgm:cxn modelId="{BE5085B3-1D31-AC43-AD5F-E1035F282518}" type="presParOf" srcId="{98223717-E0F2-594C-9D95-1F500D9C2CCA}" destId="{B1E03893-62FA-7549-A53F-3AF4341EC114}" srcOrd="0" destOrd="0" presId="urn:microsoft.com/office/officeart/2008/layout/HalfCircleOrganizationChart"/>
    <dgm:cxn modelId="{CCECE4D6-4193-294C-B566-4325FE9107AD}" type="presParOf" srcId="{98223717-E0F2-594C-9D95-1F500D9C2CCA}" destId="{F95FA575-DFA5-0C48-BF5B-9A818B0292F0}" srcOrd="1" destOrd="0" presId="urn:microsoft.com/office/officeart/2008/layout/HalfCircleOrganizationChart"/>
    <dgm:cxn modelId="{14F6C6E4-AD08-984E-B964-C87227B80C87}" type="presParOf" srcId="{98223717-E0F2-594C-9D95-1F500D9C2CCA}" destId="{4E56CBFE-18F1-454B-9D13-430E7D3802CE}" srcOrd="2" destOrd="0" presId="urn:microsoft.com/office/officeart/2008/layout/HalfCircleOrganizationChart"/>
    <dgm:cxn modelId="{0708E388-8E30-BC4A-923E-AF80C1CB35DB}" type="presParOf" srcId="{98223717-E0F2-594C-9D95-1F500D9C2CCA}" destId="{AA6D7D6F-10AE-A048-8284-38E70106236D}" srcOrd="3" destOrd="0" presId="urn:microsoft.com/office/officeart/2008/layout/HalfCircleOrganizationChart"/>
    <dgm:cxn modelId="{260659C9-AB21-7E49-BEDA-35DF7C1C6400}" type="presParOf" srcId="{A7CD591E-55CE-2449-83A1-8C401FF3D101}" destId="{CFCEB072-E058-CE46-9345-387A2E6D4F9E}" srcOrd="1" destOrd="0" presId="urn:microsoft.com/office/officeart/2008/layout/HalfCircleOrganizationChart"/>
    <dgm:cxn modelId="{4A94392F-5B3B-F740-B86C-9034C34AF396}" type="presParOf" srcId="{A7CD591E-55CE-2449-83A1-8C401FF3D101}" destId="{44F609BE-5CA7-7A4A-BE29-7FB0545DC5E6}" srcOrd="2" destOrd="0" presId="urn:microsoft.com/office/officeart/2008/layout/HalfCircleOrganizationChart"/>
    <dgm:cxn modelId="{3311FEAB-C159-864A-8311-474916880892}" type="presParOf" srcId="{7CE7800C-5868-2042-99F8-D721AA8B6E97}" destId="{A859DFC1-7179-154C-8115-79FDFBB196D1}" srcOrd="2" destOrd="0" presId="urn:microsoft.com/office/officeart/2008/layout/HalfCircleOrganizationChart"/>
    <dgm:cxn modelId="{0ECC428F-F616-A44F-BB01-B3568A22A9FF}" type="presParOf" srcId="{7CE7800C-5868-2042-99F8-D721AA8B6E97}" destId="{4706B710-2BA7-464B-A193-50C72497C11D}" srcOrd="3" destOrd="0" presId="urn:microsoft.com/office/officeart/2008/layout/HalfCircleOrganizationChart"/>
    <dgm:cxn modelId="{C3688F87-B086-C24B-A1C3-C7535BEC63CE}" type="presParOf" srcId="{4706B710-2BA7-464B-A193-50C72497C11D}" destId="{20B0A1F8-0138-0C4F-B99A-0AA324136D0F}" srcOrd="0" destOrd="0" presId="urn:microsoft.com/office/officeart/2008/layout/HalfCircleOrganizationChart"/>
    <dgm:cxn modelId="{12DEEFFE-1D5F-184C-AF8D-843FABAFA8A9}" type="presParOf" srcId="{20B0A1F8-0138-0C4F-B99A-0AA324136D0F}" destId="{9831F374-18E7-824F-86AC-6E9CE14B1BD5}" srcOrd="0" destOrd="0" presId="urn:microsoft.com/office/officeart/2008/layout/HalfCircleOrganizationChart"/>
    <dgm:cxn modelId="{34F2FCA0-B889-754F-8AC5-9374FD040638}" type="presParOf" srcId="{20B0A1F8-0138-0C4F-B99A-0AA324136D0F}" destId="{A01CC273-5F9C-654B-8EC3-65614238E488}" srcOrd="1" destOrd="0" presId="urn:microsoft.com/office/officeart/2008/layout/HalfCircleOrganizationChart"/>
    <dgm:cxn modelId="{E42618D0-FF63-A345-B0CB-7EC0425E25C3}" type="presParOf" srcId="{20B0A1F8-0138-0C4F-B99A-0AA324136D0F}" destId="{61A49BF0-80FB-564F-9ADE-43B3B30EC72C}" srcOrd="2" destOrd="0" presId="urn:microsoft.com/office/officeart/2008/layout/HalfCircleOrganizationChart"/>
    <dgm:cxn modelId="{FD1381DA-3EE7-EF48-AF6C-BC7765FF6450}" type="presParOf" srcId="{20B0A1F8-0138-0C4F-B99A-0AA324136D0F}" destId="{283798A6-C36E-294A-A18C-F893CF77CAF0}" srcOrd="3" destOrd="0" presId="urn:microsoft.com/office/officeart/2008/layout/HalfCircleOrganizationChart"/>
    <dgm:cxn modelId="{1558C7DE-E450-674A-A30E-1A5EA6B125AE}" type="presParOf" srcId="{4706B710-2BA7-464B-A193-50C72497C11D}" destId="{958F8B3E-44E8-3945-8596-40AF18841067}" srcOrd="1" destOrd="0" presId="urn:microsoft.com/office/officeart/2008/layout/HalfCircleOrganizationChart"/>
    <dgm:cxn modelId="{4D1805E1-EA8D-E84F-BFD1-00441F7A373B}" type="presParOf" srcId="{4706B710-2BA7-464B-A193-50C72497C11D}" destId="{08FB7586-6659-2B44-8158-E29637CFD8DD}" srcOrd="2" destOrd="0" presId="urn:microsoft.com/office/officeart/2008/layout/HalfCircle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59DFC1-7179-154C-8115-79FDFBB196D1}">
      <dsp:nvSpPr>
        <dsp:cNvPr id="0" name=""/>
        <dsp:cNvSpPr/>
      </dsp:nvSpPr>
      <dsp:spPr>
        <a:xfrm>
          <a:off x="5445918" y="1473537"/>
          <a:ext cx="1222173" cy="883499"/>
        </a:xfrm>
        <a:custGeom>
          <a:avLst/>
          <a:gdLst/>
          <a:ahLst/>
          <a:cxnLst/>
          <a:rect l="0" t="0" r="0" b="0"/>
          <a:pathLst>
            <a:path>
              <a:moveTo>
                <a:pt x="0" y="0"/>
              </a:moveTo>
              <a:lnTo>
                <a:pt x="0" y="883499"/>
              </a:lnTo>
              <a:lnTo>
                <a:pt x="1222173" y="88349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5DA252-7210-4D41-938C-B83EB9BF82BE}">
      <dsp:nvSpPr>
        <dsp:cNvPr id="0" name=""/>
        <dsp:cNvSpPr/>
      </dsp:nvSpPr>
      <dsp:spPr>
        <a:xfrm>
          <a:off x="4223744" y="1473537"/>
          <a:ext cx="1222173" cy="883499"/>
        </a:xfrm>
        <a:custGeom>
          <a:avLst/>
          <a:gdLst/>
          <a:ahLst/>
          <a:cxnLst/>
          <a:rect l="0" t="0" r="0" b="0"/>
          <a:pathLst>
            <a:path>
              <a:moveTo>
                <a:pt x="1222173" y="0"/>
              </a:moveTo>
              <a:lnTo>
                <a:pt x="1222173" y="883499"/>
              </a:lnTo>
              <a:lnTo>
                <a:pt x="0" y="88349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5DD9C15-A314-F54B-9CA1-679710017AEC}">
      <dsp:nvSpPr>
        <dsp:cNvPr id="0" name=""/>
        <dsp:cNvSpPr/>
      </dsp:nvSpPr>
      <dsp:spPr>
        <a:xfrm>
          <a:off x="4709669" y="1039"/>
          <a:ext cx="1472498" cy="1472498"/>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8AD4B5-DD4E-0F47-9DBF-FA39181D0F11}">
      <dsp:nvSpPr>
        <dsp:cNvPr id="0" name=""/>
        <dsp:cNvSpPr/>
      </dsp:nvSpPr>
      <dsp:spPr>
        <a:xfrm>
          <a:off x="4709669" y="1039"/>
          <a:ext cx="1472498" cy="1472498"/>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006B16-77A8-C144-AD66-B23F2BB334CD}">
      <dsp:nvSpPr>
        <dsp:cNvPr id="0" name=""/>
        <dsp:cNvSpPr/>
      </dsp:nvSpPr>
      <dsp:spPr>
        <a:xfrm>
          <a:off x="3973419" y="266088"/>
          <a:ext cx="2944997" cy="94239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ru-RU" sz="3200" kern="1200" dirty="0"/>
            <a:t>Жестовые языки</a:t>
          </a:r>
          <a:endParaRPr lang="en-GB" sz="3200" kern="1200" dirty="0"/>
        </a:p>
      </dsp:txBody>
      <dsp:txXfrm>
        <a:off x="3973419" y="266088"/>
        <a:ext cx="2944997" cy="942399"/>
      </dsp:txXfrm>
    </dsp:sp>
    <dsp:sp modelId="{F95FA575-DFA5-0C48-BF5B-9A818B0292F0}">
      <dsp:nvSpPr>
        <dsp:cNvPr id="0" name=""/>
        <dsp:cNvSpPr/>
      </dsp:nvSpPr>
      <dsp:spPr>
        <a:xfrm>
          <a:off x="2927945" y="2091987"/>
          <a:ext cx="1472498" cy="1472498"/>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56CBFE-18F1-454B-9D13-430E7D3802CE}">
      <dsp:nvSpPr>
        <dsp:cNvPr id="0" name=""/>
        <dsp:cNvSpPr/>
      </dsp:nvSpPr>
      <dsp:spPr>
        <a:xfrm>
          <a:off x="2927945" y="2091987"/>
          <a:ext cx="1472498" cy="1472498"/>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1E03893-62FA-7549-A53F-3AF4341EC114}">
      <dsp:nvSpPr>
        <dsp:cNvPr id="0" name=""/>
        <dsp:cNvSpPr/>
      </dsp:nvSpPr>
      <dsp:spPr>
        <a:xfrm>
          <a:off x="2191696" y="2357036"/>
          <a:ext cx="2944997" cy="94239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ru-RU" sz="3200" kern="1200" dirty="0"/>
            <a:t>Городские</a:t>
          </a:r>
          <a:endParaRPr lang="en-GB" sz="3200" kern="1200" dirty="0"/>
        </a:p>
      </dsp:txBody>
      <dsp:txXfrm>
        <a:off x="2191696" y="2357036"/>
        <a:ext cx="2944997" cy="942399"/>
      </dsp:txXfrm>
    </dsp:sp>
    <dsp:sp modelId="{A01CC273-5F9C-654B-8EC3-65614238E488}">
      <dsp:nvSpPr>
        <dsp:cNvPr id="0" name=""/>
        <dsp:cNvSpPr/>
      </dsp:nvSpPr>
      <dsp:spPr>
        <a:xfrm>
          <a:off x="6491392" y="2091987"/>
          <a:ext cx="1472498" cy="1472498"/>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A49BF0-80FB-564F-9ADE-43B3B30EC72C}">
      <dsp:nvSpPr>
        <dsp:cNvPr id="0" name=""/>
        <dsp:cNvSpPr/>
      </dsp:nvSpPr>
      <dsp:spPr>
        <a:xfrm>
          <a:off x="6491392" y="2091987"/>
          <a:ext cx="1472498" cy="1472498"/>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831F374-18E7-824F-86AC-6E9CE14B1BD5}">
      <dsp:nvSpPr>
        <dsp:cNvPr id="0" name=""/>
        <dsp:cNvSpPr/>
      </dsp:nvSpPr>
      <dsp:spPr>
        <a:xfrm>
          <a:off x="5755143" y="2357036"/>
          <a:ext cx="2944997" cy="94239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ru-RU" sz="3200" kern="1200" dirty="0"/>
            <a:t>Деревенские</a:t>
          </a:r>
          <a:endParaRPr lang="en-GB" sz="3200" kern="1200" dirty="0"/>
        </a:p>
      </dsp:txBody>
      <dsp:txXfrm>
        <a:off x="5755143" y="2357036"/>
        <a:ext cx="2944997" cy="942399"/>
      </dsp:txXfrm>
    </dsp:sp>
  </dsp:spTree>
</dsp:drawing>
</file>

<file path=ppt/diagrams/layout1.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2AEF5F-58C4-7141-9836-D132F6E21990}" type="datetimeFigureOut">
              <a:rPr lang="en-US" smtClean="0"/>
              <a:t>1/31/25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B5640A-0782-2249-91B0-635ED6FB41D9}" type="slidenum">
              <a:rPr lang="en-US" smtClean="0"/>
              <a:t>‹#›</a:t>
            </a:fld>
            <a:endParaRPr lang="en-US"/>
          </a:p>
        </p:txBody>
      </p:sp>
    </p:spTree>
    <p:extLst>
      <p:ext uri="{BB962C8B-B14F-4D97-AF65-F5344CB8AC3E}">
        <p14:creationId xmlns:p14="http://schemas.microsoft.com/office/powerpoint/2010/main" val="3579314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youtube.com/watch?v=SpKKYBkJ9Hw"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pmc.ncbi.nlm.nih.gov/articles/PMC3574806/#b4-cer-11-12"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pmc.ncbi.nlm.nih.gov/articles/PMC3574806/#f1-cer-11-12"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B5640A-0782-2249-91B0-635ED6FB41D9}" type="slidenum">
              <a:rPr lang="en-US" smtClean="0"/>
              <a:t>1</a:t>
            </a:fld>
            <a:endParaRPr lang="en-US"/>
          </a:p>
        </p:txBody>
      </p:sp>
    </p:spTree>
    <p:extLst>
      <p:ext uri="{BB962C8B-B14F-4D97-AF65-F5344CB8AC3E}">
        <p14:creationId xmlns:p14="http://schemas.microsoft.com/office/powerpoint/2010/main" val="358085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Саша</a:t>
            </a:r>
            <a:endParaRPr lang="en-US" dirty="0"/>
          </a:p>
          <a:p>
            <a:endParaRPr lang="en-US" dirty="0"/>
          </a:p>
        </p:txBody>
      </p:sp>
      <p:sp>
        <p:nvSpPr>
          <p:cNvPr id="4" name="Slide Number Placeholder 3"/>
          <p:cNvSpPr>
            <a:spLocks noGrp="1"/>
          </p:cNvSpPr>
          <p:nvPr>
            <p:ph type="sldNum" sz="quarter" idx="5"/>
          </p:nvPr>
        </p:nvSpPr>
        <p:spPr/>
        <p:txBody>
          <a:bodyPr/>
          <a:lstStyle/>
          <a:p>
            <a:fld id="{AFB5640A-0782-2249-91B0-635ED6FB41D9}" type="slidenum">
              <a:rPr lang="en-US" smtClean="0"/>
              <a:t>11</a:t>
            </a:fld>
            <a:endParaRPr lang="en-US"/>
          </a:p>
        </p:txBody>
      </p:sp>
    </p:spTree>
    <p:extLst>
      <p:ext uri="{BB962C8B-B14F-4D97-AF65-F5344CB8AC3E}">
        <p14:creationId xmlns:p14="http://schemas.microsoft.com/office/powerpoint/2010/main" val="1132619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Саша</a:t>
            </a:r>
            <a:endParaRPr lang="en-US" dirty="0"/>
          </a:p>
          <a:p>
            <a:endParaRPr lang="en-US" dirty="0"/>
          </a:p>
        </p:txBody>
      </p:sp>
      <p:sp>
        <p:nvSpPr>
          <p:cNvPr id="4" name="Slide Number Placeholder 3"/>
          <p:cNvSpPr>
            <a:spLocks noGrp="1"/>
          </p:cNvSpPr>
          <p:nvPr>
            <p:ph type="sldNum" sz="quarter" idx="5"/>
          </p:nvPr>
        </p:nvSpPr>
        <p:spPr/>
        <p:txBody>
          <a:bodyPr/>
          <a:lstStyle/>
          <a:p>
            <a:fld id="{AFB5640A-0782-2249-91B0-635ED6FB41D9}" type="slidenum">
              <a:rPr lang="en-US" smtClean="0"/>
              <a:t>12</a:t>
            </a:fld>
            <a:endParaRPr lang="en-US"/>
          </a:p>
        </p:txBody>
      </p:sp>
    </p:spTree>
    <p:extLst>
      <p:ext uri="{BB962C8B-B14F-4D97-AF65-F5344CB8AC3E}">
        <p14:creationId xmlns:p14="http://schemas.microsoft.com/office/powerpoint/2010/main" val="20908646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Саша</a:t>
            </a:r>
            <a:endParaRPr lang="en-US" dirty="0"/>
          </a:p>
          <a:p>
            <a:endParaRPr lang="en-US" dirty="0"/>
          </a:p>
        </p:txBody>
      </p:sp>
      <p:sp>
        <p:nvSpPr>
          <p:cNvPr id="4" name="Slide Number Placeholder 3"/>
          <p:cNvSpPr>
            <a:spLocks noGrp="1"/>
          </p:cNvSpPr>
          <p:nvPr>
            <p:ph type="sldNum" sz="quarter" idx="5"/>
          </p:nvPr>
        </p:nvSpPr>
        <p:spPr/>
        <p:txBody>
          <a:bodyPr/>
          <a:lstStyle/>
          <a:p>
            <a:fld id="{AFB5640A-0782-2249-91B0-635ED6FB41D9}" type="slidenum">
              <a:rPr lang="en-US" smtClean="0"/>
              <a:t>13</a:t>
            </a:fld>
            <a:endParaRPr lang="en-US"/>
          </a:p>
        </p:txBody>
      </p:sp>
    </p:spTree>
    <p:extLst>
      <p:ext uri="{BB962C8B-B14F-4D97-AF65-F5344CB8AC3E}">
        <p14:creationId xmlns:p14="http://schemas.microsoft.com/office/powerpoint/2010/main" val="1045624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B5640A-0782-2249-91B0-635ED6FB41D9}" type="slidenum">
              <a:rPr lang="en-US" smtClean="0"/>
              <a:t>14</a:t>
            </a:fld>
            <a:endParaRPr lang="en-US"/>
          </a:p>
        </p:txBody>
      </p:sp>
    </p:spTree>
    <p:extLst>
      <p:ext uri="{BB962C8B-B14F-4D97-AF65-F5344CB8AC3E}">
        <p14:creationId xmlns:p14="http://schemas.microsoft.com/office/powerpoint/2010/main" val="433135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Как мы понимаем, ЖЯ в мире много. Чаще мы слышим про так называемые городские или национальные ЖЯ. Но это не единственный тип ЖЯ.</a:t>
            </a:r>
            <a:endParaRPr lang="en-GB" dirty="0"/>
          </a:p>
          <a:p>
            <a:endParaRPr lang="en-GB" sz="1800" kern="50" dirty="0">
              <a:solidFill>
                <a:srgbClr val="000000"/>
              </a:solidFill>
              <a:effectLst/>
              <a:latin typeface="Times New Roman" panose="02020603050405020304" pitchFamily="18" charset="0"/>
              <a:ea typeface="SimSun" panose="02010600030101010101" pitchFamily="2" charset="-122"/>
              <a:cs typeface="Mangal" panose="02040503050203030202" pitchFamily="18" charset="0"/>
            </a:endParaRPr>
          </a:p>
          <a:p>
            <a:r>
              <a:rPr lang="ru-RU" sz="1800" kern="50" dirty="0">
                <a:solidFill>
                  <a:srgbClr val="000000"/>
                </a:solidFill>
                <a:effectLst/>
                <a:latin typeface="Times New Roman" panose="02020603050405020304" pitchFamily="18" charset="0"/>
                <a:ea typeface="SimSun" panose="02010600030101010101" pitchFamily="2" charset="-122"/>
                <a:cs typeface="Mangal" panose="02040503050203030202" pitchFamily="18" charset="0"/>
              </a:rPr>
              <a:t>Возникновение и развитие национальных</a:t>
            </a:r>
            <a:r>
              <a:rPr lang="en-GB" sz="1800" kern="50" dirty="0">
                <a:solidFill>
                  <a:srgbClr val="000000"/>
                </a:solidFill>
                <a:effectLst/>
                <a:latin typeface="Times New Roman" panose="02020603050405020304" pitchFamily="18" charset="0"/>
                <a:ea typeface="SimSun" panose="02010600030101010101" pitchFamily="2" charset="-122"/>
                <a:cs typeface="Mangal" panose="02040503050203030202" pitchFamily="18" charset="0"/>
              </a:rPr>
              <a:t>/</a:t>
            </a:r>
            <a:r>
              <a:rPr lang="en-GB" sz="1800" kern="50" dirty="0" err="1">
                <a:solidFill>
                  <a:srgbClr val="000000"/>
                </a:solidFill>
                <a:effectLst/>
                <a:latin typeface="Times New Roman" panose="02020603050405020304" pitchFamily="18" charset="0"/>
                <a:ea typeface="SimSun" panose="02010600030101010101" pitchFamily="2" charset="-122"/>
                <a:cs typeface="Mangal" panose="02040503050203030202" pitchFamily="18" charset="0"/>
              </a:rPr>
              <a:t>г</a:t>
            </a:r>
            <a:r>
              <a:rPr lang="ru-RU" sz="1800" kern="50" dirty="0" err="1">
                <a:solidFill>
                  <a:srgbClr val="000000"/>
                </a:solidFill>
                <a:effectLst/>
                <a:latin typeface="Times New Roman" panose="02020603050405020304" pitchFamily="18" charset="0"/>
                <a:ea typeface="SimSun" panose="02010600030101010101" pitchFamily="2" charset="-122"/>
                <a:cs typeface="Mangal" panose="02040503050203030202" pitchFamily="18" charset="0"/>
              </a:rPr>
              <a:t>ородских</a:t>
            </a:r>
            <a:r>
              <a:rPr lang="ru-RU" sz="1800" kern="50" dirty="0">
                <a:solidFill>
                  <a:srgbClr val="000000"/>
                </a:solidFill>
                <a:effectLst/>
                <a:latin typeface="Times New Roman" panose="02020603050405020304" pitchFamily="18" charset="0"/>
                <a:ea typeface="SimSun" panose="02010600030101010101" pitchFamily="2" charset="-122"/>
                <a:cs typeface="Mangal" panose="02040503050203030202" pitchFamily="18" charset="0"/>
              </a:rPr>
              <a:t> ЖЯ</a:t>
            </a:r>
            <a:endParaRPr lang="en-GB" sz="1800" kern="50" dirty="0">
              <a:effectLst/>
              <a:latin typeface="Times New Roman" panose="02020603050405020304" pitchFamily="18" charset="0"/>
              <a:ea typeface="SimSun" panose="02010600030101010101" pitchFamily="2" charset="-122"/>
              <a:cs typeface="Mangal" panose="02040503050203030202" pitchFamily="18" charset="0"/>
            </a:endParaRPr>
          </a:p>
          <a:p>
            <a:r>
              <a:rPr lang="ru-RU" sz="1800" kern="50" dirty="0">
                <a:solidFill>
                  <a:srgbClr val="000000"/>
                </a:solidFill>
                <a:effectLst/>
                <a:latin typeface="Times New Roman" panose="02020603050405020304" pitchFamily="18" charset="0"/>
                <a:ea typeface="SimSun" panose="02010600030101010101" pitchFamily="2" charset="-122"/>
                <a:cs typeface="Mangal" panose="02040503050203030202" pitchFamily="18" charset="0"/>
              </a:rPr>
              <a:t>В странах Европы и Америки начали складываться в </a:t>
            </a:r>
            <a:r>
              <a:rPr lang="en-US" sz="1800" kern="50" dirty="0">
                <a:solidFill>
                  <a:srgbClr val="000000"/>
                </a:solidFill>
                <a:effectLst/>
                <a:latin typeface="Times New Roman" panose="02020603050405020304" pitchFamily="18" charset="0"/>
                <a:ea typeface="SimSun" panose="02010600030101010101" pitchFamily="2" charset="-122"/>
                <a:cs typeface="Mangal" panose="02040503050203030202" pitchFamily="18" charset="0"/>
              </a:rPr>
              <a:t>XVIII </a:t>
            </a:r>
            <a:r>
              <a:rPr lang="ru-RU" sz="1800" kern="50" dirty="0">
                <a:solidFill>
                  <a:srgbClr val="000000"/>
                </a:solidFill>
                <a:effectLst/>
                <a:latin typeface="Times New Roman" panose="02020603050405020304" pitchFamily="18" charset="0"/>
                <a:ea typeface="SimSun" panose="02010600030101010101" pitchFamily="2" charset="-122"/>
                <a:cs typeface="Mangal" panose="02040503050203030202" pitchFamily="18" charset="0"/>
              </a:rPr>
              <a:t>в. До этого глухие жили достаточно изолированно. А «для формирования развитой системы общения» нужно было, чтобы дети поколениями жили вместе</a:t>
            </a:r>
            <a:endParaRPr lang="en-GB" sz="1800" kern="50" dirty="0">
              <a:effectLst/>
              <a:latin typeface="Times New Roman" panose="02020603050405020304" pitchFamily="18" charset="0"/>
              <a:ea typeface="SimSun" panose="02010600030101010101" pitchFamily="2" charset="-122"/>
              <a:cs typeface="Mangal" panose="02040503050203030202" pitchFamily="18" charset="0"/>
            </a:endParaRPr>
          </a:p>
          <a:p>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Саша</a:t>
            </a:r>
            <a:endParaRPr lang="en-US" dirty="0"/>
          </a:p>
          <a:p>
            <a:endParaRPr lang="en-US" dirty="0"/>
          </a:p>
        </p:txBody>
      </p:sp>
      <p:sp>
        <p:nvSpPr>
          <p:cNvPr id="4" name="Slide Number Placeholder 3"/>
          <p:cNvSpPr>
            <a:spLocks noGrp="1"/>
          </p:cNvSpPr>
          <p:nvPr>
            <p:ph type="sldNum" sz="quarter" idx="5"/>
          </p:nvPr>
        </p:nvSpPr>
        <p:spPr/>
        <p:txBody>
          <a:bodyPr/>
          <a:lstStyle/>
          <a:p>
            <a:fld id="{AFB5640A-0782-2249-91B0-635ED6FB41D9}" type="slidenum">
              <a:rPr lang="en-US" smtClean="0"/>
              <a:t>15</a:t>
            </a:fld>
            <a:endParaRPr lang="en-US"/>
          </a:p>
        </p:txBody>
      </p:sp>
    </p:spTree>
    <p:extLst>
      <p:ext uri="{BB962C8B-B14F-4D97-AF65-F5344CB8AC3E}">
        <p14:creationId xmlns:p14="http://schemas.microsoft.com/office/powerpoint/2010/main" val="34267686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Около 300 ЖЯ в мире (желтые – городские, голубые – деревенские)</a:t>
            </a:r>
          </a:p>
          <a:p>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Саша</a:t>
            </a:r>
            <a:endParaRPr lang="en-US" dirty="0"/>
          </a:p>
          <a:p>
            <a:endParaRPr lang="en-US" dirty="0"/>
          </a:p>
        </p:txBody>
      </p:sp>
      <p:sp>
        <p:nvSpPr>
          <p:cNvPr id="4" name="Slide Number Placeholder 3"/>
          <p:cNvSpPr>
            <a:spLocks noGrp="1"/>
          </p:cNvSpPr>
          <p:nvPr>
            <p:ph type="sldNum" sz="quarter" idx="5"/>
          </p:nvPr>
        </p:nvSpPr>
        <p:spPr/>
        <p:txBody>
          <a:bodyPr/>
          <a:lstStyle/>
          <a:p>
            <a:fld id="{AFB5640A-0782-2249-91B0-635ED6FB41D9}" type="slidenum">
              <a:rPr lang="en-US" smtClean="0"/>
              <a:t>16</a:t>
            </a:fld>
            <a:endParaRPr lang="en-US"/>
          </a:p>
        </p:txBody>
      </p:sp>
    </p:spTree>
    <p:extLst>
      <p:ext uri="{BB962C8B-B14F-4D97-AF65-F5344CB8AC3E}">
        <p14:creationId xmlns:p14="http://schemas.microsoft.com/office/powerpoint/2010/main" val="27919145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Саша</a:t>
            </a:r>
            <a:endParaRPr lang="en-US" dirty="0"/>
          </a:p>
          <a:p>
            <a:endParaRPr lang="ru-RU" dirty="0"/>
          </a:p>
        </p:txBody>
      </p:sp>
      <p:sp>
        <p:nvSpPr>
          <p:cNvPr id="4" name="Slide Number Placeholder 3"/>
          <p:cNvSpPr>
            <a:spLocks noGrp="1"/>
          </p:cNvSpPr>
          <p:nvPr>
            <p:ph type="sldNum" sz="quarter" idx="5"/>
          </p:nvPr>
        </p:nvSpPr>
        <p:spPr/>
        <p:txBody>
          <a:bodyPr/>
          <a:lstStyle/>
          <a:p>
            <a:fld id="{AFB5640A-0782-2249-91B0-635ED6FB41D9}" type="slidenum">
              <a:rPr lang="en-US" smtClean="0"/>
              <a:t>17</a:t>
            </a:fld>
            <a:endParaRPr lang="en-US"/>
          </a:p>
        </p:txBody>
      </p:sp>
    </p:spTree>
    <p:extLst>
      <p:ext uri="{BB962C8B-B14F-4D97-AF65-F5344CB8AC3E}">
        <p14:creationId xmlns:p14="http://schemas.microsoft.com/office/powerpoint/2010/main" val="24898194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800" kern="50" dirty="0">
                <a:solidFill>
                  <a:srgbClr val="000000"/>
                </a:solidFill>
                <a:effectLst/>
                <a:latin typeface="Times New Roman" panose="02020603050405020304" pitchFamily="18" charset="0"/>
                <a:ea typeface="SimSun" panose="02010600030101010101" pitchFamily="2" charset="-122"/>
                <a:cs typeface="Mangal" panose="02040503050203030202" pitchFamily="18" charset="0"/>
              </a:rPr>
              <a:t>2000е – типология ЖЯ</a:t>
            </a:r>
            <a:endParaRPr lang="en-GB" sz="1800" kern="50" dirty="0">
              <a:effectLst/>
              <a:latin typeface="Times New Roman" panose="02020603050405020304" pitchFamily="18" charset="0"/>
              <a:ea typeface="SimSun" panose="02010600030101010101" pitchFamily="2" charset="-122"/>
              <a:cs typeface="Mangal" panose="02040503050203030202" pitchFamily="18" charset="0"/>
            </a:endParaRPr>
          </a:p>
          <a:p>
            <a:r>
              <a:rPr lang="ru-RU" sz="1800" kern="50" dirty="0">
                <a:solidFill>
                  <a:srgbClr val="000000"/>
                </a:solidFill>
                <a:effectLst/>
                <a:latin typeface="Times New Roman" panose="02020603050405020304" pitchFamily="18" charset="0"/>
                <a:ea typeface="SimSun" panose="02010600030101010101" pitchFamily="2" charset="-122"/>
                <a:cs typeface="Mangal" panose="02040503050203030202" pitchFamily="18" charset="0"/>
              </a:rPr>
              <a:t>В настоящее время ЖЯ активно изучаются, функционируют центры ЖЯ, проводятся школы и конференции, выпускаются сборни</a:t>
            </a:r>
            <a:r>
              <a:rPr lang="en-GB" sz="1800" kern="50" dirty="0" err="1">
                <a:solidFill>
                  <a:srgbClr val="000000"/>
                </a:solidFill>
                <a:effectLst/>
                <a:latin typeface="Times New Roman" panose="02020603050405020304" pitchFamily="18" charset="0"/>
                <a:ea typeface="SimSun" panose="02010600030101010101" pitchFamily="2" charset="-122"/>
                <a:cs typeface="Mangal" panose="02040503050203030202" pitchFamily="18" charset="0"/>
              </a:rPr>
              <a:t>ик</a:t>
            </a:r>
            <a:endParaRPr lang="en-US" dirty="0"/>
          </a:p>
        </p:txBody>
      </p:sp>
      <p:sp>
        <p:nvSpPr>
          <p:cNvPr id="4" name="Slide Number Placeholder 3"/>
          <p:cNvSpPr>
            <a:spLocks noGrp="1"/>
          </p:cNvSpPr>
          <p:nvPr>
            <p:ph type="sldNum" sz="quarter" idx="5"/>
          </p:nvPr>
        </p:nvSpPr>
        <p:spPr/>
        <p:txBody>
          <a:bodyPr/>
          <a:lstStyle/>
          <a:p>
            <a:fld id="{AFB5640A-0782-2249-91B0-635ED6FB41D9}" type="slidenum">
              <a:rPr lang="en-US" smtClean="0"/>
              <a:t>18</a:t>
            </a:fld>
            <a:endParaRPr lang="en-US"/>
          </a:p>
        </p:txBody>
      </p:sp>
    </p:spTree>
    <p:extLst>
      <p:ext uri="{BB962C8B-B14F-4D97-AF65-F5344CB8AC3E}">
        <p14:creationId xmlns:p14="http://schemas.microsoft.com/office/powerpoint/2010/main" val="42335461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Лера</a:t>
            </a:r>
            <a:endParaRPr lang="en-US" dirty="0"/>
          </a:p>
        </p:txBody>
      </p:sp>
      <p:sp>
        <p:nvSpPr>
          <p:cNvPr id="4" name="Slide Number Placeholder 3"/>
          <p:cNvSpPr>
            <a:spLocks noGrp="1"/>
          </p:cNvSpPr>
          <p:nvPr>
            <p:ph type="sldNum" sz="quarter" idx="5"/>
          </p:nvPr>
        </p:nvSpPr>
        <p:spPr/>
        <p:txBody>
          <a:bodyPr/>
          <a:lstStyle/>
          <a:p>
            <a:fld id="{AFB5640A-0782-2249-91B0-635ED6FB41D9}" type="slidenum">
              <a:rPr lang="en-US" smtClean="0"/>
              <a:t>19</a:t>
            </a:fld>
            <a:endParaRPr lang="en-US"/>
          </a:p>
        </p:txBody>
      </p:sp>
    </p:spTree>
    <p:extLst>
      <p:ext uri="{BB962C8B-B14F-4D97-AF65-F5344CB8AC3E}">
        <p14:creationId xmlns:p14="http://schemas.microsoft.com/office/powerpoint/2010/main" val="28007230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Лера</a:t>
            </a:r>
            <a:endParaRPr lang="en-US" dirty="0"/>
          </a:p>
        </p:txBody>
      </p:sp>
      <p:sp>
        <p:nvSpPr>
          <p:cNvPr id="4" name="Slide Number Placeholder 3"/>
          <p:cNvSpPr>
            <a:spLocks noGrp="1"/>
          </p:cNvSpPr>
          <p:nvPr>
            <p:ph type="sldNum" sz="quarter" idx="5"/>
          </p:nvPr>
        </p:nvSpPr>
        <p:spPr/>
        <p:txBody>
          <a:bodyPr/>
          <a:lstStyle/>
          <a:p>
            <a:fld id="{AFB5640A-0782-2249-91B0-635ED6FB41D9}" type="slidenum">
              <a:rPr lang="en-US" smtClean="0"/>
              <a:t>20</a:t>
            </a:fld>
            <a:endParaRPr lang="en-US"/>
          </a:p>
        </p:txBody>
      </p:sp>
    </p:spTree>
    <p:extLst>
      <p:ext uri="{BB962C8B-B14F-4D97-AF65-F5344CB8AC3E}">
        <p14:creationId xmlns:p14="http://schemas.microsoft.com/office/powerpoint/2010/main" val="1618718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Мы, ученые, знаем, что это не так. Но развенчание этих мифов поможет нам определить некоторые важнейшие свойства </a:t>
            </a:r>
            <a:r>
              <a:rPr lang="ru-RU" dirty="0" err="1"/>
              <a:t>ЖЯов</a:t>
            </a:r>
            <a:endParaRPr lang="ru-RU" dirty="0"/>
          </a:p>
          <a:p>
            <a:endParaRPr lang="ru-RU" dirty="0"/>
          </a:p>
          <a:p>
            <a:r>
              <a:rPr lang="ru-RU" dirty="0"/>
              <a:t>Саша</a:t>
            </a:r>
          </a:p>
        </p:txBody>
      </p:sp>
      <p:sp>
        <p:nvSpPr>
          <p:cNvPr id="4" name="Slide Number Placeholder 3"/>
          <p:cNvSpPr>
            <a:spLocks noGrp="1"/>
          </p:cNvSpPr>
          <p:nvPr>
            <p:ph type="sldNum" sz="quarter" idx="5"/>
          </p:nvPr>
        </p:nvSpPr>
        <p:spPr/>
        <p:txBody>
          <a:bodyPr/>
          <a:lstStyle/>
          <a:p>
            <a:fld id="{AFB5640A-0782-2249-91B0-635ED6FB41D9}" type="slidenum">
              <a:rPr lang="en-US" smtClean="0"/>
              <a:t>3</a:t>
            </a:fld>
            <a:endParaRPr lang="en-US"/>
          </a:p>
        </p:txBody>
      </p:sp>
    </p:spTree>
    <p:extLst>
      <p:ext uri="{BB962C8B-B14F-4D97-AF65-F5344CB8AC3E}">
        <p14:creationId xmlns:p14="http://schemas.microsoft.com/office/powerpoint/2010/main" val="16318522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Following the two-sign stage, children begin to produce more complex aspects of sign language grammar: articulating the location and movement of signs in space to express linguistic relations, marking plurals and using a rich set of morphological markers (e.g. Morgan, Herman, Barriere &amp; Woll, 2008). </a:t>
            </a:r>
          </a:p>
          <a:p>
            <a:pPr marL="0" indent="0">
              <a:buNone/>
            </a:pPr>
            <a:r>
              <a:rPr lang="en-US" dirty="0"/>
              <a:t>1) earlier signing has been reported (8.5 months vs 10-11 months in hearing): methodological issue? Meier &amp; Newport (1990): early advantage for first signs but not for subsequent milestones such as 10-word vocabulary and first word combinations</a:t>
            </a:r>
          </a:p>
          <a:p>
            <a:pPr marL="0" indent="0">
              <a:buNone/>
            </a:pPr>
            <a:r>
              <a:rPr lang="en-US" dirty="0"/>
              <a:t>2) no evidence of a vocabulary spurt in early ASL (Anderson &amp; Reilly, 2002), but evidence in BSL (Woolfe et al., 2010) (may me methodological too: limited spacings/timepoints)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AFB5640A-0782-2249-91B0-635ED6FB41D9}" type="slidenum">
              <a:rPr lang="en-US" smtClean="0"/>
              <a:t>21</a:t>
            </a:fld>
            <a:endParaRPr lang="en-US"/>
          </a:p>
        </p:txBody>
      </p:sp>
    </p:spTree>
    <p:extLst>
      <p:ext uri="{BB962C8B-B14F-4D97-AF65-F5344CB8AC3E}">
        <p14:creationId xmlns:p14="http://schemas.microsoft.com/office/powerpoint/2010/main" val="5499596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children under 3, first signs are often iconic (Thompson et al., 2012; 31 deaf native signing children, age 8- to 30-months), even with phonological complexity factored out</a:t>
            </a:r>
            <a:endParaRPr lang="ru-RU"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a:t>До 1/3</a:t>
            </a:r>
            <a:endParaRPr lang="en-US" sz="1200" dirty="0"/>
          </a:p>
          <a:p>
            <a:endParaRPr lang="ru-RU" dirty="0"/>
          </a:p>
          <a:p>
            <a:r>
              <a:rPr lang="ru-RU" dirty="0" err="1"/>
              <a:t>T</a:t>
            </a:r>
            <a:r>
              <a:rPr lang="en-US" dirty="0"/>
              <a:t>he road to language is iconic</a:t>
            </a:r>
          </a:p>
        </p:txBody>
      </p:sp>
      <p:sp>
        <p:nvSpPr>
          <p:cNvPr id="4" name="Slide Number Placeholder 3"/>
          <p:cNvSpPr>
            <a:spLocks noGrp="1"/>
          </p:cNvSpPr>
          <p:nvPr>
            <p:ph type="sldNum" sz="quarter" idx="5"/>
          </p:nvPr>
        </p:nvSpPr>
        <p:spPr/>
        <p:txBody>
          <a:bodyPr/>
          <a:lstStyle/>
          <a:p>
            <a:fld id="{AFB5640A-0782-2249-91B0-635ED6FB41D9}" type="slidenum">
              <a:rPr lang="en-US" smtClean="0"/>
              <a:t>22</a:t>
            </a:fld>
            <a:endParaRPr lang="en-US"/>
          </a:p>
        </p:txBody>
      </p:sp>
    </p:spTree>
    <p:extLst>
      <p:ext uri="{BB962C8B-B14F-4D97-AF65-F5344CB8AC3E}">
        <p14:creationId xmlns:p14="http://schemas.microsoft.com/office/powerpoint/2010/main" val="14606995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Language development is linked to motor experience (iconic action signs are easily mapped to sensory-motor experience); and iconicity is a communicative strategy of deaf parents (Ortega et al., 2014)</a:t>
            </a:r>
          </a:p>
          <a:p>
            <a:endParaRPr lang="en-US" dirty="0"/>
          </a:p>
        </p:txBody>
      </p:sp>
      <p:sp>
        <p:nvSpPr>
          <p:cNvPr id="4" name="Slide Number Placeholder 3"/>
          <p:cNvSpPr>
            <a:spLocks noGrp="1"/>
          </p:cNvSpPr>
          <p:nvPr>
            <p:ph type="sldNum" sz="quarter" idx="5"/>
          </p:nvPr>
        </p:nvSpPr>
        <p:spPr/>
        <p:txBody>
          <a:bodyPr/>
          <a:lstStyle/>
          <a:p>
            <a:fld id="{AFB5640A-0782-2249-91B0-635ED6FB41D9}" type="slidenum">
              <a:rPr lang="en-US" smtClean="0"/>
              <a:t>24</a:t>
            </a:fld>
            <a:endParaRPr lang="en-US"/>
          </a:p>
        </p:txBody>
      </p:sp>
    </p:spTree>
    <p:extLst>
      <p:ext uri="{BB962C8B-B14F-4D97-AF65-F5344CB8AC3E}">
        <p14:creationId xmlns:p14="http://schemas.microsoft.com/office/powerpoint/2010/main" val="8653588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2C93A-569E-CA43-8BA1-7797FE219ABA}" type="slidenum">
              <a:rPr lang="en-US" smtClean="0"/>
              <a:t>25</a:t>
            </a:fld>
            <a:endParaRPr lang="en-US"/>
          </a:p>
        </p:txBody>
      </p:sp>
    </p:spTree>
    <p:extLst>
      <p:ext uri="{BB962C8B-B14F-4D97-AF65-F5344CB8AC3E}">
        <p14:creationId xmlns:p14="http://schemas.microsoft.com/office/powerpoint/2010/main" val="29563037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dirty="0"/>
              <a:t>Глухие носители ЖЯ с рождения показывают более высокие результаты в языковых тестах, чем те, кто усвоил язык позднее </a:t>
            </a:r>
            <a:r>
              <a:rPr lang="en-US" sz="1200" dirty="0"/>
              <a:t>(</a:t>
            </a:r>
            <a:r>
              <a:rPr lang="en-US" sz="1200" dirty="0" err="1"/>
              <a:t>Zorzi</a:t>
            </a:r>
            <a:r>
              <a:rPr lang="en-US" sz="1200" dirty="0"/>
              <a:t> et al., 2022)</a:t>
            </a:r>
          </a:p>
          <a:p>
            <a:r>
              <a:rPr lang="ru-RU" sz="1200" dirty="0"/>
              <a:t>Они часто используются в качестве «языковых моделей» для оценки и описания языка (а также в исследованиях влияния глухоты на реорганизацию мозга)</a:t>
            </a:r>
            <a:endParaRPr lang="en-US" sz="1200" dirty="0"/>
          </a:p>
          <a:p>
            <a:endParaRPr lang="en-US" dirty="0"/>
          </a:p>
        </p:txBody>
      </p:sp>
      <p:sp>
        <p:nvSpPr>
          <p:cNvPr id="4" name="Slide Number Placeholder 3"/>
          <p:cNvSpPr>
            <a:spLocks noGrp="1"/>
          </p:cNvSpPr>
          <p:nvPr>
            <p:ph type="sldNum" sz="quarter" idx="5"/>
          </p:nvPr>
        </p:nvSpPr>
        <p:spPr/>
        <p:txBody>
          <a:bodyPr/>
          <a:lstStyle/>
          <a:p>
            <a:fld id="{AFB5640A-0782-2249-91B0-635ED6FB41D9}" type="slidenum">
              <a:rPr lang="en-US" smtClean="0"/>
              <a:t>26</a:t>
            </a:fld>
            <a:endParaRPr lang="en-US"/>
          </a:p>
        </p:txBody>
      </p:sp>
    </p:spTree>
    <p:extLst>
      <p:ext uri="{BB962C8B-B14F-4D97-AF65-F5344CB8AC3E}">
        <p14:creationId xmlns:p14="http://schemas.microsoft.com/office/powerpoint/2010/main" val="34074787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F859C-C8FD-04E2-C71B-6176B9A37D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902B16-3CFE-5761-599D-8158D3AC0A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12E49D-2C1D-9C8C-6635-1983D31DF08F}"/>
              </a:ext>
            </a:extLst>
          </p:cNvPr>
          <p:cNvSpPr>
            <a:spLocks noGrp="1"/>
          </p:cNvSpPr>
          <p:nvPr>
            <p:ph type="body" idx="1"/>
          </p:nvPr>
        </p:nvSpPr>
        <p:spPr/>
        <p:txBody>
          <a:bodyPr/>
          <a:lstStyle/>
          <a:p>
            <a:r>
              <a:rPr lang="en-US" dirty="0"/>
              <a:t>Note that I use the term deaf signers: most people who may be classified as deaf do not sign</a:t>
            </a:r>
          </a:p>
        </p:txBody>
      </p:sp>
      <p:sp>
        <p:nvSpPr>
          <p:cNvPr id="4" name="Slide Number Placeholder 3">
            <a:extLst>
              <a:ext uri="{FF2B5EF4-FFF2-40B4-BE49-F238E27FC236}">
                <a16:creationId xmlns:a16="http://schemas.microsoft.com/office/drawing/2014/main" id="{48AC048F-1B44-EC75-0CC5-C99DA67CB256}"/>
              </a:ext>
            </a:extLst>
          </p:cNvPr>
          <p:cNvSpPr>
            <a:spLocks noGrp="1"/>
          </p:cNvSpPr>
          <p:nvPr>
            <p:ph type="sldNum" sz="quarter" idx="5"/>
          </p:nvPr>
        </p:nvSpPr>
        <p:spPr/>
        <p:txBody>
          <a:bodyPr/>
          <a:lstStyle/>
          <a:p>
            <a:fld id="{9682C93A-569E-CA43-8BA1-7797FE219ABA}" type="slidenum">
              <a:rPr lang="en-US" smtClean="0"/>
              <a:t>29</a:t>
            </a:fld>
            <a:endParaRPr lang="en-US"/>
          </a:p>
        </p:txBody>
      </p:sp>
    </p:spTree>
    <p:extLst>
      <p:ext uri="{BB962C8B-B14F-4D97-AF65-F5344CB8AC3E}">
        <p14:creationId xmlns:p14="http://schemas.microsoft.com/office/powerpoint/2010/main" val="27453087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A22E9-D9C8-C450-3013-A7DADDC52A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A729A3-ACEC-2A12-783D-2F3E771649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6D623F-49D5-85C5-13E4-6ACCCBFFF42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stop was almost empty’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lack of accessible language input in any modality will have significant effects on their language development, also in spoken language, on their reading and other cognitive functions</a:t>
            </a:r>
          </a:p>
          <a:p>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latin typeface="+mn-lt"/>
                <a:ea typeface="+mn-ea"/>
                <a:cs typeface="+mn-cs"/>
              </a:rPr>
              <a:t>Кохлеарный имплант</a:t>
            </a:r>
            <a:r>
              <a:rPr lang="en-US" sz="1200" kern="1200" dirty="0">
                <a:solidFill>
                  <a:schemeClr val="tx1"/>
                </a:solidFill>
                <a:latin typeface="+mn-lt"/>
                <a:ea typeface="+mn-ea"/>
                <a:cs typeface="+mn-cs"/>
              </a:rPr>
              <a:t>: </a:t>
            </a:r>
            <a:r>
              <a:rPr lang="en-US" sz="1200" kern="1200" dirty="0">
                <a:solidFill>
                  <a:schemeClr val="tx1"/>
                </a:solidFill>
                <a:latin typeface="+mn-lt"/>
                <a:ea typeface="+mn-ea"/>
                <a:cs typeface="+mn-cs"/>
                <a:hlinkClick r:id="rId3"/>
              </a:rPr>
              <a:t>https://www.youtube.com/watch?v=SpKKYBkJ9Hw</a:t>
            </a:r>
            <a:endParaRPr lang="en-US" sz="1200" kern="1200" dirty="0">
              <a:solidFill>
                <a:schemeClr val="tx1"/>
              </a:solidFill>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A901887C-7F67-EE86-EE6B-53904F93BBD7}"/>
              </a:ext>
            </a:extLst>
          </p:cNvPr>
          <p:cNvSpPr>
            <a:spLocks noGrp="1"/>
          </p:cNvSpPr>
          <p:nvPr>
            <p:ph type="sldNum" sz="quarter" idx="5"/>
          </p:nvPr>
        </p:nvSpPr>
        <p:spPr/>
        <p:txBody>
          <a:bodyPr/>
          <a:lstStyle/>
          <a:p>
            <a:fld id="{9682C93A-569E-CA43-8BA1-7797FE219ABA}" type="slidenum">
              <a:rPr lang="en-US" smtClean="0"/>
              <a:t>30</a:t>
            </a:fld>
            <a:endParaRPr lang="en-US"/>
          </a:p>
        </p:txBody>
      </p:sp>
    </p:spTree>
    <p:extLst>
      <p:ext uri="{BB962C8B-B14F-4D97-AF65-F5344CB8AC3E}">
        <p14:creationId xmlns:p14="http://schemas.microsoft.com/office/powerpoint/2010/main" val="32150935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Deaf mothers rely more on visual strategies to regain infant attention</a:t>
            </a:r>
          </a:p>
          <a:p>
            <a:r>
              <a:rPr lang="en-US" dirty="0"/>
              <a:t>Hearing mothers put greater emphasis on </a:t>
            </a:r>
            <a:r>
              <a:rPr lang="en-US" dirty="0" err="1"/>
              <a:t>vocalisations</a:t>
            </a:r>
            <a:r>
              <a:rPr lang="en-US" dirty="0"/>
              <a:t> (Koester et al., 1998)</a:t>
            </a:r>
          </a:p>
          <a:p>
            <a:endParaRPr lang="en-US" dirty="0"/>
          </a:p>
        </p:txBody>
      </p:sp>
      <p:sp>
        <p:nvSpPr>
          <p:cNvPr id="4" name="Slide Number Placeholder 3"/>
          <p:cNvSpPr>
            <a:spLocks noGrp="1"/>
          </p:cNvSpPr>
          <p:nvPr>
            <p:ph type="sldNum" sz="quarter" idx="5"/>
          </p:nvPr>
        </p:nvSpPr>
        <p:spPr/>
        <p:txBody>
          <a:bodyPr/>
          <a:lstStyle/>
          <a:p>
            <a:fld id="{9682C93A-569E-CA43-8BA1-7797FE219ABA}" type="slidenum">
              <a:rPr lang="en-US" smtClean="0"/>
              <a:t>33</a:t>
            </a:fld>
            <a:endParaRPr lang="en-US"/>
          </a:p>
        </p:txBody>
      </p:sp>
    </p:spTree>
    <p:extLst>
      <p:ext uri="{BB962C8B-B14F-4D97-AF65-F5344CB8AC3E}">
        <p14:creationId xmlns:p14="http://schemas.microsoft.com/office/powerpoint/2010/main" val="3922072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err="1"/>
              <a:t>Нейропластичность</a:t>
            </a:r>
            <a:r>
              <a:rPr lang="ru-RU" dirty="0"/>
              <a:t> мозга в раннем возрасте позволяет усвоение функций при поступление необходимых стимулов</a:t>
            </a:r>
          </a:p>
          <a:p>
            <a:endParaRPr lang="ru-RU" dirty="0"/>
          </a:p>
          <a:p>
            <a:r>
              <a:rPr lang="en-GB" b="0" i="1" dirty="0">
                <a:solidFill>
                  <a:srgbClr val="1B1B1B"/>
                </a:solidFill>
                <a:effectLst/>
                <a:latin typeface="Cambria" panose="02040503050406030204" pitchFamily="18" charset="0"/>
              </a:rPr>
              <a:t>The brain acquires certain skills—from visual perception to language—during critical windows, specific times in early life when the brain is actively shaped by environmental input.</a:t>
            </a:r>
            <a:endParaRPr lang="ru-RU" b="0" i="1" dirty="0">
              <a:solidFill>
                <a:srgbClr val="1B1B1B"/>
              </a:solidFill>
              <a:effectLst/>
              <a:latin typeface="Cambria" panose="02040503050406030204" pitchFamily="18" charset="0"/>
            </a:endParaRPr>
          </a:p>
          <a:p>
            <a:r>
              <a:rPr lang="en-GB" b="0" i="0" dirty="0">
                <a:solidFill>
                  <a:srgbClr val="1B1B1B"/>
                </a:solidFill>
                <a:effectLst/>
                <a:latin typeface="Cambria" panose="02040503050406030204" pitchFamily="18" charset="0"/>
              </a:rPr>
              <a:t>A critical period is the time when environmental input is required for the proper development of a particular brain circuit. If the circuit is left unstimulated, the brain function served by that circuit will be permanently compromised. Until recently, there were no interventions that could reverse this outcome. A sensitive period, less stringent than a critical period, is the time when environmental experiences have the greatest impact on brain circuitry. The circuits in question can also be shaped by experiences later in life, but to a lesser degree.</a:t>
            </a:r>
            <a:r>
              <a:rPr lang="en-GB" b="0" i="0" u="sng" dirty="0">
                <a:solidFill>
                  <a:srgbClr val="005EA2"/>
                </a:solidFill>
                <a:effectLst/>
                <a:latin typeface="Cambria" panose="02040503050406030204" pitchFamily="18" charset="0"/>
                <a:hlinkClick r:id="rId3"/>
              </a:rPr>
              <a:t>4</a:t>
            </a:r>
            <a:r>
              <a:rPr lang="en-GB" b="0" i="0" dirty="0">
                <a:solidFill>
                  <a:srgbClr val="1B1B1B"/>
                </a:solidFill>
                <a:effectLst/>
                <a:latin typeface="Cambria" panose="02040503050406030204" pitchFamily="18" charset="0"/>
              </a:rPr>
              <a:t> As indicated in </a:t>
            </a:r>
            <a:r>
              <a:rPr lang="en-GB" b="0" i="0" u="sng" dirty="0">
                <a:solidFill>
                  <a:srgbClr val="005EA2"/>
                </a:solidFill>
                <a:effectLst/>
                <a:latin typeface="Cambria" panose="02040503050406030204" pitchFamily="18" charset="0"/>
                <a:hlinkClick r:id="rId4"/>
              </a:rPr>
              <a:t>Figure 1</a:t>
            </a:r>
            <a:r>
              <a:rPr lang="en-GB" b="0" i="0" dirty="0">
                <a:solidFill>
                  <a:srgbClr val="1B1B1B"/>
                </a:solidFill>
                <a:effectLst/>
                <a:latin typeface="Cambria" panose="02040503050406030204" pitchFamily="18" charset="0"/>
              </a:rPr>
              <a:t>, there are different critical or sensitive periods for different brain circuits and the various functions that they underlie.</a:t>
            </a:r>
            <a:endParaRPr lang="ru-RU" b="0" i="0" dirty="0">
              <a:solidFill>
                <a:srgbClr val="1B1B1B"/>
              </a:solidFill>
              <a:effectLst/>
              <a:latin typeface="Cambria" panose="02040503050406030204" pitchFamily="18" charset="0"/>
            </a:endParaRPr>
          </a:p>
          <a:p>
            <a:endParaRPr lang="ru-RU" b="0" i="0" dirty="0">
              <a:solidFill>
                <a:srgbClr val="1B1B1B"/>
              </a:solidFill>
              <a:effectLst/>
              <a:latin typeface="Cambria" panose="02040503050406030204" pitchFamily="18" charset="0"/>
            </a:endParaRPr>
          </a:p>
          <a:p>
            <a:r>
              <a:rPr lang="en-GB" b="0" i="0" dirty="0">
                <a:solidFill>
                  <a:srgbClr val="1B1B1B"/>
                </a:solidFill>
                <a:effectLst/>
                <a:latin typeface="Cambria" panose="02040503050406030204" pitchFamily="18" charset="0"/>
              </a:rPr>
              <a:t>In 1981, neurobiologists David Hubel and Torsten Wiesel won the Nobel Prize, in part for demonstrating that proper visual system development requires visual experience. Motivated by observations that children who suffer early visual deprivation due to cataracts can have lifelong visual impairments, they studied the visual system in cats and monkeys. They identified a clearly defined window during which input through both eyes is required for vision to develop normally. Unlike adult animals, whose vision is unaffected by a period of visual deprivation, in young animals if one eye is kept shut (deprived) during the critical period for ocular dominance, the animal will develop amblyopia—poor vision in that eye. Strikingly, even when amblyopia develops, the covered eye itself is unharmed. Instead, the brain structures serving that eye shrink and the territory is taken over by cells </a:t>
            </a:r>
            <a:r>
              <a:rPr lang="en-GB" b="0" i="0" dirty="0" err="1">
                <a:solidFill>
                  <a:srgbClr val="1B1B1B"/>
                </a:solidFill>
                <a:effectLst/>
                <a:latin typeface="Cambria" panose="02040503050406030204" pitchFamily="18" charset="0"/>
              </a:rPr>
              <a:t>favoring</a:t>
            </a:r>
            <a:r>
              <a:rPr lang="en-GB" b="0" i="0" dirty="0">
                <a:solidFill>
                  <a:srgbClr val="1B1B1B"/>
                </a:solidFill>
                <a:effectLst/>
                <a:latin typeface="Cambria" panose="02040503050406030204" pitchFamily="18" charset="0"/>
              </a:rPr>
              <a:t> the other eye.</a:t>
            </a:r>
            <a:endParaRPr lang="en-US" dirty="0"/>
          </a:p>
        </p:txBody>
      </p:sp>
      <p:sp>
        <p:nvSpPr>
          <p:cNvPr id="4" name="Slide Number Placeholder 3"/>
          <p:cNvSpPr>
            <a:spLocks noGrp="1"/>
          </p:cNvSpPr>
          <p:nvPr>
            <p:ph type="sldNum" sz="quarter" idx="5"/>
          </p:nvPr>
        </p:nvSpPr>
        <p:spPr/>
        <p:txBody>
          <a:bodyPr/>
          <a:lstStyle/>
          <a:p>
            <a:fld id="{9682C93A-569E-CA43-8BA1-7797FE219ABA}" type="slidenum">
              <a:rPr lang="en-US" smtClean="0"/>
              <a:t>34</a:t>
            </a:fld>
            <a:endParaRPr lang="en-US"/>
          </a:p>
        </p:txBody>
      </p:sp>
    </p:spTree>
    <p:extLst>
      <p:ext uri="{BB962C8B-B14F-4D97-AF65-F5344CB8AC3E}">
        <p14:creationId xmlns:p14="http://schemas.microsoft.com/office/powerpoint/2010/main" val="21248506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58DE6-A7E2-1665-FF8C-A294C6D3DF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F2DF6B-0DD3-1483-EA1F-725968BC41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6D5265-C976-0D66-677C-BEE4337ABB64}"/>
              </a:ext>
            </a:extLst>
          </p:cNvPr>
          <p:cNvSpPr>
            <a:spLocks noGrp="1"/>
          </p:cNvSpPr>
          <p:nvPr>
            <p:ph type="body" idx="1"/>
          </p:nvPr>
        </p:nvSpPr>
        <p:spPr/>
        <p:txBody>
          <a:bodyPr/>
          <a:lstStyle/>
          <a:p>
            <a:r>
              <a:rPr lang="ru-RU" dirty="0"/>
              <a:t>Этическая заявка</a:t>
            </a:r>
            <a:endParaRPr lang="en-US" dirty="0"/>
          </a:p>
        </p:txBody>
      </p:sp>
      <p:sp>
        <p:nvSpPr>
          <p:cNvPr id="4" name="Slide Number Placeholder 3">
            <a:extLst>
              <a:ext uri="{FF2B5EF4-FFF2-40B4-BE49-F238E27FC236}">
                <a16:creationId xmlns:a16="http://schemas.microsoft.com/office/drawing/2014/main" id="{79C22AE2-3215-F87D-68DF-7E34B4E7945B}"/>
              </a:ext>
            </a:extLst>
          </p:cNvPr>
          <p:cNvSpPr>
            <a:spLocks noGrp="1"/>
          </p:cNvSpPr>
          <p:nvPr>
            <p:ph type="sldNum" sz="quarter" idx="5"/>
          </p:nvPr>
        </p:nvSpPr>
        <p:spPr/>
        <p:txBody>
          <a:bodyPr/>
          <a:lstStyle/>
          <a:p>
            <a:fld id="{AFB5640A-0782-2249-91B0-635ED6FB41D9}" type="slidenum">
              <a:rPr lang="en-US" smtClean="0"/>
              <a:t>37</a:t>
            </a:fld>
            <a:endParaRPr lang="en-US"/>
          </a:p>
        </p:txBody>
      </p:sp>
    </p:spTree>
    <p:extLst>
      <p:ext uri="{BB962C8B-B14F-4D97-AF65-F5344CB8AC3E}">
        <p14:creationId xmlns:p14="http://schemas.microsoft.com/office/powerpoint/2010/main" val="2824768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Саша</a:t>
            </a:r>
            <a:endParaRPr lang="en-US" dirty="0"/>
          </a:p>
        </p:txBody>
      </p:sp>
      <p:sp>
        <p:nvSpPr>
          <p:cNvPr id="4" name="Slide Number Placeholder 3"/>
          <p:cNvSpPr>
            <a:spLocks noGrp="1"/>
          </p:cNvSpPr>
          <p:nvPr>
            <p:ph type="sldNum" sz="quarter" idx="5"/>
          </p:nvPr>
        </p:nvSpPr>
        <p:spPr/>
        <p:txBody>
          <a:bodyPr/>
          <a:lstStyle/>
          <a:p>
            <a:fld id="{AFB5640A-0782-2249-91B0-635ED6FB41D9}" type="slidenum">
              <a:rPr lang="en-US" smtClean="0"/>
              <a:t>4</a:t>
            </a:fld>
            <a:endParaRPr lang="en-US"/>
          </a:p>
        </p:txBody>
      </p:sp>
    </p:spTree>
    <p:extLst>
      <p:ext uri="{BB962C8B-B14F-4D97-AF65-F5344CB8AC3E}">
        <p14:creationId xmlns:p14="http://schemas.microsoft.com/office/powerpoint/2010/main" val="3016604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cyclowiki.org</a:t>
            </a:r>
            <a:r>
              <a:rPr lang="en-US" dirty="0"/>
              <a:t>/wiki/%D0%9E%D1%80%D0%B0%D0%BB%D0%B8%D0%B7%D0%BC#%D0%9E%D1%80%D0%B0%D0%BB%D0%B8%D0%B7%D0%BC_%D0%B2_%D0%A0%D0%BE%D1%81%D1%81%D0%B8%D0%B8</a:t>
            </a:r>
          </a:p>
        </p:txBody>
      </p:sp>
      <p:sp>
        <p:nvSpPr>
          <p:cNvPr id="4" name="Slide Number Placeholder 3"/>
          <p:cNvSpPr>
            <a:spLocks noGrp="1"/>
          </p:cNvSpPr>
          <p:nvPr>
            <p:ph type="sldNum" sz="quarter" idx="5"/>
          </p:nvPr>
        </p:nvSpPr>
        <p:spPr/>
        <p:txBody>
          <a:bodyPr/>
          <a:lstStyle/>
          <a:p>
            <a:fld id="{AFB5640A-0782-2249-91B0-635ED6FB41D9}" type="slidenum">
              <a:rPr lang="en-US" smtClean="0"/>
              <a:t>38</a:t>
            </a:fld>
            <a:endParaRPr lang="en-US"/>
          </a:p>
        </p:txBody>
      </p:sp>
    </p:spTree>
    <p:extLst>
      <p:ext uri="{BB962C8B-B14F-4D97-AF65-F5344CB8AC3E}">
        <p14:creationId xmlns:p14="http://schemas.microsoft.com/office/powerpoint/2010/main" val="18637778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Обсуждение: как можно использовать метод парных масок для сравнения ЖЯ и звучащего языка?</a:t>
            </a:r>
            <a:endParaRPr lang="en-US" dirty="0"/>
          </a:p>
        </p:txBody>
      </p:sp>
      <p:sp>
        <p:nvSpPr>
          <p:cNvPr id="4" name="Slide Number Placeholder 3"/>
          <p:cNvSpPr>
            <a:spLocks noGrp="1"/>
          </p:cNvSpPr>
          <p:nvPr>
            <p:ph type="sldNum" sz="quarter" idx="5"/>
          </p:nvPr>
        </p:nvSpPr>
        <p:spPr/>
        <p:txBody>
          <a:bodyPr/>
          <a:lstStyle/>
          <a:p>
            <a:fld id="{AFB5640A-0782-2249-91B0-635ED6FB41D9}" type="slidenum">
              <a:rPr lang="en-US" smtClean="0"/>
              <a:t>44</a:t>
            </a:fld>
            <a:endParaRPr lang="en-US"/>
          </a:p>
        </p:txBody>
      </p:sp>
    </p:spTree>
    <p:extLst>
      <p:ext uri="{BB962C8B-B14F-4D97-AF65-F5344CB8AC3E}">
        <p14:creationId xmlns:p14="http://schemas.microsoft.com/office/powerpoint/2010/main" val="42206851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endParaRPr lang="en-US" dirty="0"/>
          </a:p>
        </p:txBody>
      </p:sp>
      <p:sp>
        <p:nvSpPr>
          <p:cNvPr id="4" name="Slide Number Placeholder 3"/>
          <p:cNvSpPr>
            <a:spLocks noGrp="1"/>
          </p:cNvSpPr>
          <p:nvPr>
            <p:ph type="sldNum" sz="quarter" idx="5"/>
          </p:nvPr>
        </p:nvSpPr>
        <p:spPr/>
        <p:txBody>
          <a:bodyPr/>
          <a:lstStyle/>
          <a:p>
            <a:fld id="{AFB5640A-0782-2249-91B0-635ED6FB41D9}" type="slidenum">
              <a:rPr lang="en-US" smtClean="0"/>
              <a:t>47</a:t>
            </a:fld>
            <a:endParaRPr lang="en-US"/>
          </a:p>
        </p:txBody>
      </p:sp>
    </p:spTree>
    <p:extLst>
      <p:ext uri="{BB962C8B-B14F-4D97-AF65-F5344CB8AC3E}">
        <p14:creationId xmlns:p14="http://schemas.microsoft.com/office/powerpoint/2010/main" val="15151590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B5640A-0782-2249-91B0-635ED6FB41D9}" type="slidenum">
              <a:rPr lang="en-US" smtClean="0"/>
              <a:t>48</a:t>
            </a:fld>
            <a:endParaRPr lang="en-US"/>
          </a:p>
        </p:txBody>
      </p:sp>
    </p:spTree>
    <p:extLst>
      <p:ext uri="{BB962C8B-B14F-4D97-AF65-F5344CB8AC3E}">
        <p14:creationId xmlns:p14="http://schemas.microsoft.com/office/powerpoint/2010/main" val="1536743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Саша</a:t>
            </a:r>
            <a:endParaRPr lang="en-US" dirty="0"/>
          </a:p>
          <a:p>
            <a:endParaRPr lang="en-US" dirty="0"/>
          </a:p>
        </p:txBody>
      </p:sp>
      <p:sp>
        <p:nvSpPr>
          <p:cNvPr id="4" name="Slide Number Placeholder 3"/>
          <p:cNvSpPr>
            <a:spLocks noGrp="1"/>
          </p:cNvSpPr>
          <p:nvPr>
            <p:ph type="sldNum" sz="quarter" idx="5"/>
          </p:nvPr>
        </p:nvSpPr>
        <p:spPr/>
        <p:txBody>
          <a:bodyPr/>
          <a:lstStyle/>
          <a:p>
            <a:fld id="{AFB5640A-0782-2249-91B0-635ED6FB41D9}" type="slidenum">
              <a:rPr lang="en-US" smtClean="0"/>
              <a:t>5</a:t>
            </a:fld>
            <a:endParaRPr lang="en-US"/>
          </a:p>
        </p:txBody>
      </p:sp>
    </p:spTree>
    <p:extLst>
      <p:ext uri="{BB962C8B-B14F-4D97-AF65-F5344CB8AC3E}">
        <p14:creationId xmlns:p14="http://schemas.microsoft.com/office/powerpoint/2010/main" val="103523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Саша</a:t>
            </a:r>
            <a:endParaRPr lang="en-US" dirty="0"/>
          </a:p>
          <a:p>
            <a:endParaRPr lang="en-US" dirty="0"/>
          </a:p>
        </p:txBody>
      </p:sp>
      <p:sp>
        <p:nvSpPr>
          <p:cNvPr id="4" name="Slide Number Placeholder 3"/>
          <p:cNvSpPr>
            <a:spLocks noGrp="1"/>
          </p:cNvSpPr>
          <p:nvPr>
            <p:ph type="sldNum" sz="quarter" idx="5"/>
          </p:nvPr>
        </p:nvSpPr>
        <p:spPr/>
        <p:txBody>
          <a:bodyPr/>
          <a:lstStyle/>
          <a:p>
            <a:fld id="{AFB5640A-0782-2249-91B0-635ED6FB41D9}" type="slidenum">
              <a:rPr lang="en-US" smtClean="0"/>
              <a:t>6</a:t>
            </a:fld>
            <a:endParaRPr lang="en-US"/>
          </a:p>
        </p:txBody>
      </p:sp>
    </p:spTree>
    <p:extLst>
      <p:ext uri="{BB962C8B-B14F-4D97-AF65-F5344CB8AC3E}">
        <p14:creationId xmlns:p14="http://schemas.microsoft.com/office/powerpoint/2010/main" val="818171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Саша</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based on a corpus of 1944 standard signs drawn from the LIS dictionaries)</a:t>
            </a:r>
            <a:endParaRPr lang="en-US" dirty="0"/>
          </a:p>
          <a:p>
            <a:endParaRPr lang="en-US" dirty="0"/>
          </a:p>
        </p:txBody>
      </p:sp>
      <p:sp>
        <p:nvSpPr>
          <p:cNvPr id="4" name="Slide Number Placeholder 3"/>
          <p:cNvSpPr>
            <a:spLocks noGrp="1"/>
          </p:cNvSpPr>
          <p:nvPr>
            <p:ph type="sldNum" sz="quarter" idx="5"/>
          </p:nvPr>
        </p:nvSpPr>
        <p:spPr/>
        <p:txBody>
          <a:bodyPr/>
          <a:lstStyle/>
          <a:p>
            <a:fld id="{AFB5640A-0782-2249-91B0-635ED6FB41D9}" type="slidenum">
              <a:rPr lang="en-US" smtClean="0"/>
              <a:t>7</a:t>
            </a:fld>
            <a:endParaRPr lang="en-US"/>
          </a:p>
        </p:txBody>
      </p:sp>
    </p:spTree>
    <p:extLst>
      <p:ext uri="{BB962C8B-B14F-4D97-AF65-F5344CB8AC3E}">
        <p14:creationId xmlns:p14="http://schemas.microsoft.com/office/powerpoint/2010/main" val="2129212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Саша</a:t>
            </a:r>
            <a:endParaRPr lang="en-US" dirty="0"/>
          </a:p>
          <a:p>
            <a:endParaRPr lang="en-US" dirty="0"/>
          </a:p>
        </p:txBody>
      </p:sp>
      <p:sp>
        <p:nvSpPr>
          <p:cNvPr id="4" name="Slide Number Placeholder 3"/>
          <p:cNvSpPr>
            <a:spLocks noGrp="1"/>
          </p:cNvSpPr>
          <p:nvPr>
            <p:ph type="sldNum" sz="quarter" idx="5"/>
          </p:nvPr>
        </p:nvSpPr>
        <p:spPr/>
        <p:txBody>
          <a:bodyPr/>
          <a:lstStyle/>
          <a:p>
            <a:fld id="{AFB5640A-0782-2249-91B0-635ED6FB41D9}" type="slidenum">
              <a:rPr lang="en-US" smtClean="0"/>
              <a:t>8</a:t>
            </a:fld>
            <a:endParaRPr lang="en-US"/>
          </a:p>
        </p:txBody>
      </p:sp>
    </p:spTree>
    <p:extLst>
      <p:ext uri="{BB962C8B-B14F-4D97-AF65-F5344CB8AC3E}">
        <p14:creationId xmlns:p14="http://schemas.microsoft.com/office/powerpoint/2010/main" val="176109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Саша</a:t>
            </a:r>
            <a:endParaRPr lang="en-US" dirty="0"/>
          </a:p>
          <a:p>
            <a:endParaRPr lang="en-US" dirty="0"/>
          </a:p>
        </p:txBody>
      </p:sp>
      <p:sp>
        <p:nvSpPr>
          <p:cNvPr id="4" name="Slide Number Placeholder 3"/>
          <p:cNvSpPr>
            <a:spLocks noGrp="1"/>
          </p:cNvSpPr>
          <p:nvPr>
            <p:ph type="sldNum" sz="quarter" idx="5"/>
          </p:nvPr>
        </p:nvSpPr>
        <p:spPr/>
        <p:txBody>
          <a:bodyPr/>
          <a:lstStyle/>
          <a:p>
            <a:fld id="{AFB5640A-0782-2249-91B0-635ED6FB41D9}" type="slidenum">
              <a:rPr lang="en-US" smtClean="0"/>
              <a:t>9</a:t>
            </a:fld>
            <a:endParaRPr lang="en-US"/>
          </a:p>
        </p:txBody>
      </p:sp>
    </p:spTree>
    <p:extLst>
      <p:ext uri="{BB962C8B-B14F-4D97-AF65-F5344CB8AC3E}">
        <p14:creationId xmlns:p14="http://schemas.microsoft.com/office/powerpoint/2010/main" val="1553918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Саша</a:t>
            </a:r>
            <a:endParaRPr lang="en-US" dirty="0"/>
          </a:p>
          <a:p>
            <a:endParaRPr lang="en-US" dirty="0"/>
          </a:p>
        </p:txBody>
      </p:sp>
      <p:sp>
        <p:nvSpPr>
          <p:cNvPr id="4" name="Slide Number Placeholder 3"/>
          <p:cNvSpPr>
            <a:spLocks noGrp="1"/>
          </p:cNvSpPr>
          <p:nvPr>
            <p:ph type="sldNum" sz="quarter" idx="5"/>
          </p:nvPr>
        </p:nvSpPr>
        <p:spPr/>
        <p:txBody>
          <a:bodyPr/>
          <a:lstStyle/>
          <a:p>
            <a:fld id="{AFB5640A-0782-2249-91B0-635ED6FB41D9}" type="slidenum">
              <a:rPr lang="en-US" smtClean="0"/>
              <a:t>10</a:t>
            </a:fld>
            <a:endParaRPr lang="en-US"/>
          </a:p>
        </p:txBody>
      </p:sp>
    </p:spTree>
    <p:extLst>
      <p:ext uri="{BB962C8B-B14F-4D97-AF65-F5344CB8AC3E}">
        <p14:creationId xmlns:p14="http://schemas.microsoft.com/office/powerpoint/2010/main" val="625900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599"/>
            <a:ext cx="6675120" cy="2951825"/>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1/31/25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815366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1/31/25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233181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1/31/25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4"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2533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1/31/25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824243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6"/>
            <a:ext cx="9214884" cy="3159974"/>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7"/>
            <a:ext cx="7907079" cy="107388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1/31/25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861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1/31/25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751525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79" y="1371599"/>
            <a:ext cx="10890929"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1/31/25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989048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1/31/25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414788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1/31/25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741117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0" y="2972168"/>
            <a:ext cx="3859397" cy="322682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1/31/25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006724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0" y="2972167"/>
            <a:ext cx="3859397" cy="32268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1/31/25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093229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79" y="1371601"/>
            <a:ext cx="10890929" cy="109728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7DA38F49-B3E2-4BF0-BEC7-C30D34ABBB8D}" type="datetime1">
              <a:rPr lang="en-US" smtClean="0"/>
              <a:t>1/31/25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8967039"/>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7" r:id="rId6"/>
    <p:sldLayoutId id="2147483782" r:id="rId7"/>
    <p:sldLayoutId id="2147483783" r:id="rId8"/>
    <p:sldLayoutId id="2147483784" r:id="rId9"/>
    <p:sldLayoutId id="2147483786" r:id="rId10"/>
    <p:sldLayoutId id="2147483785" r:id="rId11"/>
  </p:sldLayoutIdLst>
  <p:hf sldNum="0" hdr="0" ftr="0" dt="0"/>
  <p:txStyles>
    <p:title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6.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07/relationships/hdphoto" Target="../media/hdphoto2.wdp"/><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07/relationships/hdphoto" Target="../media/hdphoto3.wdp"/><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14.svg"/><Relationship Id="rId5" Type="http://schemas.openxmlformats.org/officeDocument/2006/relationships/diagramQuickStyle" Target="../diagrams/quickStyle1.xml"/><Relationship Id="rId10" Type="http://schemas.openxmlformats.org/officeDocument/2006/relationships/image" Target="../media/image13.png"/><Relationship Id="rId4" Type="http://schemas.openxmlformats.org/officeDocument/2006/relationships/diagramLayout" Target="../diagrams/layout1.xml"/><Relationship Id="rId9" Type="http://schemas.openxmlformats.org/officeDocument/2006/relationships/image" Target="../media/image12.sv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s://rsl-research-explore.garagemca.org/"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https://www.hse.ru/neuroling/deafness_and_language"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EFCB75-B349-74EF-300A-64C33F16A99A}"/>
              </a:ext>
            </a:extLst>
          </p:cNvPr>
          <p:cNvSpPr>
            <a:spLocks noGrp="1"/>
          </p:cNvSpPr>
          <p:nvPr>
            <p:ph type="ctrTitle"/>
          </p:nvPr>
        </p:nvSpPr>
        <p:spPr>
          <a:xfrm>
            <a:off x="477672" y="1032765"/>
            <a:ext cx="11368528" cy="1386344"/>
          </a:xfrm>
        </p:spPr>
        <p:txBody>
          <a:bodyPr anchor="b">
            <a:normAutofit/>
          </a:bodyPr>
          <a:lstStyle/>
          <a:p>
            <a:pPr rtl="0">
              <a:lnSpc>
                <a:spcPct val="90000"/>
              </a:lnSpc>
            </a:pPr>
            <a:r>
              <a:rPr lang="ru-RU" sz="3500" b="0" i="0" u="none" strike="noStrike" dirty="0">
                <a:effectLst/>
              </a:rPr>
              <a:t>Введение в исследования жестового языка и языкового опыта глухих и слабослышащих людей</a:t>
            </a:r>
            <a:endParaRPr lang="en-US" sz="3500" dirty="0"/>
          </a:p>
        </p:txBody>
      </p:sp>
      <p:sp>
        <p:nvSpPr>
          <p:cNvPr id="3" name="Subtitle 2">
            <a:extLst>
              <a:ext uri="{FF2B5EF4-FFF2-40B4-BE49-F238E27FC236}">
                <a16:creationId xmlns:a16="http://schemas.microsoft.com/office/drawing/2014/main" id="{EAE5B356-47D8-2E98-5CD1-DF5C892583C4}"/>
              </a:ext>
            </a:extLst>
          </p:cNvPr>
          <p:cNvSpPr>
            <a:spLocks noGrp="1"/>
          </p:cNvSpPr>
          <p:nvPr>
            <p:ph type="subTitle" idx="1"/>
          </p:nvPr>
        </p:nvSpPr>
        <p:spPr>
          <a:xfrm>
            <a:off x="7535756" y="5046280"/>
            <a:ext cx="4308672" cy="1632303"/>
          </a:xfrm>
        </p:spPr>
        <p:txBody>
          <a:bodyPr anchor="t">
            <a:noAutofit/>
          </a:bodyPr>
          <a:lstStyle/>
          <a:p>
            <a:pPr>
              <a:lnSpc>
                <a:spcPct val="120000"/>
              </a:lnSpc>
            </a:pPr>
            <a:r>
              <a:rPr lang="ru-RU" sz="1100" dirty="0"/>
              <a:t>Александра СИДОРКИНА (ФИКЛ)</a:t>
            </a:r>
          </a:p>
          <a:p>
            <a:pPr>
              <a:lnSpc>
                <a:spcPct val="120000"/>
              </a:lnSpc>
            </a:pPr>
            <a:r>
              <a:rPr lang="ru-RU" sz="1100" dirty="0"/>
              <a:t>Марина </a:t>
            </a:r>
            <a:r>
              <a:rPr lang="ru-RU" sz="1100" dirty="0" err="1"/>
              <a:t>Голецкая</a:t>
            </a:r>
            <a:r>
              <a:rPr lang="ru-RU" sz="1100" dirty="0"/>
              <a:t> (ФИКЛ)</a:t>
            </a:r>
          </a:p>
          <a:p>
            <a:pPr>
              <a:lnSpc>
                <a:spcPct val="120000"/>
              </a:lnSpc>
            </a:pPr>
            <a:r>
              <a:rPr lang="ru-RU" sz="1100" dirty="0"/>
              <a:t>Валерия Виноградова (</a:t>
            </a:r>
            <a:r>
              <a:rPr lang="ru-RU" sz="1100" dirty="0" err="1"/>
              <a:t>ЦЯиМ</a:t>
            </a:r>
            <a:r>
              <a:rPr lang="ru-RU" sz="1100" dirty="0"/>
              <a:t>)</a:t>
            </a:r>
          </a:p>
          <a:p>
            <a:pPr>
              <a:lnSpc>
                <a:spcPct val="120000"/>
              </a:lnSpc>
            </a:pPr>
            <a:endParaRPr lang="ru-RU" sz="1100" dirty="0"/>
          </a:p>
          <a:p>
            <a:pPr>
              <a:lnSpc>
                <a:spcPct val="120000"/>
              </a:lnSpc>
            </a:pPr>
            <a:r>
              <a:rPr lang="ru-RU" sz="1100" dirty="0"/>
              <a:t>31.01.2025, Центр языка и мозга</a:t>
            </a:r>
            <a:endParaRPr lang="en-US" sz="1100" dirty="0"/>
          </a:p>
        </p:txBody>
      </p:sp>
      <p:cxnSp>
        <p:nvCxnSpPr>
          <p:cNvPr id="23" name="Straight Connector 22">
            <a:extLst>
              <a:ext uri="{FF2B5EF4-FFF2-40B4-BE49-F238E27FC236}">
                <a16:creationId xmlns:a16="http://schemas.microsoft.com/office/drawing/2014/main" id="{6CA391F1-4B2C-521B-F6A5-52C74B3034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75848" y="4711579"/>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6741A338-D1D8-4F83-C033-6BFD1BA1A31D}"/>
              </a:ext>
            </a:extLst>
          </p:cNvPr>
          <p:cNvSpPr txBox="1">
            <a:spLocks/>
          </p:cNvSpPr>
          <p:nvPr/>
        </p:nvSpPr>
        <p:spPr>
          <a:xfrm>
            <a:off x="477671" y="2652250"/>
            <a:ext cx="10958115" cy="1172408"/>
          </a:xfrm>
          <a:prstGeom prst="rect">
            <a:avLst/>
          </a:prstGeom>
        </p:spPr>
        <p:txBody>
          <a:bodyPr vert="horz" lIns="91440" tIns="45720" rIns="91440" bIns="45720" rtlCol="0" anchor="t">
            <a:normAutofit/>
          </a:bodyPr>
          <a:lstStyle>
            <a:lvl1pPr marL="0" indent="0" algn="l" defTabSz="914400" rtl="0" eaLnBrk="1" latinLnBrk="0" hangingPunct="1">
              <a:lnSpc>
                <a:spcPct val="130000"/>
              </a:lnSpc>
              <a:spcBef>
                <a:spcPts val="1000"/>
              </a:spcBef>
              <a:buSzPct val="87000"/>
              <a:buFont typeface="Arial" panose="020B0604020202020204" pitchFamily="34" charset="0"/>
              <a:buNone/>
              <a:defRPr sz="1800" b="1" kern="1200" cap="all" spc="300" baseline="0">
                <a:solidFill>
                  <a:schemeClr val="tx1"/>
                </a:solidFill>
                <a:latin typeface="+mn-lt"/>
                <a:ea typeface="+mn-ea"/>
                <a:cs typeface="+mn-cs"/>
              </a:defRPr>
            </a:lvl1pPr>
            <a:lvl2pPr marL="457200" indent="0" algn="ctr" defTabSz="914400" rtl="0" eaLnBrk="1" latinLnBrk="0" hangingPunct="1">
              <a:lnSpc>
                <a:spcPct val="120000"/>
              </a:lnSpc>
              <a:spcBef>
                <a:spcPts val="500"/>
              </a:spcBef>
              <a:buSzPct val="87000"/>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SzPct val="87000"/>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SzPct val="87000"/>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SzPct val="87000"/>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pPr>
            <a:r>
              <a:rPr lang="ru-RU" sz="1300" dirty="0"/>
              <a:t>Первый семинар НУГ «Психо- и социолингвистические исследования языка глухих»</a:t>
            </a:r>
          </a:p>
        </p:txBody>
      </p:sp>
    </p:spTree>
    <p:extLst>
      <p:ext uri="{BB962C8B-B14F-4D97-AF65-F5344CB8AC3E}">
        <p14:creationId xmlns:p14="http://schemas.microsoft.com/office/powerpoint/2010/main" val="24571125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9532F-AAAC-CD05-B7A2-8E08AF62F8EF}"/>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ru-RU" sz="2800" kern="1200" dirty="0" err="1">
                <a:latin typeface="+mj-lt"/>
                <a:ea typeface="+mj-ea"/>
                <a:cs typeface="+mj-cs"/>
              </a:rPr>
              <a:t>Иконичность</a:t>
            </a:r>
            <a:r>
              <a:rPr lang="en-US" sz="2800" kern="1200" dirty="0">
                <a:latin typeface="+mj-lt"/>
                <a:ea typeface="+mj-ea"/>
                <a:cs typeface="+mj-cs"/>
              </a:rPr>
              <a:t> ≠ </a:t>
            </a:r>
            <a:r>
              <a:rPr lang="ru-RU" sz="2800" kern="1200" dirty="0">
                <a:latin typeface="+mj-lt"/>
                <a:ea typeface="+mj-ea"/>
                <a:cs typeface="+mj-cs"/>
              </a:rPr>
              <a:t>Прозрачность</a:t>
            </a:r>
            <a:endParaRPr lang="en-US" sz="2800" kern="1200" dirty="0">
              <a:solidFill>
                <a:srgbClr val="FFFFFF"/>
              </a:solidFill>
              <a:latin typeface="+mj-lt"/>
              <a:ea typeface="+mj-ea"/>
              <a:cs typeface="+mj-cs"/>
            </a:endParaRPr>
          </a:p>
        </p:txBody>
      </p:sp>
      <p:pic>
        <p:nvPicPr>
          <p:cNvPr id="3" name="RSL iconic">
            <a:hlinkClick r:id="" action="ppaction://media"/>
            <a:extLst>
              <a:ext uri="{FF2B5EF4-FFF2-40B4-BE49-F238E27FC236}">
                <a16:creationId xmlns:a16="http://schemas.microsoft.com/office/drawing/2014/main" id="{2DAA34C9-EC3B-D652-D695-7429241B69E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07429" y="1307760"/>
            <a:ext cx="5562600" cy="4171951"/>
          </a:xfrm>
          <a:prstGeom prst="rect">
            <a:avLst/>
          </a:prstGeom>
        </p:spPr>
      </p:pic>
    </p:spTree>
    <p:extLst>
      <p:ext uri="{BB962C8B-B14F-4D97-AF65-F5344CB8AC3E}">
        <p14:creationId xmlns:p14="http://schemas.microsoft.com/office/powerpoint/2010/main" val="293836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9532F-AAAC-CD05-B7A2-8E08AF62F8EF}"/>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ru-RU" sz="2800" kern="1200" dirty="0" err="1">
                <a:latin typeface="+mj-lt"/>
                <a:ea typeface="+mj-ea"/>
                <a:cs typeface="+mj-cs"/>
              </a:rPr>
              <a:t>Иконичность</a:t>
            </a:r>
            <a:r>
              <a:rPr lang="en-US" sz="2800" kern="1200" dirty="0">
                <a:latin typeface="+mj-lt"/>
                <a:ea typeface="+mj-ea"/>
                <a:cs typeface="+mj-cs"/>
              </a:rPr>
              <a:t> ≠ </a:t>
            </a:r>
            <a:r>
              <a:rPr lang="ru-RU" sz="2800" kern="1200" dirty="0">
                <a:latin typeface="+mj-lt"/>
                <a:ea typeface="+mj-ea"/>
                <a:cs typeface="+mj-cs"/>
              </a:rPr>
              <a:t>Прозрачность</a:t>
            </a:r>
            <a:endParaRPr lang="en-US" sz="2800" kern="1200" dirty="0">
              <a:solidFill>
                <a:srgbClr val="FFFFFF"/>
              </a:solidFill>
              <a:latin typeface="+mj-lt"/>
              <a:ea typeface="+mj-ea"/>
              <a:cs typeface="+mj-cs"/>
            </a:endParaRPr>
          </a:p>
        </p:txBody>
      </p:sp>
      <p:pic>
        <p:nvPicPr>
          <p:cNvPr id="3" name="RSL iconic">
            <a:hlinkClick r:id="" action="ppaction://media"/>
            <a:extLst>
              <a:ext uri="{FF2B5EF4-FFF2-40B4-BE49-F238E27FC236}">
                <a16:creationId xmlns:a16="http://schemas.microsoft.com/office/drawing/2014/main" id="{2DAA34C9-EC3B-D652-D695-7429241B69E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07429" y="1307760"/>
            <a:ext cx="5562600" cy="4171951"/>
          </a:xfrm>
          <a:prstGeom prst="rect">
            <a:avLst/>
          </a:prstGeom>
        </p:spPr>
      </p:pic>
      <p:pic>
        <p:nvPicPr>
          <p:cNvPr id="1026" name="Picture 2" descr="Жарить овощи на сковороде-вид сбоку | Премиум векторы">
            <a:extLst>
              <a:ext uri="{FF2B5EF4-FFF2-40B4-BE49-F238E27FC236}">
                <a16:creationId xmlns:a16="http://schemas.microsoft.com/office/drawing/2014/main" id="{55A86B60-2DC0-E9D2-071E-E49458875CD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89776" y1="68265" x2="89776" y2="68265"/>
                        <a14:foregroundMark x1="15815" y1="24201" x2="15815" y2="24201"/>
                        <a14:foregroundMark x1="23642" y1="16210" x2="23642" y2="16210"/>
                        <a14:foregroundMark x1="23642" y1="16210" x2="23642" y2="16210"/>
                        <a14:foregroundMark x1="16933" y1="23516" x2="18051" y2="26484"/>
                      </a14:backgroundRemoval>
                    </a14:imgEffect>
                  </a14:imgLayer>
                </a14:imgProps>
              </a:ext>
              <a:ext uri="{28A0092B-C50C-407E-A947-70E740481C1C}">
                <a14:useLocalDpi xmlns:a14="http://schemas.microsoft.com/office/drawing/2010/main" val="0"/>
              </a:ext>
            </a:extLst>
          </a:blip>
          <a:srcRect/>
          <a:stretch>
            <a:fillRect/>
          </a:stretch>
        </p:blipFill>
        <p:spPr bwMode="auto">
          <a:xfrm rot="19598877">
            <a:off x="3288846" y="4059328"/>
            <a:ext cx="3122839" cy="2184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97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9532F-AAAC-CD05-B7A2-8E08AF62F8EF}"/>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ru-RU" sz="2800" kern="1200" dirty="0" err="1">
                <a:latin typeface="+mj-lt"/>
                <a:ea typeface="+mj-ea"/>
                <a:cs typeface="+mj-cs"/>
              </a:rPr>
              <a:t>Иконичность</a:t>
            </a:r>
            <a:r>
              <a:rPr lang="en-US" sz="2800" kern="1200" dirty="0">
                <a:latin typeface="+mj-lt"/>
                <a:ea typeface="+mj-ea"/>
                <a:cs typeface="+mj-cs"/>
              </a:rPr>
              <a:t> ≠ </a:t>
            </a:r>
            <a:r>
              <a:rPr lang="ru-RU" sz="2800" kern="1200" dirty="0">
                <a:latin typeface="+mj-lt"/>
                <a:ea typeface="+mj-ea"/>
                <a:cs typeface="+mj-cs"/>
              </a:rPr>
              <a:t>Прозрачность</a:t>
            </a:r>
            <a:endParaRPr lang="en-US" sz="2800" kern="1200" dirty="0">
              <a:solidFill>
                <a:srgbClr val="FFFFFF"/>
              </a:solidFill>
              <a:latin typeface="+mj-lt"/>
              <a:ea typeface="+mj-ea"/>
              <a:cs typeface="+mj-cs"/>
            </a:endParaRPr>
          </a:p>
        </p:txBody>
      </p:sp>
      <p:pic>
        <p:nvPicPr>
          <p:cNvPr id="3" name="RSL iconic 2">
            <a:hlinkClick r:id="" action="ppaction://media"/>
            <a:extLst>
              <a:ext uri="{FF2B5EF4-FFF2-40B4-BE49-F238E27FC236}">
                <a16:creationId xmlns:a16="http://schemas.microsoft.com/office/drawing/2014/main" id="{161ACBA5-8FA7-70C5-F815-19F9C7F6889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32116" y="1136650"/>
            <a:ext cx="5361181" cy="3922815"/>
          </a:xfrm>
          <a:prstGeom prst="rect">
            <a:avLst/>
          </a:prstGeom>
        </p:spPr>
      </p:pic>
    </p:spTree>
    <p:extLst>
      <p:ext uri="{BB962C8B-B14F-4D97-AF65-F5344CB8AC3E}">
        <p14:creationId xmlns:p14="http://schemas.microsoft.com/office/powerpoint/2010/main" val="258343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9532F-AAAC-CD05-B7A2-8E08AF62F8EF}"/>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ru-RU" sz="2800" kern="1200" dirty="0" err="1">
                <a:latin typeface="+mj-lt"/>
                <a:ea typeface="+mj-ea"/>
                <a:cs typeface="+mj-cs"/>
              </a:rPr>
              <a:t>Иконичность</a:t>
            </a:r>
            <a:r>
              <a:rPr lang="en-US" sz="2800" kern="1200" dirty="0">
                <a:latin typeface="+mj-lt"/>
                <a:ea typeface="+mj-ea"/>
                <a:cs typeface="+mj-cs"/>
              </a:rPr>
              <a:t> ≠ </a:t>
            </a:r>
            <a:r>
              <a:rPr lang="ru-RU" sz="2800" kern="1200" dirty="0">
                <a:latin typeface="+mj-lt"/>
                <a:ea typeface="+mj-ea"/>
                <a:cs typeface="+mj-cs"/>
              </a:rPr>
              <a:t>Прозрачность</a:t>
            </a:r>
            <a:endParaRPr lang="en-US" sz="2800" kern="1200" dirty="0">
              <a:solidFill>
                <a:srgbClr val="FFFFFF"/>
              </a:solidFill>
              <a:latin typeface="+mj-lt"/>
              <a:ea typeface="+mj-ea"/>
              <a:cs typeface="+mj-cs"/>
            </a:endParaRPr>
          </a:p>
        </p:txBody>
      </p:sp>
      <p:pic>
        <p:nvPicPr>
          <p:cNvPr id="3" name="RSL iconic 2">
            <a:hlinkClick r:id="" action="ppaction://media"/>
            <a:extLst>
              <a:ext uri="{FF2B5EF4-FFF2-40B4-BE49-F238E27FC236}">
                <a16:creationId xmlns:a16="http://schemas.microsoft.com/office/drawing/2014/main" id="{161ACBA5-8FA7-70C5-F815-19F9C7F6889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32116" y="1136650"/>
            <a:ext cx="5361181" cy="3922815"/>
          </a:xfrm>
          <a:prstGeom prst="rect">
            <a:avLst/>
          </a:prstGeom>
        </p:spPr>
      </p:pic>
      <p:pic>
        <p:nvPicPr>
          <p:cNvPr id="4098" name="Picture 2">
            <a:extLst>
              <a:ext uri="{FF2B5EF4-FFF2-40B4-BE49-F238E27FC236}">
                <a16:creationId xmlns:a16="http://schemas.microsoft.com/office/drawing/2014/main" id="{3689483A-628A-C4FD-6AB4-59A706DAFEA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000" b="92000" l="10000" r="90000">
                        <a14:foregroundMark x1="54500" y1="92000" x2="51000" y2="82000"/>
                        <a14:foregroundMark x1="51000" y1="10000" x2="51000" y2="4000"/>
                      </a14:backgroundRemoval>
                    </a14:imgEffect>
                  </a14:imgLayer>
                </a14:imgProps>
              </a:ext>
              <a:ext uri="{28A0092B-C50C-407E-A947-70E740481C1C}">
                <a14:useLocalDpi xmlns:a14="http://schemas.microsoft.com/office/drawing/2010/main" val="0"/>
              </a:ext>
            </a:extLst>
          </a:blip>
          <a:srcRect/>
          <a:stretch>
            <a:fillRect/>
          </a:stretch>
        </p:blipFill>
        <p:spPr bwMode="auto">
          <a:xfrm rot="1070481">
            <a:off x="8464678" y="3240894"/>
            <a:ext cx="3009900" cy="300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940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6D4BE-7890-A70A-D3B6-0E9198B350AC}"/>
              </a:ext>
            </a:extLst>
          </p:cNvPr>
          <p:cNvSpPr>
            <a:spLocks noGrp="1"/>
          </p:cNvSpPr>
          <p:nvPr>
            <p:ph type="title"/>
          </p:nvPr>
        </p:nvSpPr>
        <p:spPr/>
        <p:txBody>
          <a:bodyPr/>
          <a:lstStyle/>
          <a:p>
            <a:r>
              <a:rPr lang="ru-RU" dirty="0" err="1"/>
              <a:t>Иконичность</a:t>
            </a:r>
            <a:r>
              <a:rPr lang="ru-RU" dirty="0"/>
              <a:t> в разных жестовых языках</a:t>
            </a:r>
            <a:endParaRPr lang="en-US" dirty="0"/>
          </a:p>
        </p:txBody>
      </p:sp>
      <p:pic>
        <p:nvPicPr>
          <p:cNvPr id="1026" name="Picture 2">
            <a:extLst>
              <a:ext uri="{FF2B5EF4-FFF2-40B4-BE49-F238E27FC236}">
                <a16:creationId xmlns:a16="http://schemas.microsoft.com/office/drawing/2014/main" id="{9CAED957-0ABA-BF26-A3DE-EE0F5A451A7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101181" y="3228975"/>
            <a:ext cx="5969000" cy="23749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7A7495A-86EC-FAA0-F88F-C48CC1E4C9F2}"/>
              </a:ext>
            </a:extLst>
          </p:cNvPr>
          <p:cNvSpPr txBox="1"/>
          <p:nvPr/>
        </p:nvSpPr>
        <p:spPr>
          <a:xfrm>
            <a:off x="9495692" y="6330462"/>
            <a:ext cx="2347117" cy="369332"/>
          </a:xfrm>
          <a:prstGeom prst="rect">
            <a:avLst/>
          </a:prstGeom>
          <a:noFill/>
        </p:spPr>
        <p:txBody>
          <a:bodyPr wrap="none" rtlCol="0">
            <a:spAutoFit/>
          </a:bodyPr>
          <a:lstStyle/>
          <a:p>
            <a:r>
              <a:rPr lang="ru-RU" dirty="0" err="1"/>
              <a:t>K</a:t>
            </a:r>
            <a:r>
              <a:rPr lang="en-GB" dirty="0"/>
              <a:t>lima &amp; </a:t>
            </a:r>
            <a:r>
              <a:rPr lang="en-GB" dirty="0" err="1"/>
              <a:t>Bellugi</a:t>
            </a:r>
            <a:r>
              <a:rPr lang="en-GB" dirty="0"/>
              <a:t>, 1979</a:t>
            </a:r>
            <a:endParaRPr lang="en-US" dirty="0"/>
          </a:p>
        </p:txBody>
      </p:sp>
    </p:spTree>
    <p:extLst>
      <p:ext uri="{BB962C8B-B14F-4D97-AF65-F5344CB8AC3E}">
        <p14:creationId xmlns:p14="http://schemas.microsoft.com/office/powerpoint/2010/main" val="2043254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31" name="Straight Connector 1030">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033" name="Rectangle 1032">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BBF31A-FA14-2A7C-A972-04B33E7D1042}"/>
              </a:ext>
            </a:extLst>
          </p:cNvPr>
          <p:cNvSpPr>
            <a:spLocks noGrp="1"/>
          </p:cNvSpPr>
          <p:nvPr>
            <p:ph type="title"/>
          </p:nvPr>
        </p:nvSpPr>
        <p:spPr>
          <a:xfrm>
            <a:off x="640080" y="1434438"/>
            <a:ext cx="2983229" cy="2612976"/>
          </a:xfrm>
        </p:spPr>
        <p:txBody>
          <a:bodyPr vert="horz" lIns="91440" tIns="45720" rIns="91440" bIns="45720" rtlCol="0" anchor="t">
            <a:normAutofit/>
          </a:bodyPr>
          <a:lstStyle/>
          <a:p>
            <a:r>
              <a:rPr lang="ru-RU" dirty="0"/>
              <a:t>Какие бывают жестовые языки?</a:t>
            </a:r>
            <a:endParaRPr lang="en-US" dirty="0"/>
          </a:p>
        </p:txBody>
      </p:sp>
      <p:cxnSp>
        <p:nvCxnSpPr>
          <p:cNvPr id="1035" name="Straight Connector 1034">
            <a:extLst>
              <a:ext uri="{FF2B5EF4-FFF2-40B4-BE49-F238E27FC236}">
                <a16:creationId xmlns:a16="http://schemas.microsoft.com/office/drawing/2014/main" id="{426B4E86-32C4-273A-1ADF-6B44243549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2253" y="6272784"/>
            <a:ext cx="10847495"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9E3303F-0AEE-E8DE-3991-7978ADF4CA78}"/>
              </a:ext>
            </a:extLst>
          </p:cNvPr>
          <p:cNvSpPr txBox="1"/>
          <p:nvPr/>
        </p:nvSpPr>
        <p:spPr>
          <a:xfrm>
            <a:off x="3050088" y="3247465"/>
            <a:ext cx="6100174" cy="369332"/>
          </a:xfrm>
          <a:prstGeom prst="rect">
            <a:avLst/>
          </a:prstGeom>
          <a:noFill/>
        </p:spPr>
        <p:txBody>
          <a:bodyPr wrap="square">
            <a:spAutoFit/>
          </a:bodyPr>
          <a:lstStyle/>
          <a:p>
            <a:pPr>
              <a:spcAft>
                <a:spcPts val="600"/>
              </a:spcAft>
            </a:pPr>
            <a:r>
              <a:rPr lang="en-GB" b="0">
                <a:effectLst/>
              </a:rPr>
              <a:t> </a:t>
            </a:r>
            <a:endParaRPr lang="en-US"/>
          </a:p>
        </p:txBody>
      </p:sp>
      <p:sp>
        <p:nvSpPr>
          <p:cNvPr id="10" name="TextBox 9">
            <a:extLst>
              <a:ext uri="{FF2B5EF4-FFF2-40B4-BE49-F238E27FC236}">
                <a16:creationId xmlns:a16="http://schemas.microsoft.com/office/drawing/2014/main" id="{C35D3BC7-2748-9F92-4218-4DDE67BFD9A0}"/>
              </a:ext>
            </a:extLst>
          </p:cNvPr>
          <p:cNvSpPr txBox="1"/>
          <p:nvPr/>
        </p:nvSpPr>
        <p:spPr>
          <a:xfrm>
            <a:off x="672253" y="5808228"/>
            <a:ext cx="6096000" cy="369332"/>
          </a:xfrm>
          <a:prstGeom prst="rect">
            <a:avLst/>
          </a:prstGeom>
          <a:noFill/>
        </p:spPr>
        <p:txBody>
          <a:bodyPr wrap="square">
            <a:spAutoFit/>
          </a:bodyPr>
          <a:lstStyle/>
          <a:p>
            <a:r>
              <a:rPr lang="en-GB" sz="1800" dirty="0" err="1"/>
              <a:t>Zeshan</a:t>
            </a:r>
            <a:r>
              <a:rPr lang="en-GB" sz="1800" dirty="0"/>
              <a:t>, 2006</a:t>
            </a:r>
            <a:endParaRPr lang="en-RU"/>
          </a:p>
        </p:txBody>
      </p:sp>
      <p:graphicFrame>
        <p:nvGraphicFramePr>
          <p:cNvPr id="20" name="Content Placeholder 19">
            <a:extLst>
              <a:ext uri="{FF2B5EF4-FFF2-40B4-BE49-F238E27FC236}">
                <a16:creationId xmlns:a16="http://schemas.microsoft.com/office/drawing/2014/main" id="{05CBC6CC-55B6-B786-68D7-40EA57918C11}"/>
              </a:ext>
            </a:extLst>
          </p:cNvPr>
          <p:cNvGraphicFramePr>
            <a:graphicFrameLocks noGrp="1"/>
          </p:cNvGraphicFramePr>
          <p:nvPr>
            <p:ph idx="1"/>
            <p:extLst>
              <p:ext uri="{D42A27DB-BD31-4B8C-83A1-F6EECF244321}">
                <p14:modId xmlns:p14="http://schemas.microsoft.com/office/powerpoint/2010/main" val="710485051"/>
              </p:ext>
            </p:extLst>
          </p:nvPr>
        </p:nvGraphicFramePr>
        <p:xfrm>
          <a:off x="2720709" y="561162"/>
          <a:ext cx="10891837" cy="3565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Graphic 13" descr="Home with solid fill">
            <a:extLst>
              <a:ext uri="{FF2B5EF4-FFF2-40B4-BE49-F238E27FC236}">
                <a16:creationId xmlns:a16="http://schemas.microsoft.com/office/drawing/2014/main" id="{791561C9-6F08-67E8-1D2E-E3BE884DC20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047400" y="4555293"/>
            <a:ext cx="914400" cy="914400"/>
          </a:xfrm>
          <a:prstGeom prst="rect">
            <a:avLst/>
          </a:prstGeom>
        </p:spPr>
      </p:pic>
      <p:pic>
        <p:nvPicPr>
          <p:cNvPr id="15" name="Graphic 14" descr="House outline">
            <a:extLst>
              <a:ext uri="{FF2B5EF4-FFF2-40B4-BE49-F238E27FC236}">
                <a16:creationId xmlns:a16="http://schemas.microsoft.com/office/drawing/2014/main" id="{8896B673-AE3D-B1B5-CE8D-97F2DCE39F9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992598" y="4791225"/>
            <a:ext cx="914400" cy="914400"/>
          </a:xfrm>
          <a:prstGeom prst="rect">
            <a:avLst/>
          </a:prstGeom>
        </p:spPr>
      </p:pic>
      <p:pic>
        <p:nvPicPr>
          <p:cNvPr id="16" name="Graphic 15" descr="City outline">
            <a:extLst>
              <a:ext uri="{FF2B5EF4-FFF2-40B4-BE49-F238E27FC236}">
                <a16:creationId xmlns:a16="http://schemas.microsoft.com/office/drawing/2014/main" id="{E58BC837-1F87-CDAD-564F-6095AE5B553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902800" y="4577943"/>
            <a:ext cx="914400" cy="914400"/>
          </a:xfrm>
          <a:prstGeom prst="rect">
            <a:avLst/>
          </a:prstGeom>
        </p:spPr>
      </p:pic>
    </p:spTree>
    <p:extLst>
      <p:ext uri="{BB962C8B-B14F-4D97-AF65-F5344CB8AC3E}">
        <p14:creationId xmlns:p14="http://schemas.microsoft.com/office/powerpoint/2010/main" val="2869561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055" name="Straight Connector 2054">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2057" name="Rectangle 2056">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F19848-7458-D5D0-0A0C-AC71EB676572}"/>
              </a:ext>
            </a:extLst>
          </p:cNvPr>
          <p:cNvSpPr>
            <a:spLocks noGrp="1"/>
          </p:cNvSpPr>
          <p:nvPr>
            <p:ph type="title"/>
          </p:nvPr>
        </p:nvSpPr>
        <p:spPr>
          <a:xfrm>
            <a:off x="640080" y="1434438"/>
            <a:ext cx="2983229" cy="2612976"/>
          </a:xfrm>
        </p:spPr>
        <p:txBody>
          <a:bodyPr vert="horz" lIns="91440" tIns="45720" rIns="91440" bIns="45720" rtlCol="0" anchor="t">
            <a:normAutofit fontScale="90000"/>
          </a:bodyPr>
          <a:lstStyle/>
          <a:p>
            <a:r>
              <a:rPr lang="ru-RU" sz="4400" dirty="0"/>
              <a:t>Какие бывают жестовые языки?</a:t>
            </a:r>
            <a:endParaRPr lang="en-US" sz="4400" dirty="0"/>
          </a:p>
        </p:txBody>
      </p:sp>
      <p:pic>
        <p:nvPicPr>
          <p:cNvPr id="2050" name="Picture 2" descr="A map of the world with colored dots&#10;&#10;AI-generated content may be incorrect.">
            <a:extLst>
              <a:ext uri="{FF2B5EF4-FFF2-40B4-BE49-F238E27FC236}">
                <a16:creationId xmlns:a16="http://schemas.microsoft.com/office/drawing/2014/main" id="{58E5D6F6-2B3F-57AE-1741-3E99597EEE2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623309" y="1156750"/>
            <a:ext cx="7896439" cy="4165373"/>
          </a:xfrm>
          <a:prstGeom prst="rect">
            <a:avLst/>
          </a:prstGeom>
          <a:noFill/>
          <a:extLst>
            <a:ext uri="{909E8E84-426E-40DD-AFC4-6F175D3DCCD1}">
              <a14:hiddenFill xmlns:a14="http://schemas.microsoft.com/office/drawing/2010/main">
                <a:solidFill>
                  <a:srgbClr val="FFFFFF"/>
                </a:solidFill>
              </a14:hiddenFill>
            </a:ext>
          </a:extLst>
        </p:spPr>
      </p:pic>
      <p:cxnSp>
        <p:nvCxnSpPr>
          <p:cNvPr id="2059" name="Straight Connector 2058">
            <a:extLst>
              <a:ext uri="{FF2B5EF4-FFF2-40B4-BE49-F238E27FC236}">
                <a16:creationId xmlns:a16="http://schemas.microsoft.com/office/drawing/2014/main" id="{426B4E86-32C4-273A-1ADF-6B44243549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2253" y="6272784"/>
            <a:ext cx="10847495"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E1B54C7-AC21-73B5-96E7-E6714682EFCF}"/>
              </a:ext>
            </a:extLst>
          </p:cNvPr>
          <p:cNvSpPr txBox="1"/>
          <p:nvPr/>
        </p:nvSpPr>
        <p:spPr>
          <a:xfrm>
            <a:off x="640080" y="5826999"/>
            <a:ext cx="6096000" cy="369332"/>
          </a:xfrm>
          <a:prstGeom prst="rect">
            <a:avLst/>
          </a:prstGeom>
          <a:noFill/>
        </p:spPr>
        <p:txBody>
          <a:bodyPr wrap="square">
            <a:spAutoFit/>
          </a:bodyPr>
          <a:lstStyle/>
          <a:p>
            <a:r>
              <a:rPr lang="en-GB" sz="1800" b="1" dirty="0" err="1"/>
              <a:t>glottolog.org</a:t>
            </a:r>
            <a:endParaRPr lang="en-GB" sz="1800" b="1" dirty="0"/>
          </a:p>
        </p:txBody>
      </p:sp>
    </p:spTree>
    <p:extLst>
      <p:ext uri="{BB962C8B-B14F-4D97-AF65-F5344CB8AC3E}">
        <p14:creationId xmlns:p14="http://schemas.microsoft.com/office/powerpoint/2010/main" val="2433459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C7153-875C-B370-3298-F52ADDB4393E}"/>
              </a:ext>
            </a:extLst>
          </p:cNvPr>
          <p:cNvSpPr>
            <a:spLocks noGrp="1"/>
          </p:cNvSpPr>
          <p:nvPr>
            <p:ph type="title"/>
          </p:nvPr>
        </p:nvSpPr>
        <p:spPr/>
        <p:txBody>
          <a:bodyPr/>
          <a:lstStyle/>
          <a:p>
            <a:r>
              <a:rPr lang="ru-RU" dirty="0"/>
              <a:t>Жестовые языки разных стран</a:t>
            </a:r>
            <a:endParaRPr lang="en-US" dirty="0"/>
          </a:p>
        </p:txBody>
      </p:sp>
      <p:sp>
        <p:nvSpPr>
          <p:cNvPr id="3" name="Content Placeholder 2">
            <a:extLst>
              <a:ext uri="{FF2B5EF4-FFF2-40B4-BE49-F238E27FC236}">
                <a16:creationId xmlns:a16="http://schemas.microsoft.com/office/drawing/2014/main" id="{66AD9214-425C-D68A-AFD8-75848DC2EB36}"/>
              </a:ext>
            </a:extLst>
          </p:cNvPr>
          <p:cNvSpPr>
            <a:spLocks noGrp="1"/>
          </p:cNvSpPr>
          <p:nvPr>
            <p:ph idx="1"/>
          </p:nvPr>
        </p:nvSpPr>
        <p:spPr/>
        <p:txBody>
          <a:bodyPr/>
          <a:lstStyle/>
          <a:p>
            <a:endParaRPr lang="en-US" dirty="0"/>
          </a:p>
        </p:txBody>
      </p:sp>
      <p:pic>
        <p:nvPicPr>
          <p:cNvPr id="3074" name="Picture 2">
            <a:extLst>
              <a:ext uri="{FF2B5EF4-FFF2-40B4-BE49-F238E27FC236}">
                <a16:creationId xmlns:a16="http://schemas.microsoft.com/office/drawing/2014/main" id="{8DCA4EE4-A9CD-0DAF-A155-6ECA8E975D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4700" y="2468881"/>
            <a:ext cx="8102600" cy="33887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02B39CB-5BB0-A33E-C5CD-A9A103D7CCA9}"/>
              </a:ext>
            </a:extLst>
          </p:cNvPr>
          <p:cNvSpPr txBox="1"/>
          <p:nvPr/>
        </p:nvSpPr>
        <p:spPr>
          <a:xfrm>
            <a:off x="640079" y="6199632"/>
            <a:ext cx="1342034" cy="369332"/>
          </a:xfrm>
          <a:prstGeom prst="rect">
            <a:avLst/>
          </a:prstGeom>
          <a:noFill/>
        </p:spPr>
        <p:txBody>
          <a:bodyPr wrap="none" rtlCol="0">
            <a:spAutoFit/>
          </a:bodyPr>
          <a:lstStyle/>
          <a:p>
            <a:r>
              <a:rPr lang="en-GB" dirty="0"/>
              <a:t>Lepic, 2017</a:t>
            </a:r>
            <a:endParaRPr lang="en-US" dirty="0"/>
          </a:p>
        </p:txBody>
      </p:sp>
    </p:spTree>
    <p:extLst>
      <p:ext uri="{BB962C8B-B14F-4D97-AF65-F5344CB8AC3E}">
        <p14:creationId xmlns:p14="http://schemas.microsoft.com/office/powerpoint/2010/main" val="3144752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6AF68-8238-A313-08FD-A56F42794ABB}"/>
              </a:ext>
            </a:extLst>
          </p:cNvPr>
          <p:cNvSpPr>
            <a:spLocks noGrp="1"/>
          </p:cNvSpPr>
          <p:nvPr>
            <p:ph type="title"/>
          </p:nvPr>
        </p:nvSpPr>
        <p:spPr>
          <a:xfrm>
            <a:off x="640079" y="1371601"/>
            <a:ext cx="11311289" cy="1097280"/>
          </a:xfrm>
        </p:spPr>
        <p:txBody>
          <a:bodyPr>
            <a:normAutofit fontScale="90000"/>
          </a:bodyPr>
          <a:lstStyle/>
          <a:p>
            <a:r>
              <a:rPr lang="ru-RU" dirty="0"/>
              <a:t>Лингвистические исследования жестовых языков</a:t>
            </a:r>
            <a:endParaRPr lang="en-US" dirty="0"/>
          </a:p>
        </p:txBody>
      </p:sp>
      <p:sp>
        <p:nvSpPr>
          <p:cNvPr id="3" name="Content Placeholder 2">
            <a:extLst>
              <a:ext uri="{FF2B5EF4-FFF2-40B4-BE49-F238E27FC236}">
                <a16:creationId xmlns:a16="http://schemas.microsoft.com/office/drawing/2014/main" id="{04DBDFB3-A3F5-8238-EBBE-519219C98A7C}"/>
              </a:ext>
            </a:extLst>
          </p:cNvPr>
          <p:cNvSpPr>
            <a:spLocks noGrp="1"/>
          </p:cNvSpPr>
          <p:nvPr>
            <p:ph idx="1"/>
          </p:nvPr>
        </p:nvSpPr>
        <p:spPr/>
        <p:txBody>
          <a:bodyPr>
            <a:normAutofit/>
          </a:bodyPr>
          <a:lstStyle/>
          <a:p>
            <a:r>
              <a:rPr lang="ru-RU" sz="2400" dirty="0"/>
              <a:t>Ведет отчет с работ Уильяма </a:t>
            </a:r>
            <a:r>
              <a:rPr lang="ru-RU" sz="2400" dirty="0" err="1"/>
              <a:t>Стоуки</a:t>
            </a:r>
            <a:r>
              <a:rPr lang="ru-RU" sz="2400" dirty="0"/>
              <a:t> (1960) по фонологии американского жестового языка – первое описание грамматических свойств ЖЯ</a:t>
            </a:r>
          </a:p>
          <a:p>
            <a:r>
              <a:rPr lang="ru-RU" sz="2400" dirty="0"/>
              <a:t>Исследования обработки ЖЯ мозгом укрепляют статус ЖЯ как естественных языков (</a:t>
            </a:r>
            <a:r>
              <a:rPr lang="ru-RU" sz="2400" dirty="0" err="1"/>
              <a:t>B</a:t>
            </a:r>
            <a:r>
              <a:rPr lang="en-GB" sz="2400" dirty="0" err="1"/>
              <a:t>ellugi</a:t>
            </a:r>
            <a:r>
              <a:rPr lang="en-GB" sz="2400" dirty="0"/>
              <a:t> &amp; Klima, 1979)</a:t>
            </a:r>
            <a:endParaRPr lang="en-US" sz="2400" dirty="0"/>
          </a:p>
        </p:txBody>
      </p:sp>
    </p:spTree>
    <p:extLst>
      <p:ext uri="{BB962C8B-B14F-4D97-AF65-F5344CB8AC3E}">
        <p14:creationId xmlns:p14="http://schemas.microsoft.com/office/powerpoint/2010/main" val="5059827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31405-BD81-C21F-CDEE-0A1AE440E569}"/>
              </a:ext>
            </a:extLst>
          </p:cNvPr>
          <p:cNvSpPr>
            <a:spLocks noGrp="1"/>
          </p:cNvSpPr>
          <p:nvPr>
            <p:ph type="title"/>
          </p:nvPr>
        </p:nvSpPr>
        <p:spPr/>
        <p:txBody>
          <a:bodyPr/>
          <a:lstStyle/>
          <a:p>
            <a:r>
              <a:rPr lang="ru-RU" dirty="0"/>
              <a:t>Особенности жестовых языков</a:t>
            </a:r>
            <a:endParaRPr lang="en-US" dirty="0"/>
          </a:p>
        </p:txBody>
      </p:sp>
      <p:sp>
        <p:nvSpPr>
          <p:cNvPr id="3" name="Content Placeholder 2">
            <a:extLst>
              <a:ext uri="{FF2B5EF4-FFF2-40B4-BE49-F238E27FC236}">
                <a16:creationId xmlns:a16="http://schemas.microsoft.com/office/drawing/2014/main" id="{A2949AC9-C4F9-8E6D-6B6D-FAF9167D26BE}"/>
              </a:ext>
            </a:extLst>
          </p:cNvPr>
          <p:cNvSpPr>
            <a:spLocks noGrp="1"/>
          </p:cNvSpPr>
          <p:nvPr>
            <p:ph idx="1"/>
          </p:nvPr>
        </p:nvSpPr>
        <p:spPr/>
        <p:txBody>
          <a:bodyPr>
            <a:normAutofit/>
          </a:bodyPr>
          <a:lstStyle/>
          <a:p>
            <a:pPr marL="0" indent="0">
              <a:buNone/>
            </a:pPr>
            <a:r>
              <a:rPr lang="ru-RU" sz="2400" dirty="0" err="1"/>
              <a:t>Иконичность</a:t>
            </a:r>
            <a:r>
              <a:rPr lang="ru-RU" sz="2400" dirty="0"/>
              <a:t> может играть роль в образовании жестов, а со временем </a:t>
            </a:r>
            <a:r>
              <a:rPr lang="en-GB" sz="2400" dirty="0" err="1"/>
              <a:t>ж</a:t>
            </a:r>
            <a:r>
              <a:rPr lang="ru-RU" sz="2400" dirty="0" err="1"/>
              <a:t>есты</a:t>
            </a:r>
            <a:r>
              <a:rPr lang="ru-RU" sz="2400" dirty="0"/>
              <a:t> иногда теряют </a:t>
            </a:r>
            <a:r>
              <a:rPr lang="ru-RU" sz="2400" dirty="0" err="1"/>
              <a:t>иконичность</a:t>
            </a:r>
            <a:r>
              <a:rPr lang="ru-RU" sz="2400" dirty="0"/>
              <a:t> и становятся более абстрактными (</a:t>
            </a:r>
            <a:r>
              <a:rPr lang="ru-RU" sz="2400" dirty="0" err="1"/>
              <a:t>B</a:t>
            </a:r>
            <a:r>
              <a:rPr lang="en-GB" sz="2400" dirty="0" err="1"/>
              <a:t>ellugu</a:t>
            </a:r>
            <a:r>
              <a:rPr lang="en-GB" sz="2400" dirty="0"/>
              <a:t> &amp; Klima, 1976; </a:t>
            </a:r>
            <a:r>
              <a:rPr lang="en-GB" sz="2400" dirty="0" err="1"/>
              <a:t>Frishberg</a:t>
            </a:r>
            <a:r>
              <a:rPr lang="en-GB" sz="2400" dirty="0"/>
              <a:t>, 1975)</a:t>
            </a:r>
            <a:endParaRPr lang="ru-RU" sz="2400" dirty="0"/>
          </a:p>
          <a:p>
            <a:pPr marL="0" indent="0">
              <a:buNone/>
            </a:pPr>
            <a:endParaRPr lang="ru-RU" sz="2400" dirty="0"/>
          </a:p>
          <a:p>
            <a:pPr marL="0" indent="0">
              <a:buNone/>
            </a:pPr>
            <a:endParaRPr lang="ru-RU" sz="2400" dirty="0"/>
          </a:p>
          <a:p>
            <a:pPr marL="0" indent="0">
              <a:buNone/>
            </a:pPr>
            <a:r>
              <a:rPr lang="ru-RU" sz="2400" dirty="0"/>
              <a:t>Высокий уровень </a:t>
            </a:r>
            <a:r>
              <a:rPr lang="ru-RU" sz="2400" dirty="0" err="1"/>
              <a:t>иконичности</a:t>
            </a:r>
            <a:r>
              <a:rPr lang="ru-RU" sz="2400" dirty="0"/>
              <a:t> – одно из </a:t>
            </a:r>
            <a:r>
              <a:rPr lang="ru-RU" sz="2400" i="1" dirty="0"/>
              <a:t>модально-специфичных</a:t>
            </a:r>
            <a:r>
              <a:rPr lang="ru-RU" sz="2400" dirty="0"/>
              <a:t> свойств жестовых языков</a:t>
            </a:r>
            <a:endParaRPr lang="en-US" sz="2400" dirty="0"/>
          </a:p>
        </p:txBody>
      </p:sp>
    </p:spTree>
    <p:extLst>
      <p:ext uri="{BB962C8B-B14F-4D97-AF65-F5344CB8AC3E}">
        <p14:creationId xmlns:p14="http://schemas.microsoft.com/office/powerpoint/2010/main" val="2070730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E56D7-F84D-6EC1-03CA-AF2CD9D9BE46}"/>
              </a:ext>
            </a:extLst>
          </p:cNvPr>
          <p:cNvSpPr>
            <a:spLocks noGrp="1"/>
          </p:cNvSpPr>
          <p:nvPr>
            <p:ph type="title"/>
          </p:nvPr>
        </p:nvSpPr>
        <p:spPr/>
        <p:txBody>
          <a:bodyPr/>
          <a:lstStyle/>
          <a:p>
            <a:r>
              <a:rPr lang="ru-RU" dirty="0"/>
              <a:t>План семинара</a:t>
            </a:r>
            <a:endParaRPr lang="en-US" dirty="0"/>
          </a:p>
        </p:txBody>
      </p:sp>
      <p:sp>
        <p:nvSpPr>
          <p:cNvPr id="3" name="Content Placeholder 2">
            <a:extLst>
              <a:ext uri="{FF2B5EF4-FFF2-40B4-BE49-F238E27FC236}">
                <a16:creationId xmlns:a16="http://schemas.microsoft.com/office/drawing/2014/main" id="{E3193777-FEEE-4966-E2AB-A1E24AFC65B3}"/>
              </a:ext>
            </a:extLst>
          </p:cNvPr>
          <p:cNvSpPr>
            <a:spLocks noGrp="1"/>
          </p:cNvSpPr>
          <p:nvPr>
            <p:ph idx="1"/>
          </p:nvPr>
        </p:nvSpPr>
        <p:spPr/>
        <p:txBody>
          <a:bodyPr>
            <a:normAutofit/>
          </a:bodyPr>
          <a:lstStyle/>
          <a:p>
            <a:r>
              <a:rPr lang="ru-RU" sz="2500" dirty="0"/>
              <a:t>История и лингвистика жестовых языков</a:t>
            </a:r>
          </a:p>
          <a:p>
            <a:r>
              <a:rPr lang="ru-RU" sz="2500" dirty="0"/>
              <a:t>Ранний языковой опыт глухих и усвоение языка</a:t>
            </a:r>
          </a:p>
          <a:p>
            <a:r>
              <a:rPr lang="ru-RU" sz="2500" dirty="0"/>
              <a:t>Социальные аспекты: вариативность и отношение к языку</a:t>
            </a:r>
          </a:p>
          <a:p>
            <a:r>
              <a:rPr lang="ru-RU" sz="2500" dirty="0"/>
              <a:t>Обсуждение задач научно-учебной группы</a:t>
            </a:r>
            <a:endParaRPr lang="en-US" sz="2500" dirty="0"/>
          </a:p>
        </p:txBody>
      </p:sp>
    </p:spTree>
    <p:extLst>
      <p:ext uri="{BB962C8B-B14F-4D97-AF65-F5344CB8AC3E}">
        <p14:creationId xmlns:p14="http://schemas.microsoft.com/office/powerpoint/2010/main" val="2825577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40407-A7D1-2CF8-6627-0E35496D806F}"/>
              </a:ext>
            </a:extLst>
          </p:cNvPr>
          <p:cNvSpPr>
            <a:spLocks noGrp="1"/>
          </p:cNvSpPr>
          <p:nvPr>
            <p:ph type="title"/>
          </p:nvPr>
        </p:nvSpPr>
        <p:spPr/>
        <p:txBody>
          <a:bodyPr/>
          <a:lstStyle/>
          <a:p>
            <a:r>
              <a:rPr lang="ru-RU" dirty="0"/>
              <a:t>Модальность</a:t>
            </a:r>
            <a:endParaRPr lang="en-US" dirty="0"/>
          </a:p>
        </p:txBody>
      </p:sp>
      <p:sp>
        <p:nvSpPr>
          <p:cNvPr id="3" name="Content Placeholder 2">
            <a:extLst>
              <a:ext uri="{FF2B5EF4-FFF2-40B4-BE49-F238E27FC236}">
                <a16:creationId xmlns:a16="http://schemas.microsoft.com/office/drawing/2014/main" id="{C2844CD4-5B3B-9C73-5263-19F8F836264F}"/>
              </a:ext>
            </a:extLst>
          </p:cNvPr>
          <p:cNvSpPr>
            <a:spLocks noGrp="1"/>
          </p:cNvSpPr>
          <p:nvPr>
            <p:ph idx="1"/>
          </p:nvPr>
        </p:nvSpPr>
        <p:spPr>
          <a:xfrm>
            <a:off x="640079" y="2468881"/>
            <a:ext cx="10890928" cy="3566160"/>
          </a:xfrm>
        </p:spPr>
        <p:txBody>
          <a:bodyPr>
            <a:normAutofit fontScale="92500" lnSpcReduction="10000"/>
          </a:bodyPr>
          <a:lstStyle/>
          <a:p>
            <a:r>
              <a:rPr lang="ru-RU" sz="2400" dirty="0"/>
              <a:t>Различия между звучащими и жестовыми языками связаны с каналом передачи информации (модальностью)</a:t>
            </a:r>
          </a:p>
          <a:p>
            <a:r>
              <a:rPr lang="ru-RU" sz="2400" dirty="0"/>
              <a:t>Визуальный канал передачи информации определяет многие свойства жестовых языков:</a:t>
            </a:r>
          </a:p>
          <a:p>
            <a:pPr marL="0" indent="0">
              <a:buNone/>
            </a:pPr>
            <a:r>
              <a:rPr lang="ru-RU" sz="2400" dirty="0" err="1"/>
              <a:t>иконичность</a:t>
            </a:r>
            <a:endParaRPr lang="ru-RU" sz="2400" dirty="0"/>
          </a:p>
          <a:p>
            <a:pPr marL="0" indent="0">
              <a:buNone/>
            </a:pPr>
            <a:r>
              <a:rPr lang="ru-RU" sz="2400" dirty="0"/>
              <a:t>использование пространства (различение референтов путем расположения их в разных точках)</a:t>
            </a:r>
          </a:p>
          <a:p>
            <a:pPr marL="0" indent="0">
              <a:buNone/>
            </a:pPr>
            <a:r>
              <a:rPr lang="ru-RU" sz="2400" dirty="0"/>
              <a:t>одновременность (элементы жеста воспроизводятся одновременно)</a:t>
            </a:r>
            <a:endParaRPr lang="en-US" sz="2400" dirty="0"/>
          </a:p>
        </p:txBody>
      </p:sp>
      <p:sp>
        <p:nvSpPr>
          <p:cNvPr id="4" name="TextBox 3">
            <a:extLst>
              <a:ext uri="{FF2B5EF4-FFF2-40B4-BE49-F238E27FC236}">
                <a16:creationId xmlns:a16="http://schemas.microsoft.com/office/drawing/2014/main" id="{83ABF4C8-A5A5-5BA2-C00B-93BBDB1B2077}"/>
              </a:ext>
            </a:extLst>
          </p:cNvPr>
          <p:cNvSpPr txBox="1"/>
          <p:nvPr/>
        </p:nvSpPr>
        <p:spPr>
          <a:xfrm>
            <a:off x="640079" y="6364223"/>
            <a:ext cx="4320413" cy="369332"/>
          </a:xfrm>
          <a:prstGeom prst="rect">
            <a:avLst/>
          </a:prstGeom>
          <a:noFill/>
        </p:spPr>
        <p:txBody>
          <a:bodyPr wrap="none" rtlCol="0">
            <a:spAutoFit/>
          </a:bodyPr>
          <a:lstStyle/>
          <a:p>
            <a:r>
              <a:rPr lang="ru-RU" dirty="0"/>
              <a:t>Прозорова (2007)</a:t>
            </a:r>
            <a:r>
              <a:rPr lang="en-GB" dirty="0"/>
              <a:t>; </a:t>
            </a:r>
            <a:r>
              <a:rPr lang="en-GB" dirty="0" err="1"/>
              <a:t>Crasborn</a:t>
            </a:r>
            <a:r>
              <a:rPr lang="en-GB" dirty="0"/>
              <a:t> et al. (2000)</a:t>
            </a:r>
            <a:endParaRPr lang="en-US" dirty="0"/>
          </a:p>
        </p:txBody>
      </p:sp>
    </p:spTree>
    <p:extLst>
      <p:ext uri="{BB962C8B-B14F-4D97-AF65-F5344CB8AC3E}">
        <p14:creationId xmlns:p14="http://schemas.microsoft.com/office/powerpoint/2010/main" val="31337701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5656E-553D-7EAE-D272-3F3C5550D79D}"/>
              </a:ext>
            </a:extLst>
          </p:cNvPr>
          <p:cNvSpPr>
            <a:spLocks noGrp="1"/>
          </p:cNvSpPr>
          <p:nvPr>
            <p:ph type="title"/>
          </p:nvPr>
        </p:nvSpPr>
        <p:spPr/>
        <p:txBody>
          <a:bodyPr/>
          <a:lstStyle/>
          <a:p>
            <a:r>
              <a:rPr lang="ru-RU" dirty="0"/>
              <a:t>Влияние модальности на усвоение языка</a:t>
            </a:r>
            <a:endParaRPr lang="en-US" dirty="0"/>
          </a:p>
        </p:txBody>
      </p:sp>
      <p:sp>
        <p:nvSpPr>
          <p:cNvPr id="3" name="Content Placeholder 2">
            <a:extLst>
              <a:ext uri="{FF2B5EF4-FFF2-40B4-BE49-F238E27FC236}">
                <a16:creationId xmlns:a16="http://schemas.microsoft.com/office/drawing/2014/main" id="{5F0A7C73-E08E-CD38-A8B6-136AD1163AA3}"/>
              </a:ext>
            </a:extLst>
          </p:cNvPr>
          <p:cNvSpPr>
            <a:spLocks noGrp="1"/>
          </p:cNvSpPr>
          <p:nvPr>
            <p:ph idx="1"/>
          </p:nvPr>
        </p:nvSpPr>
        <p:spPr/>
        <p:txBody>
          <a:bodyPr>
            <a:normAutofit/>
          </a:bodyPr>
          <a:lstStyle/>
          <a:p>
            <a:pPr marL="0" indent="0">
              <a:buNone/>
            </a:pPr>
            <a:r>
              <a:rPr lang="ru-RU" sz="2000" dirty="0"/>
              <a:t>Стадии усвоения жестового языка похожи на стадии усвоения звучащего языка</a:t>
            </a:r>
            <a:r>
              <a:rPr lang="en-GB" sz="2000" dirty="0"/>
              <a:t> (</a:t>
            </a:r>
            <a:r>
              <a:rPr lang="en-US" sz="2000" dirty="0"/>
              <a:t>Woolfe et al., 2010</a:t>
            </a:r>
            <a:r>
              <a:rPr lang="ru-RU" sz="2000" dirty="0"/>
              <a:t>;</a:t>
            </a:r>
            <a:r>
              <a:rPr lang="en-GB" sz="2000" dirty="0"/>
              <a:t> </a:t>
            </a:r>
            <a:r>
              <a:rPr lang="en-US" sz="2000" dirty="0"/>
              <a:t>Newport &amp; Meier, 1985; Mayberry &amp; Squires, 2006)</a:t>
            </a:r>
          </a:p>
          <a:p>
            <a:pPr marL="0" indent="0">
              <a:buNone/>
            </a:pPr>
            <a:endParaRPr lang="en-US" sz="2000" dirty="0"/>
          </a:p>
          <a:p>
            <a:pPr marL="0" indent="0">
              <a:buNone/>
            </a:pPr>
            <a:r>
              <a:rPr lang="ru-RU" sz="2000" dirty="0"/>
              <a:t>Некоторые исследования указывают на отсутствие лексического взрыва или более раннее порождение первых жестов (</a:t>
            </a:r>
            <a:r>
              <a:rPr lang="en-GB" sz="2000" dirty="0"/>
              <a:t>Meier &amp; Newport, 1990; Anderson &amp; Reily, 2002), </a:t>
            </a:r>
            <a:r>
              <a:rPr lang="ru-RU" sz="2000" dirty="0"/>
              <a:t>но виной этому может быть методология</a:t>
            </a:r>
            <a:endParaRPr lang="en-US" sz="2000" dirty="0"/>
          </a:p>
          <a:p>
            <a:endParaRPr lang="en-US" dirty="0"/>
          </a:p>
        </p:txBody>
      </p:sp>
    </p:spTree>
    <p:extLst>
      <p:ext uri="{BB962C8B-B14F-4D97-AF65-F5344CB8AC3E}">
        <p14:creationId xmlns:p14="http://schemas.microsoft.com/office/powerpoint/2010/main" val="39393320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7D3A5-367B-D283-74AF-7F836C988612}"/>
              </a:ext>
            </a:extLst>
          </p:cNvPr>
          <p:cNvSpPr>
            <a:spLocks noGrp="1"/>
          </p:cNvSpPr>
          <p:nvPr>
            <p:ph type="title"/>
          </p:nvPr>
        </p:nvSpPr>
        <p:spPr/>
        <p:txBody>
          <a:bodyPr/>
          <a:lstStyle/>
          <a:p>
            <a:r>
              <a:rPr lang="ru-RU" dirty="0" err="1"/>
              <a:t>Иконичность</a:t>
            </a:r>
            <a:r>
              <a:rPr lang="ru-RU" dirty="0"/>
              <a:t> и развитие языка</a:t>
            </a:r>
            <a:endParaRPr lang="en-US" dirty="0"/>
          </a:p>
        </p:txBody>
      </p:sp>
      <p:sp>
        <p:nvSpPr>
          <p:cNvPr id="3" name="Content Placeholder 2">
            <a:extLst>
              <a:ext uri="{FF2B5EF4-FFF2-40B4-BE49-F238E27FC236}">
                <a16:creationId xmlns:a16="http://schemas.microsoft.com/office/drawing/2014/main" id="{C5F6BD4A-0DBF-E06F-1B16-11F227F971FE}"/>
              </a:ext>
            </a:extLst>
          </p:cNvPr>
          <p:cNvSpPr>
            <a:spLocks noGrp="1"/>
          </p:cNvSpPr>
          <p:nvPr>
            <p:ph idx="1"/>
          </p:nvPr>
        </p:nvSpPr>
        <p:spPr/>
        <p:txBody>
          <a:bodyPr>
            <a:normAutofit/>
          </a:bodyPr>
          <a:lstStyle/>
          <a:p>
            <a:pPr marL="0" indent="0">
              <a:buNone/>
            </a:pPr>
            <a:r>
              <a:rPr lang="ru-RU" sz="2400" dirty="0"/>
              <a:t>Некоторые исследования указывают на то, что первые жесты глухих детей зачастую </a:t>
            </a:r>
            <a:r>
              <a:rPr lang="ru-RU" sz="2400" dirty="0" err="1"/>
              <a:t>иконичны</a:t>
            </a:r>
            <a:r>
              <a:rPr lang="ru-RU" sz="2400" dirty="0"/>
              <a:t> (</a:t>
            </a:r>
            <a:r>
              <a:rPr lang="en-GB" sz="2400" dirty="0"/>
              <a:t>Thompson et al., 2012; </a:t>
            </a:r>
            <a:r>
              <a:rPr lang="ru-RU" sz="2400" dirty="0"/>
              <a:t>исследование 31 глухих детей из семей глухих от 8 до 30 месяцев)</a:t>
            </a:r>
          </a:p>
          <a:p>
            <a:endParaRPr lang="ru-RU" sz="2400" dirty="0"/>
          </a:p>
          <a:p>
            <a:endParaRPr lang="en-US" sz="2400" dirty="0"/>
          </a:p>
        </p:txBody>
      </p:sp>
    </p:spTree>
    <p:extLst>
      <p:ext uri="{BB962C8B-B14F-4D97-AF65-F5344CB8AC3E}">
        <p14:creationId xmlns:p14="http://schemas.microsoft.com/office/powerpoint/2010/main" val="15886815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3AC6F-3193-8EE1-E6FE-9990A9A687DF}"/>
              </a:ext>
            </a:extLst>
          </p:cNvPr>
          <p:cNvSpPr>
            <a:spLocks noGrp="1"/>
          </p:cNvSpPr>
          <p:nvPr>
            <p:ph type="title"/>
          </p:nvPr>
        </p:nvSpPr>
        <p:spPr/>
        <p:txBody>
          <a:bodyPr/>
          <a:lstStyle/>
          <a:p>
            <a:r>
              <a:rPr lang="en-US" dirty="0" err="1"/>
              <a:t>И</a:t>
            </a:r>
            <a:r>
              <a:rPr lang="ru-RU" dirty="0" err="1"/>
              <a:t>коничность</a:t>
            </a:r>
            <a:r>
              <a:rPr lang="ru-RU" dirty="0"/>
              <a:t> и развитие языка</a:t>
            </a:r>
            <a:endParaRPr lang="en-US" dirty="0"/>
          </a:p>
        </p:txBody>
      </p:sp>
      <p:sp>
        <p:nvSpPr>
          <p:cNvPr id="3" name="Content Placeholder 2">
            <a:extLst>
              <a:ext uri="{FF2B5EF4-FFF2-40B4-BE49-F238E27FC236}">
                <a16:creationId xmlns:a16="http://schemas.microsoft.com/office/drawing/2014/main" id="{08CCEFDB-6390-C82A-6ADB-DA6760A28C0C}"/>
              </a:ext>
            </a:extLst>
          </p:cNvPr>
          <p:cNvSpPr>
            <a:spLocks noGrp="1"/>
          </p:cNvSpPr>
          <p:nvPr>
            <p:ph idx="1"/>
          </p:nvPr>
        </p:nvSpPr>
        <p:spPr>
          <a:xfrm>
            <a:off x="640079" y="2633472"/>
            <a:ext cx="6763831" cy="3566160"/>
          </a:xfrm>
        </p:spPr>
        <p:txBody>
          <a:bodyPr/>
          <a:lstStyle/>
          <a:p>
            <a:r>
              <a:rPr lang="ru-RU" dirty="0"/>
              <a:t>Задание на описание картинок</a:t>
            </a:r>
          </a:p>
          <a:p>
            <a:r>
              <a:rPr lang="ru-RU" dirty="0"/>
              <a:t>Взрослые и дети описывали картинки взрослому глухому ассистенту</a:t>
            </a:r>
          </a:p>
          <a:p>
            <a:r>
              <a:rPr lang="ru-RU" dirty="0"/>
              <a:t>Родители описывали картинки также своим детям</a:t>
            </a:r>
            <a:endParaRPr lang="en-US" dirty="0"/>
          </a:p>
        </p:txBody>
      </p:sp>
      <p:pic>
        <p:nvPicPr>
          <p:cNvPr id="4" name="Picture 3">
            <a:extLst>
              <a:ext uri="{FF2B5EF4-FFF2-40B4-BE49-F238E27FC236}">
                <a16:creationId xmlns:a16="http://schemas.microsoft.com/office/drawing/2014/main" id="{895EF3AE-28E9-B125-84BE-D5C2083E2600}"/>
              </a:ext>
            </a:extLst>
          </p:cNvPr>
          <p:cNvPicPr>
            <a:picLocks noChangeAspect="1"/>
          </p:cNvPicPr>
          <p:nvPr/>
        </p:nvPicPr>
        <p:blipFill>
          <a:blip r:embed="rId2"/>
          <a:stretch>
            <a:fillRect/>
          </a:stretch>
        </p:blipFill>
        <p:spPr>
          <a:xfrm>
            <a:off x="7403911" y="2265135"/>
            <a:ext cx="4020571" cy="1936153"/>
          </a:xfrm>
          <a:prstGeom prst="rect">
            <a:avLst/>
          </a:prstGeom>
        </p:spPr>
      </p:pic>
      <p:sp>
        <p:nvSpPr>
          <p:cNvPr id="5" name="TextBox 4">
            <a:extLst>
              <a:ext uri="{FF2B5EF4-FFF2-40B4-BE49-F238E27FC236}">
                <a16:creationId xmlns:a16="http://schemas.microsoft.com/office/drawing/2014/main" id="{46E9491A-9254-3016-70EC-608A2C1093BD}"/>
              </a:ext>
            </a:extLst>
          </p:cNvPr>
          <p:cNvSpPr txBox="1"/>
          <p:nvPr/>
        </p:nvSpPr>
        <p:spPr>
          <a:xfrm>
            <a:off x="7812262" y="4112090"/>
            <a:ext cx="3330720" cy="313932"/>
          </a:xfrm>
          <a:prstGeom prst="rect">
            <a:avLst/>
          </a:prstGeom>
          <a:noFill/>
        </p:spPr>
        <p:txBody>
          <a:bodyPr wrap="none" rtlCol="0">
            <a:spAutoFit/>
          </a:bodyPr>
          <a:lstStyle/>
          <a:p>
            <a:pPr defTabSz="731520">
              <a:spcAft>
                <a:spcPts val="600"/>
              </a:spcAft>
            </a:pPr>
            <a:r>
              <a:rPr lang="en-US" sz="1440" kern="1200">
                <a:solidFill>
                  <a:schemeClr val="tx1"/>
                </a:solidFill>
                <a:latin typeface="+mn-lt"/>
                <a:ea typeface="+mn-ea"/>
                <a:cs typeface="+mn-cs"/>
              </a:rPr>
              <a:t>A – “Perceptual” toothbrush; B –”Action”</a:t>
            </a:r>
            <a:endParaRPr lang="en-US"/>
          </a:p>
        </p:txBody>
      </p:sp>
      <p:pic>
        <p:nvPicPr>
          <p:cNvPr id="6" name="Picture 5">
            <a:extLst>
              <a:ext uri="{FF2B5EF4-FFF2-40B4-BE49-F238E27FC236}">
                <a16:creationId xmlns:a16="http://schemas.microsoft.com/office/drawing/2014/main" id="{6B6AA60A-09DF-D0C2-FE55-7E1815D41BD4}"/>
              </a:ext>
            </a:extLst>
          </p:cNvPr>
          <p:cNvPicPr>
            <a:picLocks noChangeAspect="1"/>
          </p:cNvPicPr>
          <p:nvPr/>
        </p:nvPicPr>
        <p:blipFill>
          <a:blip r:embed="rId3"/>
          <a:stretch>
            <a:fillRect/>
          </a:stretch>
        </p:blipFill>
        <p:spPr>
          <a:xfrm>
            <a:off x="2700281" y="4597852"/>
            <a:ext cx="9158118" cy="2260148"/>
          </a:xfrm>
          <a:prstGeom prst="rect">
            <a:avLst/>
          </a:prstGeom>
        </p:spPr>
      </p:pic>
      <p:sp>
        <p:nvSpPr>
          <p:cNvPr id="8" name="TextBox 7">
            <a:extLst>
              <a:ext uri="{FF2B5EF4-FFF2-40B4-BE49-F238E27FC236}">
                <a16:creationId xmlns:a16="http://schemas.microsoft.com/office/drawing/2014/main" id="{B90AB86E-D39C-3361-386F-FBBB4FADBD7A}"/>
              </a:ext>
            </a:extLst>
          </p:cNvPr>
          <p:cNvSpPr txBox="1"/>
          <p:nvPr/>
        </p:nvSpPr>
        <p:spPr>
          <a:xfrm>
            <a:off x="143596" y="6041057"/>
            <a:ext cx="6100762" cy="646331"/>
          </a:xfrm>
          <a:prstGeom prst="rect">
            <a:avLst/>
          </a:prstGeom>
          <a:noFill/>
        </p:spPr>
        <p:txBody>
          <a:bodyPr wrap="square">
            <a:spAutoFit/>
          </a:bodyPr>
          <a:lstStyle/>
          <a:p>
            <a:r>
              <a:rPr lang="en-US" dirty="0"/>
              <a:t>Ortega et al., 2014, 2017</a:t>
            </a:r>
            <a:endParaRPr lang="ru-RU" dirty="0"/>
          </a:p>
          <a:p>
            <a:r>
              <a:rPr lang="en-US" dirty="0"/>
              <a:t>Ortega, 2017</a:t>
            </a:r>
          </a:p>
        </p:txBody>
      </p:sp>
    </p:spTree>
    <p:extLst>
      <p:ext uri="{BB962C8B-B14F-4D97-AF65-F5344CB8AC3E}">
        <p14:creationId xmlns:p14="http://schemas.microsoft.com/office/powerpoint/2010/main" val="28280708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A5789-4EC0-06FB-43B0-63ACD85E50D7}"/>
              </a:ext>
            </a:extLst>
          </p:cNvPr>
          <p:cNvSpPr>
            <a:spLocks noGrp="1"/>
          </p:cNvSpPr>
          <p:nvPr>
            <p:ph type="title"/>
          </p:nvPr>
        </p:nvSpPr>
        <p:spPr/>
        <p:txBody>
          <a:bodyPr/>
          <a:lstStyle/>
          <a:p>
            <a:r>
              <a:rPr lang="ru-RU" dirty="0"/>
              <a:t>Тип </a:t>
            </a:r>
            <a:r>
              <a:rPr lang="ru-RU" dirty="0" err="1"/>
              <a:t>иконичности</a:t>
            </a:r>
            <a:r>
              <a:rPr lang="ru-RU" dirty="0"/>
              <a:t> имеет значение</a:t>
            </a:r>
            <a:endParaRPr lang="en-US" dirty="0"/>
          </a:p>
        </p:txBody>
      </p:sp>
      <p:sp>
        <p:nvSpPr>
          <p:cNvPr id="3" name="Content Placeholder 2">
            <a:extLst>
              <a:ext uri="{FF2B5EF4-FFF2-40B4-BE49-F238E27FC236}">
                <a16:creationId xmlns:a16="http://schemas.microsoft.com/office/drawing/2014/main" id="{57E02948-5EC0-63A0-D33D-30C1B487AB65}"/>
              </a:ext>
            </a:extLst>
          </p:cNvPr>
          <p:cNvSpPr>
            <a:spLocks noGrp="1"/>
          </p:cNvSpPr>
          <p:nvPr>
            <p:ph idx="1"/>
          </p:nvPr>
        </p:nvSpPr>
        <p:spPr>
          <a:xfrm>
            <a:off x="640080" y="2633471"/>
            <a:ext cx="5455920" cy="3922073"/>
          </a:xfrm>
        </p:spPr>
        <p:txBody>
          <a:bodyPr>
            <a:normAutofit fontScale="92500" lnSpcReduction="10000"/>
          </a:bodyPr>
          <a:lstStyle/>
          <a:p>
            <a:r>
              <a:rPr lang="ru-RU" dirty="0"/>
              <a:t>Дети порождают больше жестов типа «действие» </a:t>
            </a:r>
            <a:r>
              <a:rPr lang="en-US" dirty="0"/>
              <a:t>(80%)</a:t>
            </a:r>
            <a:r>
              <a:rPr lang="ru-RU" dirty="0"/>
              <a:t>, а взрослые предпочитают «перцептивные» жесты, когда говорят с другими взрослыми</a:t>
            </a:r>
          </a:p>
          <a:p>
            <a:r>
              <a:rPr lang="ru-RU" dirty="0"/>
              <a:t>Родители используют больше жестов типа «действие», когда говорят с детьми, чем когда говорят с другими взрослыми</a:t>
            </a:r>
          </a:p>
          <a:p>
            <a:r>
              <a:rPr lang="ru-RU" dirty="0"/>
              <a:t>Развитие языка связано с моторным развитием, а изменение </a:t>
            </a:r>
            <a:r>
              <a:rPr lang="ru-RU" dirty="0" err="1"/>
              <a:t>иконичности</a:t>
            </a:r>
            <a:r>
              <a:rPr lang="ru-RU" dirty="0"/>
              <a:t> является коммуникативной стратегией для глухих родителей (</a:t>
            </a:r>
            <a:r>
              <a:rPr lang="ru-RU" dirty="0" err="1"/>
              <a:t>O</a:t>
            </a:r>
            <a:r>
              <a:rPr lang="en-GB" dirty="0" err="1"/>
              <a:t>rtega</a:t>
            </a:r>
            <a:r>
              <a:rPr lang="en-GB" dirty="0"/>
              <a:t> et al., 2014)</a:t>
            </a:r>
            <a:endParaRPr lang="en-US" dirty="0"/>
          </a:p>
          <a:p>
            <a:pPr marL="0" indent="0">
              <a:buNone/>
            </a:pPr>
            <a:endParaRPr lang="en-US" dirty="0"/>
          </a:p>
        </p:txBody>
      </p:sp>
      <p:pic>
        <p:nvPicPr>
          <p:cNvPr id="4" name="Picture 3">
            <a:extLst>
              <a:ext uri="{FF2B5EF4-FFF2-40B4-BE49-F238E27FC236}">
                <a16:creationId xmlns:a16="http://schemas.microsoft.com/office/drawing/2014/main" id="{D686A0A7-3520-4D52-0FA7-9CE15876B1EA}"/>
              </a:ext>
            </a:extLst>
          </p:cNvPr>
          <p:cNvPicPr>
            <a:picLocks noChangeAspect="1"/>
          </p:cNvPicPr>
          <p:nvPr/>
        </p:nvPicPr>
        <p:blipFill>
          <a:blip r:embed="rId3"/>
          <a:srcRect l="6779" t="6890" r="4972" b="2814"/>
          <a:stretch/>
        </p:blipFill>
        <p:spPr>
          <a:xfrm>
            <a:off x="6485207" y="2363371"/>
            <a:ext cx="5066714" cy="3713871"/>
          </a:xfrm>
          <a:prstGeom prst="rect">
            <a:avLst/>
          </a:prstGeom>
        </p:spPr>
      </p:pic>
    </p:spTree>
    <p:extLst>
      <p:ext uri="{BB962C8B-B14F-4D97-AF65-F5344CB8AC3E}">
        <p14:creationId xmlns:p14="http://schemas.microsoft.com/office/powerpoint/2010/main" val="7013766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A7AAE6-17C7-714A-BBF9-F6A9E67DD6D9}"/>
              </a:ext>
            </a:extLst>
          </p:cNvPr>
          <p:cNvSpPr>
            <a:spLocks noGrp="1"/>
          </p:cNvSpPr>
          <p:nvPr>
            <p:ph idx="1"/>
          </p:nvPr>
        </p:nvSpPr>
        <p:spPr>
          <a:xfrm>
            <a:off x="838200" y="1371601"/>
            <a:ext cx="10515600" cy="4351338"/>
          </a:xfrm>
        </p:spPr>
        <p:txBody>
          <a:bodyPr>
            <a:normAutofit fontScale="77500" lnSpcReduction="20000"/>
          </a:bodyPr>
          <a:lstStyle/>
          <a:p>
            <a:endParaRPr lang="en-US" dirty="0"/>
          </a:p>
          <a:p>
            <a:endParaRPr lang="en-US" dirty="0"/>
          </a:p>
          <a:p>
            <a:pPr marL="0" indent="0" algn="ctr">
              <a:buNone/>
            </a:pPr>
            <a:r>
              <a:rPr lang="en-US" sz="5000" b="1" dirty="0">
                <a:solidFill>
                  <a:srgbClr val="FF0000"/>
                </a:solidFill>
              </a:rPr>
              <a:t>&lt; 10% </a:t>
            </a:r>
            <a:r>
              <a:rPr lang="en-US" sz="5000" b="1" dirty="0" err="1">
                <a:solidFill>
                  <a:srgbClr val="FF0000"/>
                </a:solidFill>
              </a:rPr>
              <a:t>г</a:t>
            </a:r>
            <a:r>
              <a:rPr lang="ru-RU" sz="5000" b="1" dirty="0" err="1">
                <a:solidFill>
                  <a:srgbClr val="FF0000"/>
                </a:solidFill>
              </a:rPr>
              <a:t>лухих</a:t>
            </a:r>
            <a:r>
              <a:rPr lang="ru-RU" sz="5000" b="1" dirty="0">
                <a:solidFill>
                  <a:srgbClr val="FF0000"/>
                </a:solidFill>
              </a:rPr>
              <a:t> детей рождаются в семьях глухих и усваивают ЖЯ с рождения</a:t>
            </a:r>
            <a:endParaRPr lang="en-US" sz="5000" b="1" dirty="0">
              <a:solidFill>
                <a:srgbClr val="FF0000"/>
              </a:solidFill>
            </a:endParaRPr>
          </a:p>
          <a:p>
            <a:pPr marL="0" indent="0" algn="ctr">
              <a:buNone/>
            </a:pPr>
            <a:r>
              <a:rPr lang="en-US" sz="2900" dirty="0"/>
              <a:t>90-95% </a:t>
            </a:r>
            <a:r>
              <a:rPr lang="ru-RU" sz="2900" dirty="0"/>
              <a:t>рождаются в семьях слышащих</a:t>
            </a:r>
            <a:endParaRPr lang="en-US" sz="2900" dirty="0"/>
          </a:p>
          <a:p>
            <a:pPr marL="0" indent="0" algn="ctr">
              <a:buNone/>
            </a:pPr>
            <a:r>
              <a:rPr lang="en-US" sz="2900" dirty="0"/>
              <a:t>(Mitchell &amp; </a:t>
            </a:r>
            <a:r>
              <a:rPr lang="en-US" sz="2900" dirty="0" err="1"/>
              <a:t>Karchmer</a:t>
            </a:r>
            <a:r>
              <a:rPr lang="en-US" sz="2900" dirty="0"/>
              <a:t>, 2004: 5-10% in the USA;</a:t>
            </a:r>
          </a:p>
          <a:p>
            <a:pPr marL="0" indent="0" algn="ctr">
              <a:buNone/>
            </a:pPr>
            <a:r>
              <a:rPr lang="en-US" sz="2900" dirty="0"/>
              <a:t>Costello et al., 2006: &lt;5% </a:t>
            </a:r>
            <a:r>
              <a:rPr lang="ru-RU" sz="2900" dirty="0"/>
              <a:t>в Стране Басков</a:t>
            </a:r>
            <a:r>
              <a:rPr lang="en-US" sz="2900" dirty="0"/>
              <a:t>)</a:t>
            </a:r>
          </a:p>
          <a:p>
            <a:pPr marL="0" indent="0" algn="ctr">
              <a:buNone/>
            </a:pPr>
            <a:endParaRPr lang="en-US" sz="2900" b="1" dirty="0"/>
          </a:p>
          <a:p>
            <a:pPr marL="0" indent="0" algn="ctr">
              <a:buNone/>
            </a:pPr>
            <a:r>
              <a:rPr lang="ru-RU" sz="2900" dirty="0"/>
              <a:t>Что это значит для языкового развития глухих?</a:t>
            </a:r>
            <a:endParaRPr lang="en-US" sz="2900" dirty="0"/>
          </a:p>
        </p:txBody>
      </p:sp>
    </p:spTree>
    <p:extLst>
      <p:ext uri="{BB962C8B-B14F-4D97-AF65-F5344CB8AC3E}">
        <p14:creationId xmlns:p14="http://schemas.microsoft.com/office/powerpoint/2010/main" val="16322308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09F00-895D-B5FE-04BE-503E803062FE}"/>
              </a:ext>
            </a:extLst>
          </p:cNvPr>
          <p:cNvSpPr>
            <a:spLocks noGrp="1"/>
          </p:cNvSpPr>
          <p:nvPr>
            <p:ph type="title"/>
          </p:nvPr>
        </p:nvSpPr>
        <p:spPr/>
        <p:txBody>
          <a:bodyPr/>
          <a:lstStyle/>
          <a:p>
            <a:r>
              <a:rPr lang="ru-RU" dirty="0"/>
              <a:t>Разнообразие языкового опыта</a:t>
            </a:r>
            <a:endParaRPr lang="en-US" dirty="0"/>
          </a:p>
        </p:txBody>
      </p:sp>
      <p:sp>
        <p:nvSpPr>
          <p:cNvPr id="3" name="Content Placeholder 2">
            <a:extLst>
              <a:ext uri="{FF2B5EF4-FFF2-40B4-BE49-F238E27FC236}">
                <a16:creationId xmlns:a16="http://schemas.microsoft.com/office/drawing/2014/main" id="{5DD547F3-E50F-3977-9161-BBECB664636A}"/>
              </a:ext>
            </a:extLst>
          </p:cNvPr>
          <p:cNvSpPr>
            <a:spLocks noGrp="1"/>
          </p:cNvSpPr>
          <p:nvPr>
            <p:ph idx="1"/>
          </p:nvPr>
        </p:nvSpPr>
        <p:spPr/>
        <p:txBody>
          <a:bodyPr>
            <a:normAutofit/>
          </a:bodyPr>
          <a:lstStyle/>
          <a:p>
            <a:pPr marL="0" indent="0">
              <a:buNone/>
            </a:pPr>
            <a:r>
              <a:rPr lang="en-US" sz="2400" dirty="0"/>
              <a:t>&lt; 10% </a:t>
            </a:r>
            <a:r>
              <a:rPr lang="ru-RU" sz="2400" dirty="0"/>
              <a:t>глухих – носители </a:t>
            </a:r>
            <a:r>
              <a:rPr lang="en-GB" sz="2400" dirty="0" err="1"/>
              <a:t>Ж</a:t>
            </a:r>
            <a:r>
              <a:rPr lang="ru-RU" sz="2400" dirty="0"/>
              <a:t>Я с рождения </a:t>
            </a:r>
            <a:r>
              <a:rPr lang="en-GB" sz="2400" i="1" dirty="0"/>
              <a:t>(native signers)</a:t>
            </a:r>
            <a:endParaRPr lang="ru-RU" sz="2400" i="1" dirty="0"/>
          </a:p>
          <a:p>
            <a:pPr marL="0" indent="0">
              <a:buNone/>
            </a:pPr>
            <a:r>
              <a:rPr lang="ru-RU" sz="2400" dirty="0"/>
              <a:t>Не все глухие, у которых жестовый язык </a:t>
            </a:r>
            <a:r>
              <a:rPr lang="en-GB" sz="2400" dirty="0"/>
              <a:t>L1, </a:t>
            </a:r>
            <a:r>
              <a:rPr lang="ru-RU" sz="2400" dirty="0"/>
              <a:t>усвоили его с рождения </a:t>
            </a:r>
            <a:r>
              <a:rPr lang="ru-RU" sz="2400" dirty="0">
                <a:sym typeface="Wingdings" pitchFamily="2" charset="2"/>
              </a:rPr>
              <a:t></a:t>
            </a:r>
            <a:r>
              <a:rPr lang="en-GB" sz="2400" dirty="0"/>
              <a:t> </a:t>
            </a:r>
            <a:r>
              <a:rPr lang="ru-RU" sz="2400" dirty="0"/>
              <a:t>есть «поздние» носители с высокой вероятностью задержек языкового развития</a:t>
            </a:r>
          </a:p>
          <a:p>
            <a:pPr marL="0" indent="0">
              <a:buNone/>
            </a:pPr>
            <a:r>
              <a:rPr lang="ru-RU" sz="2400" dirty="0"/>
              <a:t>Ранние носители (</a:t>
            </a:r>
            <a:r>
              <a:rPr lang="en-US" sz="2400" dirty="0"/>
              <a:t>early signers</a:t>
            </a:r>
            <a:r>
              <a:rPr lang="ru-RU" sz="2400" dirty="0"/>
              <a:t>)</a:t>
            </a:r>
            <a:r>
              <a:rPr lang="en-US" sz="2400" dirty="0"/>
              <a:t>: </a:t>
            </a:r>
            <a:r>
              <a:rPr lang="ru-RU" sz="2400" dirty="0"/>
              <a:t>до</a:t>
            </a:r>
            <a:r>
              <a:rPr lang="en-US" sz="2400" dirty="0"/>
              <a:t> 5</a:t>
            </a:r>
            <a:r>
              <a:rPr lang="ru-RU" sz="2400" dirty="0"/>
              <a:t> лет (иногда </a:t>
            </a:r>
            <a:r>
              <a:rPr lang="en-US" sz="2400" dirty="0"/>
              <a:t>5-7</a:t>
            </a:r>
            <a:r>
              <a:rPr lang="ru-RU" sz="2400" dirty="0"/>
              <a:t>)</a:t>
            </a:r>
            <a:endParaRPr lang="en-US" sz="2400" dirty="0"/>
          </a:p>
          <a:p>
            <a:pPr marL="0" indent="0">
              <a:buNone/>
            </a:pPr>
            <a:r>
              <a:rPr lang="ru-RU" sz="2400" dirty="0"/>
              <a:t>Поздние носители (</a:t>
            </a:r>
            <a:r>
              <a:rPr lang="en-US" sz="2400" dirty="0"/>
              <a:t>late signers</a:t>
            </a:r>
            <a:r>
              <a:rPr lang="ru-RU" sz="2400" dirty="0"/>
              <a:t>)</a:t>
            </a:r>
            <a:r>
              <a:rPr lang="en-US" sz="2400" dirty="0"/>
              <a:t>: </a:t>
            </a:r>
            <a:r>
              <a:rPr lang="ru-RU" sz="2400" dirty="0"/>
              <a:t>после</a:t>
            </a:r>
            <a:r>
              <a:rPr lang="en-US" sz="2400" dirty="0"/>
              <a:t> 5 </a:t>
            </a:r>
            <a:r>
              <a:rPr lang="ru-RU" sz="2400" dirty="0"/>
              <a:t>или после </a:t>
            </a:r>
            <a:r>
              <a:rPr lang="en-US" sz="2400" dirty="0"/>
              <a:t>7</a:t>
            </a:r>
            <a:r>
              <a:rPr lang="ru-RU" sz="2400" dirty="0"/>
              <a:t> лет</a:t>
            </a:r>
            <a:endParaRPr lang="en-US" sz="2400" dirty="0"/>
          </a:p>
          <a:p>
            <a:endParaRPr lang="en-US" sz="2400" dirty="0"/>
          </a:p>
        </p:txBody>
      </p:sp>
    </p:spTree>
    <p:extLst>
      <p:ext uri="{BB962C8B-B14F-4D97-AF65-F5344CB8AC3E}">
        <p14:creationId xmlns:p14="http://schemas.microsoft.com/office/powerpoint/2010/main" val="9818526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E5B0C-2AAD-5755-C38E-DAC619DB6F96}"/>
              </a:ext>
            </a:extLst>
          </p:cNvPr>
          <p:cNvSpPr>
            <a:spLocks noGrp="1"/>
          </p:cNvSpPr>
          <p:nvPr>
            <p:ph type="title"/>
          </p:nvPr>
        </p:nvSpPr>
        <p:spPr/>
        <p:txBody>
          <a:bodyPr/>
          <a:lstStyle/>
          <a:p>
            <a:r>
              <a:rPr lang="ru-RU" dirty="0"/>
              <a:t>Батарея тестов </a:t>
            </a:r>
            <a:r>
              <a:rPr lang="en-GB" sz="4000" dirty="0"/>
              <a:t>SIGN-HUB</a:t>
            </a:r>
            <a:endParaRPr lang="en-US" dirty="0"/>
          </a:p>
        </p:txBody>
      </p:sp>
      <p:sp>
        <p:nvSpPr>
          <p:cNvPr id="3" name="Content Placeholder 2">
            <a:extLst>
              <a:ext uri="{FF2B5EF4-FFF2-40B4-BE49-F238E27FC236}">
                <a16:creationId xmlns:a16="http://schemas.microsoft.com/office/drawing/2014/main" id="{26939F32-B125-7316-FFAF-F71F1BB25EB9}"/>
              </a:ext>
            </a:extLst>
          </p:cNvPr>
          <p:cNvSpPr>
            <a:spLocks noGrp="1"/>
          </p:cNvSpPr>
          <p:nvPr>
            <p:ph idx="1"/>
          </p:nvPr>
        </p:nvSpPr>
        <p:spPr/>
        <p:txBody>
          <a:bodyPr/>
          <a:lstStyle/>
          <a:p>
            <a:endParaRPr lang="en-US"/>
          </a:p>
        </p:txBody>
      </p:sp>
      <p:sp>
        <p:nvSpPr>
          <p:cNvPr id="5" name="TextBox 4">
            <a:extLst>
              <a:ext uri="{FF2B5EF4-FFF2-40B4-BE49-F238E27FC236}">
                <a16:creationId xmlns:a16="http://schemas.microsoft.com/office/drawing/2014/main" id="{329B6E41-4560-93E1-AF70-C401E19B1D0E}"/>
              </a:ext>
            </a:extLst>
          </p:cNvPr>
          <p:cNvSpPr txBox="1"/>
          <p:nvPr/>
        </p:nvSpPr>
        <p:spPr>
          <a:xfrm>
            <a:off x="8236743" y="6179557"/>
            <a:ext cx="6100762" cy="369332"/>
          </a:xfrm>
          <a:prstGeom prst="rect">
            <a:avLst/>
          </a:prstGeom>
          <a:noFill/>
        </p:spPr>
        <p:txBody>
          <a:bodyPr wrap="square">
            <a:spAutoFit/>
          </a:bodyPr>
          <a:lstStyle/>
          <a:p>
            <a:r>
              <a:rPr lang="en-GB" sz="1800" dirty="0"/>
              <a:t>SIGN-HUB (</a:t>
            </a:r>
            <a:r>
              <a:rPr lang="en-GB" sz="1800" dirty="0" err="1"/>
              <a:t>Zorzi</a:t>
            </a:r>
            <a:r>
              <a:rPr lang="en-GB" sz="1800" dirty="0"/>
              <a:t> et al., 2022)</a:t>
            </a:r>
            <a:endParaRPr lang="en-US" dirty="0"/>
          </a:p>
        </p:txBody>
      </p:sp>
      <p:pic>
        <p:nvPicPr>
          <p:cNvPr id="6" name="Content Placeholder 3">
            <a:extLst>
              <a:ext uri="{FF2B5EF4-FFF2-40B4-BE49-F238E27FC236}">
                <a16:creationId xmlns:a16="http://schemas.microsoft.com/office/drawing/2014/main" id="{FB3E2529-D744-FFC7-3213-948BDE29A148}"/>
              </a:ext>
            </a:extLst>
          </p:cNvPr>
          <p:cNvPicPr>
            <a:picLocks noChangeAspect="1"/>
          </p:cNvPicPr>
          <p:nvPr/>
        </p:nvPicPr>
        <p:blipFill>
          <a:blip r:embed="rId2"/>
          <a:stretch>
            <a:fillRect/>
          </a:stretch>
        </p:blipFill>
        <p:spPr>
          <a:xfrm>
            <a:off x="798443" y="2120011"/>
            <a:ext cx="10515600" cy="3815573"/>
          </a:xfrm>
          <a:prstGeom prst="rect">
            <a:avLst/>
          </a:prstGeom>
        </p:spPr>
      </p:pic>
    </p:spTree>
    <p:extLst>
      <p:ext uri="{BB962C8B-B14F-4D97-AF65-F5344CB8AC3E}">
        <p14:creationId xmlns:p14="http://schemas.microsoft.com/office/powerpoint/2010/main" val="18164443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FFA47-93E0-2089-0A31-90140B832A4B}"/>
              </a:ext>
            </a:extLst>
          </p:cNvPr>
          <p:cNvSpPr>
            <a:spLocks noGrp="1"/>
          </p:cNvSpPr>
          <p:nvPr>
            <p:ph type="title"/>
          </p:nvPr>
        </p:nvSpPr>
        <p:spPr/>
        <p:txBody>
          <a:bodyPr/>
          <a:lstStyle/>
          <a:p>
            <a:r>
              <a:rPr lang="ru-RU"/>
              <a:t>Взрослые глухие носители ЖЯ</a:t>
            </a:r>
            <a:endParaRPr lang="en-US" dirty="0"/>
          </a:p>
        </p:txBody>
      </p:sp>
      <p:sp>
        <p:nvSpPr>
          <p:cNvPr id="3" name="Content Placeholder 2">
            <a:extLst>
              <a:ext uri="{FF2B5EF4-FFF2-40B4-BE49-F238E27FC236}">
                <a16:creationId xmlns:a16="http://schemas.microsoft.com/office/drawing/2014/main" id="{D48310E6-2D20-1040-8F92-CA203718976B}"/>
              </a:ext>
            </a:extLst>
          </p:cNvPr>
          <p:cNvSpPr>
            <a:spLocks noGrp="1"/>
          </p:cNvSpPr>
          <p:nvPr>
            <p:ph idx="1"/>
          </p:nvPr>
        </p:nvSpPr>
        <p:spPr>
          <a:xfrm>
            <a:off x="640080" y="2633472"/>
            <a:ext cx="4632008" cy="3566160"/>
          </a:xfrm>
        </p:spPr>
        <p:txBody>
          <a:bodyPr>
            <a:normAutofit/>
          </a:bodyPr>
          <a:lstStyle/>
          <a:p>
            <a:pPr marL="0" indent="0" algn="ctr">
              <a:buNone/>
            </a:pPr>
            <a:r>
              <a:rPr lang="ru-RU" sz="2400" dirty="0">
                <a:sym typeface="Wingdings" pitchFamily="2" charset="2"/>
              </a:rPr>
              <a:t>Поздние носители показывают более низкие результаты в тестах на знание грамматики, повторение предложений и др. </a:t>
            </a:r>
            <a:r>
              <a:rPr lang="en-US" sz="2400" dirty="0">
                <a:sym typeface="Wingdings" pitchFamily="2" charset="2"/>
              </a:rPr>
              <a:t>(e.g., Boudreault &amp; Mayberry, 2006)</a:t>
            </a:r>
          </a:p>
          <a:p>
            <a:endParaRPr lang="en-US" sz="2400" dirty="0"/>
          </a:p>
          <a:p>
            <a:endParaRPr lang="en-US" sz="2400" dirty="0"/>
          </a:p>
        </p:txBody>
      </p:sp>
      <p:pic>
        <p:nvPicPr>
          <p:cNvPr id="4" name="Picture 3">
            <a:extLst>
              <a:ext uri="{FF2B5EF4-FFF2-40B4-BE49-F238E27FC236}">
                <a16:creationId xmlns:a16="http://schemas.microsoft.com/office/drawing/2014/main" id="{13A0074A-FCB3-E07D-5EB2-807ED8EB7548}"/>
              </a:ext>
            </a:extLst>
          </p:cNvPr>
          <p:cNvPicPr>
            <a:picLocks noChangeAspect="1"/>
          </p:cNvPicPr>
          <p:nvPr/>
        </p:nvPicPr>
        <p:blipFill>
          <a:blip r:embed="rId2"/>
          <a:stretch>
            <a:fillRect/>
          </a:stretch>
        </p:blipFill>
        <p:spPr>
          <a:xfrm>
            <a:off x="5900738" y="2237215"/>
            <a:ext cx="5853124" cy="4513123"/>
          </a:xfrm>
          <a:prstGeom prst="rect">
            <a:avLst/>
          </a:prstGeom>
        </p:spPr>
      </p:pic>
    </p:spTree>
    <p:extLst>
      <p:ext uri="{BB962C8B-B14F-4D97-AF65-F5344CB8AC3E}">
        <p14:creationId xmlns:p14="http://schemas.microsoft.com/office/powerpoint/2010/main" val="32510399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3D08C-61EE-5EDB-D95F-01EC3439C11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D6230C5-0E38-C0DE-715E-B9CB54C0AC56}"/>
              </a:ext>
            </a:extLst>
          </p:cNvPr>
          <p:cNvSpPr>
            <a:spLocks noGrp="1"/>
          </p:cNvSpPr>
          <p:nvPr>
            <p:ph type="title"/>
          </p:nvPr>
        </p:nvSpPr>
        <p:spPr/>
        <p:txBody>
          <a:bodyPr/>
          <a:lstStyle/>
          <a:p>
            <a:endParaRPr lang="en-US" dirty="0"/>
          </a:p>
        </p:txBody>
      </p:sp>
      <p:sp>
        <p:nvSpPr>
          <p:cNvPr id="5" name="Content Placeholder 4">
            <a:extLst>
              <a:ext uri="{FF2B5EF4-FFF2-40B4-BE49-F238E27FC236}">
                <a16:creationId xmlns:a16="http://schemas.microsoft.com/office/drawing/2014/main" id="{10678DF2-8FAF-20FC-CFDC-F5BED71446EA}"/>
              </a:ext>
            </a:extLst>
          </p:cNvPr>
          <p:cNvSpPr>
            <a:spLocks noGrp="1"/>
          </p:cNvSpPr>
          <p:nvPr>
            <p:ph sz="half" idx="1"/>
          </p:nvPr>
        </p:nvSpPr>
        <p:spPr>
          <a:xfrm>
            <a:off x="694533" y="2032758"/>
            <a:ext cx="4558553" cy="3850622"/>
          </a:xfrm>
        </p:spPr>
        <p:txBody>
          <a:bodyPr>
            <a:normAutofit fontScale="92500" lnSpcReduction="20000"/>
          </a:bodyPr>
          <a:lstStyle/>
          <a:p>
            <a:pPr marL="0" indent="0" algn="ctr">
              <a:buNone/>
            </a:pPr>
            <a:r>
              <a:rPr lang="ru-RU" sz="5200" dirty="0"/>
              <a:t>Качество и количество языкового материала</a:t>
            </a:r>
            <a:endParaRPr lang="ru-RU" sz="5200" kern="1200" dirty="0">
              <a:latin typeface="+mn-lt"/>
              <a:ea typeface="+mn-ea"/>
              <a:cs typeface="+mn-cs"/>
            </a:endParaRPr>
          </a:p>
        </p:txBody>
      </p:sp>
      <p:sp>
        <p:nvSpPr>
          <p:cNvPr id="6" name="Content Placeholder 5">
            <a:extLst>
              <a:ext uri="{FF2B5EF4-FFF2-40B4-BE49-F238E27FC236}">
                <a16:creationId xmlns:a16="http://schemas.microsoft.com/office/drawing/2014/main" id="{EB5FC7D2-96A3-C7AB-01C5-32F7DCA68157}"/>
              </a:ext>
            </a:extLst>
          </p:cNvPr>
          <p:cNvSpPr>
            <a:spLocks noGrp="1"/>
          </p:cNvSpPr>
          <p:nvPr>
            <p:ph sz="half" idx="2"/>
          </p:nvPr>
        </p:nvSpPr>
        <p:spPr>
          <a:xfrm>
            <a:off x="6172200" y="1825625"/>
            <a:ext cx="5441868" cy="4351338"/>
          </a:xfrm>
        </p:spPr>
        <p:txBody>
          <a:bodyPr>
            <a:normAutofit fontScale="92500" lnSpcReduction="20000"/>
          </a:bodyPr>
          <a:lstStyle/>
          <a:p>
            <a:pPr marL="0" indent="0">
              <a:buNone/>
            </a:pPr>
            <a:r>
              <a:rPr lang="ru-RU" sz="2800" dirty="0"/>
              <a:t>Носители ЖЯ с рождения:</a:t>
            </a:r>
            <a:endParaRPr lang="en-US" sz="2800" dirty="0"/>
          </a:p>
          <a:p>
            <a:r>
              <a:rPr lang="ru-RU" sz="2800" dirty="0"/>
              <a:t>усваивают полностью доступный им язык с рождения </a:t>
            </a:r>
            <a:r>
              <a:rPr lang="ru-RU" sz="2800" i="1" dirty="0"/>
              <a:t>(время усвоения)</a:t>
            </a:r>
          </a:p>
          <a:p>
            <a:r>
              <a:rPr lang="ru-RU" sz="2800" dirty="0"/>
              <a:t>усваивают язык от носителей с многолетним опытом общения </a:t>
            </a:r>
            <a:r>
              <a:rPr lang="ru-RU" sz="2800" i="1" dirty="0"/>
              <a:t>(модели)</a:t>
            </a:r>
            <a:endParaRPr lang="en-US" sz="2800" i="1" dirty="0"/>
          </a:p>
          <a:p>
            <a:r>
              <a:rPr lang="ru-RU" sz="2800" dirty="0"/>
              <a:t>имеют постоянный доступ к языку </a:t>
            </a:r>
            <a:r>
              <a:rPr lang="ru-RU" sz="2800" i="1" dirty="0"/>
              <a:t>(количество)</a:t>
            </a:r>
            <a:endParaRPr lang="en-US" sz="2800" i="1" dirty="0"/>
          </a:p>
        </p:txBody>
      </p:sp>
    </p:spTree>
    <p:extLst>
      <p:ext uri="{BB962C8B-B14F-4D97-AF65-F5344CB8AC3E}">
        <p14:creationId xmlns:p14="http://schemas.microsoft.com/office/powerpoint/2010/main" val="2324433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3ECEE-093C-CF15-2555-03E99259B376}"/>
              </a:ext>
            </a:extLst>
          </p:cNvPr>
          <p:cNvSpPr>
            <a:spLocks noGrp="1"/>
          </p:cNvSpPr>
          <p:nvPr>
            <p:ph type="title"/>
          </p:nvPr>
        </p:nvSpPr>
        <p:spPr/>
        <p:txBody>
          <a:bodyPr/>
          <a:lstStyle/>
          <a:p>
            <a:r>
              <a:rPr lang="ru-RU" dirty="0"/>
              <a:t>Некоторые мифы о жестовых языках</a:t>
            </a:r>
            <a:endParaRPr lang="en-US" dirty="0"/>
          </a:p>
        </p:txBody>
      </p:sp>
      <p:sp>
        <p:nvSpPr>
          <p:cNvPr id="3" name="Content Placeholder 2">
            <a:extLst>
              <a:ext uri="{FF2B5EF4-FFF2-40B4-BE49-F238E27FC236}">
                <a16:creationId xmlns:a16="http://schemas.microsoft.com/office/drawing/2014/main" id="{B1DEF90E-67ED-CF15-A507-8A55839AC4DA}"/>
              </a:ext>
            </a:extLst>
          </p:cNvPr>
          <p:cNvSpPr>
            <a:spLocks noGrp="1"/>
          </p:cNvSpPr>
          <p:nvPr>
            <p:ph idx="1"/>
          </p:nvPr>
        </p:nvSpPr>
        <p:spPr/>
        <p:txBody>
          <a:bodyPr>
            <a:normAutofit/>
          </a:bodyPr>
          <a:lstStyle/>
          <a:p>
            <a:pPr fontAlgn="base"/>
            <a:r>
              <a:rPr lang="ru-RU" sz="2500" dirty="0">
                <a:solidFill>
                  <a:srgbClr val="595959"/>
                </a:solidFill>
              </a:rPr>
              <a:t>Жестовые языки – это «пантомима»</a:t>
            </a:r>
          </a:p>
          <a:p>
            <a:pPr fontAlgn="base"/>
            <a:r>
              <a:rPr lang="ru-RU" sz="2500" dirty="0">
                <a:solidFill>
                  <a:srgbClr val="595959"/>
                </a:solidFill>
              </a:rPr>
              <a:t>Жестовый язык один/универсален</a:t>
            </a:r>
          </a:p>
          <a:p>
            <a:pPr fontAlgn="base"/>
            <a:r>
              <a:rPr lang="ru-RU" sz="2500" dirty="0">
                <a:solidFill>
                  <a:srgbClr val="595959"/>
                </a:solidFill>
              </a:rPr>
              <a:t>Жестовые языки</a:t>
            </a:r>
            <a:r>
              <a:rPr lang="ru-RU" sz="2500" b="0" i="0" u="none" strike="noStrike" dirty="0">
                <a:solidFill>
                  <a:srgbClr val="595959"/>
                </a:solidFill>
                <a:effectLst/>
              </a:rPr>
              <a:t> – это форма звучащего языка</a:t>
            </a:r>
          </a:p>
          <a:p>
            <a:pPr fontAlgn="base">
              <a:spcAft>
                <a:spcPts val="1200"/>
              </a:spcAft>
            </a:pPr>
            <a:r>
              <a:rPr lang="ru-RU" sz="2500" dirty="0">
                <a:solidFill>
                  <a:srgbClr val="595959"/>
                </a:solidFill>
              </a:rPr>
              <a:t>Жестовые языки</a:t>
            </a:r>
            <a:r>
              <a:rPr lang="ru-RU" sz="2500" b="0" i="0" u="none" strike="noStrike" dirty="0">
                <a:solidFill>
                  <a:srgbClr val="595959"/>
                </a:solidFill>
                <a:effectLst/>
              </a:rPr>
              <a:t> придумали слышащие</a:t>
            </a:r>
            <a:br>
              <a:rPr lang="ru-RU" sz="2500" b="0" dirty="0">
                <a:effectLst/>
              </a:rPr>
            </a:br>
            <a:endParaRPr lang="en-US" sz="2500" dirty="0"/>
          </a:p>
        </p:txBody>
      </p:sp>
    </p:spTree>
    <p:extLst>
      <p:ext uri="{BB962C8B-B14F-4D97-AF65-F5344CB8AC3E}">
        <p14:creationId xmlns:p14="http://schemas.microsoft.com/office/powerpoint/2010/main" val="12792078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22D80-F176-DFBD-FF4B-60112D6AD9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68C089-D998-3F07-6A65-AA82A697B2D0}"/>
              </a:ext>
            </a:extLst>
          </p:cNvPr>
          <p:cNvSpPr>
            <a:spLocks noGrp="1"/>
          </p:cNvSpPr>
          <p:nvPr>
            <p:ph type="title"/>
          </p:nvPr>
        </p:nvSpPr>
        <p:spPr>
          <a:xfrm>
            <a:off x="859451" y="1040923"/>
            <a:ext cx="9236700" cy="1188950"/>
          </a:xfrm>
        </p:spPr>
        <p:txBody>
          <a:bodyPr anchor="b">
            <a:normAutofit/>
          </a:bodyPr>
          <a:lstStyle/>
          <a:p>
            <a:r>
              <a:rPr lang="ru-RU" sz="4600" dirty="0"/>
              <a:t>Усвоение звучащего языка</a:t>
            </a:r>
            <a:endParaRPr lang="en-US" sz="4600" dirty="0"/>
          </a:p>
        </p:txBody>
      </p:sp>
      <p:sp>
        <p:nvSpPr>
          <p:cNvPr id="3" name="Content Placeholder 2">
            <a:extLst>
              <a:ext uri="{FF2B5EF4-FFF2-40B4-BE49-F238E27FC236}">
                <a16:creationId xmlns:a16="http://schemas.microsoft.com/office/drawing/2014/main" id="{2E0BC964-4998-A2D6-8EA0-EC37C4EA099D}"/>
              </a:ext>
            </a:extLst>
          </p:cNvPr>
          <p:cNvSpPr>
            <a:spLocks noGrp="1"/>
          </p:cNvSpPr>
          <p:nvPr>
            <p:ph idx="1"/>
          </p:nvPr>
        </p:nvSpPr>
        <p:spPr>
          <a:xfrm>
            <a:off x="1453627" y="2598710"/>
            <a:ext cx="8782746" cy="3438144"/>
          </a:xfrm>
        </p:spPr>
        <p:txBody>
          <a:bodyPr>
            <a:normAutofit/>
          </a:bodyPr>
          <a:lstStyle/>
          <a:p>
            <a:pPr marL="180594" indent="-180594" defTabSz="722376">
              <a:spcBef>
                <a:spcPts val="790"/>
              </a:spcBef>
            </a:pPr>
            <a:r>
              <a:rPr lang="ru-RU" sz="2200" kern="1200" dirty="0">
                <a:solidFill>
                  <a:schemeClr val="tx1"/>
                </a:solidFill>
                <a:latin typeface="+mn-lt"/>
                <a:ea typeface="+mn-ea"/>
                <a:cs typeface="+mn-cs"/>
              </a:rPr>
              <a:t>У большинства глухих детей первый язык – звучащий</a:t>
            </a:r>
            <a:endParaRPr lang="en-US" sz="2200" kern="1200" dirty="0">
              <a:solidFill>
                <a:schemeClr val="tx1"/>
              </a:solidFill>
              <a:latin typeface="+mn-lt"/>
              <a:ea typeface="+mn-ea"/>
              <a:cs typeface="+mn-cs"/>
            </a:endParaRPr>
          </a:p>
          <a:p>
            <a:pPr marL="180594" indent="-180594" defTabSz="722376">
              <a:spcBef>
                <a:spcPts val="790"/>
              </a:spcBef>
            </a:pPr>
            <a:r>
              <a:rPr lang="ru-RU" sz="2200" kern="1200" dirty="0">
                <a:solidFill>
                  <a:schemeClr val="tx1"/>
                </a:solidFill>
                <a:latin typeface="+mn-lt"/>
                <a:ea typeface="+mn-ea"/>
                <a:cs typeface="+mn-cs"/>
              </a:rPr>
              <a:t>Это основной язык обучения глухих</a:t>
            </a:r>
            <a:endParaRPr lang="en-US" sz="1700" kern="1200" dirty="0">
              <a:solidFill>
                <a:schemeClr val="tx1"/>
              </a:solidFill>
              <a:latin typeface="+mn-lt"/>
              <a:ea typeface="+mn-ea"/>
              <a:cs typeface="+mn-cs"/>
            </a:endParaRPr>
          </a:p>
          <a:p>
            <a:pPr marL="180594" indent="-180594" defTabSz="722376">
              <a:spcBef>
                <a:spcPts val="790"/>
              </a:spcBef>
            </a:pPr>
            <a:endParaRPr lang="en-US" sz="1700" kern="1200" dirty="0">
              <a:solidFill>
                <a:schemeClr val="tx1"/>
              </a:solidFill>
              <a:latin typeface="+mn-lt"/>
              <a:ea typeface="+mn-ea"/>
              <a:cs typeface="+mn-cs"/>
            </a:endParaRPr>
          </a:p>
          <a:p>
            <a:endParaRPr lang="en-US" sz="1700" dirty="0"/>
          </a:p>
        </p:txBody>
      </p:sp>
      <p:pic>
        <p:nvPicPr>
          <p:cNvPr id="4" name="vocodedexampletrim">
            <a:hlinkClick r:id="" action="ppaction://media"/>
            <a:extLst>
              <a:ext uri="{FF2B5EF4-FFF2-40B4-BE49-F238E27FC236}">
                <a16:creationId xmlns:a16="http://schemas.microsoft.com/office/drawing/2014/main" id="{2B36CDF1-55AE-F66F-7E55-5E1ADFF615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45000" y="4559044"/>
            <a:ext cx="642222" cy="642222"/>
          </a:xfrm>
          <a:prstGeom prst="rect">
            <a:avLst/>
          </a:prstGeom>
        </p:spPr>
      </p:pic>
      <p:pic>
        <p:nvPicPr>
          <p:cNvPr id="4098" name="Picture 2" descr="Deaf children with learning delays benefit from cochlear implants more than  hearing aids">
            <a:extLst>
              <a:ext uri="{FF2B5EF4-FFF2-40B4-BE49-F238E27FC236}">
                <a16:creationId xmlns:a16="http://schemas.microsoft.com/office/drawing/2014/main" id="{1E03F317-4BA1-BBEF-190C-C64EB47FD6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35031" y="294960"/>
            <a:ext cx="2237890" cy="1491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957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29016-CCFC-0E4C-864F-059B8CE07439}"/>
              </a:ext>
            </a:extLst>
          </p:cNvPr>
          <p:cNvSpPr>
            <a:spLocks noGrp="1"/>
          </p:cNvSpPr>
          <p:nvPr>
            <p:ph type="title"/>
          </p:nvPr>
        </p:nvSpPr>
        <p:spPr>
          <a:xfrm>
            <a:off x="686834" y="2457450"/>
            <a:ext cx="3200400" cy="3719513"/>
          </a:xfrm>
        </p:spPr>
        <p:txBody>
          <a:bodyPr>
            <a:normAutofit/>
          </a:bodyPr>
          <a:lstStyle/>
          <a:p>
            <a:r>
              <a:rPr lang="ru-RU" dirty="0"/>
              <a:t>Задержи языкового развития</a:t>
            </a:r>
            <a:endParaRPr lang="en-US" dirty="0"/>
          </a:p>
        </p:txBody>
      </p:sp>
      <p:sp>
        <p:nvSpPr>
          <p:cNvPr id="3" name="Content Placeholder 2">
            <a:extLst>
              <a:ext uri="{FF2B5EF4-FFF2-40B4-BE49-F238E27FC236}">
                <a16:creationId xmlns:a16="http://schemas.microsoft.com/office/drawing/2014/main" id="{D84E2E03-29F6-4E44-AA15-234548EBEC6B}"/>
              </a:ext>
            </a:extLst>
          </p:cNvPr>
          <p:cNvSpPr>
            <a:spLocks noGrp="1"/>
          </p:cNvSpPr>
          <p:nvPr>
            <p:ph idx="1"/>
          </p:nvPr>
        </p:nvSpPr>
        <p:spPr>
          <a:xfrm>
            <a:off x="4447308" y="591344"/>
            <a:ext cx="6906491" cy="5585619"/>
          </a:xfrm>
        </p:spPr>
        <p:txBody>
          <a:bodyPr anchor="ctr">
            <a:normAutofit/>
          </a:bodyPr>
          <a:lstStyle/>
          <a:p>
            <a:r>
              <a:rPr lang="ru-RU" dirty="0"/>
              <a:t>Несмотря на использование технологий для реабилитации, глухие дети в целом продолжают показывать более низкие результаты при оценке языка </a:t>
            </a:r>
            <a:r>
              <a:rPr lang="en-US" dirty="0"/>
              <a:t>(</a:t>
            </a:r>
            <a:r>
              <a:rPr lang="en-US" dirty="0" err="1"/>
              <a:t>Geers</a:t>
            </a:r>
            <a:r>
              <a:rPr lang="en-US" dirty="0"/>
              <a:t> et al., 2016)</a:t>
            </a:r>
          </a:p>
          <a:p>
            <a:r>
              <a:rPr lang="ru-RU" dirty="0"/>
              <a:t>ЖЯ исключается из обучения и оценки языковых навыков </a:t>
            </a:r>
            <a:r>
              <a:rPr lang="en-US" dirty="0"/>
              <a:t>(Hall et al., 2019)</a:t>
            </a:r>
          </a:p>
        </p:txBody>
      </p:sp>
    </p:spTree>
    <p:extLst>
      <p:ext uri="{BB962C8B-B14F-4D97-AF65-F5344CB8AC3E}">
        <p14:creationId xmlns:p14="http://schemas.microsoft.com/office/powerpoint/2010/main" val="863015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BBD39-8D75-4CA7-ED36-04E98B653FC5}"/>
              </a:ext>
            </a:extLst>
          </p:cNvPr>
          <p:cNvSpPr>
            <a:spLocks noGrp="1"/>
          </p:cNvSpPr>
          <p:nvPr>
            <p:ph type="title"/>
          </p:nvPr>
        </p:nvSpPr>
        <p:spPr/>
        <p:txBody>
          <a:bodyPr/>
          <a:lstStyle/>
          <a:p>
            <a:r>
              <a:rPr lang="ru-RU" dirty="0"/>
              <a:t>Чтение и глухота</a:t>
            </a:r>
            <a:endParaRPr lang="en-US" dirty="0"/>
          </a:p>
        </p:txBody>
      </p:sp>
      <p:sp>
        <p:nvSpPr>
          <p:cNvPr id="3" name="Content Placeholder 2">
            <a:extLst>
              <a:ext uri="{FF2B5EF4-FFF2-40B4-BE49-F238E27FC236}">
                <a16:creationId xmlns:a16="http://schemas.microsoft.com/office/drawing/2014/main" id="{F9E106C5-F9CA-2A29-3EC3-F1118244E4C4}"/>
              </a:ext>
            </a:extLst>
          </p:cNvPr>
          <p:cNvSpPr>
            <a:spLocks noGrp="1"/>
          </p:cNvSpPr>
          <p:nvPr>
            <p:ph idx="1"/>
          </p:nvPr>
        </p:nvSpPr>
        <p:spPr>
          <a:xfrm>
            <a:off x="640080" y="2468881"/>
            <a:ext cx="10890928" cy="4046219"/>
          </a:xfrm>
        </p:spPr>
        <p:txBody>
          <a:bodyPr>
            <a:normAutofit lnSpcReduction="10000"/>
          </a:bodyPr>
          <a:lstStyle/>
          <a:p>
            <a:r>
              <a:rPr lang="ru-RU" dirty="0"/>
              <a:t>В 1970-е гг. глухие выпускники школ в Великобритании читали на уровне семиклассников (</a:t>
            </a:r>
            <a:r>
              <a:rPr lang="en-GB" dirty="0"/>
              <a:t>Conrad, 1979)</a:t>
            </a:r>
          </a:p>
          <a:p>
            <a:r>
              <a:rPr lang="ru-RU" dirty="0"/>
              <a:t>Большинство исследований не выделают глухих из семей глухих в отдельную группу, но известно, что они показывают более высокие результаты </a:t>
            </a:r>
            <a:r>
              <a:rPr lang="en-US" sz="2000" dirty="0"/>
              <a:t>(Conrad, 1979; Miller, 2010)</a:t>
            </a:r>
            <a:endParaRPr lang="ru-RU" sz="2000" dirty="0"/>
          </a:p>
          <a:p>
            <a:r>
              <a:rPr lang="ru-RU" sz="2000" dirty="0"/>
              <a:t>В 2019 г. 52</a:t>
            </a:r>
            <a:r>
              <a:rPr lang="en-GB" sz="2000" dirty="0"/>
              <a:t>% </a:t>
            </a:r>
            <a:r>
              <a:rPr lang="ru-RU" sz="2000" dirty="0"/>
              <a:t>глухих школьников в возрасте 10-11 лет</a:t>
            </a:r>
            <a:r>
              <a:rPr lang="en-GB" sz="2000" dirty="0"/>
              <a:t> </a:t>
            </a:r>
            <a:r>
              <a:rPr lang="ru-RU" sz="2000" dirty="0"/>
              <a:t>читали на уровне слышащих ровесников (</a:t>
            </a:r>
            <a:r>
              <a:rPr lang="en-US" sz="2000" dirty="0"/>
              <a:t>Herman, Kyle &amp; Roy</a:t>
            </a:r>
            <a:r>
              <a:rPr lang="ru-RU" sz="2000" dirty="0"/>
              <a:t>;</a:t>
            </a:r>
            <a:r>
              <a:rPr lang="en-GB" sz="2000" dirty="0"/>
              <a:t> </a:t>
            </a:r>
            <a:r>
              <a:rPr lang="en-US" sz="2000" dirty="0"/>
              <a:t>2019)</a:t>
            </a:r>
          </a:p>
          <a:p>
            <a:r>
              <a:rPr lang="en-US" dirty="0" err="1"/>
              <a:t>Л</a:t>
            </a:r>
            <a:r>
              <a:rPr lang="ru-RU" dirty="0" err="1"/>
              <a:t>ексический</a:t>
            </a:r>
            <a:r>
              <a:rPr lang="ru-RU" dirty="0"/>
              <a:t> запас (ЛЗ) – хороший предиктор уровня чтения британских школьников, а чтение по губам не является значимым предиктором, если контролировать ЛЗ и фонологические навыки </a:t>
            </a:r>
            <a:r>
              <a:rPr lang="ru-RU" dirty="0">
                <a:sym typeface="Wingdings" pitchFamily="2" charset="2"/>
              </a:rPr>
              <a:t></a:t>
            </a:r>
            <a:r>
              <a:rPr lang="en-GB" dirty="0">
                <a:sym typeface="Wingdings" pitchFamily="2" charset="2"/>
              </a:rPr>
              <a:t> </a:t>
            </a:r>
            <a:r>
              <a:rPr lang="ru-RU" dirty="0">
                <a:sym typeface="Wingdings" pitchFamily="2" charset="2"/>
              </a:rPr>
              <a:t>образовательным программам стоит сосредоточиться на этих факторах</a:t>
            </a:r>
            <a:endParaRPr lang="en-US" sz="2000" dirty="0"/>
          </a:p>
          <a:p>
            <a:endParaRPr lang="en-US" sz="2000" dirty="0"/>
          </a:p>
        </p:txBody>
      </p:sp>
    </p:spTree>
    <p:extLst>
      <p:ext uri="{BB962C8B-B14F-4D97-AF65-F5344CB8AC3E}">
        <p14:creationId xmlns:p14="http://schemas.microsoft.com/office/powerpoint/2010/main" val="38960707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EFA7D-6CB6-2F4D-8EEA-885A29AB4B35}"/>
              </a:ext>
            </a:extLst>
          </p:cNvPr>
          <p:cNvSpPr>
            <a:spLocks noGrp="1"/>
          </p:cNvSpPr>
          <p:nvPr>
            <p:ph type="title"/>
          </p:nvPr>
        </p:nvSpPr>
        <p:spPr>
          <a:xfrm>
            <a:off x="838200" y="1181099"/>
            <a:ext cx="10515600" cy="1325563"/>
          </a:xfrm>
        </p:spPr>
        <p:txBody>
          <a:bodyPr>
            <a:normAutofit/>
          </a:bodyPr>
          <a:lstStyle/>
          <a:p>
            <a:r>
              <a:rPr lang="en-US" dirty="0"/>
              <a:t>Factors leading to language delay: Parental interactions (Lederberg &amp; Everhart, 1998)</a:t>
            </a:r>
          </a:p>
        </p:txBody>
      </p:sp>
      <p:sp>
        <p:nvSpPr>
          <p:cNvPr id="3" name="Content Placeholder 2">
            <a:extLst>
              <a:ext uri="{FF2B5EF4-FFF2-40B4-BE49-F238E27FC236}">
                <a16:creationId xmlns:a16="http://schemas.microsoft.com/office/drawing/2014/main" id="{ECC68BCB-DF10-0949-A056-AA978DE92B15}"/>
              </a:ext>
            </a:extLst>
          </p:cNvPr>
          <p:cNvSpPr>
            <a:spLocks noGrp="1"/>
          </p:cNvSpPr>
          <p:nvPr>
            <p:ph idx="1"/>
          </p:nvPr>
        </p:nvSpPr>
        <p:spPr>
          <a:xfrm>
            <a:off x="838200" y="2506662"/>
            <a:ext cx="10515600" cy="4351338"/>
          </a:xfrm>
        </p:spPr>
        <p:txBody>
          <a:bodyPr>
            <a:normAutofit/>
          </a:bodyPr>
          <a:lstStyle/>
          <a:p>
            <a:r>
              <a:rPr lang="en-US" dirty="0"/>
              <a:t>20 deaf and 20 hearing children observed during free play with their hearing mothers at 22 months and 3 years of age</a:t>
            </a:r>
          </a:p>
          <a:p>
            <a:r>
              <a:rPr lang="en-US" dirty="0"/>
              <a:t>Deaf children did not attend much to their mothers’ communication (they primarily communicated through speech)</a:t>
            </a:r>
          </a:p>
          <a:p>
            <a:r>
              <a:rPr lang="en-US" dirty="0"/>
              <a:t>Hearing mothers did use more visual communication with their deaf children</a:t>
            </a:r>
          </a:p>
          <a:p>
            <a:r>
              <a:rPr lang="en-US" dirty="0"/>
              <a:t>Severe language delay in deaf children: deaf 3-year-olds use less language than hearing 22-month-olds</a:t>
            </a:r>
          </a:p>
          <a:p>
            <a:endParaRPr lang="en-US" dirty="0"/>
          </a:p>
        </p:txBody>
      </p:sp>
    </p:spTree>
    <p:extLst>
      <p:ext uri="{BB962C8B-B14F-4D97-AF65-F5344CB8AC3E}">
        <p14:creationId xmlns:p14="http://schemas.microsoft.com/office/powerpoint/2010/main" val="9965663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D862F-A888-AFD1-85E6-288B92DD86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FF664D-1DC4-02EC-AE7A-76F9E5D21419}"/>
              </a:ext>
            </a:extLst>
          </p:cNvPr>
          <p:cNvSpPr>
            <a:spLocks noGrp="1"/>
          </p:cNvSpPr>
          <p:nvPr>
            <p:ph type="title"/>
          </p:nvPr>
        </p:nvSpPr>
        <p:spPr>
          <a:xfrm>
            <a:off x="838200" y="1035828"/>
            <a:ext cx="10515600" cy="1273233"/>
          </a:xfrm>
        </p:spPr>
        <p:txBody>
          <a:bodyPr>
            <a:normAutofit fontScale="90000"/>
          </a:bodyPr>
          <a:lstStyle/>
          <a:p>
            <a:r>
              <a:rPr lang="ru-RU" sz="4000" dirty="0"/>
              <a:t>Гипотеза критического/сенситивного периода усвоения функций</a:t>
            </a:r>
            <a:endParaRPr lang="en-US" sz="4000" dirty="0"/>
          </a:p>
        </p:txBody>
      </p:sp>
      <p:sp>
        <p:nvSpPr>
          <p:cNvPr id="5" name="Content Placeholder 4">
            <a:extLst>
              <a:ext uri="{FF2B5EF4-FFF2-40B4-BE49-F238E27FC236}">
                <a16:creationId xmlns:a16="http://schemas.microsoft.com/office/drawing/2014/main" id="{02431696-CA3E-EDF9-957C-7236B919F362}"/>
              </a:ext>
            </a:extLst>
          </p:cNvPr>
          <p:cNvSpPr>
            <a:spLocks noGrp="1"/>
          </p:cNvSpPr>
          <p:nvPr>
            <p:ph idx="1"/>
          </p:nvPr>
        </p:nvSpPr>
        <p:spPr>
          <a:xfrm>
            <a:off x="1626231" y="2186730"/>
            <a:ext cx="8785539" cy="3635442"/>
          </a:xfrm>
        </p:spPr>
        <p:txBody>
          <a:bodyPr/>
          <a:lstStyle/>
          <a:p>
            <a:pPr marL="0" indent="0" defTabSz="758952">
              <a:spcBef>
                <a:spcPts val="830"/>
              </a:spcBef>
              <a:buNone/>
            </a:pPr>
            <a:r>
              <a:rPr lang="en-US" sz="2324" kern="1200">
                <a:solidFill>
                  <a:schemeClr val="tx1"/>
                </a:solidFill>
                <a:latin typeface="+mn-lt"/>
                <a:ea typeface="+mn-ea"/>
                <a:cs typeface="+mn-cs"/>
              </a:rPr>
              <a:t> </a:t>
            </a:r>
            <a:endParaRPr lang="en-US"/>
          </a:p>
        </p:txBody>
      </p:sp>
      <p:pic>
        <p:nvPicPr>
          <p:cNvPr id="6" name="Picture 2">
            <a:extLst>
              <a:ext uri="{FF2B5EF4-FFF2-40B4-BE49-F238E27FC236}">
                <a16:creationId xmlns:a16="http://schemas.microsoft.com/office/drawing/2014/main" id="{A5286D9C-0E1D-36C7-7887-0DA65F986A6D}"/>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a14:imgEffect>
                      <a14:sharpenSoften amount="72000"/>
                    </a14:imgEffect>
                  </a14:imgLayer>
                </a14:imgProps>
              </a:ext>
            </a:extLst>
          </a:blip>
          <a:srcRect l="20209" t="23776" r="20992" b="35886"/>
          <a:stretch/>
        </p:blipFill>
        <p:spPr bwMode="auto">
          <a:xfrm>
            <a:off x="2087001" y="2184158"/>
            <a:ext cx="8478767" cy="3635442"/>
          </a:xfrm>
          <a:prstGeom prst="rect">
            <a:avLst/>
          </a:prstGeom>
          <a:noFill/>
          <a:ln w="9525">
            <a:noFill/>
            <a:miter lim="800000"/>
            <a:headEnd/>
            <a:tailEnd/>
          </a:ln>
        </p:spPr>
      </p:pic>
      <p:sp>
        <p:nvSpPr>
          <p:cNvPr id="7" name="TextBox 6">
            <a:extLst>
              <a:ext uri="{FF2B5EF4-FFF2-40B4-BE49-F238E27FC236}">
                <a16:creationId xmlns:a16="http://schemas.microsoft.com/office/drawing/2014/main" id="{C8E4BD7A-F141-F7AD-CA2A-89B18914F558}"/>
              </a:ext>
            </a:extLst>
          </p:cNvPr>
          <p:cNvSpPr txBox="1"/>
          <p:nvPr/>
        </p:nvSpPr>
        <p:spPr>
          <a:xfrm>
            <a:off x="8128695" y="6004018"/>
            <a:ext cx="3225105" cy="322268"/>
          </a:xfrm>
          <a:prstGeom prst="rect">
            <a:avLst/>
          </a:prstGeom>
          <a:noFill/>
        </p:spPr>
        <p:txBody>
          <a:bodyPr wrap="square" rtlCol="0">
            <a:spAutoFit/>
          </a:bodyPr>
          <a:lstStyle/>
          <a:p>
            <a:pPr algn="ctr" defTabSz="758952">
              <a:spcAft>
                <a:spcPts val="600"/>
              </a:spcAft>
            </a:pPr>
            <a:r>
              <a:rPr lang="en-US" sz="1494" kern="1200" dirty="0" err="1">
                <a:solidFill>
                  <a:schemeClr val="tx1"/>
                </a:solidFill>
                <a:latin typeface="Century Gothic" panose="020B0502020202020204" pitchFamily="34" charset="0"/>
              </a:rPr>
              <a:t>Hensch</a:t>
            </a:r>
            <a:r>
              <a:rPr lang="en-US" sz="1494" kern="1200" dirty="0">
                <a:solidFill>
                  <a:schemeClr val="tx1"/>
                </a:solidFill>
                <a:latin typeface="Century Gothic" panose="020B0502020202020204" pitchFamily="34" charset="0"/>
              </a:rPr>
              <a:t> and Bilimoria, 2012</a:t>
            </a:r>
            <a:endParaRPr lang="en-US" dirty="0">
              <a:latin typeface="Century Gothic" panose="020B0502020202020204" pitchFamily="34" charset="0"/>
            </a:endParaRPr>
          </a:p>
        </p:txBody>
      </p:sp>
    </p:spTree>
    <p:extLst>
      <p:ext uri="{BB962C8B-B14F-4D97-AF65-F5344CB8AC3E}">
        <p14:creationId xmlns:p14="http://schemas.microsoft.com/office/powerpoint/2010/main" val="2560038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A4825-6745-A3A7-2873-3E09D3F8A6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97A801-959C-A12E-252D-FF054C7E5E7A}"/>
              </a:ext>
            </a:extLst>
          </p:cNvPr>
          <p:cNvSpPr>
            <a:spLocks noGrp="1"/>
          </p:cNvSpPr>
          <p:nvPr>
            <p:ph type="title"/>
          </p:nvPr>
        </p:nvSpPr>
        <p:spPr>
          <a:xfrm>
            <a:off x="645065" y="826019"/>
            <a:ext cx="9830195" cy="1200361"/>
          </a:xfrm>
        </p:spPr>
        <p:txBody>
          <a:bodyPr anchor="b">
            <a:normAutofit/>
          </a:bodyPr>
          <a:lstStyle/>
          <a:p>
            <a:r>
              <a:rPr lang="ru-RU" sz="3600" dirty="0"/>
              <a:t>Цели исследований языка глухих</a:t>
            </a:r>
            <a:endParaRPr lang="en-US" sz="3600" dirty="0"/>
          </a:p>
        </p:txBody>
      </p:sp>
      <p:sp>
        <p:nvSpPr>
          <p:cNvPr id="3" name="Content Placeholder 2">
            <a:extLst>
              <a:ext uri="{FF2B5EF4-FFF2-40B4-BE49-F238E27FC236}">
                <a16:creationId xmlns:a16="http://schemas.microsoft.com/office/drawing/2014/main" id="{FE5A21E7-6F0D-35D8-5891-471AF9E4FCA6}"/>
              </a:ext>
            </a:extLst>
          </p:cNvPr>
          <p:cNvSpPr>
            <a:spLocks noGrp="1"/>
          </p:cNvSpPr>
          <p:nvPr>
            <p:ph idx="1"/>
          </p:nvPr>
        </p:nvSpPr>
        <p:spPr>
          <a:xfrm>
            <a:off x="645065" y="2510681"/>
            <a:ext cx="10314287" cy="3032363"/>
          </a:xfrm>
        </p:spPr>
        <p:txBody>
          <a:bodyPr anchor="ctr">
            <a:noAutofit/>
          </a:bodyPr>
          <a:lstStyle/>
          <a:p>
            <a:r>
              <a:rPr lang="ru-RU" sz="2400" dirty="0"/>
              <a:t>Понять, какие аспекты универсальны, а какие зависят от </a:t>
            </a:r>
            <a:r>
              <a:rPr lang="ru-RU" sz="2400" i="1" dirty="0"/>
              <a:t>модальности</a:t>
            </a:r>
            <a:endParaRPr lang="ru-RU" sz="2400" dirty="0"/>
          </a:p>
          <a:p>
            <a:r>
              <a:rPr lang="ru-RU" sz="2400" dirty="0"/>
              <a:t>Понять, как глухие дети усваивают язык (отчасти чтобы поддержать эти процессы)</a:t>
            </a:r>
          </a:p>
          <a:p>
            <a:r>
              <a:rPr lang="ru-RU" sz="2400" dirty="0"/>
              <a:t>Узнать, как задержки языкового развития/особенности развития проявляются среди глухих и носителей ЖЯ (и не только в языке)</a:t>
            </a:r>
            <a:endParaRPr lang="en-US" sz="2400" dirty="0"/>
          </a:p>
        </p:txBody>
      </p:sp>
    </p:spTree>
    <p:extLst>
      <p:ext uri="{BB962C8B-B14F-4D97-AF65-F5344CB8AC3E}">
        <p14:creationId xmlns:p14="http://schemas.microsoft.com/office/powerpoint/2010/main" val="26970626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08B87-23AC-790E-4861-DC322E9DD7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81DFF8-D134-5E02-0623-D6733F2CEC04}"/>
              </a:ext>
            </a:extLst>
          </p:cNvPr>
          <p:cNvSpPr>
            <a:spLocks noGrp="1"/>
          </p:cNvSpPr>
          <p:nvPr>
            <p:ph type="title"/>
          </p:nvPr>
        </p:nvSpPr>
        <p:spPr>
          <a:xfrm>
            <a:off x="645064" y="525982"/>
            <a:ext cx="4282983" cy="1200361"/>
          </a:xfrm>
        </p:spPr>
        <p:txBody>
          <a:bodyPr anchor="b">
            <a:normAutofit/>
          </a:bodyPr>
          <a:lstStyle/>
          <a:p>
            <a:endParaRPr lang="en-US" sz="3600" dirty="0"/>
          </a:p>
        </p:txBody>
      </p:sp>
      <p:sp>
        <p:nvSpPr>
          <p:cNvPr id="3" name="Content Placeholder 2">
            <a:extLst>
              <a:ext uri="{FF2B5EF4-FFF2-40B4-BE49-F238E27FC236}">
                <a16:creationId xmlns:a16="http://schemas.microsoft.com/office/drawing/2014/main" id="{E1AA1003-523D-B122-452F-4B6AC56772E3}"/>
              </a:ext>
            </a:extLst>
          </p:cNvPr>
          <p:cNvSpPr>
            <a:spLocks noGrp="1"/>
          </p:cNvSpPr>
          <p:nvPr>
            <p:ph idx="1"/>
          </p:nvPr>
        </p:nvSpPr>
        <p:spPr>
          <a:xfrm>
            <a:off x="645066" y="2510681"/>
            <a:ext cx="5141372" cy="3032363"/>
          </a:xfrm>
        </p:spPr>
        <p:txBody>
          <a:bodyPr anchor="ctr">
            <a:noAutofit/>
          </a:bodyPr>
          <a:lstStyle/>
          <a:p>
            <a:pPr marL="137160" indent="-137160" defTabSz="548640">
              <a:spcBef>
                <a:spcPts val="600"/>
              </a:spcBef>
            </a:pPr>
            <a:r>
              <a:rPr lang="ru-RU" sz="2000" kern="1200" dirty="0">
                <a:latin typeface="+mn-lt"/>
                <a:ea typeface="+mn-ea"/>
                <a:cs typeface="+mn-cs"/>
              </a:rPr>
              <a:t>Исследования с носителями ЖЯ позволяют нам ответить на вопросы о природе и универсальности языковых явлений</a:t>
            </a:r>
          </a:p>
          <a:p>
            <a:pPr marL="137160" indent="-137160" defTabSz="548640">
              <a:spcBef>
                <a:spcPts val="600"/>
              </a:spcBef>
            </a:pPr>
            <a:r>
              <a:rPr lang="ru-RU" sz="2000" kern="1200" dirty="0">
                <a:latin typeface="+mn-lt"/>
                <a:ea typeface="+mn-ea"/>
                <a:cs typeface="+mn-cs"/>
              </a:rPr>
              <a:t>Многие глухие дети испытывают задержки в языковом развитии из-за недостаточного доступа к языку в критический период для усвоения языка</a:t>
            </a:r>
          </a:p>
        </p:txBody>
      </p:sp>
      <p:pic>
        <p:nvPicPr>
          <p:cNvPr id="4" name="Picture 3">
            <a:extLst>
              <a:ext uri="{FF2B5EF4-FFF2-40B4-BE49-F238E27FC236}">
                <a16:creationId xmlns:a16="http://schemas.microsoft.com/office/drawing/2014/main" id="{362A886E-D6C3-E6C9-6D6B-1294CDDD9798}"/>
              </a:ext>
            </a:extLst>
          </p:cNvPr>
          <p:cNvPicPr>
            <a:picLocks noChangeAspect="1"/>
          </p:cNvPicPr>
          <p:nvPr/>
        </p:nvPicPr>
        <p:blipFill>
          <a:blip r:embed="rId2"/>
          <a:stretch>
            <a:fillRect/>
          </a:stretch>
        </p:blipFill>
        <p:spPr>
          <a:xfrm>
            <a:off x="6705366" y="650494"/>
            <a:ext cx="4192761" cy="5324142"/>
          </a:xfrm>
          <a:prstGeom prst="rect">
            <a:avLst/>
          </a:prstGeom>
        </p:spPr>
      </p:pic>
      <p:sp>
        <p:nvSpPr>
          <p:cNvPr id="5" name="TextBox 4">
            <a:extLst>
              <a:ext uri="{FF2B5EF4-FFF2-40B4-BE49-F238E27FC236}">
                <a16:creationId xmlns:a16="http://schemas.microsoft.com/office/drawing/2014/main" id="{DCDE212F-979F-2090-EA03-7708DA8D17C4}"/>
              </a:ext>
            </a:extLst>
          </p:cNvPr>
          <p:cNvSpPr txBox="1"/>
          <p:nvPr/>
        </p:nvSpPr>
        <p:spPr>
          <a:xfrm>
            <a:off x="6705366" y="6034581"/>
            <a:ext cx="4192761" cy="532414"/>
          </a:xfrm>
          <a:prstGeom prst="rect">
            <a:avLst/>
          </a:prstGeom>
          <a:noFill/>
          <a:ln>
            <a:noFill/>
          </a:ln>
        </p:spPr>
        <p:txBody>
          <a:bodyPr wrap="square" rtlCol="0">
            <a:noAutofit/>
          </a:bodyPr>
          <a:lstStyle/>
          <a:p>
            <a:pPr algn="ctr" defTabSz="548640">
              <a:spcAft>
                <a:spcPts val="600"/>
              </a:spcAft>
            </a:pPr>
            <a:r>
              <a:rPr lang="en-US" sz="1300" kern="1200" dirty="0"/>
              <a:t>Nancy Rourke</a:t>
            </a:r>
            <a:endParaRPr lang="en-US" sz="1300" dirty="0"/>
          </a:p>
        </p:txBody>
      </p:sp>
    </p:spTree>
    <p:extLst>
      <p:ext uri="{BB962C8B-B14F-4D97-AF65-F5344CB8AC3E}">
        <p14:creationId xmlns:p14="http://schemas.microsoft.com/office/powerpoint/2010/main" val="39703604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5420C-3ECC-8E73-18F5-E8C3CA2464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282147-44B5-EC4D-8201-2CF61404D6DB}"/>
              </a:ext>
            </a:extLst>
          </p:cNvPr>
          <p:cNvSpPr>
            <a:spLocks noGrp="1"/>
          </p:cNvSpPr>
          <p:nvPr>
            <p:ph type="title"/>
          </p:nvPr>
        </p:nvSpPr>
        <p:spPr/>
        <p:txBody>
          <a:bodyPr>
            <a:normAutofit fontScale="90000"/>
          </a:bodyPr>
          <a:lstStyle/>
          <a:p>
            <a:r>
              <a:rPr lang="ru-RU" dirty="0"/>
              <a:t>План исследования развития языка у глухих и слабослышащих детей</a:t>
            </a:r>
            <a:endParaRPr lang="en-US" dirty="0"/>
          </a:p>
        </p:txBody>
      </p:sp>
      <p:sp>
        <p:nvSpPr>
          <p:cNvPr id="3" name="Content Placeholder 2">
            <a:extLst>
              <a:ext uri="{FF2B5EF4-FFF2-40B4-BE49-F238E27FC236}">
                <a16:creationId xmlns:a16="http://schemas.microsoft.com/office/drawing/2014/main" id="{25533900-6ED1-9167-6E22-A6C019526A75}"/>
              </a:ext>
            </a:extLst>
          </p:cNvPr>
          <p:cNvSpPr>
            <a:spLocks noGrp="1"/>
          </p:cNvSpPr>
          <p:nvPr>
            <p:ph idx="1"/>
          </p:nvPr>
        </p:nvSpPr>
        <p:spPr>
          <a:xfrm>
            <a:off x="640080" y="2633472"/>
            <a:ext cx="11018520" cy="3566160"/>
          </a:xfrm>
        </p:spPr>
        <p:txBody>
          <a:bodyPr>
            <a:normAutofit lnSpcReduction="10000"/>
          </a:bodyPr>
          <a:lstStyle/>
          <a:p>
            <a:pPr rtl="0" fontAlgn="base">
              <a:buFont typeface="Arial" panose="020B0604020202020204" pitchFamily="34" charset="0"/>
              <a:buChar char="•"/>
            </a:pPr>
            <a:r>
              <a:rPr lang="ru-RU" sz="2200" dirty="0"/>
              <a:t>Сбор демографических данных, данные о степени глухоты, использовании технологий</a:t>
            </a:r>
          </a:p>
          <a:p>
            <a:pPr rtl="0" fontAlgn="base">
              <a:buFont typeface="Arial" panose="020B0604020202020204" pitchFamily="34" charset="0"/>
              <a:buChar char="•"/>
            </a:pPr>
            <a:r>
              <a:rPr lang="ru-RU" sz="2200" dirty="0"/>
              <a:t>Сбор информации по раннему языковому опыту (глухие/слышащие родители;</a:t>
            </a:r>
            <a:r>
              <a:rPr lang="en-GB" sz="2200" dirty="0"/>
              <a:t> </a:t>
            </a:r>
            <a:r>
              <a:rPr lang="ru-RU" sz="2200" dirty="0"/>
              <a:t>использование ЖЯ дома и в обучении)</a:t>
            </a:r>
          </a:p>
          <a:p>
            <a:pPr rtl="0" fontAlgn="base">
              <a:buFont typeface="Arial" panose="020B0604020202020204" pitchFamily="34" charset="0"/>
              <a:buChar char="•"/>
            </a:pPr>
            <a:r>
              <a:rPr lang="ru-RU" sz="2200" dirty="0"/>
              <a:t>Тесты на основные лингвистические компетенции, фонологические навыки, чтение, когнитивные способности</a:t>
            </a:r>
          </a:p>
          <a:p>
            <a:pPr marL="0" indent="0" rtl="0" fontAlgn="base">
              <a:buNone/>
            </a:pPr>
            <a:r>
              <a:rPr lang="ru-RU" sz="2200" dirty="0"/>
              <a:t>Обсуждение: можем ли мы оценить навыки в РЖЯ? (Повторение жестов/</a:t>
            </a:r>
            <a:r>
              <a:rPr lang="ru-RU" sz="2200" dirty="0" err="1"/>
              <a:t>псевдожестов</a:t>
            </a:r>
            <a:r>
              <a:rPr lang="ru-RU" sz="2200" dirty="0"/>
              <a:t>, повторение предложений)</a:t>
            </a:r>
            <a:endParaRPr lang="en-US" sz="2200" dirty="0"/>
          </a:p>
        </p:txBody>
      </p:sp>
    </p:spTree>
    <p:extLst>
      <p:ext uri="{BB962C8B-B14F-4D97-AF65-F5344CB8AC3E}">
        <p14:creationId xmlns:p14="http://schemas.microsoft.com/office/powerpoint/2010/main" val="14883004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C1984-CFDA-B627-C576-2DA702A8BC79}"/>
              </a:ext>
            </a:extLst>
          </p:cNvPr>
          <p:cNvSpPr>
            <a:spLocks noGrp="1"/>
          </p:cNvSpPr>
          <p:nvPr>
            <p:ph type="title"/>
          </p:nvPr>
        </p:nvSpPr>
        <p:spPr/>
        <p:txBody>
          <a:bodyPr/>
          <a:lstStyle/>
          <a:p>
            <a:r>
              <a:rPr lang="ru-RU" dirty="0"/>
              <a:t>Русский жестовый язык</a:t>
            </a:r>
            <a:endParaRPr lang="en-US" dirty="0"/>
          </a:p>
        </p:txBody>
      </p:sp>
      <p:sp>
        <p:nvSpPr>
          <p:cNvPr id="3" name="Content Placeholder 2">
            <a:extLst>
              <a:ext uri="{FF2B5EF4-FFF2-40B4-BE49-F238E27FC236}">
                <a16:creationId xmlns:a16="http://schemas.microsoft.com/office/drawing/2014/main" id="{28EE0327-E841-1373-7ACA-E1D0D7FEE5CE}"/>
              </a:ext>
            </a:extLst>
          </p:cNvPr>
          <p:cNvSpPr>
            <a:spLocks noGrp="1"/>
          </p:cNvSpPr>
          <p:nvPr>
            <p:ph idx="1"/>
          </p:nvPr>
        </p:nvSpPr>
        <p:spPr>
          <a:xfrm>
            <a:off x="660993" y="2312630"/>
            <a:ext cx="10890928" cy="3566160"/>
          </a:xfrm>
        </p:spPr>
        <p:txBody>
          <a:bodyPr>
            <a:noAutofit/>
          </a:bodyPr>
          <a:lstStyle/>
          <a:p>
            <a:pPr marL="0" indent="0">
              <a:buNone/>
            </a:pPr>
            <a:r>
              <a:rPr lang="ru-RU" b="1" dirty="0"/>
              <a:t>Дореволюционный период:</a:t>
            </a:r>
          </a:p>
          <a:p>
            <a:pPr marL="0" indent="0">
              <a:buNone/>
            </a:pPr>
            <a:r>
              <a:rPr lang="ru-RU" dirty="0"/>
              <a:t>Первая школа глухих открылась в России в 1806 г. в Павловске</a:t>
            </a:r>
          </a:p>
          <a:p>
            <a:pPr marL="0" indent="0">
              <a:buNone/>
            </a:pPr>
            <a:r>
              <a:rPr lang="ru-RU" dirty="0"/>
              <a:t>Некоторые педагоги не исключают ЖЯ (В.И. Флери), но «устный метод» преобладает</a:t>
            </a:r>
          </a:p>
          <a:p>
            <a:pPr marL="0" indent="0">
              <a:buNone/>
            </a:pPr>
            <a:r>
              <a:rPr lang="ru-RU" b="1" dirty="0"/>
              <a:t>Советский период:</a:t>
            </a:r>
          </a:p>
          <a:p>
            <a:pPr marL="0" indent="0">
              <a:buNone/>
            </a:pPr>
            <a:r>
              <a:rPr lang="ru-RU" dirty="0"/>
              <a:t>Преобладание «устного метода», несмотря на дискуссию о роли жестового языка в развитии детей (Л.С. Выготский – противник </a:t>
            </a:r>
            <a:r>
              <a:rPr lang="ru-RU" dirty="0" err="1"/>
              <a:t>орализма</a:t>
            </a:r>
            <a:r>
              <a:rPr lang="ru-RU" dirty="0"/>
              <a:t>)</a:t>
            </a:r>
          </a:p>
          <a:p>
            <a:pPr marL="0" indent="0">
              <a:buNone/>
            </a:pPr>
            <a:r>
              <a:rPr lang="ru-RU" dirty="0"/>
              <a:t>Первые исследования лингвистики РЖЯ (диссертация Г.Л. Зайцевой, 1969 г.)</a:t>
            </a:r>
          </a:p>
          <a:p>
            <a:pPr marL="0" indent="0">
              <a:buNone/>
            </a:pPr>
            <a:r>
              <a:rPr lang="ru-RU" b="1" dirty="0"/>
              <a:t>Современность:</a:t>
            </a:r>
          </a:p>
          <a:p>
            <a:pPr marL="0" indent="0">
              <a:buNone/>
            </a:pPr>
            <a:r>
              <a:rPr lang="ru-RU" dirty="0"/>
              <a:t>Признание РЖЯ языком вместо «средства общения» (2012 год)</a:t>
            </a:r>
          </a:p>
        </p:txBody>
      </p:sp>
    </p:spTree>
    <p:extLst>
      <p:ext uri="{BB962C8B-B14F-4D97-AF65-F5344CB8AC3E}">
        <p14:creationId xmlns:p14="http://schemas.microsoft.com/office/powerpoint/2010/main" val="3646993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55922-A968-3285-6995-6E2C5F6527B2}"/>
              </a:ext>
            </a:extLst>
          </p:cNvPr>
          <p:cNvSpPr>
            <a:spLocks noGrp="1"/>
          </p:cNvSpPr>
          <p:nvPr>
            <p:ph type="title"/>
          </p:nvPr>
        </p:nvSpPr>
        <p:spPr/>
        <p:txBody>
          <a:bodyPr/>
          <a:lstStyle/>
          <a:p>
            <a:r>
              <a:rPr lang="ru-RU" dirty="0"/>
              <a:t>Социальные аспекты: вариативность</a:t>
            </a:r>
            <a:endParaRPr lang="en-US" dirty="0"/>
          </a:p>
        </p:txBody>
      </p:sp>
      <p:sp>
        <p:nvSpPr>
          <p:cNvPr id="3" name="Content Placeholder 2">
            <a:extLst>
              <a:ext uri="{FF2B5EF4-FFF2-40B4-BE49-F238E27FC236}">
                <a16:creationId xmlns:a16="http://schemas.microsoft.com/office/drawing/2014/main" id="{B9E6DE02-726F-2474-BA58-2D26C3DF24E2}"/>
              </a:ext>
            </a:extLst>
          </p:cNvPr>
          <p:cNvSpPr>
            <a:spLocks noGrp="1"/>
          </p:cNvSpPr>
          <p:nvPr>
            <p:ph idx="1"/>
          </p:nvPr>
        </p:nvSpPr>
        <p:spPr/>
        <p:txBody>
          <a:bodyPr>
            <a:normAutofit/>
          </a:bodyPr>
          <a:lstStyle/>
          <a:p>
            <a:pPr rtl="0">
              <a:spcAft>
                <a:spcPts val="1200"/>
              </a:spcAft>
            </a:pPr>
            <a:r>
              <a:rPr lang="ru-RU" sz="2200" b="0" i="0" u="none" strike="noStrike" dirty="0">
                <a:effectLst/>
              </a:rPr>
              <a:t>Музей «Гараж» опубликовал открытую базу данных лексической вариативности в РЖЯ: </a:t>
            </a:r>
            <a:r>
              <a:rPr lang="en-GB" sz="2200" b="0" i="0" u="sng" strike="noStrike" dirty="0">
                <a:effectLst/>
                <a:hlinkClick r:id="rId2">
                  <a:extLst>
                    <a:ext uri="{A12FA001-AC4F-418D-AE19-62706E023703}">
                      <ahyp:hlinkClr xmlns:ahyp="http://schemas.microsoft.com/office/drawing/2018/hyperlinkcolor" val="tx"/>
                    </a:ext>
                  </a:extLst>
                </a:hlinkClick>
              </a:rPr>
              <a:t>https://rsl-research-explore.garagemca.org/</a:t>
            </a:r>
            <a:endParaRPr lang="en-GB" sz="2200" b="0" dirty="0">
              <a:effectLst/>
            </a:endParaRPr>
          </a:p>
          <a:p>
            <a:pPr rtl="0">
              <a:spcAft>
                <a:spcPts val="1200"/>
              </a:spcAft>
            </a:pPr>
            <a:r>
              <a:rPr lang="ru-RU" sz="2200" b="0" i="0" u="none" strike="noStrike" dirty="0">
                <a:effectLst/>
              </a:rPr>
              <a:t>Есть (и ведутся) исследования лексической вариативности в РЖЯ (Буркова</a:t>
            </a:r>
            <a:r>
              <a:rPr lang="en-GB" sz="2200" b="0" i="0" u="none" strike="noStrike" dirty="0">
                <a:effectLst/>
              </a:rPr>
              <a:t> &amp;</a:t>
            </a:r>
            <a:r>
              <a:rPr lang="ru-RU" sz="2200" b="0" i="0" u="none" strike="noStrike" dirty="0">
                <a:effectLst/>
              </a:rPr>
              <a:t> </a:t>
            </a:r>
            <a:r>
              <a:rPr lang="ru-RU" sz="2200" b="0" i="0" u="none" strike="noStrike" dirty="0" err="1">
                <a:effectLst/>
              </a:rPr>
              <a:t>Варинова</a:t>
            </a:r>
            <a:r>
              <a:rPr lang="en-GB" sz="2200" b="0" i="0" u="none" strike="noStrike" dirty="0">
                <a:effectLst/>
              </a:rPr>
              <a:t>,</a:t>
            </a:r>
            <a:r>
              <a:rPr lang="ru-RU" sz="2200" b="0" i="0" u="none" strike="noStrike" dirty="0">
                <a:effectLst/>
              </a:rPr>
              <a:t> 2012; </a:t>
            </a:r>
            <a:r>
              <a:rPr lang="en-GB" sz="2200" b="0" i="0" u="none" strike="noStrike" dirty="0">
                <a:effectLst/>
              </a:rPr>
              <a:t>Kimmelman et al., 2022; </a:t>
            </a:r>
            <a:r>
              <a:rPr lang="ru-RU" sz="2200" b="0" i="0" u="none" strike="noStrike" dirty="0">
                <a:effectLst/>
              </a:rPr>
              <a:t>Киммельман</a:t>
            </a:r>
            <a:r>
              <a:rPr lang="en-GB" sz="2200" dirty="0"/>
              <a:t>,</a:t>
            </a:r>
            <a:r>
              <a:rPr lang="ru-RU" sz="2200" b="0" i="0" u="none" strike="noStrike" dirty="0">
                <a:effectLst/>
              </a:rPr>
              <a:t> 2022)</a:t>
            </a:r>
            <a:endParaRPr lang="ru-RU" sz="2200" b="0" dirty="0">
              <a:effectLst/>
            </a:endParaRPr>
          </a:p>
          <a:p>
            <a:pPr rtl="0">
              <a:spcAft>
                <a:spcPts val="1200"/>
              </a:spcAft>
            </a:pPr>
            <a:r>
              <a:rPr lang="ru-RU" sz="2200" b="0" i="0" u="none" strike="noStrike" dirty="0">
                <a:effectLst/>
              </a:rPr>
              <a:t>Нет исследований отношения к вариативности, похожих на (</a:t>
            </a:r>
            <a:r>
              <a:rPr lang="en-GB" sz="2200" b="0" i="0" u="none" strike="noStrike" dirty="0">
                <a:effectLst/>
              </a:rPr>
              <a:t>Rowley &amp; Cormier, 2021)</a:t>
            </a:r>
            <a:endParaRPr lang="en-GB" sz="2200" b="0" dirty="0">
              <a:effectLst/>
            </a:endParaRPr>
          </a:p>
        </p:txBody>
      </p:sp>
    </p:spTree>
    <p:extLst>
      <p:ext uri="{BB962C8B-B14F-4D97-AF65-F5344CB8AC3E}">
        <p14:creationId xmlns:p14="http://schemas.microsoft.com/office/powerpoint/2010/main" val="38233813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CECE8-2D28-A538-4CB8-639D191BF6A9}"/>
              </a:ext>
            </a:extLst>
          </p:cNvPr>
          <p:cNvSpPr>
            <a:spLocks noGrp="1"/>
          </p:cNvSpPr>
          <p:nvPr>
            <p:ph type="title"/>
          </p:nvPr>
        </p:nvSpPr>
        <p:spPr/>
        <p:txBody>
          <a:bodyPr/>
          <a:lstStyle/>
          <a:p>
            <a:r>
              <a:rPr lang="ru-RU" dirty="0" err="1"/>
              <a:t>Иконичность</a:t>
            </a:r>
            <a:endParaRPr lang="en-US" dirty="0"/>
          </a:p>
        </p:txBody>
      </p:sp>
      <p:sp>
        <p:nvSpPr>
          <p:cNvPr id="3" name="Content Placeholder 2">
            <a:extLst>
              <a:ext uri="{FF2B5EF4-FFF2-40B4-BE49-F238E27FC236}">
                <a16:creationId xmlns:a16="http://schemas.microsoft.com/office/drawing/2014/main" id="{40E4678A-0189-01CD-D675-089C6894D05E}"/>
              </a:ext>
            </a:extLst>
          </p:cNvPr>
          <p:cNvSpPr>
            <a:spLocks noGrp="1"/>
          </p:cNvSpPr>
          <p:nvPr>
            <p:ph idx="1"/>
          </p:nvPr>
        </p:nvSpPr>
        <p:spPr/>
        <p:txBody>
          <a:bodyPr>
            <a:normAutofit/>
          </a:bodyPr>
          <a:lstStyle/>
          <a:p>
            <a:pPr marL="0" indent="0">
              <a:buNone/>
            </a:pPr>
            <a:r>
              <a:rPr lang="ru-RU" sz="2400" dirty="0"/>
              <a:t>Связь означаемого и означающего,</a:t>
            </a:r>
          </a:p>
          <a:p>
            <a:pPr marL="0" indent="0">
              <a:buNone/>
            </a:pPr>
            <a:r>
              <a:rPr lang="ru-RU" sz="2400" dirty="0"/>
              <a:t>формы и содержания</a:t>
            </a:r>
            <a:endParaRPr lang="en-US" sz="2400" dirty="0"/>
          </a:p>
        </p:txBody>
      </p:sp>
      <p:pic>
        <p:nvPicPr>
          <p:cNvPr id="6" name="RSL tree">
            <a:hlinkClick r:id="" action="ppaction://media"/>
            <a:extLst>
              <a:ext uri="{FF2B5EF4-FFF2-40B4-BE49-F238E27FC236}">
                <a16:creationId xmlns:a16="http://schemas.microsoft.com/office/drawing/2014/main" id="{C3554BEE-CC00-521C-CD66-7CB96A3537B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793247" y="2173753"/>
            <a:ext cx="4650064" cy="3487548"/>
          </a:xfrm>
          <a:prstGeom prst="rect">
            <a:avLst/>
          </a:prstGeom>
        </p:spPr>
      </p:pic>
    </p:spTree>
    <p:extLst>
      <p:ext uri="{BB962C8B-B14F-4D97-AF65-F5344CB8AC3E}">
        <p14:creationId xmlns:p14="http://schemas.microsoft.com/office/powerpoint/2010/main" val="231231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6C3E4-1296-6DD1-6AB5-52468B142C0A}"/>
              </a:ext>
            </a:extLst>
          </p:cNvPr>
          <p:cNvSpPr>
            <a:spLocks noGrp="1"/>
          </p:cNvSpPr>
          <p:nvPr>
            <p:ph type="title"/>
          </p:nvPr>
        </p:nvSpPr>
        <p:spPr/>
        <p:txBody>
          <a:bodyPr>
            <a:normAutofit/>
          </a:bodyPr>
          <a:lstStyle/>
          <a:p>
            <a:r>
              <a:rPr lang="ru-RU" dirty="0"/>
              <a:t>Социальные аспекты: вариативность</a:t>
            </a:r>
            <a:endParaRPr lang="en-US" dirty="0"/>
          </a:p>
        </p:txBody>
      </p:sp>
      <p:sp>
        <p:nvSpPr>
          <p:cNvPr id="3" name="Content Placeholder 2">
            <a:extLst>
              <a:ext uri="{FF2B5EF4-FFF2-40B4-BE49-F238E27FC236}">
                <a16:creationId xmlns:a16="http://schemas.microsoft.com/office/drawing/2014/main" id="{5AD2A7A4-2634-356E-A265-9ED288CFDE17}"/>
              </a:ext>
            </a:extLst>
          </p:cNvPr>
          <p:cNvSpPr>
            <a:spLocks noGrp="1"/>
          </p:cNvSpPr>
          <p:nvPr>
            <p:ph idx="1"/>
          </p:nvPr>
        </p:nvSpPr>
        <p:spPr/>
        <p:txBody>
          <a:bodyPr>
            <a:normAutofit lnSpcReduction="10000"/>
          </a:bodyPr>
          <a:lstStyle/>
          <a:p>
            <a:pPr marL="0" indent="0">
              <a:buNone/>
            </a:pPr>
            <a:r>
              <a:rPr lang="ru-RU" dirty="0"/>
              <a:t>Какие факторы могут влиять на вариативность в ЖЯ?</a:t>
            </a:r>
          </a:p>
          <a:p>
            <a:pPr rtl="0" fontAlgn="base">
              <a:buFont typeface="Arial" panose="020B0604020202020204" pitchFamily="34" charset="0"/>
              <a:buChar char="•"/>
            </a:pPr>
            <a:r>
              <a:rPr lang="ru-RU" sz="1800" b="0" i="0" u="none" strike="noStrike" dirty="0">
                <a:effectLst/>
              </a:rPr>
              <a:t>Регион</a:t>
            </a:r>
          </a:p>
          <a:p>
            <a:pPr rtl="0" fontAlgn="base">
              <a:buFont typeface="Arial" panose="020B0604020202020204" pitchFamily="34" charset="0"/>
              <a:buChar char="•"/>
            </a:pPr>
            <a:r>
              <a:rPr lang="ru-RU" sz="1800" b="0" i="0" u="none" strike="noStrike" dirty="0">
                <a:effectLst/>
              </a:rPr>
              <a:t>Возраст</a:t>
            </a:r>
          </a:p>
          <a:p>
            <a:pPr rtl="0" fontAlgn="base">
              <a:buFont typeface="Arial" panose="020B0604020202020204" pitchFamily="34" charset="0"/>
              <a:buChar char="•"/>
            </a:pPr>
            <a:r>
              <a:rPr lang="ru-RU" sz="1800" b="0" i="0" u="none" strike="noStrike" dirty="0">
                <a:effectLst/>
              </a:rPr>
              <a:t>Пол</a:t>
            </a:r>
          </a:p>
          <a:p>
            <a:pPr rtl="0" fontAlgn="base">
              <a:buFont typeface="Arial" panose="020B0604020202020204" pitchFamily="34" charset="0"/>
              <a:buChar char="•"/>
            </a:pPr>
            <a:r>
              <a:rPr lang="ru-RU" sz="1800" b="0" i="0" u="none" strike="noStrike" dirty="0">
                <a:effectLst/>
              </a:rPr>
              <a:t>Этническая принадлежность</a:t>
            </a:r>
          </a:p>
          <a:p>
            <a:pPr rtl="0" fontAlgn="base">
              <a:buFont typeface="Arial" panose="020B0604020202020204" pitchFamily="34" charset="0"/>
              <a:buChar char="•"/>
            </a:pPr>
            <a:r>
              <a:rPr lang="ru-RU" sz="1800" b="0" i="0" u="none" strike="noStrike" dirty="0">
                <a:effectLst/>
              </a:rPr>
              <a:t>Социально-экономический статус</a:t>
            </a:r>
          </a:p>
          <a:p>
            <a:pPr rtl="0" fontAlgn="base">
              <a:buFont typeface="Arial" panose="020B0604020202020204" pitchFamily="34" charset="0"/>
              <a:buChar char="•"/>
            </a:pPr>
            <a:r>
              <a:rPr lang="ru-RU" sz="1800" b="1" i="0" u="none" strike="noStrike" dirty="0">
                <a:effectLst/>
              </a:rPr>
              <a:t>Школа</a:t>
            </a:r>
          </a:p>
          <a:p>
            <a:pPr rtl="0" fontAlgn="base">
              <a:spcAft>
                <a:spcPts val="1200"/>
              </a:spcAft>
              <a:buFont typeface="Arial" panose="020B0604020202020204" pitchFamily="34" charset="0"/>
              <a:buChar char="•"/>
            </a:pPr>
            <a:r>
              <a:rPr lang="ru-RU" sz="1800" b="1" i="0" u="none" strike="noStrike" dirty="0">
                <a:effectLst/>
              </a:rPr>
              <a:t>Родители (глухие/слышащие, знают ли жестовый язык)</a:t>
            </a:r>
          </a:p>
        </p:txBody>
      </p:sp>
    </p:spTree>
    <p:extLst>
      <p:ext uri="{BB962C8B-B14F-4D97-AF65-F5344CB8AC3E}">
        <p14:creationId xmlns:p14="http://schemas.microsoft.com/office/powerpoint/2010/main" val="8343553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DBDA151C-5770-45E4-AAFF-59E7F4038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540BE0A-F0D2-CD6E-C752-91E0D0AC030B}"/>
              </a:ext>
            </a:extLst>
          </p:cNvPr>
          <p:cNvSpPr>
            <a:spLocks noGrp="1"/>
          </p:cNvSpPr>
          <p:nvPr>
            <p:ph type="title"/>
          </p:nvPr>
        </p:nvSpPr>
        <p:spPr>
          <a:xfrm>
            <a:off x="640080" y="1371600"/>
            <a:ext cx="10890928" cy="971550"/>
          </a:xfrm>
        </p:spPr>
        <p:txBody>
          <a:bodyPr anchor="t">
            <a:normAutofit/>
          </a:bodyPr>
          <a:lstStyle/>
          <a:p>
            <a:r>
              <a:rPr lang="ru-RU" dirty="0"/>
              <a:t>Социальные аспекты: вариативность</a:t>
            </a:r>
            <a:endParaRPr lang="en-US" dirty="0"/>
          </a:p>
        </p:txBody>
      </p:sp>
      <p:sp>
        <p:nvSpPr>
          <p:cNvPr id="3" name="Content Placeholder 2">
            <a:extLst>
              <a:ext uri="{FF2B5EF4-FFF2-40B4-BE49-F238E27FC236}">
                <a16:creationId xmlns:a16="http://schemas.microsoft.com/office/drawing/2014/main" id="{020216CD-151E-5CDC-C32A-152D82631C24}"/>
              </a:ext>
            </a:extLst>
          </p:cNvPr>
          <p:cNvSpPr>
            <a:spLocks noGrp="1"/>
          </p:cNvSpPr>
          <p:nvPr>
            <p:ph idx="1"/>
          </p:nvPr>
        </p:nvSpPr>
        <p:spPr>
          <a:xfrm>
            <a:off x="6871063" y="2537460"/>
            <a:ext cx="5001850" cy="3760459"/>
          </a:xfrm>
        </p:spPr>
        <p:txBody>
          <a:bodyPr anchor="t">
            <a:noAutofit/>
          </a:bodyPr>
          <a:lstStyle/>
          <a:p>
            <a:pPr rtl="0">
              <a:lnSpc>
                <a:spcPct val="110000"/>
              </a:lnSpc>
              <a:spcAft>
                <a:spcPts val="1200"/>
              </a:spcAft>
            </a:pPr>
            <a:r>
              <a:rPr lang="ru-RU" sz="1800" b="0" i="0" u="none" strike="noStrike" dirty="0">
                <a:effectLst/>
              </a:rPr>
              <a:t>Сбор данных проходил онлайн (на компьютере или смартфоне)</a:t>
            </a:r>
            <a:endParaRPr lang="ru-RU" sz="1800" dirty="0"/>
          </a:p>
          <a:p>
            <a:pPr rtl="0">
              <a:lnSpc>
                <a:spcPct val="110000"/>
              </a:lnSpc>
              <a:spcAft>
                <a:spcPts val="1200"/>
              </a:spcAft>
            </a:pPr>
            <a:r>
              <a:rPr lang="ru-RU" sz="1800" b="0" i="0" u="none" strike="noStrike" dirty="0">
                <a:effectLst/>
              </a:rPr>
              <a:t>Инструкции давались на РЖЯ и на русском</a:t>
            </a:r>
            <a:endParaRPr lang="ru-RU" sz="1800" b="0" dirty="0">
              <a:effectLst/>
            </a:endParaRPr>
          </a:p>
          <a:p>
            <a:pPr rtl="0">
              <a:lnSpc>
                <a:spcPct val="110000"/>
              </a:lnSpc>
              <a:spcAft>
                <a:spcPts val="1200"/>
              </a:spcAft>
            </a:pPr>
            <a:r>
              <a:rPr lang="ru-RU" sz="1800" b="1" i="0" u="none" strike="noStrike" dirty="0">
                <a:effectLst/>
              </a:rPr>
              <a:t>Стимулы</a:t>
            </a:r>
            <a:r>
              <a:rPr lang="ru-RU" sz="1800" b="0" i="0" u="none" strike="noStrike" dirty="0">
                <a:effectLst/>
              </a:rPr>
              <a:t>: слова на русском языке</a:t>
            </a:r>
            <a:endParaRPr lang="ru-RU" sz="1800" b="0" dirty="0">
              <a:effectLst/>
            </a:endParaRPr>
          </a:p>
          <a:p>
            <a:pPr rtl="0">
              <a:lnSpc>
                <a:spcPct val="110000"/>
              </a:lnSpc>
              <a:spcAft>
                <a:spcPts val="1200"/>
              </a:spcAft>
            </a:pPr>
            <a:r>
              <a:rPr lang="ru-RU" sz="1800" b="1" i="0" u="none" strike="noStrike" dirty="0">
                <a:effectLst/>
              </a:rPr>
              <a:t>Темы</a:t>
            </a:r>
            <a:r>
              <a:rPr lang="ru-RU" sz="1800" b="0" i="0" u="none" strike="noStrike" dirty="0">
                <a:effectLst/>
              </a:rPr>
              <a:t>: цвета, родственные связи, школьная лексика и (цифры)</a:t>
            </a:r>
            <a:endParaRPr lang="ru-RU" sz="1800" b="0" dirty="0">
              <a:effectLst/>
            </a:endParaRPr>
          </a:p>
          <a:p>
            <a:pPr rtl="0">
              <a:lnSpc>
                <a:spcPct val="110000"/>
              </a:lnSpc>
              <a:spcAft>
                <a:spcPts val="1200"/>
              </a:spcAft>
            </a:pPr>
            <a:r>
              <a:rPr lang="ru-RU" sz="1800" b="0" i="0" u="none" strike="noStrike" dirty="0">
                <a:effectLst/>
              </a:rPr>
              <a:t>Социолингвистический опросник включал в себя информацию о языковом опыте и глухоте</a:t>
            </a:r>
            <a:endParaRPr lang="ru-RU" sz="1800" b="0" dirty="0">
              <a:effectLst/>
            </a:endParaRPr>
          </a:p>
        </p:txBody>
      </p:sp>
      <p:cxnSp>
        <p:nvCxnSpPr>
          <p:cNvPr id="1033" name="Straight Connector 1032">
            <a:extLst>
              <a:ext uri="{FF2B5EF4-FFF2-40B4-BE49-F238E27FC236}">
                <a16:creationId xmlns:a16="http://schemas.microsoft.com/office/drawing/2014/main" id="{39AA7464-1EB7-A869-C7D3-AA680BBA98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3626D69A-2EBD-8EFE-844B-62D5D9C5E9D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13232" y="2697198"/>
            <a:ext cx="5648193" cy="3600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72918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4D2CB-4C77-81E9-245A-9645FED222FC}"/>
              </a:ext>
            </a:extLst>
          </p:cNvPr>
          <p:cNvSpPr>
            <a:spLocks noGrp="1"/>
          </p:cNvSpPr>
          <p:nvPr>
            <p:ph type="title"/>
          </p:nvPr>
        </p:nvSpPr>
        <p:spPr/>
        <p:txBody>
          <a:bodyPr/>
          <a:lstStyle/>
          <a:p>
            <a:r>
              <a:rPr lang="ru-RU" dirty="0"/>
              <a:t>Социальные аспекты: выбор языка</a:t>
            </a:r>
            <a:endParaRPr lang="en-US" dirty="0"/>
          </a:p>
        </p:txBody>
      </p:sp>
      <p:sp>
        <p:nvSpPr>
          <p:cNvPr id="3" name="Content Placeholder 2">
            <a:extLst>
              <a:ext uri="{FF2B5EF4-FFF2-40B4-BE49-F238E27FC236}">
                <a16:creationId xmlns:a16="http://schemas.microsoft.com/office/drawing/2014/main" id="{06D0D45B-D148-11A8-481A-15D69DC7F643}"/>
              </a:ext>
            </a:extLst>
          </p:cNvPr>
          <p:cNvSpPr>
            <a:spLocks noGrp="1"/>
          </p:cNvSpPr>
          <p:nvPr>
            <p:ph idx="1"/>
          </p:nvPr>
        </p:nvSpPr>
        <p:spPr/>
        <p:txBody>
          <a:bodyPr>
            <a:normAutofit/>
          </a:bodyPr>
          <a:lstStyle/>
          <a:p>
            <a:pPr rtl="0">
              <a:spcAft>
                <a:spcPts val="1200"/>
              </a:spcAft>
            </a:pPr>
            <a:r>
              <a:rPr lang="ru-RU" sz="2200" b="0" i="0" u="none" strike="noStrike" dirty="0">
                <a:effectLst/>
              </a:rPr>
              <a:t>У РЖЯ долго не было официального статуса, но изменение статуса повлекло за собой изменения в сообществе (</a:t>
            </a:r>
            <a:r>
              <a:rPr lang="en-GB" sz="2200" b="0" i="0" u="none" strike="noStrike" dirty="0" err="1">
                <a:effectLst/>
              </a:rPr>
              <a:t>Dushkina</a:t>
            </a:r>
            <a:r>
              <a:rPr lang="en-GB" sz="2200" b="0" i="0" u="none" strike="noStrike" dirty="0">
                <a:effectLst/>
              </a:rPr>
              <a:t> &amp; </a:t>
            </a:r>
            <a:r>
              <a:rPr lang="en-GB" sz="2200" b="0" i="0" u="none" strike="noStrike" dirty="0" err="1">
                <a:effectLst/>
              </a:rPr>
              <a:t>Pasalskaya</a:t>
            </a:r>
            <a:r>
              <a:rPr lang="en-GB" sz="2200" b="0" i="0" u="none" strike="noStrike" dirty="0">
                <a:effectLst/>
              </a:rPr>
              <a:t>, 2019)</a:t>
            </a:r>
            <a:endParaRPr lang="en-GB" sz="2200" b="0" dirty="0">
              <a:effectLst/>
            </a:endParaRPr>
          </a:p>
          <a:p>
            <a:pPr rtl="0">
              <a:spcAft>
                <a:spcPts val="1200"/>
              </a:spcAft>
            </a:pPr>
            <a:r>
              <a:rPr lang="ru-RU" sz="2200" b="0" i="0" u="none" strike="noStrike" dirty="0">
                <a:effectLst/>
              </a:rPr>
              <a:t>В России проводились исследования сообщества глухих (Большаков</a:t>
            </a:r>
            <a:r>
              <a:rPr lang="en-GB" sz="2200" b="0" i="0" u="none" strike="noStrike" dirty="0">
                <a:effectLst/>
              </a:rPr>
              <a:t>,</a:t>
            </a:r>
            <a:r>
              <a:rPr lang="ru-RU" sz="2200" b="0" i="0" u="none" strike="noStrike" dirty="0">
                <a:effectLst/>
              </a:rPr>
              <a:t> 2019</a:t>
            </a:r>
            <a:r>
              <a:rPr lang="en-GB" sz="2200" b="0" i="0" u="none" strike="noStrike" dirty="0">
                <a:effectLst/>
              </a:rPr>
              <a:t>;</a:t>
            </a:r>
            <a:r>
              <a:rPr lang="ru-RU" sz="2200" b="0" i="0" u="none" strike="noStrike" dirty="0">
                <a:effectLst/>
              </a:rPr>
              <a:t> Малофеева</a:t>
            </a:r>
            <a:r>
              <a:rPr lang="en-GB" sz="2200" b="0" i="0" u="none" strike="noStrike" dirty="0">
                <a:effectLst/>
              </a:rPr>
              <a:t>,</a:t>
            </a:r>
            <a:r>
              <a:rPr lang="ru-RU" sz="2200" b="0" i="0" u="none" strike="noStrike" dirty="0">
                <a:effectLst/>
              </a:rPr>
              <a:t> 2023), но в них редко затрагивали именно РЖЯ (</a:t>
            </a:r>
            <a:r>
              <a:rPr lang="ru-RU" sz="2200" b="0" i="0" u="none" strike="noStrike" dirty="0" err="1">
                <a:effectLst/>
              </a:rPr>
              <a:t>Лучкова</a:t>
            </a:r>
            <a:r>
              <a:rPr lang="en-GB" sz="2200" b="0" i="0" u="none" strike="noStrike" dirty="0">
                <a:effectLst/>
              </a:rPr>
              <a:t>,</a:t>
            </a:r>
            <a:r>
              <a:rPr lang="ru-RU" sz="2200" b="0" i="0" u="none" strike="noStrike" dirty="0">
                <a:effectLst/>
              </a:rPr>
              <a:t> 2020)</a:t>
            </a:r>
            <a:endParaRPr lang="ru-RU" sz="2200" b="0" dirty="0">
              <a:effectLst/>
            </a:endParaRPr>
          </a:p>
          <a:p>
            <a:pPr rtl="0">
              <a:spcAft>
                <a:spcPts val="1200"/>
              </a:spcAft>
            </a:pPr>
            <a:r>
              <a:rPr lang="ru-RU" sz="2200" b="0" i="0" u="none" strike="noStrike" dirty="0">
                <a:effectLst/>
              </a:rPr>
              <a:t>При этом сообщество разнородное, и исследования РЖЯ должны учитывать это разнообразие</a:t>
            </a:r>
            <a:br>
              <a:rPr lang="ru-RU" sz="2200" dirty="0"/>
            </a:br>
            <a:endParaRPr lang="en-US" sz="2200" dirty="0"/>
          </a:p>
        </p:txBody>
      </p:sp>
    </p:spTree>
    <p:extLst>
      <p:ext uri="{BB962C8B-B14F-4D97-AF65-F5344CB8AC3E}">
        <p14:creationId xmlns:p14="http://schemas.microsoft.com/office/powerpoint/2010/main" val="6837715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785C9-7B6E-4560-2EB4-2734D209ACF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267CBC9-08DE-A57A-1A44-69E519BA0A76}"/>
              </a:ext>
            </a:extLst>
          </p:cNvPr>
          <p:cNvSpPr>
            <a:spLocks noGrp="1"/>
          </p:cNvSpPr>
          <p:nvPr>
            <p:ph idx="1"/>
          </p:nvPr>
        </p:nvSpPr>
        <p:spPr/>
        <p:txBody>
          <a:bodyPr/>
          <a:lstStyle/>
          <a:p>
            <a:endParaRPr lang="en-US"/>
          </a:p>
        </p:txBody>
      </p:sp>
      <p:pic>
        <p:nvPicPr>
          <p:cNvPr id="2050" name="Picture 2">
            <a:extLst>
              <a:ext uri="{FF2B5EF4-FFF2-40B4-BE49-F238E27FC236}">
                <a16:creationId xmlns:a16="http://schemas.microsoft.com/office/drawing/2014/main" id="{F91BCA1E-9EAA-0713-D6A1-3A955C9525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76371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2AE5B-1C01-ED8C-55D5-DFE78E7CF5C6}"/>
              </a:ext>
            </a:extLst>
          </p:cNvPr>
          <p:cNvSpPr>
            <a:spLocks noGrp="1"/>
          </p:cNvSpPr>
          <p:nvPr>
            <p:ph type="title"/>
          </p:nvPr>
        </p:nvSpPr>
        <p:spPr/>
        <p:txBody>
          <a:bodyPr>
            <a:normAutofit fontScale="90000"/>
          </a:bodyPr>
          <a:lstStyle/>
          <a:p>
            <a:r>
              <a:rPr lang="ru-RU" dirty="0"/>
              <a:t>Идеи для новых исследований отношения к языку в сообществе глухих</a:t>
            </a:r>
            <a:endParaRPr lang="en-US" dirty="0"/>
          </a:p>
        </p:txBody>
      </p:sp>
      <p:sp>
        <p:nvSpPr>
          <p:cNvPr id="3" name="Content Placeholder 2">
            <a:extLst>
              <a:ext uri="{FF2B5EF4-FFF2-40B4-BE49-F238E27FC236}">
                <a16:creationId xmlns:a16="http://schemas.microsoft.com/office/drawing/2014/main" id="{63015777-293D-4577-6D29-BA60C8B8D054}"/>
              </a:ext>
            </a:extLst>
          </p:cNvPr>
          <p:cNvSpPr>
            <a:spLocks noGrp="1"/>
          </p:cNvSpPr>
          <p:nvPr>
            <p:ph idx="1"/>
          </p:nvPr>
        </p:nvSpPr>
        <p:spPr/>
        <p:txBody>
          <a:bodyPr>
            <a:normAutofit/>
          </a:bodyPr>
          <a:lstStyle/>
          <a:p>
            <a:pPr rtl="0" fontAlgn="base">
              <a:buFont typeface="Arial" panose="020B0604020202020204" pitchFamily="34" charset="0"/>
              <a:buChar char="•"/>
            </a:pPr>
            <a:r>
              <a:rPr lang="ru-RU" sz="2200" dirty="0"/>
              <a:t>и</a:t>
            </a:r>
            <a:r>
              <a:rPr lang="ru-RU" sz="2200" b="0" i="0" u="none" strike="noStrike" dirty="0">
                <a:effectLst/>
              </a:rPr>
              <a:t>сследования вариативности (не только региональной)</a:t>
            </a:r>
          </a:p>
          <a:p>
            <a:pPr rtl="0" fontAlgn="base">
              <a:buFont typeface="Arial" panose="020B0604020202020204" pitchFamily="34" charset="0"/>
              <a:buChar char="•"/>
            </a:pPr>
            <a:r>
              <a:rPr lang="ru-RU" sz="2200" b="0" i="0" u="none" strike="noStrike" dirty="0">
                <a:effectLst/>
              </a:rPr>
              <a:t>количественные исследования отношения к языку (метод парных масок): звучащий/жестовый, разные варианты жестового</a:t>
            </a:r>
          </a:p>
          <a:p>
            <a:pPr rtl="0" fontAlgn="base">
              <a:spcAft>
                <a:spcPts val="1200"/>
              </a:spcAft>
              <a:buFont typeface="Arial" panose="020B0604020202020204" pitchFamily="34" charset="0"/>
              <a:buChar char="•"/>
            </a:pPr>
            <a:r>
              <a:rPr lang="ru-RU" sz="2200" b="0" i="0" u="none" strike="noStrike" dirty="0">
                <a:effectLst/>
              </a:rPr>
              <a:t>исследования слышащих из сообщества глухих (педагоги, переводчики, родители глухих детей)</a:t>
            </a:r>
          </a:p>
          <a:p>
            <a:pPr fontAlgn="base">
              <a:spcAft>
                <a:spcPts val="1200"/>
              </a:spcAft>
            </a:pPr>
            <a:r>
              <a:rPr lang="ru-RU" sz="2200" b="0" i="0" u="none" strike="noStrike" dirty="0">
                <a:effectLst/>
              </a:rPr>
              <a:t>исследования языковых установок/идеологий у глухих и слабослышащих</a:t>
            </a:r>
          </a:p>
          <a:p>
            <a:endParaRPr lang="en-US" sz="2200" dirty="0"/>
          </a:p>
        </p:txBody>
      </p:sp>
    </p:spTree>
    <p:extLst>
      <p:ext uri="{BB962C8B-B14F-4D97-AF65-F5344CB8AC3E}">
        <p14:creationId xmlns:p14="http://schemas.microsoft.com/office/powerpoint/2010/main" val="8179516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39C95-E01B-D0D6-7F2D-D97076BBBAFC}"/>
              </a:ext>
            </a:extLst>
          </p:cNvPr>
          <p:cNvSpPr>
            <a:spLocks noGrp="1"/>
          </p:cNvSpPr>
          <p:nvPr>
            <p:ph type="title"/>
          </p:nvPr>
        </p:nvSpPr>
        <p:spPr/>
        <p:txBody>
          <a:bodyPr/>
          <a:lstStyle/>
          <a:p>
            <a:r>
              <a:rPr lang="ru-RU" dirty="0"/>
              <a:t>Благодарим за внимание!</a:t>
            </a:r>
            <a:endParaRPr lang="en-US" dirty="0"/>
          </a:p>
        </p:txBody>
      </p:sp>
      <p:sp>
        <p:nvSpPr>
          <p:cNvPr id="3" name="Content Placeholder 2">
            <a:extLst>
              <a:ext uri="{FF2B5EF4-FFF2-40B4-BE49-F238E27FC236}">
                <a16:creationId xmlns:a16="http://schemas.microsoft.com/office/drawing/2014/main" id="{92480823-898C-0D0B-BC3A-E6D979348CE0}"/>
              </a:ext>
            </a:extLst>
          </p:cNvPr>
          <p:cNvSpPr>
            <a:spLocks noGrp="1"/>
          </p:cNvSpPr>
          <p:nvPr>
            <p:ph idx="1"/>
          </p:nvPr>
        </p:nvSpPr>
        <p:spPr/>
        <p:txBody>
          <a:bodyPr/>
          <a:lstStyle/>
          <a:p>
            <a:r>
              <a:rPr lang="ru-RU" dirty="0"/>
              <a:t>Сайт НУГ: </a:t>
            </a:r>
            <a:r>
              <a:rPr lang="en-GB" dirty="0">
                <a:hlinkClick r:id="rId2">
                  <a:extLst>
                    <a:ext uri="{A12FA001-AC4F-418D-AE19-62706E023703}">
                      <ahyp:hlinkClr xmlns:ahyp="http://schemas.microsoft.com/office/drawing/2018/hyperlinkcolor" val="tx"/>
                    </a:ext>
                  </a:extLst>
                </a:hlinkClick>
              </a:rPr>
              <a:t>https://www.hse.ru/neuroling/deafness_and_language</a:t>
            </a:r>
            <a:endParaRPr lang="ru-RU" dirty="0"/>
          </a:p>
        </p:txBody>
      </p:sp>
    </p:spTree>
    <p:extLst>
      <p:ext uri="{BB962C8B-B14F-4D97-AF65-F5344CB8AC3E}">
        <p14:creationId xmlns:p14="http://schemas.microsoft.com/office/powerpoint/2010/main" val="33983805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A733D-E4A3-8F22-53D0-C8C9418436B5}"/>
              </a:ext>
            </a:extLst>
          </p:cNvPr>
          <p:cNvSpPr>
            <a:spLocks noGrp="1"/>
          </p:cNvSpPr>
          <p:nvPr>
            <p:ph type="title"/>
          </p:nvPr>
        </p:nvSpPr>
        <p:spPr/>
        <p:txBody>
          <a:bodyPr>
            <a:normAutofit/>
          </a:bodyPr>
          <a:lstStyle/>
          <a:p>
            <a:r>
              <a:rPr lang="ru-RU" dirty="0"/>
              <a:t>Литература: общая</a:t>
            </a:r>
            <a:endParaRPr lang="en-US" dirty="0"/>
          </a:p>
        </p:txBody>
      </p:sp>
      <p:sp>
        <p:nvSpPr>
          <p:cNvPr id="3" name="Content Placeholder 2">
            <a:extLst>
              <a:ext uri="{FF2B5EF4-FFF2-40B4-BE49-F238E27FC236}">
                <a16:creationId xmlns:a16="http://schemas.microsoft.com/office/drawing/2014/main" id="{1AD1664D-86D9-B817-8F43-549822FC02A4}"/>
              </a:ext>
            </a:extLst>
          </p:cNvPr>
          <p:cNvSpPr>
            <a:spLocks noGrp="1"/>
          </p:cNvSpPr>
          <p:nvPr>
            <p:ph idx="1"/>
          </p:nvPr>
        </p:nvSpPr>
        <p:spPr>
          <a:xfrm>
            <a:off x="640080" y="2299839"/>
            <a:ext cx="10890928" cy="3566160"/>
          </a:xfrm>
        </p:spPr>
        <p:txBody>
          <a:bodyPr>
            <a:normAutofit/>
          </a:bodyPr>
          <a:lstStyle/>
          <a:p>
            <a:pPr marL="0" indent="0" rtl="0">
              <a:spcBef>
                <a:spcPts val="1000"/>
              </a:spcBef>
              <a:buNone/>
            </a:pPr>
            <a:r>
              <a:rPr lang="en-GB" sz="1600" b="0" i="0" dirty="0" err="1">
                <a:effectLst/>
              </a:rPr>
              <a:t>Bellugi</a:t>
            </a:r>
            <a:r>
              <a:rPr lang="en-GB" sz="1600" b="0" i="0" dirty="0">
                <a:effectLst/>
              </a:rPr>
              <a:t>, U., &amp; Klima, E. (1979). Language: Perspectives from another modality. </a:t>
            </a:r>
            <a:r>
              <a:rPr lang="en-GB" sz="1600" b="0" i="1" dirty="0">
                <a:effectLst/>
              </a:rPr>
              <a:t>Brain and mind</a:t>
            </a:r>
            <a:r>
              <a:rPr lang="en-GB" sz="1600" b="0" i="0" dirty="0">
                <a:effectLst/>
              </a:rPr>
              <a:t>, </a:t>
            </a:r>
            <a:r>
              <a:rPr lang="en-GB" sz="1600" b="0" i="1" dirty="0">
                <a:effectLst/>
              </a:rPr>
              <a:t>69</a:t>
            </a:r>
            <a:r>
              <a:rPr lang="en-GB" sz="1600" b="0" i="0" dirty="0">
                <a:effectLst/>
              </a:rPr>
              <a:t>, 99-117.</a:t>
            </a:r>
          </a:p>
          <a:p>
            <a:pPr marL="0" indent="0" rtl="0">
              <a:spcBef>
                <a:spcPts val="1000"/>
              </a:spcBef>
              <a:buNone/>
            </a:pPr>
            <a:r>
              <a:rPr lang="en-GB" sz="1600" b="0" i="0" dirty="0" err="1">
                <a:effectLst/>
              </a:rPr>
              <a:t>Bellugi</a:t>
            </a:r>
            <a:r>
              <a:rPr lang="en-GB" sz="1600" b="0" i="0" dirty="0">
                <a:effectLst/>
              </a:rPr>
              <a:t>, U., &amp; Klima, E. S. (1976). Two faces of sign: iconic and abstract. </a:t>
            </a:r>
            <a:r>
              <a:rPr lang="en-GB" sz="1600" b="0" i="1" dirty="0">
                <a:effectLst/>
              </a:rPr>
              <a:t>Annals of the New York Academy of Sciences</a:t>
            </a:r>
            <a:r>
              <a:rPr lang="en-GB" sz="1600" b="0" i="0" dirty="0">
                <a:effectLst/>
              </a:rPr>
              <a:t>, </a:t>
            </a:r>
            <a:r>
              <a:rPr lang="en-GB" sz="1600" b="0" i="1" dirty="0">
                <a:effectLst/>
              </a:rPr>
              <a:t>280</a:t>
            </a:r>
            <a:r>
              <a:rPr lang="en-GB" sz="1600" b="0" i="0" dirty="0">
                <a:effectLst/>
              </a:rPr>
              <a:t>, 514-538.</a:t>
            </a:r>
            <a:endParaRPr lang="en-GB" sz="1600" i="0" dirty="0">
              <a:effectLst/>
            </a:endParaRPr>
          </a:p>
          <a:p>
            <a:pPr marL="0" indent="0">
              <a:buNone/>
            </a:pPr>
            <a:r>
              <a:rPr lang="en-GB" sz="1600" b="0" i="0" dirty="0" err="1">
                <a:effectLst/>
              </a:rPr>
              <a:t>Crasborn</a:t>
            </a:r>
            <a:r>
              <a:rPr lang="en-GB" sz="1600" b="0" i="0" dirty="0">
                <a:effectLst/>
              </a:rPr>
              <a:t>, O., van der Hulst, H., &amp; van de </a:t>
            </a:r>
            <a:r>
              <a:rPr lang="en-GB" sz="1600" b="0" i="0" dirty="0" err="1">
                <a:effectLst/>
              </a:rPr>
              <a:t>Kooij</a:t>
            </a:r>
            <a:r>
              <a:rPr lang="en-GB" sz="1600" b="0" i="0" dirty="0">
                <a:effectLst/>
              </a:rPr>
              <a:t>, E. (2000). Phonetic and phonological distinctions in sign languages. In </a:t>
            </a:r>
            <a:r>
              <a:rPr lang="en-GB" sz="1600" b="0" i="1" dirty="0">
                <a:effectLst/>
              </a:rPr>
              <a:t>A paper presented at </a:t>
            </a:r>
            <a:r>
              <a:rPr lang="en-GB" sz="1600" b="0" i="1" dirty="0" err="1">
                <a:effectLst/>
              </a:rPr>
              <a:t>Intersign</a:t>
            </a:r>
            <a:r>
              <a:rPr lang="en-GB" sz="1600" b="0" i="1" dirty="0">
                <a:effectLst/>
              </a:rPr>
              <a:t>: Workshop</a:t>
            </a:r>
            <a:r>
              <a:rPr lang="en-GB" sz="1600" b="0" i="0" dirty="0">
                <a:effectLst/>
              </a:rPr>
              <a:t> (Vol. 2).</a:t>
            </a:r>
            <a:endParaRPr lang="ru-RU" sz="1600" b="0" i="0" dirty="0">
              <a:effectLst/>
            </a:endParaRPr>
          </a:p>
          <a:p>
            <a:pPr marL="0" indent="0" rtl="0">
              <a:spcBef>
                <a:spcPts val="1000"/>
              </a:spcBef>
              <a:buNone/>
            </a:pPr>
            <a:r>
              <a:rPr lang="en-GB" sz="1600" b="0" i="0" dirty="0" err="1">
                <a:effectLst/>
              </a:rPr>
              <a:t>Frishberg</a:t>
            </a:r>
            <a:r>
              <a:rPr lang="en-GB" sz="1600" b="0" i="0" dirty="0">
                <a:effectLst/>
              </a:rPr>
              <a:t>, N. (1975). Arbitrariness and iconicity: historical change in American Sign Language. </a:t>
            </a:r>
            <a:r>
              <a:rPr lang="en-GB" sz="1600" b="0" i="1" dirty="0">
                <a:effectLst/>
              </a:rPr>
              <a:t>Language</a:t>
            </a:r>
            <a:r>
              <a:rPr lang="en-GB" sz="1600" b="0" i="0" dirty="0">
                <a:effectLst/>
              </a:rPr>
              <a:t>, 696-719.</a:t>
            </a:r>
            <a:endParaRPr lang="ru-RU" sz="1600" b="0" i="0" dirty="0">
              <a:effectLst/>
            </a:endParaRPr>
          </a:p>
          <a:p>
            <a:pPr marL="0" indent="0">
              <a:buNone/>
            </a:pPr>
            <a:r>
              <a:rPr lang="ru-RU" sz="1600" b="0" i="0" dirty="0">
                <a:effectLst/>
              </a:rPr>
              <a:t>Прозорова, Е. В. (2007). Российский жестовый язык как предмет лингвистического исследования. </a:t>
            </a:r>
            <a:r>
              <a:rPr lang="ru-RU" sz="1600" b="0" i="1" dirty="0">
                <a:effectLst/>
              </a:rPr>
              <a:t>Вопросы языкознания</a:t>
            </a:r>
            <a:r>
              <a:rPr lang="ru-RU" sz="1600" b="0" i="0" dirty="0">
                <a:effectLst/>
              </a:rPr>
              <a:t>, </a:t>
            </a:r>
            <a:r>
              <a:rPr lang="ru-RU" sz="1600" b="0" i="1" dirty="0">
                <a:effectLst/>
              </a:rPr>
              <a:t>1</a:t>
            </a:r>
            <a:r>
              <a:rPr lang="ru-RU" sz="1600" b="0" i="0" dirty="0">
                <a:effectLst/>
              </a:rPr>
              <a:t>, 44-61.</a:t>
            </a:r>
            <a:endParaRPr lang="en-GB" sz="1600" i="0" dirty="0">
              <a:effectLst/>
            </a:endParaRPr>
          </a:p>
          <a:p>
            <a:endParaRPr lang="en-US" sz="1600" dirty="0"/>
          </a:p>
        </p:txBody>
      </p:sp>
    </p:spTree>
    <p:extLst>
      <p:ext uri="{BB962C8B-B14F-4D97-AF65-F5344CB8AC3E}">
        <p14:creationId xmlns:p14="http://schemas.microsoft.com/office/powerpoint/2010/main" val="36991765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F5579-C0FF-4715-D835-A97E4A37B0B2}"/>
              </a:ext>
            </a:extLst>
          </p:cNvPr>
          <p:cNvSpPr>
            <a:spLocks noGrp="1"/>
          </p:cNvSpPr>
          <p:nvPr>
            <p:ph type="title"/>
          </p:nvPr>
        </p:nvSpPr>
        <p:spPr/>
        <p:txBody>
          <a:bodyPr/>
          <a:lstStyle/>
          <a:p>
            <a:r>
              <a:rPr lang="ru-RU" dirty="0"/>
              <a:t>Литература: психолингвистика</a:t>
            </a:r>
            <a:endParaRPr lang="en-US" dirty="0"/>
          </a:p>
        </p:txBody>
      </p:sp>
      <p:sp>
        <p:nvSpPr>
          <p:cNvPr id="3" name="Content Placeholder 2">
            <a:extLst>
              <a:ext uri="{FF2B5EF4-FFF2-40B4-BE49-F238E27FC236}">
                <a16:creationId xmlns:a16="http://schemas.microsoft.com/office/drawing/2014/main" id="{A2BB5004-B521-B487-0A1F-8D34CC0F26AA}"/>
              </a:ext>
            </a:extLst>
          </p:cNvPr>
          <p:cNvSpPr>
            <a:spLocks noGrp="1"/>
          </p:cNvSpPr>
          <p:nvPr>
            <p:ph idx="1"/>
          </p:nvPr>
        </p:nvSpPr>
        <p:spPr>
          <a:xfrm>
            <a:off x="650536" y="2136515"/>
            <a:ext cx="10890928" cy="3566160"/>
          </a:xfrm>
        </p:spPr>
        <p:txBody>
          <a:bodyPr>
            <a:noAutofit/>
          </a:bodyPr>
          <a:lstStyle/>
          <a:p>
            <a:pPr marL="0" indent="0">
              <a:lnSpc>
                <a:spcPct val="100000"/>
              </a:lnSpc>
              <a:buNone/>
            </a:pPr>
            <a:r>
              <a:rPr lang="en-GB" sz="800" b="0" i="0" dirty="0">
                <a:solidFill>
                  <a:srgbClr val="222222"/>
                </a:solidFill>
                <a:effectLst/>
              </a:rPr>
              <a:t>Anderson, D., &amp; Reilly, J. (2002). The MacArthur communicative development inventory: normative data for American Sign Language. </a:t>
            </a:r>
            <a:r>
              <a:rPr lang="en-GB" sz="800" b="0" i="1" dirty="0">
                <a:solidFill>
                  <a:srgbClr val="222222"/>
                </a:solidFill>
                <a:effectLst/>
              </a:rPr>
              <a:t>Journal of deaf studies and deaf education</a:t>
            </a:r>
            <a:r>
              <a:rPr lang="en-GB" sz="800" b="0" i="0" dirty="0">
                <a:solidFill>
                  <a:srgbClr val="222222"/>
                </a:solidFill>
                <a:effectLst/>
              </a:rPr>
              <a:t>, </a:t>
            </a:r>
            <a:r>
              <a:rPr lang="en-GB" sz="800" b="0" i="1" dirty="0">
                <a:solidFill>
                  <a:srgbClr val="222222"/>
                </a:solidFill>
                <a:effectLst/>
              </a:rPr>
              <a:t>7</a:t>
            </a:r>
            <a:r>
              <a:rPr lang="en-GB" sz="800" b="0" i="0" dirty="0">
                <a:solidFill>
                  <a:srgbClr val="222222"/>
                </a:solidFill>
                <a:effectLst/>
              </a:rPr>
              <a:t>(2), 83-106.</a:t>
            </a:r>
            <a:endParaRPr lang="ru-RU" sz="800" b="0" i="0" dirty="0">
              <a:solidFill>
                <a:srgbClr val="222222"/>
              </a:solidFill>
              <a:effectLst/>
            </a:endParaRPr>
          </a:p>
          <a:p>
            <a:pPr marL="0" indent="0">
              <a:lnSpc>
                <a:spcPct val="100000"/>
              </a:lnSpc>
              <a:buNone/>
            </a:pPr>
            <a:r>
              <a:rPr lang="en-GB" sz="800" b="0" i="0" dirty="0">
                <a:solidFill>
                  <a:srgbClr val="222222"/>
                </a:solidFill>
                <a:effectLst/>
              </a:rPr>
              <a:t>Boudreault, P., &amp; Mayberry, R. I. (2006). Grammatical processing in American Sign Language: Age of first-language acquisition effects in relation to syntactic structure. </a:t>
            </a:r>
            <a:r>
              <a:rPr lang="en-GB" sz="800" b="0" i="1" dirty="0">
                <a:solidFill>
                  <a:srgbClr val="222222"/>
                </a:solidFill>
                <a:effectLst/>
              </a:rPr>
              <a:t>Language and cognitive processes</a:t>
            </a:r>
            <a:r>
              <a:rPr lang="en-GB" sz="800" b="0" i="0" dirty="0">
                <a:solidFill>
                  <a:srgbClr val="222222"/>
                </a:solidFill>
                <a:effectLst/>
              </a:rPr>
              <a:t>, </a:t>
            </a:r>
            <a:r>
              <a:rPr lang="en-GB" sz="800" b="0" i="1" dirty="0">
                <a:solidFill>
                  <a:srgbClr val="222222"/>
                </a:solidFill>
                <a:effectLst/>
              </a:rPr>
              <a:t>21</a:t>
            </a:r>
            <a:r>
              <a:rPr lang="en-GB" sz="800" b="0" i="0" dirty="0">
                <a:solidFill>
                  <a:srgbClr val="222222"/>
                </a:solidFill>
                <a:effectLst/>
              </a:rPr>
              <a:t>(5), 608-635.</a:t>
            </a:r>
            <a:endParaRPr lang="en-US" sz="800" dirty="0"/>
          </a:p>
          <a:p>
            <a:pPr marL="0" indent="0">
              <a:lnSpc>
                <a:spcPct val="100000"/>
              </a:lnSpc>
              <a:buNone/>
            </a:pPr>
            <a:r>
              <a:rPr lang="en-GB" sz="800" b="0" i="0" dirty="0">
                <a:solidFill>
                  <a:srgbClr val="222222"/>
                </a:solidFill>
                <a:effectLst/>
              </a:rPr>
              <a:t>Conrad, R. The deaf schoolchild. London: Harper and Row, 197</a:t>
            </a:r>
            <a:endParaRPr lang="ru-RU" sz="800" b="0" i="0" dirty="0">
              <a:solidFill>
                <a:srgbClr val="222222"/>
              </a:solidFill>
              <a:effectLst/>
            </a:endParaRPr>
          </a:p>
          <a:p>
            <a:pPr marL="0" indent="0">
              <a:lnSpc>
                <a:spcPct val="100000"/>
              </a:lnSpc>
              <a:buNone/>
            </a:pPr>
            <a:r>
              <a:rPr lang="en-GB" sz="800" dirty="0">
                <a:effectLst/>
              </a:rPr>
              <a:t>Costello, B., Fernández, J., &amp; Landa, A. (2006, December). The non-(existent) native signer: Sign language research in a small deaf population. In </a:t>
            </a:r>
            <a:r>
              <a:rPr lang="en-GB" sz="800" i="1" dirty="0">
                <a:effectLst/>
              </a:rPr>
              <a:t>Theoretical issues in Sign Language Research (TISLR) 9 Conference. Florianopolis, Brazil.</a:t>
            </a:r>
            <a:endParaRPr lang="ru-RU" sz="800" i="1" dirty="0">
              <a:effectLst/>
            </a:endParaRPr>
          </a:p>
          <a:p>
            <a:pPr marL="0" indent="0">
              <a:lnSpc>
                <a:spcPct val="100000"/>
              </a:lnSpc>
              <a:buNone/>
            </a:pPr>
            <a:r>
              <a:rPr lang="en-GB" sz="800" b="0" i="0" dirty="0" err="1">
                <a:solidFill>
                  <a:srgbClr val="222222"/>
                </a:solidFill>
                <a:effectLst/>
              </a:rPr>
              <a:t>Geers</a:t>
            </a:r>
            <a:r>
              <a:rPr lang="en-GB" sz="800" b="0" i="0" dirty="0">
                <a:solidFill>
                  <a:srgbClr val="222222"/>
                </a:solidFill>
                <a:effectLst/>
              </a:rPr>
              <a:t>, A. E., Nicholas, J., Tobey, E., &amp; Davidson, L. (2016). Persistent language delay versus late language emergence in children with early cochlear implantation. </a:t>
            </a:r>
            <a:r>
              <a:rPr lang="en-GB" sz="800" b="0" i="1" dirty="0">
                <a:solidFill>
                  <a:srgbClr val="222222"/>
                </a:solidFill>
                <a:effectLst/>
              </a:rPr>
              <a:t>Journal of Speech, Language, and Hearing Research</a:t>
            </a:r>
            <a:r>
              <a:rPr lang="en-GB" sz="800" b="0" i="0" dirty="0">
                <a:solidFill>
                  <a:srgbClr val="222222"/>
                </a:solidFill>
                <a:effectLst/>
              </a:rPr>
              <a:t>, </a:t>
            </a:r>
            <a:r>
              <a:rPr lang="en-GB" sz="800" b="0" i="1" dirty="0">
                <a:solidFill>
                  <a:srgbClr val="222222"/>
                </a:solidFill>
                <a:effectLst/>
              </a:rPr>
              <a:t>59</a:t>
            </a:r>
            <a:r>
              <a:rPr lang="en-GB" sz="800" b="0" i="0" dirty="0">
                <a:solidFill>
                  <a:srgbClr val="222222"/>
                </a:solidFill>
                <a:effectLst/>
              </a:rPr>
              <a:t>(1), 155-170.</a:t>
            </a:r>
            <a:endParaRPr lang="ru-RU" sz="800" b="0" i="0" dirty="0">
              <a:solidFill>
                <a:srgbClr val="222222"/>
              </a:solidFill>
              <a:effectLst/>
            </a:endParaRPr>
          </a:p>
          <a:p>
            <a:pPr marL="0" indent="0">
              <a:lnSpc>
                <a:spcPct val="100000"/>
              </a:lnSpc>
              <a:buNone/>
            </a:pPr>
            <a:r>
              <a:rPr lang="en-GB" sz="800" b="0" i="0" dirty="0" err="1">
                <a:solidFill>
                  <a:srgbClr val="222222"/>
                </a:solidFill>
                <a:effectLst/>
              </a:rPr>
              <a:t>Hensch</a:t>
            </a:r>
            <a:r>
              <a:rPr lang="en-GB" sz="800" b="0" i="0" dirty="0">
                <a:solidFill>
                  <a:srgbClr val="222222"/>
                </a:solidFill>
                <a:effectLst/>
              </a:rPr>
              <a:t>, T. K., &amp; Bilimoria, P. M. (2012, July). Re-opening windows: manipulating critical periods for brain development. In </a:t>
            </a:r>
            <a:r>
              <a:rPr lang="en-GB" sz="800" b="0" i="1" dirty="0">
                <a:solidFill>
                  <a:srgbClr val="222222"/>
                </a:solidFill>
                <a:effectLst/>
              </a:rPr>
              <a:t>Cerebrum: the Dana forum on brain science</a:t>
            </a:r>
            <a:r>
              <a:rPr lang="en-GB" sz="800" b="0" i="0" dirty="0">
                <a:solidFill>
                  <a:srgbClr val="222222"/>
                </a:solidFill>
                <a:effectLst/>
              </a:rPr>
              <a:t> (Vol. 2012). Dana Foundation.</a:t>
            </a:r>
            <a:endParaRPr lang="ru-RU" sz="800" b="0" i="0" dirty="0">
              <a:solidFill>
                <a:srgbClr val="222222"/>
              </a:solidFill>
              <a:effectLst/>
            </a:endParaRPr>
          </a:p>
          <a:p>
            <a:pPr marL="0" indent="0">
              <a:lnSpc>
                <a:spcPct val="100000"/>
              </a:lnSpc>
              <a:buNone/>
            </a:pPr>
            <a:r>
              <a:rPr lang="en-GB" sz="800" b="0" i="0" dirty="0">
                <a:solidFill>
                  <a:srgbClr val="222222"/>
                </a:solidFill>
                <a:effectLst/>
              </a:rPr>
              <a:t>Herman, R., E. Kyle, F., &amp; Roy, P. (2019). Literacy and phonological skills in oral deaf children and hearing children with a history of dyslexia. </a:t>
            </a:r>
            <a:r>
              <a:rPr lang="en-GB" sz="800" b="0" i="1" dirty="0">
                <a:solidFill>
                  <a:srgbClr val="222222"/>
                </a:solidFill>
                <a:effectLst/>
              </a:rPr>
              <a:t>Reading Research Quarterly</a:t>
            </a:r>
            <a:r>
              <a:rPr lang="en-GB" sz="800" b="0" i="0" dirty="0">
                <a:solidFill>
                  <a:srgbClr val="222222"/>
                </a:solidFill>
                <a:effectLst/>
              </a:rPr>
              <a:t>, </a:t>
            </a:r>
            <a:r>
              <a:rPr lang="en-GB" sz="800" b="0" i="1" dirty="0">
                <a:solidFill>
                  <a:srgbClr val="222222"/>
                </a:solidFill>
                <a:effectLst/>
              </a:rPr>
              <a:t>54</a:t>
            </a:r>
            <a:r>
              <a:rPr lang="en-GB" sz="800" b="0" i="0" dirty="0">
                <a:solidFill>
                  <a:srgbClr val="222222"/>
                </a:solidFill>
                <a:effectLst/>
              </a:rPr>
              <a:t>(4), 553-575. </a:t>
            </a:r>
            <a:endParaRPr lang="ru-RU" sz="800" b="0" i="0" dirty="0">
              <a:solidFill>
                <a:srgbClr val="222222"/>
              </a:solidFill>
              <a:effectLst/>
            </a:endParaRPr>
          </a:p>
          <a:p>
            <a:pPr marL="0" indent="0">
              <a:lnSpc>
                <a:spcPct val="100000"/>
              </a:lnSpc>
              <a:buNone/>
            </a:pPr>
            <a:r>
              <a:rPr lang="en-GB" sz="800" b="0" i="0" dirty="0">
                <a:solidFill>
                  <a:srgbClr val="222222"/>
                </a:solidFill>
                <a:effectLst/>
              </a:rPr>
              <a:t>Mayberry, R. I., &amp; Squires, B. (2006). Sign language acquisition. </a:t>
            </a:r>
            <a:r>
              <a:rPr lang="en-GB" sz="800" b="0" i="1" dirty="0" err="1">
                <a:solidFill>
                  <a:srgbClr val="222222"/>
                </a:solidFill>
                <a:effectLst/>
              </a:rPr>
              <a:t>Encyclopedia</a:t>
            </a:r>
            <a:r>
              <a:rPr lang="en-GB" sz="800" b="0" i="1" dirty="0">
                <a:solidFill>
                  <a:srgbClr val="222222"/>
                </a:solidFill>
                <a:effectLst/>
              </a:rPr>
              <a:t> of language and linguistics</a:t>
            </a:r>
            <a:r>
              <a:rPr lang="en-GB" sz="800" b="0" i="0" dirty="0">
                <a:solidFill>
                  <a:srgbClr val="222222"/>
                </a:solidFill>
                <a:effectLst/>
              </a:rPr>
              <a:t>, </a:t>
            </a:r>
            <a:r>
              <a:rPr lang="en-GB" sz="800" b="0" i="1" dirty="0">
                <a:solidFill>
                  <a:srgbClr val="222222"/>
                </a:solidFill>
                <a:effectLst/>
              </a:rPr>
              <a:t>11</a:t>
            </a:r>
            <a:r>
              <a:rPr lang="en-GB" sz="800" b="0" i="0" dirty="0">
                <a:solidFill>
                  <a:srgbClr val="222222"/>
                </a:solidFill>
                <a:effectLst/>
              </a:rPr>
              <a:t>, 739-43.</a:t>
            </a:r>
          </a:p>
          <a:p>
            <a:pPr marL="0" indent="0">
              <a:lnSpc>
                <a:spcPct val="100000"/>
              </a:lnSpc>
              <a:buNone/>
            </a:pPr>
            <a:r>
              <a:rPr lang="en-GB" sz="800" b="0" i="0" dirty="0">
                <a:solidFill>
                  <a:srgbClr val="222222"/>
                </a:solidFill>
                <a:effectLst/>
              </a:rPr>
              <a:t>Meier, R. P., &amp; Newport, E. L. (1990). Out of the hands of babes: On a possible sign advantage in language acquisition. </a:t>
            </a:r>
            <a:r>
              <a:rPr lang="en-GB" sz="800" b="0" i="1" dirty="0">
                <a:solidFill>
                  <a:srgbClr val="222222"/>
                </a:solidFill>
                <a:effectLst/>
              </a:rPr>
              <a:t>Language</a:t>
            </a:r>
            <a:r>
              <a:rPr lang="en-GB" sz="800" b="0" i="0" dirty="0">
                <a:solidFill>
                  <a:srgbClr val="222222"/>
                </a:solidFill>
                <a:effectLst/>
              </a:rPr>
              <a:t>, 1-23.</a:t>
            </a:r>
            <a:endParaRPr lang="ru-RU" sz="800" b="0" i="0" dirty="0">
              <a:solidFill>
                <a:srgbClr val="222222"/>
              </a:solidFill>
              <a:effectLst/>
            </a:endParaRPr>
          </a:p>
          <a:p>
            <a:pPr marL="0" indent="0">
              <a:lnSpc>
                <a:spcPct val="100000"/>
              </a:lnSpc>
              <a:buNone/>
            </a:pPr>
            <a:r>
              <a:rPr lang="en-GB" sz="800" b="0" i="0" dirty="0">
                <a:solidFill>
                  <a:srgbClr val="222222"/>
                </a:solidFill>
                <a:effectLst/>
              </a:rPr>
              <a:t>Miller, P. (2010). Phonological, orthographic, and syntactic awareness and their relation to reading comprehension in prelingually deaf individuals: What can we learn from skilled readers?. </a:t>
            </a:r>
            <a:r>
              <a:rPr lang="en-GB" sz="800" b="0" i="1" dirty="0">
                <a:solidFill>
                  <a:srgbClr val="222222"/>
                </a:solidFill>
                <a:effectLst/>
              </a:rPr>
              <a:t>Journal of Developmental and Physical Disabilities</a:t>
            </a:r>
            <a:r>
              <a:rPr lang="en-GB" sz="800" b="0" i="0" dirty="0">
                <a:solidFill>
                  <a:srgbClr val="222222"/>
                </a:solidFill>
                <a:effectLst/>
              </a:rPr>
              <a:t>, </a:t>
            </a:r>
            <a:r>
              <a:rPr lang="en-GB" sz="800" b="0" i="1" dirty="0">
                <a:solidFill>
                  <a:srgbClr val="222222"/>
                </a:solidFill>
                <a:effectLst/>
              </a:rPr>
              <a:t>22</a:t>
            </a:r>
            <a:r>
              <a:rPr lang="en-GB" sz="800" b="0" i="0" dirty="0">
                <a:solidFill>
                  <a:srgbClr val="222222"/>
                </a:solidFill>
                <a:effectLst/>
              </a:rPr>
              <a:t>, 549-580.</a:t>
            </a:r>
            <a:endParaRPr lang="ru-RU" sz="800" b="0" i="0" dirty="0">
              <a:solidFill>
                <a:srgbClr val="222222"/>
              </a:solidFill>
              <a:effectLst/>
            </a:endParaRPr>
          </a:p>
          <a:p>
            <a:pPr marL="0" indent="0">
              <a:lnSpc>
                <a:spcPct val="100000"/>
              </a:lnSpc>
              <a:buNone/>
            </a:pPr>
            <a:r>
              <a:rPr lang="en-GB" sz="800" b="0" i="0" dirty="0">
                <a:solidFill>
                  <a:srgbClr val="222222"/>
                </a:solidFill>
                <a:effectLst/>
              </a:rPr>
              <a:t>Mitchell, R. E., &amp; </a:t>
            </a:r>
            <a:r>
              <a:rPr lang="en-GB" sz="800" b="0" i="0" dirty="0" err="1">
                <a:solidFill>
                  <a:srgbClr val="222222"/>
                </a:solidFill>
                <a:effectLst/>
              </a:rPr>
              <a:t>Karchmer</a:t>
            </a:r>
            <a:r>
              <a:rPr lang="en-GB" sz="800" b="0" i="0" dirty="0">
                <a:solidFill>
                  <a:srgbClr val="222222"/>
                </a:solidFill>
                <a:effectLst/>
              </a:rPr>
              <a:t>, M. A. (2004). Chasing the mythical ten percent: Parental hearing status of deaf and hard of hearing students in the United States. </a:t>
            </a:r>
            <a:r>
              <a:rPr lang="en-GB" sz="800" b="0" i="1" dirty="0">
                <a:solidFill>
                  <a:srgbClr val="222222"/>
                </a:solidFill>
                <a:effectLst/>
              </a:rPr>
              <a:t>Sign language studies</a:t>
            </a:r>
            <a:r>
              <a:rPr lang="en-GB" sz="800" b="0" i="0" dirty="0">
                <a:solidFill>
                  <a:srgbClr val="222222"/>
                </a:solidFill>
                <a:effectLst/>
              </a:rPr>
              <a:t>, </a:t>
            </a:r>
            <a:r>
              <a:rPr lang="en-GB" sz="800" b="0" i="1" dirty="0">
                <a:solidFill>
                  <a:srgbClr val="222222"/>
                </a:solidFill>
                <a:effectLst/>
              </a:rPr>
              <a:t>4</a:t>
            </a:r>
            <a:r>
              <a:rPr lang="en-GB" sz="800" b="0" i="0" dirty="0">
                <a:solidFill>
                  <a:srgbClr val="222222"/>
                </a:solidFill>
                <a:effectLst/>
              </a:rPr>
              <a:t>(2), 138-163.</a:t>
            </a:r>
          </a:p>
          <a:p>
            <a:pPr marL="0" indent="0">
              <a:lnSpc>
                <a:spcPct val="100000"/>
              </a:lnSpc>
              <a:buNone/>
            </a:pPr>
            <a:r>
              <a:rPr lang="en-GB" sz="800" b="0" i="0" dirty="0">
                <a:solidFill>
                  <a:srgbClr val="222222"/>
                </a:solidFill>
                <a:effectLst/>
              </a:rPr>
              <a:t>Ortega, G. (2017). Iconicity and sign lexical acquisition: A review. </a:t>
            </a:r>
            <a:r>
              <a:rPr lang="en-GB" sz="800" b="0" i="1" dirty="0">
                <a:solidFill>
                  <a:srgbClr val="222222"/>
                </a:solidFill>
                <a:effectLst/>
              </a:rPr>
              <a:t>Frontiers in Psychology</a:t>
            </a:r>
            <a:r>
              <a:rPr lang="en-GB" sz="800" b="0" i="0" dirty="0">
                <a:solidFill>
                  <a:srgbClr val="222222"/>
                </a:solidFill>
                <a:effectLst/>
              </a:rPr>
              <a:t>, </a:t>
            </a:r>
            <a:r>
              <a:rPr lang="en-GB" sz="800" b="0" i="1" dirty="0">
                <a:solidFill>
                  <a:srgbClr val="222222"/>
                </a:solidFill>
                <a:effectLst/>
              </a:rPr>
              <a:t>8</a:t>
            </a:r>
            <a:r>
              <a:rPr lang="en-GB" sz="800" b="0" i="0" dirty="0">
                <a:solidFill>
                  <a:srgbClr val="222222"/>
                </a:solidFill>
                <a:effectLst/>
              </a:rPr>
              <a:t>, 1280.</a:t>
            </a:r>
          </a:p>
          <a:p>
            <a:pPr marL="0" indent="0">
              <a:lnSpc>
                <a:spcPct val="100000"/>
              </a:lnSpc>
              <a:buNone/>
            </a:pPr>
            <a:r>
              <a:rPr lang="en-GB" sz="800" b="0" i="0" dirty="0">
                <a:solidFill>
                  <a:srgbClr val="222222"/>
                </a:solidFill>
                <a:effectLst/>
              </a:rPr>
              <a:t>Ortega, G., </a:t>
            </a:r>
            <a:r>
              <a:rPr lang="en-GB" sz="800" b="0" i="0" dirty="0" err="1">
                <a:solidFill>
                  <a:srgbClr val="222222"/>
                </a:solidFill>
                <a:effectLst/>
              </a:rPr>
              <a:t>Sümer</a:t>
            </a:r>
            <a:r>
              <a:rPr lang="en-GB" sz="800" b="0" i="0" dirty="0">
                <a:solidFill>
                  <a:srgbClr val="222222"/>
                </a:solidFill>
                <a:effectLst/>
              </a:rPr>
              <a:t>, B., &amp; </a:t>
            </a:r>
            <a:r>
              <a:rPr lang="en-GB" sz="800" b="0" i="0" dirty="0" err="1">
                <a:solidFill>
                  <a:srgbClr val="222222"/>
                </a:solidFill>
                <a:effectLst/>
              </a:rPr>
              <a:t>Özyürek</a:t>
            </a:r>
            <a:r>
              <a:rPr lang="en-GB" sz="800" b="0" i="0" dirty="0">
                <a:solidFill>
                  <a:srgbClr val="222222"/>
                </a:solidFill>
                <a:effectLst/>
              </a:rPr>
              <a:t>, A. (2017). Type of iconicity matters in the vocabulary development of signing children. </a:t>
            </a:r>
            <a:r>
              <a:rPr lang="en-GB" sz="800" b="0" i="1" dirty="0">
                <a:solidFill>
                  <a:srgbClr val="222222"/>
                </a:solidFill>
                <a:effectLst/>
              </a:rPr>
              <a:t>Developmental psychology</a:t>
            </a:r>
            <a:r>
              <a:rPr lang="en-GB" sz="800" b="0" i="0" dirty="0">
                <a:solidFill>
                  <a:srgbClr val="222222"/>
                </a:solidFill>
                <a:effectLst/>
              </a:rPr>
              <a:t>, </a:t>
            </a:r>
            <a:r>
              <a:rPr lang="en-GB" sz="800" b="0" i="1" dirty="0">
                <a:solidFill>
                  <a:srgbClr val="222222"/>
                </a:solidFill>
                <a:effectLst/>
              </a:rPr>
              <a:t>53</a:t>
            </a:r>
            <a:r>
              <a:rPr lang="en-GB" sz="800" b="0" i="0" dirty="0">
                <a:solidFill>
                  <a:srgbClr val="222222"/>
                </a:solidFill>
                <a:effectLst/>
              </a:rPr>
              <a:t>(1), 89.</a:t>
            </a:r>
          </a:p>
          <a:p>
            <a:pPr marL="0" indent="0">
              <a:lnSpc>
                <a:spcPct val="100000"/>
              </a:lnSpc>
              <a:buNone/>
            </a:pPr>
            <a:r>
              <a:rPr lang="en-GB" sz="800" b="0" i="0" dirty="0">
                <a:solidFill>
                  <a:srgbClr val="222222"/>
                </a:solidFill>
                <a:effectLst/>
              </a:rPr>
              <a:t>Ortega, G., Sumer, B., &amp; </a:t>
            </a:r>
            <a:r>
              <a:rPr lang="en-GB" sz="800" b="0" i="0" dirty="0" err="1">
                <a:solidFill>
                  <a:srgbClr val="222222"/>
                </a:solidFill>
                <a:effectLst/>
              </a:rPr>
              <a:t>Ozyurek</a:t>
            </a:r>
            <a:r>
              <a:rPr lang="en-GB" sz="800" b="0" i="0" dirty="0">
                <a:solidFill>
                  <a:srgbClr val="222222"/>
                </a:solidFill>
                <a:effectLst/>
              </a:rPr>
              <a:t>, A. (2014). Type of iconicity matters: Bias for action-based signs in sign language acquisition. In </a:t>
            </a:r>
            <a:r>
              <a:rPr lang="en-GB" sz="800" b="0" i="1" dirty="0">
                <a:solidFill>
                  <a:srgbClr val="222222"/>
                </a:solidFill>
                <a:effectLst/>
              </a:rPr>
              <a:t>Proceedings of the Annual Meeting of the Cognitive Science Society</a:t>
            </a:r>
            <a:r>
              <a:rPr lang="en-GB" sz="800" b="0" i="0" dirty="0">
                <a:solidFill>
                  <a:srgbClr val="222222"/>
                </a:solidFill>
                <a:effectLst/>
              </a:rPr>
              <a:t> (Vol. 36, No. 36).</a:t>
            </a:r>
            <a:endParaRPr lang="ru-RU" sz="800" b="0" i="0" dirty="0">
              <a:solidFill>
                <a:srgbClr val="222222"/>
              </a:solidFill>
              <a:effectLst/>
            </a:endParaRPr>
          </a:p>
          <a:p>
            <a:pPr marL="0" indent="0">
              <a:lnSpc>
                <a:spcPct val="100000"/>
              </a:lnSpc>
              <a:buNone/>
            </a:pPr>
            <a:r>
              <a:rPr lang="en-GB" sz="800" b="0" i="0" dirty="0">
                <a:solidFill>
                  <a:srgbClr val="222222"/>
                </a:solidFill>
                <a:effectLst/>
              </a:rPr>
              <a:t>Thompson, R. L., Vinson, D. P., Woll, B., &amp; </a:t>
            </a:r>
            <a:r>
              <a:rPr lang="en-GB" sz="800" b="0" i="0" dirty="0" err="1">
                <a:solidFill>
                  <a:srgbClr val="222222"/>
                </a:solidFill>
                <a:effectLst/>
              </a:rPr>
              <a:t>Vigliocco</a:t>
            </a:r>
            <a:r>
              <a:rPr lang="en-GB" sz="800" b="0" i="0" dirty="0">
                <a:solidFill>
                  <a:srgbClr val="222222"/>
                </a:solidFill>
                <a:effectLst/>
              </a:rPr>
              <a:t>, G. (2012). The road to language learning is iconic: Evidence from British Sign Language. </a:t>
            </a:r>
            <a:r>
              <a:rPr lang="en-GB" sz="800" b="0" i="1" dirty="0">
                <a:solidFill>
                  <a:srgbClr val="222222"/>
                </a:solidFill>
                <a:effectLst/>
              </a:rPr>
              <a:t>Psychological science</a:t>
            </a:r>
            <a:r>
              <a:rPr lang="en-GB" sz="800" b="0" i="0" dirty="0">
                <a:solidFill>
                  <a:srgbClr val="222222"/>
                </a:solidFill>
                <a:effectLst/>
              </a:rPr>
              <a:t>, </a:t>
            </a:r>
            <a:r>
              <a:rPr lang="en-GB" sz="800" b="0" i="1" dirty="0">
                <a:solidFill>
                  <a:srgbClr val="222222"/>
                </a:solidFill>
                <a:effectLst/>
              </a:rPr>
              <a:t>23</a:t>
            </a:r>
            <a:r>
              <a:rPr lang="en-GB" sz="800" b="0" i="0" dirty="0">
                <a:solidFill>
                  <a:srgbClr val="222222"/>
                </a:solidFill>
                <a:effectLst/>
              </a:rPr>
              <a:t>(12), 1443-1448.Hall, M. L., Hall, W. C., &amp; Caselli, N. K. (2019). Deaf children need language, not (just) speech. </a:t>
            </a:r>
            <a:r>
              <a:rPr lang="en-GB" sz="800" b="0" i="1" dirty="0">
                <a:solidFill>
                  <a:srgbClr val="222222"/>
                </a:solidFill>
                <a:effectLst/>
              </a:rPr>
              <a:t>First Language</a:t>
            </a:r>
            <a:r>
              <a:rPr lang="en-GB" sz="800" b="0" i="0" dirty="0">
                <a:solidFill>
                  <a:srgbClr val="222222"/>
                </a:solidFill>
                <a:effectLst/>
              </a:rPr>
              <a:t>, </a:t>
            </a:r>
            <a:r>
              <a:rPr lang="en-GB" sz="800" b="0" i="1" dirty="0">
                <a:solidFill>
                  <a:srgbClr val="222222"/>
                </a:solidFill>
                <a:effectLst/>
              </a:rPr>
              <a:t>39</a:t>
            </a:r>
            <a:r>
              <a:rPr lang="en-GB" sz="800" b="0" i="0" dirty="0">
                <a:solidFill>
                  <a:srgbClr val="222222"/>
                </a:solidFill>
                <a:effectLst/>
              </a:rPr>
              <a:t>(4), 367-395.</a:t>
            </a:r>
            <a:endParaRPr lang="ru-RU" sz="800" b="0" i="0" dirty="0">
              <a:solidFill>
                <a:srgbClr val="222222"/>
              </a:solidFill>
              <a:effectLst/>
            </a:endParaRPr>
          </a:p>
          <a:p>
            <a:pPr marL="0" indent="0">
              <a:lnSpc>
                <a:spcPct val="100000"/>
              </a:lnSpc>
              <a:buNone/>
            </a:pPr>
            <a:r>
              <a:rPr lang="en-GB" sz="800" b="0" i="0" dirty="0">
                <a:solidFill>
                  <a:srgbClr val="222222"/>
                </a:solidFill>
                <a:effectLst/>
              </a:rPr>
              <a:t>Woolfe, T., Herman, R., Roy, P., &amp; Woll, B. (2010). Early vocabulary development in deaf native signers: A British Sign Language adaptation of the communicative development inventories. </a:t>
            </a:r>
            <a:r>
              <a:rPr lang="en-GB" sz="800" b="0" i="1" dirty="0">
                <a:solidFill>
                  <a:srgbClr val="222222"/>
                </a:solidFill>
                <a:effectLst/>
              </a:rPr>
              <a:t>Journal of Child Psychology and Psychiatry</a:t>
            </a:r>
            <a:r>
              <a:rPr lang="en-GB" sz="800" b="0" i="0" dirty="0">
                <a:solidFill>
                  <a:srgbClr val="222222"/>
                </a:solidFill>
                <a:effectLst/>
              </a:rPr>
              <a:t>, </a:t>
            </a:r>
            <a:r>
              <a:rPr lang="en-GB" sz="800" b="0" i="1" dirty="0">
                <a:solidFill>
                  <a:srgbClr val="222222"/>
                </a:solidFill>
                <a:effectLst/>
              </a:rPr>
              <a:t>51</a:t>
            </a:r>
            <a:r>
              <a:rPr lang="en-GB" sz="800" b="0" i="0" dirty="0">
                <a:solidFill>
                  <a:srgbClr val="222222"/>
                </a:solidFill>
                <a:effectLst/>
              </a:rPr>
              <a:t>(3), 322-331. </a:t>
            </a:r>
            <a:endParaRPr lang="en-GB" sz="800" dirty="0"/>
          </a:p>
          <a:p>
            <a:pPr marL="0" indent="0">
              <a:lnSpc>
                <a:spcPct val="100000"/>
              </a:lnSpc>
              <a:buNone/>
            </a:pPr>
            <a:r>
              <a:rPr lang="en-GB" sz="800" b="0" i="0" dirty="0" err="1">
                <a:solidFill>
                  <a:srgbClr val="222222"/>
                </a:solidFill>
                <a:effectLst/>
              </a:rPr>
              <a:t>Zorzi</a:t>
            </a:r>
            <a:r>
              <a:rPr lang="en-GB" sz="800" b="0" i="0" dirty="0">
                <a:solidFill>
                  <a:srgbClr val="222222"/>
                </a:solidFill>
                <a:effectLst/>
              </a:rPr>
              <a:t>, G., </a:t>
            </a:r>
            <a:r>
              <a:rPr lang="en-GB" sz="800" b="0" i="0" dirty="0" err="1">
                <a:solidFill>
                  <a:srgbClr val="222222"/>
                </a:solidFill>
                <a:effectLst/>
              </a:rPr>
              <a:t>Giustolisi</a:t>
            </a:r>
            <a:r>
              <a:rPr lang="en-GB" sz="800" b="0" i="0" dirty="0">
                <a:solidFill>
                  <a:srgbClr val="222222"/>
                </a:solidFill>
                <a:effectLst/>
              </a:rPr>
              <a:t>, B., </a:t>
            </a:r>
            <a:r>
              <a:rPr lang="en-GB" sz="800" b="0" i="0" dirty="0" err="1">
                <a:solidFill>
                  <a:srgbClr val="222222"/>
                </a:solidFill>
                <a:effectLst/>
              </a:rPr>
              <a:t>Aristodemo</a:t>
            </a:r>
            <a:r>
              <a:rPr lang="en-GB" sz="800" b="0" i="0" dirty="0">
                <a:solidFill>
                  <a:srgbClr val="222222"/>
                </a:solidFill>
                <a:effectLst/>
              </a:rPr>
              <a:t>, V., </a:t>
            </a:r>
            <a:r>
              <a:rPr lang="en-GB" sz="800" b="0" i="0" dirty="0" err="1">
                <a:solidFill>
                  <a:srgbClr val="222222"/>
                </a:solidFill>
                <a:effectLst/>
              </a:rPr>
              <a:t>Cecchetto</a:t>
            </a:r>
            <a:r>
              <a:rPr lang="en-GB" sz="800" b="0" i="0" dirty="0">
                <a:solidFill>
                  <a:srgbClr val="222222"/>
                </a:solidFill>
                <a:effectLst/>
              </a:rPr>
              <a:t>, C., Hauser, C., </a:t>
            </a:r>
            <a:r>
              <a:rPr lang="en-GB" sz="800" b="0" i="0" dirty="0" err="1">
                <a:solidFill>
                  <a:srgbClr val="222222"/>
                </a:solidFill>
                <a:effectLst/>
              </a:rPr>
              <a:t>Quer</a:t>
            </a:r>
            <a:r>
              <a:rPr lang="en-GB" sz="800" b="0" i="0" dirty="0">
                <a:solidFill>
                  <a:srgbClr val="222222"/>
                </a:solidFill>
                <a:effectLst/>
              </a:rPr>
              <a:t>, J., ... &amp; </a:t>
            </a:r>
            <a:r>
              <a:rPr lang="en-GB" sz="800" b="0" i="0" dirty="0" err="1">
                <a:solidFill>
                  <a:srgbClr val="222222"/>
                </a:solidFill>
                <a:effectLst/>
              </a:rPr>
              <a:t>Donati</a:t>
            </a:r>
            <a:r>
              <a:rPr lang="en-GB" sz="800" b="0" i="0" dirty="0">
                <a:solidFill>
                  <a:srgbClr val="222222"/>
                </a:solidFill>
                <a:effectLst/>
              </a:rPr>
              <a:t>, C. (2022). On the reliability of the notion of native signer and its risks. </a:t>
            </a:r>
            <a:r>
              <a:rPr lang="en-GB" sz="800" b="0" i="1" dirty="0">
                <a:solidFill>
                  <a:srgbClr val="222222"/>
                </a:solidFill>
                <a:effectLst/>
              </a:rPr>
              <a:t>Frontiers in Psychology</a:t>
            </a:r>
            <a:r>
              <a:rPr lang="en-GB" sz="800" b="0" i="0" dirty="0">
                <a:solidFill>
                  <a:srgbClr val="222222"/>
                </a:solidFill>
                <a:effectLst/>
              </a:rPr>
              <a:t>, </a:t>
            </a:r>
            <a:r>
              <a:rPr lang="en-GB" sz="800" b="0" i="1" dirty="0">
                <a:solidFill>
                  <a:srgbClr val="222222"/>
                </a:solidFill>
                <a:effectLst/>
              </a:rPr>
              <a:t>13</a:t>
            </a:r>
            <a:r>
              <a:rPr lang="en-GB" sz="800" b="0" i="0" dirty="0">
                <a:solidFill>
                  <a:srgbClr val="222222"/>
                </a:solidFill>
                <a:effectLst/>
              </a:rPr>
              <a:t>, 716554.</a:t>
            </a:r>
          </a:p>
        </p:txBody>
      </p:sp>
    </p:spTree>
    <p:extLst>
      <p:ext uri="{BB962C8B-B14F-4D97-AF65-F5344CB8AC3E}">
        <p14:creationId xmlns:p14="http://schemas.microsoft.com/office/powerpoint/2010/main" val="40372709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54CC4-5FAC-503C-3A75-1CFC7A2AF62B}"/>
              </a:ext>
            </a:extLst>
          </p:cNvPr>
          <p:cNvSpPr>
            <a:spLocks noGrp="1"/>
          </p:cNvSpPr>
          <p:nvPr>
            <p:ph type="title"/>
          </p:nvPr>
        </p:nvSpPr>
        <p:spPr/>
        <p:txBody>
          <a:bodyPr/>
          <a:lstStyle/>
          <a:p>
            <a:r>
              <a:rPr lang="ru-RU" dirty="0"/>
              <a:t>Литература: социолингвистика</a:t>
            </a:r>
            <a:endParaRPr lang="en-US" dirty="0"/>
          </a:p>
        </p:txBody>
      </p:sp>
      <p:sp>
        <p:nvSpPr>
          <p:cNvPr id="3" name="Content Placeholder 2">
            <a:extLst>
              <a:ext uri="{FF2B5EF4-FFF2-40B4-BE49-F238E27FC236}">
                <a16:creationId xmlns:a16="http://schemas.microsoft.com/office/drawing/2014/main" id="{CE705BE8-229E-E742-9783-33167C4352D3}"/>
              </a:ext>
            </a:extLst>
          </p:cNvPr>
          <p:cNvSpPr>
            <a:spLocks noGrp="1"/>
          </p:cNvSpPr>
          <p:nvPr>
            <p:ph idx="1"/>
          </p:nvPr>
        </p:nvSpPr>
        <p:spPr>
          <a:xfrm>
            <a:off x="660993" y="2269753"/>
            <a:ext cx="10890928" cy="3566160"/>
          </a:xfrm>
        </p:spPr>
        <p:txBody>
          <a:bodyPr>
            <a:noAutofit/>
          </a:bodyPr>
          <a:lstStyle/>
          <a:p>
            <a:pPr marL="0" indent="0" rtl="0">
              <a:lnSpc>
                <a:spcPct val="100000"/>
              </a:lnSpc>
              <a:spcBef>
                <a:spcPts val="1000"/>
              </a:spcBef>
              <a:buNone/>
            </a:pPr>
            <a:r>
              <a:rPr lang="en-GB" sz="1100" i="0" dirty="0">
                <a:effectLst/>
              </a:rPr>
              <a:t>Kimmelman, V., Komarova, A., </a:t>
            </a:r>
            <a:r>
              <a:rPr lang="en-GB" sz="1100" i="0" dirty="0" err="1">
                <a:effectLst/>
              </a:rPr>
              <a:t>Luchkova</a:t>
            </a:r>
            <a:r>
              <a:rPr lang="en-GB" sz="1100" i="0" dirty="0">
                <a:effectLst/>
              </a:rPr>
              <a:t>, L., Vinogradova, V., &amp; Alekseeva, O. (2022). Exploring networks of lexical variation in Russian Sign Language. </a:t>
            </a:r>
            <a:r>
              <a:rPr lang="en-GB" sz="1100" i="1" dirty="0">
                <a:effectLst/>
              </a:rPr>
              <a:t>Frontiers in psychology</a:t>
            </a:r>
            <a:r>
              <a:rPr lang="en-GB" sz="1100" i="0" dirty="0">
                <a:effectLst/>
              </a:rPr>
              <a:t>, </a:t>
            </a:r>
            <a:r>
              <a:rPr lang="en-GB" sz="1100" i="1" dirty="0">
                <a:effectLst/>
              </a:rPr>
              <a:t>12</a:t>
            </a:r>
            <a:r>
              <a:rPr lang="en-GB" sz="1100" i="0" dirty="0">
                <a:effectLst/>
              </a:rPr>
              <a:t>, 740734.</a:t>
            </a:r>
            <a:endParaRPr lang="ru-RU" sz="1100" i="0" dirty="0">
              <a:effectLst/>
            </a:endParaRPr>
          </a:p>
          <a:p>
            <a:pPr marL="0" indent="0">
              <a:lnSpc>
                <a:spcPct val="100000"/>
              </a:lnSpc>
              <a:buNone/>
            </a:pPr>
            <a:r>
              <a:rPr lang="en-GB" sz="1100" i="0" dirty="0">
                <a:effectLst/>
              </a:rPr>
              <a:t>Klima, E. S., &amp; </a:t>
            </a:r>
            <a:r>
              <a:rPr lang="en-GB" sz="1100" i="0" dirty="0" err="1">
                <a:effectLst/>
              </a:rPr>
              <a:t>Bellugi</a:t>
            </a:r>
            <a:r>
              <a:rPr lang="en-GB" sz="1100" i="0" dirty="0">
                <a:effectLst/>
              </a:rPr>
              <a:t>, U. (1979). </a:t>
            </a:r>
            <a:r>
              <a:rPr lang="en-GB" sz="1100" i="1" dirty="0">
                <a:effectLst/>
              </a:rPr>
              <a:t>The signs of language</a:t>
            </a:r>
            <a:r>
              <a:rPr lang="en-GB" sz="1100" i="0" dirty="0">
                <a:effectLst/>
              </a:rPr>
              <a:t>. Harvard University Press.</a:t>
            </a:r>
            <a:endParaRPr lang="ru-RU" sz="1100" i="0" dirty="0">
              <a:effectLst/>
            </a:endParaRPr>
          </a:p>
          <a:p>
            <a:pPr marL="0" indent="0">
              <a:lnSpc>
                <a:spcPct val="100000"/>
              </a:lnSpc>
              <a:buNone/>
            </a:pPr>
            <a:r>
              <a:rPr lang="en-GB" sz="1100" i="0" dirty="0" err="1">
                <a:effectLst/>
              </a:rPr>
              <a:t>Pietrandrea</a:t>
            </a:r>
            <a:r>
              <a:rPr lang="en-GB" sz="1100" i="0" dirty="0">
                <a:effectLst/>
              </a:rPr>
              <a:t>, P. (2002). Iconicity and arbitrariness in Italian sign language. </a:t>
            </a:r>
            <a:r>
              <a:rPr lang="en-GB" sz="1100" i="1" dirty="0">
                <a:effectLst/>
              </a:rPr>
              <a:t>Sign Language Studies</a:t>
            </a:r>
            <a:r>
              <a:rPr lang="en-GB" sz="1100" i="0" dirty="0">
                <a:effectLst/>
              </a:rPr>
              <a:t>, 296-321.</a:t>
            </a:r>
          </a:p>
          <a:p>
            <a:pPr marL="0" indent="0" rtl="0">
              <a:lnSpc>
                <a:spcPct val="100000"/>
              </a:lnSpc>
              <a:spcBef>
                <a:spcPts val="1000"/>
              </a:spcBef>
              <a:buNone/>
            </a:pPr>
            <a:r>
              <a:rPr lang="en-GB" sz="1100" i="0" dirty="0">
                <a:effectLst/>
              </a:rPr>
              <a:t>Rowley, K., &amp; Cormier, K. (2023). Accent or not? Language attitudes towards regional variation in British Sign Language. </a:t>
            </a:r>
            <a:r>
              <a:rPr lang="en-GB" sz="1100" i="1" dirty="0">
                <a:effectLst/>
              </a:rPr>
              <a:t>Applied Linguistics Review</a:t>
            </a:r>
            <a:r>
              <a:rPr lang="en-GB" sz="1100" i="0" dirty="0">
                <a:effectLst/>
              </a:rPr>
              <a:t>, </a:t>
            </a:r>
            <a:r>
              <a:rPr lang="en-GB" sz="1100" i="1" dirty="0">
                <a:effectLst/>
              </a:rPr>
              <a:t>14</a:t>
            </a:r>
            <a:r>
              <a:rPr lang="en-GB" sz="1100" i="0" dirty="0">
                <a:effectLst/>
              </a:rPr>
              <a:t>(4), 919-943.</a:t>
            </a:r>
          </a:p>
          <a:p>
            <a:pPr marL="0" indent="0" rtl="0">
              <a:lnSpc>
                <a:spcPct val="100000"/>
              </a:lnSpc>
              <a:spcBef>
                <a:spcPts val="1000"/>
              </a:spcBef>
              <a:buNone/>
            </a:pPr>
            <a:r>
              <a:rPr lang="en-GB" sz="1100" b="0" i="0" dirty="0" err="1">
                <a:effectLst/>
              </a:rPr>
              <a:t>Zeshan</a:t>
            </a:r>
            <a:r>
              <a:rPr lang="en-GB" sz="1100" b="0" i="0" dirty="0">
                <a:effectLst/>
              </a:rPr>
              <a:t>, U. (2006). Sign language of the world. In </a:t>
            </a:r>
            <a:r>
              <a:rPr lang="en-GB" sz="1100" b="0" i="1" dirty="0" err="1">
                <a:effectLst/>
              </a:rPr>
              <a:t>Encyclopedia</a:t>
            </a:r>
            <a:r>
              <a:rPr lang="en-GB" sz="1100" b="0" i="1" dirty="0">
                <a:effectLst/>
              </a:rPr>
              <a:t> of language and linguistics (vol. 11)</a:t>
            </a:r>
            <a:r>
              <a:rPr lang="en-GB" sz="1100" b="0" i="0" dirty="0">
                <a:effectLst/>
              </a:rPr>
              <a:t> (pp. 358-365). Elsevier.</a:t>
            </a:r>
            <a:endParaRPr lang="en-GB" sz="1100" dirty="0">
              <a:effectLst/>
            </a:endParaRPr>
          </a:p>
          <a:p>
            <a:pPr marL="0" indent="0" rtl="0">
              <a:lnSpc>
                <a:spcPct val="100000"/>
              </a:lnSpc>
              <a:spcBef>
                <a:spcPts val="1000"/>
              </a:spcBef>
              <a:buNone/>
            </a:pPr>
            <a:r>
              <a:rPr lang="ru-RU" sz="1100" i="0" u="none" strike="noStrike" dirty="0">
                <a:effectLst/>
              </a:rPr>
              <a:t>Большаков Н. В. «У слышащих больше возможностей для жизни»: проблемы среднего профессионального образования глухих и слабослышащих //Журнал исследований социальной политики? 17 (4). 2019. С. 571-584.</a:t>
            </a:r>
            <a:endParaRPr lang="ru-RU" sz="1100" dirty="0">
              <a:effectLst/>
            </a:endParaRPr>
          </a:p>
          <a:p>
            <a:pPr marL="0" indent="0" rtl="0">
              <a:lnSpc>
                <a:spcPct val="100000"/>
              </a:lnSpc>
              <a:spcBef>
                <a:spcPts val="1000"/>
              </a:spcBef>
              <a:buNone/>
            </a:pPr>
            <a:r>
              <a:rPr lang="ru-RU" sz="1100" i="0" dirty="0">
                <a:effectLst/>
              </a:rPr>
              <a:t>Буркова, С. И., &amp; </a:t>
            </a:r>
            <a:r>
              <a:rPr lang="ru-RU" sz="1100" i="0" dirty="0" err="1">
                <a:effectLst/>
              </a:rPr>
              <a:t>Варинова</a:t>
            </a:r>
            <a:r>
              <a:rPr lang="ru-RU" sz="1100" i="0" dirty="0">
                <a:effectLst/>
              </a:rPr>
              <a:t>, О. А. (2012). К вопросу о территориальном и социальном варьировании русского жестового языка. </a:t>
            </a:r>
            <a:r>
              <a:rPr lang="en-GB" sz="1100" i="0" dirty="0">
                <a:effectLst/>
              </a:rPr>
              <a:t>In </a:t>
            </a:r>
            <a:r>
              <a:rPr lang="ru-RU" sz="1100" i="1" dirty="0">
                <a:effectLst/>
              </a:rPr>
              <a:t>Федорова ОВ (ред.). Русский жестовый язык: Первая лингвистическая конференция. М.: Буки Веди</a:t>
            </a:r>
            <a:r>
              <a:rPr lang="ru-RU" sz="1100" i="0" dirty="0">
                <a:effectLst/>
              </a:rPr>
              <a:t> (</a:t>
            </a:r>
            <a:r>
              <a:rPr lang="en-GB" sz="1100" i="0" dirty="0">
                <a:effectLst/>
              </a:rPr>
              <a:t>pp. 127-143).</a:t>
            </a:r>
          </a:p>
          <a:p>
            <a:pPr marL="0" indent="0" rtl="0">
              <a:lnSpc>
                <a:spcPct val="100000"/>
              </a:lnSpc>
              <a:spcBef>
                <a:spcPts val="1000"/>
              </a:spcBef>
              <a:buNone/>
            </a:pPr>
            <a:r>
              <a:rPr lang="ru-RU" sz="1100" i="0" u="none" strike="noStrike" dirty="0">
                <a:effectLst/>
              </a:rPr>
              <a:t>Душкина</a:t>
            </a:r>
            <a:r>
              <a:rPr lang="en-GB" sz="1100" dirty="0"/>
              <a:t>, </a:t>
            </a:r>
            <a:r>
              <a:rPr lang="ru-RU" sz="1100" i="0" u="none" strike="noStrike" dirty="0">
                <a:effectLst/>
              </a:rPr>
              <a:t>В. А.</a:t>
            </a:r>
            <a:r>
              <a:rPr lang="en-GB" sz="1100" i="0" u="none" strike="noStrike" dirty="0">
                <a:effectLst/>
              </a:rPr>
              <a:t>, </a:t>
            </a:r>
            <a:r>
              <a:rPr lang="ru-RU" sz="1100" dirty="0"/>
              <a:t>&amp;</a:t>
            </a:r>
            <a:r>
              <a:rPr lang="ru-RU" sz="1100" i="0" u="none" strike="noStrike" dirty="0">
                <a:effectLst/>
              </a:rPr>
              <a:t> </a:t>
            </a:r>
            <a:r>
              <a:rPr lang="ru-RU" sz="1100" i="0" u="none" strike="noStrike" dirty="0" err="1">
                <a:effectLst/>
              </a:rPr>
              <a:t>Пасальская</a:t>
            </a:r>
            <a:r>
              <a:rPr lang="ru-RU" sz="1100" i="0" u="none" strike="noStrike" dirty="0">
                <a:effectLst/>
              </a:rPr>
              <a:t>,</a:t>
            </a:r>
            <a:r>
              <a:rPr lang="en-GB" sz="1100" i="0" u="none" strike="noStrike" dirty="0">
                <a:effectLst/>
              </a:rPr>
              <a:t> </a:t>
            </a:r>
            <a:r>
              <a:rPr lang="ru-RU" sz="1100" i="0" u="none" strike="noStrike" dirty="0">
                <a:effectLst/>
              </a:rPr>
              <a:t>Е. А.</a:t>
            </a:r>
            <a:r>
              <a:rPr lang="en-GB" sz="1100" i="0" u="none" strike="noStrike" dirty="0">
                <a:effectLst/>
              </a:rPr>
              <a:t> (2019).</a:t>
            </a:r>
            <a:r>
              <a:rPr lang="ru-RU" sz="1100" i="0" u="none" strike="noStrike" dirty="0">
                <a:effectLst/>
              </a:rPr>
              <a:t> </a:t>
            </a:r>
            <a:r>
              <a:rPr lang="en-GB" sz="1100" i="0" u="none" strike="noStrike" dirty="0">
                <a:effectLst/>
              </a:rPr>
              <a:t>Language Policy Concerning Russian Sign Language in Moscow. </a:t>
            </a:r>
            <a:r>
              <a:rPr lang="ru-RU" sz="1100" i="0" u="none" strike="noStrike" dirty="0">
                <a:effectLst/>
              </a:rPr>
              <a:t>Доклад, представленный на конференции «</a:t>
            </a:r>
            <a:r>
              <a:rPr lang="en-GB" sz="1100" i="0" u="none" strike="noStrike" dirty="0">
                <a:effectLst/>
              </a:rPr>
              <a:t>Multilingual Urban Space: Policy, Identity, Education». </a:t>
            </a:r>
            <a:r>
              <a:rPr lang="ru-RU" sz="1100" i="0" u="none" strike="noStrike" dirty="0">
                <a:effectLst/>
              </a:rPr>
              <a:t>Москва, 12–13 апреля 2019 г..</a:t>
            </a:r>
            <a:endParaRPr lang="ru-RU" sz="1100" dirty="0">
              <a:effectLst/>
            </a:endParaRPr>
          </a:p>
          <a:p>
            <a:pPr marL="0" indent="0" rtl="0">
              <a:lnSpc>
                <a:spcPct val="100000"/>
              </a:lnSpc>
              <a:spcBef>
                <a:spcPts val="1000"/>
              </a:spcBef>
              <a:buNone/>
            </a:pPr>
            <a:r>
              <a:rPr lang="ru-RU" sz="1100" i="0" u="none" strike="noStrike" dirty="0">
                <a:effectLst/>
              </a:rPr>
              <a:t>Киммельман, В. И. Вариативность в жестах-компаундах в русском жестовом языке // Сборник научных статей второй международной научно-практической конф</a:t>
            </a:r>
            <a:r>
              <a:rPr lang="ru-RU" sz="1100" dirty="0"/>
              <a:t>еренции</a:t>
            </a:r>
            <a:r>
              <a:rPr lang="ru-RU" sz="1100" i="0" u="none" strike="noStrike" dirty="0">
                <a:effectLst/>
              </a:rPr>
              <a:t>: Межкультурное пространство жестовых языков: перевод, коммуникация, исследования. М.: МГЛУ, 2022. </a:t>
            </a:r>
            <a:r>
              <a:rPr lang="en-GB" sz="1100" i="0" u="none" strike="noStrike" dirty="0">
                <a:effectLst/>
              </a:rPr>
              <a:t>C. 5—11. </a:t>
            </a:r>
            <a:endParaRPr lang="en-GB" sz="1100" dirty="0">
              <a:effectLst/>
            </a:endParaRPr>
          </a:p>
          <a:p>
            <a:pPr marL="0" indent="0" rtl="0">
              <a:lnSpc>
                <a:spcPct val="100000"/>
              </a:lnSpc>
              <a:spcBef>
                <a:spcPts val="1000"/>
              </a:spcBef>
              <a:buNone/>
            </a:pPr>
            <a:r>
              <a:rPr lang="ru-RU" sz="1100" i="0" u="none" strike="noStrike" dirty="0" err="1">
                <a:effectLst/>
              </a:rPr>
              <a:t>Лучкова</a:t>
            </a:r>
            <a:r>
              <a:rPr lang="ru-RU" sz="1100" i="0" u="none" strike="noStrike" dirty="0">
                <a:effectLst/>
              </a:rPr>
              <a:t>,</a:t>
            </a:r>
            <a:r>
              <a:rPr lang="en-GB" sz="1100" i="0" u="none" strike="noStrike" dirty="0">
                <a:effectLst/>
              </a:rPr>
              <a:t> </a:t>
            </a:r>
            <a:r>
              <a:rPr lang="ru-RU" sz="1100" i="0" u="none" strike="noStrike" dirty="0">
                <a:effectLst/>
              </a:rPr>
              <a:t>Л. К.</a:t>
            </a:r>
            <a:r>
              <a:rPr lang="en-GB" sz="1100" dirty="0"/>
              <a:t> (2020).</a:t>
            </a:r>
            <a:r>
              <a:rPr lang="ru-RU" sz="1100" i="0" u="none" strike="noStrike" dirty="0">
                <a:effectLst/>
              </a:rPr>
              <a:t> </a:t>
            </a:r>
            <a:r>
              <a:rPr lang="ru-RU" sz="1100" i="1" u="none" strike="noStrike" dirty="0">
                <a:effectLst/>
              </a:rPr>
              <a:t>Формирование языковой идентичности российских глухих: проблемы и перспективы</a:t>
            </a:r>
            <a:r>
              <a:rPr lang="ru-RU" sz="1100" i="0" u="none" strike="noStrike" dirty="0">
                <a:effectLst/>
              </a:rPr>
              <a:t>. Магистерская работа. М., 2020.</a:t>
            </a:r>
            <a:endParaRPr lang="ru-RU" sz="1100" dirty="0">
              <a:effectLst/>
            </a:endParaRPr>
          </a:p>
          <a:p>
            <a:pPr marL="0" indent="0" rtl="0">
              <a:lnSpc>
                <a:spcPct val="100000"/>
              </a:lnSpc>
              <a:spcBef>
                <a:spcPts val="1000"/>
              </a:spcBef>
              <a:buNone/>
            </a:pPr>
            <a:r>
              <a:rPr lang="ru-RU" sz="1100" i="0" u="none" strike="noStrike" dirty="0">
                <a:effectLst/>
              </a:rPr>
              <a:t>Малофеева,</a:t>
            </a:r>
            <a:r>
              <a:rPr lang="en-GB" sz="1100" i="0" u="none" strike="noStrike" dirty="0">
                <a:effectLst/>
              </a:rPr>
              <a:t> </a:t>
            </a:r>
            <a:r>
              <a:rPr lang="ru-RU" sz="1100" i="0" u="none" strike="noStrike" dirty="0">
                <a:effectLst/>
              </a:rPr>
              <a:t>М. В.</a:t>
            </a:r>
            <a:r>
              <a:rPr lang="en-GB" sz="1100" i="0" u="none" strike="noStrike" dirty="0">
                <a:effectLst/>
              </a:rPr>
              <a:t> (2023)</a:t>
            </a:r>
            <a:r>
              <a:rPr lang="ru-RU" sz="1100" i="0" u="none" strike="noStrike" dirty="0">
                <a:effectLst/>
              </a:rPr>
              <a:t> </a:t>
            </a:r>
            <a:r>
              <a:rPr lang="ru-RU" sz="1100" i="1" u="none" strike="noStrike" dirty="0">
                <a:effectLst/>
              </a:rPr>
              <a:t>Социальная идентичность и профессиональный выбор взрослых детей глухих родителей</a:t>
            </a:r>
            <a:r>
              <a:rPr lang="ru-RU" sz="1100" i="0" u="none" strike="noStrike" dirty="0">
                <a:effectLst/>
              </a:rPr>
              <a:t>. Выпускная квалификационная работа. М., 2023.</a:t>
            </a:r>
            <a:endParaRPr lang="ru-RU" sz="1100" dirty="0">
              <a:effectLst/>
            </a:endParaRPr>
          </a:p>
        </p:txBody>
      </p:sp>
    </p:spTree>
    <p:extLst>
      <p:ext uri="{BB962C8B-B14F-4D97-AF65-F5344CB8AC3E}">
        <p14:creationId xmlns:p14="http://schemas.microsoft.com/office/powerpoint/2010/main" val="111515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6DD1A-83B1-915E-5E16-A0B2642B85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12D258-51FA-70F1-E5AC-72B109644853}"/>
              </a:ext>
            </a:extLst>
          </p:cNvPr>
          <p:cNvSpPr>
            <a:spLocks noGrp="1"/>
          </p:cNvSpPr>
          <p:nvPr>
            <p:ph type="title"/>
          </p:nvPr>
        </p:nvSpPr>
        <p:spPr/>
        <p:txBody>
          <a:bodyPr/>
          <a:lstStyle/>
          <a:p>
            <a:r>
              <a:rPr lang="ru-RU" dirty="0" err="1"/>
              <a:t>Иконичность</a:t>
            </a:r>
            <a:endParaRPr lang="en-US" dirty="0"/>
          </a:p>
        </p:txBody>
      </p:sp>
      <p:sp>
        <p:nvSpPr>
          <p:cNvPr id="3" name="Content Placeholder 2">
            <a:extLst>
              <a:ext uri="{FF2B5EF4-FFF2-40B4-BE49-F238E27FC236}">
                <a16:creationId xmlns:a16="http://schemas.microsoft.com/office/drawing/2014/main" id="{54B3C884-1814-7FEB-2BBD-35A3C6297816}"/>
              </a:ext>
            </a:extLst>
          </p:cNvPr>
          <p:cNvSpPr>
            <a:spLocks noGrp="1"/>
          </p:cNvSpPr>
          <p:nvPr>
            <p:ph idx="1"/>
          </p:nvPr>
        </p:nvSpPr>
        <p:spPr/>
        <p:txBody>
          <a:bodyPr>
            <a:normAutofit/>
          </a:bodyPr>
          <a:lstStyle/>
          <a:p>
            <a:pPr marL="0" indent="0">
              <a:buNone/>
            </a:pPr>
            <a:r>
              <a:rPr lang="ru-RU" sz="2400" dirty="0"/>
              <a:t>Связь означаемого и означающего,</a:t>
            </a:r>
          </a:p>
          <a:p>
            <a:pPr marL="0" indent="0">
              <a:buNone/>
            </a:pPr>
            <a:r>
              <a:rPr lang="ru-RU" sz="2400" dirty="0"/>
              <a:t>формы и содержания</a:t>
            </a:r>
            <a:endParaRPr lang="en-US" sz="2400" dirty="0"/>
          </a:p>
        </p:txBody>
      </p:sp>
      <p:pic>
        <p:nvPicPr>
          <p:cNvPr id="5" name="RSL sunset">
            <a:hlinkClick r:id="" action="ppaction://media"/>
            <a:extLst>
              <a:ext uri="{FF2B5EF4-FFF2-40B4-BE49-F238E27FC236}">
                <a16:creationId xmlns:a16="http://schemas.microsoft.com/office/drawing/2014/main" id="{FD12E429-65A2-8A8A-9C4C-A0CBA6E0BD5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705550" y="2130478"/>
            <a:ext cx="4825458" cy="3530823"/>
          </a:xfrm>
          <a:prstGeom prst="rect">
            <a:avLst/>
          </a:prstGeom>
        </p:spPr>
      </p:pic>
    </p:spTree>
    <p:extLst>
      <p:ext uri="{BB962C8B-B14F-4D97-AF65-F5344CB8AC3E}">
        <p14:creationId xmlns:p14="http://schemas.microsoft.com/office/powerpoint/2010/main" val="241526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E34A3-ACE0-1CC8-6D22-9907D9ACB902}"/>
            </a:ext>
          </a:extLst>
        </p:cNvPr>
        <p:cNvGrpSpPr/>
        <p:nvPr/>
      </p:nvGrpSpPr>
      <p:grpSpPr>
        <a:xfrm>
          <a:off x="0" y="0"/>
          <a:ext cx="0" cy="0"/>
          <a:chOff x="0" y="0"/>
          <a:chExt cx="0" cy="0"/>
        </a:xfrm>
      </p:grpSpPr>
      <p:pic>
        <p:nvPicPr>
          <p:cNvPr id="4" name="RSL cupboard">
            <a:hlinkClick r:id="" action="ppaction://media"/>
            <a:extLst>
              <a:ext uri="{FF2B5EF4-FFF2-40B4-BE49-F238E27FC236}">
                <a16:creationId xmlns:a16="http://schemas.microsoft.com/office/drawing/2014/main" id="{61AB3E46-490B-C905-D5BA-803EDBC8D88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501055" y="2130478"/>
            <a:ext cx="5234447" cy="3925835"/>
          </a:xfrm>
          <a:prstGeom prst="rect">
            <a:avLst/>
          </a:prstGeom>
        </p:spPr>
      </p:pic>
      <p:sp>
        <p:nvSpPr>
          <p:cNvPr id="2" name="Title 1">
            <a:extLst>
              <a:ext uri="{FF2B5EF4-FFF2-40B4-BE49-F238E27FC236}">
                <a16:creationId xmlns:a16="http://schemas.microsoft.com/office/drawing/2014/main" id="{E3E11FC5-06B9-1B87-F853-6C9015837008}"/>
              </a:ext>
            </a:extLst>
          </p:cNvPr>
          <p:cNvSpPr>
            <a:spLocks noGrp="1"/>
          </p:cNvSpPr>
          <p:nvPr>
            <p:ph type="title"/>
          </p:nvPr>
        </p:nvSpPr>
        <p:spPr/>
        <p:txBody>
          <a:bodyPr/>
          <a:lstStyle/>
          <a:p>
            <a:r>
              <a:rPr lang="ru-RU" dirty="0" err="1"/>
              <a:t>Иконичность</a:t>
            </a:r>
            <a:endParaRPr lang="en-US" dirty="0"/>
          </a:p>
        </p:txBody>
      </p:sp>
      <p:sp>
        <p:nvSpPr>
          <p:cNvPr id="3" name="Content Placeholder 2">
            <a:extLst>
              <a:ext uri="{FF2B5EF4-FFF2-40B4-BE49-F238E27FC236}">
                <a16:creationId xmlns:a16="http://schemas.microsoft.com/office/drawing/2014/main" id="{270B521A-EFB6-7080-18A8-2C8CC4CF0015}"/>
              </a:ext>
            </a:extLst>
          </p:cNvPr>
          <p:cNvSpPr>
            <a:spLocks noGrp="1"/>
          </p:cNvSpPr>
          <p:nvPr>
            <p:ph idx="1"/>
          </p:nvPr>
        </p:nvSpPr>
        <p:spPr/>
        <p:txBody>
          <a:bodyPr>
            <a:normAutofit/>
          </a:bodyPr>
          <a:lstStyle/>
          <a:p>
            <a:pPr marL="0" indent="0">
              <a:buNone/>
            </a:pPr>
            <a:r>
              <a:rPr lang="ru-RU" sz="2400" dirty="0"/>
              <a:t>Связь означаемого и означающего,</a:t>
            </a:r>
          </a:p>
          <a:p>
            <a:pPr marL="0" indent="0">
              <a:buNone/>
            </a:pPr>
            <a:r>
              <a:rPr lang="ru-RU" sz="2400" dirty="0"/>
              <a:t>формы и содержания</a:t>
            </a:r>
            <a:endParaRPr lang="en-US" sz="2400" dirty="0"/>
          </a:p>
        </p:txBody>
      </p:sp>
    </p:spTree>
    <p:extLst>
      <p:ext uri="{BB962C8B-B14F-4D97-AF65-F5344CB8AC3E}">
        <p14:creationId xmlns:p14="http://schemas.microsoft.com/office/powerpoint/2010/main" val="86838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EA193-5BA0-BD70-2E09-201E9ED0D6F3}"/>
              </a:ext>
            </a:extLst>
          </p:cNvPr>
          <p:cNvSpPr>
            <a:spLocks noGrp="1"/>
          </p:cNvSpPr>
          <p:nvPr>
            <p:ph type="title"/>
          </p:nvPr>
        </p:nvSpPr>
        <p:spPr/>
        <p:txBody>
          <a:bodyPr>
            <a:normAutofit fontScale="90000"/>
          </a:bodyPr>
          <a:lstStyle/>
          <a:p>
            <a:r>
              <a:rPr lang="ru-RU" dirty="0"/>
              <a:t>Многие жесты</a:t>
            </a:r>
            <a:r>
              <a:rPr lang="en-GB" dirty="0"/>
              <a:t> </a:t>
            </a:r>
            <a:r>
              <a:rPr lang="en-GB" dirty="0" err="1"/>
              <a:t>и</a:t>
            </a:r>
            <a:r>
              <a:rPr lang="ru-RU" dirty="0"/>
              <a:t>ли элементы жестов </a:t>
            </a:r>
            <a:r>
              <a:rPr lang="ru-RU" dirty="0" err="1"/>
              <a:t>иконичны</a:t>
            </a:r>
            <a:endParaRPr lang="en-US" dirty="0"/>
          </a:p>
        </p:txBody>
      </p:sp>
      <p:sp>
        <p:nvSpPr>
          <p:cNvPr id="3" name="Content Placeholder 2">
            <a:extLst>
              <a:ext uri="{FF2B5EF4-FFF2-40B4-BE49-F238E27FC236}">
                <a16:creationId xmlns:a16="http://schemas.microsoft.com/office/drawing/2014/main" id="{87DDEC92-DD34-07C4-93CB-CF38D5315026}"/>
              </a:ext>
            </a:extLst>
          </p:cNvPr>
          <p:cNvSpPr>
            <a:spLocks noGrp="1"/>
          </p:cNvSpPr>
          <p:nvPr>
            <p:ph idx="1"/>
          </p:nvPr>
        </p:nvSpPr>
        <p:spPr/>
        <p:txBody>
          <a:bodyPr>
            <a:normAutofit/>
          </a:bodyPr>
          <a:lstStyle/>
          <a:p>
            <a:r>
              <a:rPr lang="ru-RU" sz="2400" dirty="0"/>
              <a:t>50%</a:t>
            </a:r>
            <a:r>
              <a:rPr lang="en-GB" sz="2400" dirty="0"/>
              <a:t> </a:t>
            </a:r>
            <a:r>
              <a:rPr lang="en-GB" sz="2400" dirty="0" err="1"/>
              <a:t>ф</a:t>
            </a:r>
            <a:r>
              <a:rPr lang="ru-RU" sz="2400" dirty="0" err="1"/>
              <a:t>орм</a:t>
            </a:r>
            <a:r>
              <a:rPr lang="ru-RU" sz="2400" dirty="0"/>
              <a:t> руки</a:t>
            </a:r>
          </a:p>
          <a:p>
            <a:r>
              <a:rPr lang="ru-RU" sz="2400" dirty="0"/>
              <a:t>67%</a:t>
            </a:r>
            <a:r>
              <a:rPr lang="en-GB" sz="2400" dirty="0"/>
              <a:t> </a:t>
            </a:r>
            <a:r>
              <a:rPr lang="en-GB" sz="2400" dirty="0" err="1"/>
              <a:t>м</a:t>
            </a:r>
            <a:r>
              <a:rPr lang="ru-RU" sz="2400" dirty="0"/>
              <a:t>ест исполнения</a:t>
            </a:r>
          </a:p>
          <a:p>
            <a:endParaRPr lang="ru-RU" sz="2400" dirty="0"/>
          </a:p>
          <a:p>
            <a:endParaRPr lang="ru-RU" sz="2400" dirty="0"/>
          </a:p>
          <a:p>
            <a:endParaRPr lang="ru-RU" sz="2400" dirty="0"/>
          </a:p>
          <a:p>
            <a:pPr marL="0" indent="0">
              <a:buNone/>
            </a:pPr>
            <a:r>
              <a:rPr lang="ru-RU" sz="2400" dirty="0" err="1"/>
              <a:t>P</a:t>
            </a:r>
            <a:r>
              <a:rPr lang="en-GB" sz="2400" dirty="0" err="1"/>
              <a:t>ietrandrea</a:t>
            </a:r>
            <a:r>
              <a:rPr lang="en-GB" sz="2400" dirty="0"/>
              <a:t>, 2002</a:t>
            </a:r>
            <a:r>
              <a:rPr lang="ru-RU" sz="2400" dirty="0"/>
              <a:t> (Итальянский ЖЯ</a:t>
            </a:r>
            <a:r>
              <a:rPr lang="en-GB" sz="2400" dirty="0"/>
              <a:t>; </a:t>
            </a:r>
            <a:r>
              <a:rPr lang="en-GB" sz="2400" dirty="0" err="1"/>
              <a:t>и</a:t>
            </a:r>
            <a:r>
              <a:rPr lang="ru-RU" sz="2400" dirty="0"/>
              <a:t>з 1944 жестов)</a:t>
            </a:r>
            <a:endParaRPr lang="en-US" sz="2400" dirty="0"/>
          </a:p>
        </p:txBody>
      </p:sp>
    </p:spTree>
    <p:extLst>
      <p:ext uri="{BB962C8B-B14F-4D97-AF65-F5344CB8AC3E}">
        <p14:creationId xmlns:p14="http://schemas.microsoft.com/office/powerpoint/2010/main" val="4063707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9532F-AAAC-CD05-B7A2-8E08AF62F8EF}"/>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ru-RU" sz="2800" kern="1200" dirty="0" err="1">
                <a:latin typeface="+mj-lt"/>
                <a:ea typeface="+mj-ea"/>
                <a:cs typeface="+mj-cs"/>
              </a:rPr>
              <a:t>Иконичность</a:t>
            </a:r>
            <a:r>
              <a:rPr lang="en-US" sz="2800" kern="1200" dirty="0">
                <a:latin typeface="+mj-lt"/>
                <a:ea typeface="+mj-ea"/>
                <a:cs typeface="+mj-cs"/>
              </a:rPr>
              <a:t> ≠ </a:t>
            </a:r>
            <a:r>
              <a:rPr lang="ru-RU" sz="2800" kern="1200" dirty="0">
                <a:latin typeface="+mj-lt"/>
                <a:ea typeface="+mj-ea"/>
                <a:cs typeface="+mj-cs"/>
              </a:rPr>
              <a:t>Прозрачность</a:t>
            </a:r>
            <a:endParaRPr lang="en-US" sz="2800" kern="1200" dirty="0">
              <a:latin typeface="+mj-lt"/>
              <a:ea typeface="+mj-ea"/>
              <a:cs typeface="+mj-cs"/>
            </a:endParaRPr>
          </a:p>
        </p:txBody>
      </p:sp>
      <p:pic>
        <p:nvPicPr>
          <p:cNvPr id="6" name="RSL rocking chair">
            <a:hlinkClick r:id="" action="ppaction://media"/>
            <a:extLst>
              <a:ext uri="{FF2B5EF4-FFF2-40B4-BE49-F238E27FC236}">
                <a16:creationId xmlns:a16="http://schemas.microsoft.com/office/drawing/2014/main" id="{E973385B-9707-1293-0C7A-D1B90C588DD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77316" y="885073"/>
            <a:ext cx="6780700" cy="5085525"/>
          </a:xfrm>
          <a:prstGeom prst="rect">
            <a:avLst/>
          </a:prstGeom>
        </p:spPr>
      </p:pic>
    </p:spTree>
    <p:extLst>
      <p:ext uri="{BB962C8B-B14F-4D97-AF65-F5344CB8AC3E}">
        <p14:creationId xmlns:p14="http://schemas.microsoft.com/office/powerpoint/2010/main" val="3091892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9532F-AAAC-CD05-B7A2-8E08AF62F8EF}"/>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ru-RU" sz="2800" kern="1200" dirty="0" err="1">
                <a:latin typeface="+mj-lt"/>
                <a:ea typeface="+mj-ea"/>
                <a:cs typeface="+mj-cs"/>
              </a:rPr>
              <a:t>Иконичность</a:t>
            </a:r>
            <a:r>
              <a:rPr lang="en-US" sz="2800" kern="1200" dirty="0">
                <a:latin typeface="+mj-lt"/>
                <a:ea typeface="+mj-ea"/>
                <a:cs typeface="+mj-cs"/>
              </a:rPr>
              <a:t> ≠ </a:t>
            </a:r>
            <a:r>
              <a:rPr lang="ru-RU" sz="2800" kern="1200" dirty="0">
                <a:latin typeface="+mj-lt"/>
                <a:ea typeface="+mj-ea"/>
                <a:cs typeface="+mj-cs"/>
              </a:rPr>
              <a:t>Прозрачность</a:t>
            </a:r>
            <a:endParaRPr lang="en-US" sz="2800" kern="1200" dirty="0">
              <a:solidFill>
                <a:srgbClr val="FFFFFF"/>
              </a:solidFill>
              <a:latin typeface="+mj-lt"/>
              <a:ea typeface="+mj-ea"/>
              <a:cs typeface="+mj-cs"/>
            </a:endParaRPr>
          </a:p>
        </p:txBody>
      </p:sp>
      <p:pic>
        <p:nvPicPr>
          <p:cNvPr id="6" name="RSL rocking chair">
            <a:hlinkClick r:id="" action="ppaction://media"/>
            <a:extLst>
              <a:ext uri="{FF2B5EF4-FFF2-40B4-BE49-F238E27FC236}">
                <a16:creationId xmlns:a16="http://schemas.microsoft.com/office/drawing/2014/main" id="{E973385B-9707-1293-0C7A-D1B90C588DD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77316" y="885073"/>
            <a:ext cx="6780700" cy="5085525"/>
          </a:xfrm>
          <a:prstGeom prst="rect">
            <a:avLst/>
          </a:prstGeom>
        </p:spPr>
      </p:pic>
      <p:pic>
        <p:nvPicPr>
          <p:cNvPr id="8" name="Picture 7">
            <a:extLst>
              <a:ext uri="{FF2B5EF4-FFF2-40B4-BE49-F238E27FC236}">
                <a16:creationId xmlns:a16="http://schemas.microsoft.com/office/drawing/2014/main" id="{D1A80AE9-B9F0-3189-A80F-FC006BF9DB8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backgroundMark x1="31300" y1="51296" x2="31300" y2="51296"/>
                        <a14:backgroundMark x1="33700" y1="37778" x2="33700" y2="37778"/>
                        <a14:backgroundMark x1="37300" y1="38056" x2="37300" y2="38056"/>
                        <a14:backgroundMark x1="37800" y1="46852" x2="37800" y2="46852"/>
                      </a14:backgroundRemoval>
                    </a14:imgEffect>
                  </a14:imgLayer>
                </a14:imgProps>
              </a:ext>
            </a:extLst>
          </a:blip>
          <a:stretch>
            <a:fillRect/>
          </a:stretch>
        </p:blipFill>
        <p:spPr>
          <a:xfrm>
            <a:off x="2183493" y="3922775"/>
            <a:ext cx="2747735" cy="2967554"/>
          </a:xfrm>
          <a:prstGeom prst="rect">
            <a:avLst/>
          </a:prstGeom>
        </p:spPr>
      </p:pic>
    </p:spTree>
    <p:extLst>
      <p:ext uri="{BB962C8B-B14F-4D97-AF65-F5344CB8AC3E}">
        <p14:creationId xmlns:p14="http://schemas.microsoft.com/office/powerpoint/2010/main" val="3677740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DashVTI">
  <a:themeElements>
    <a:clrScheme name="AnalogousFromLightSeed_2SEEDS">
      <a:dk1>
        <a:srgbClr val="000000"/>
      </a:dk1>
      <a:lt1>
        <a:srgbClr val="FFFFFF"/>
      </a:lt1>
      <a:dk2>
        <a:srgbClr val="41242A"/>
      </a:dk2>
      <a:lt2>
        <a:srgbClr val="E2E8E4"/>
      </a:lt2>
      <a:accent1>
        <a:srgbClr val="BA7FA3"/>
      </a:accent1>
      <a:accent2>
        <a:srgbClr val="C392C4"/>
      </a:accent2>
      <a:accent3>
        <a:srgbClr val="C6969F"/>
      </a:accent3>
      <a:accent4>
        <a:srgbClr val="77AE8D"/>
      </a:accent4>
      <a:accent5>
        <a:srgbClr val="82ACA4"/>
      </a:accent5>
      <a:accent6>
        <a:srgbClr val="7AA9B7"/>
      </a:accent6>
      <a:hlink>
        <a:srgbClr val="558D6B"/>
      </a:hlink>
      <a:folHlink>
        <a:srgbClr val="7F7F7F"/>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445</TotalTime>
  <Words>3855</Words>
  <Application>Microsoft Macintosh PowerPoint</Application>
  <PresentationFormat>Widescreen</PresentationFormat>
  <Paragraphs>298</Paragraphs>
  <Slides>48</Slides>
  <Notes>33</Notes>
  <HiddenSlides>3</HiddenSlides>
  <MMClips>10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48</vt:i4>
      </vt:variant>
    </vt:vector>
  </HeadingPairs>
  <TitlesOfParts>
    <vt:vector size="56" baseType="lpstr">
      <vt:lpstr>Aptos</vt:lpstr>
      <vt:lpstr>Arial</vt:lpstr>
      <vt:lpstr>Cambria</vt:lpstr>
      <vt:lpstr>Century Gothic</vt:lpstr>
      <vt:lpstr>Grandview Display</vt:lpstr>
      <vt:lpstr>Times New Roman</vt:lpstr>
      <vt:lpstr>Wingdings</vt:lpstr>
      <vt:lpstr>DashVTI</vt:lpstr>
      <vt:lpstr>Введение в исследования жестового языка и языкового опыта глухих и слабослышащих людей</vt:lpstr>
      <vt:lpstr>План семинара</vt:lpstr>
      <vt:lpstr>Некоторые мифы о жестовых языках</vt:lpstr>
      <vt:lpstr>Иконичность</vt:lpstr>
      <vt:lpstr>Иконичность</vt:lpstr>
      <vt:lpstr>Иконичность</vt:lpstr>
      <vt:lpstr>Многие жесты или элементы жестов иконичны</vt:lpstr>
      <vt:lpstr>Иконичность ≠ Прозрачность</vt:lpstr>
      <vt:lpstr>Иконичность ≠ Прозрачность</vt:lpstr>
      <vt:lpstr>Иконичность ≠ Прозрачность</vt:lpstr>
      <vt:lpstr>Иконичность ≠ Прозрачность</vt:lpstr>
      <vt:lpstr>Иконичность ≠ Прозрачность</vt:lpstr>
      <vt:lpstr>Иконичность ≠ Прозрачность</vt:lpstr>
      <vt:lpstr>Иконичность в разных жестовых языках</vt:lpstr>
      <vt:lpstr>Какие бывают жестовые языки?</vt:lpstr>
      <vt:lpstr>Какие бывают жестовые языки?</vt:lpstr>
      <vt:lpstr>Жестовые языки разных стран</vt:lpstr>
      <vt:lpstr>Лингвистические исследования жестовых языков</vt:lpstr>
      <vt:lpstr>Особенности жестовых языков</vt:lpstr>
      <vt:lpstr>Модальность</vt:lpstr>
      <vt:lpstr>Влияние модальности на усвоение языка</vt:lpstr>
      <vt:lpstr>Иконичность и развитие языка</vt:lpstr>
      <vt:lpstr>Иконичность и развитие языка</vt:lpstr>
      <vt:lpstr>Тип иконичности имеет значение</vt:lpstr>
      <vt:lpstr>PowerPoint Presentation</vt:lpstr>
      <vt:lpstr>Разнообразие языкового опыта</vt:lpstr>
      <vt:lpstr>Батарея тестов SIGN-HUB</vt:lpstr>
      <vt:lpstr>Взрослые глухие носители ЖЯ</vt:lpstr>
      <vt:lpstr>PowerPoint Presentation</vt:lpstr>
      <vt:lpstr>Усвоение звучащего языка</vt:lpstr>
      <vt:lpstr>Задержи языкового развития</vt:lpstr>
      <vt:lpstr>Чтение и глухота</vt:lpstr>
      <vt:lpstr>Factors leading to language delay: Parental interactions (Lederberg &amp; Everhart, 1998)</vt:lpstr>
      <vt:lpstr>Гипотеза критического/сенситивного периода усвоения функций</vt:lpstr>
      <vt:lpstr>Цели исследований языка глухих</vt:lpstr>
      <vt:lpstr>PowerPoint Presentation</vt:lpstr>
      <vt:lpstr>План исследования развития языка у глухих и слабослышащих детей</vt:lpstr>
      <vt:lpstr>Русский жестовый язык</vt:lpstr>
      <vt:lpstr>Социальные аспекты: вариативность</vt:lpstr>
      <vt:lpstr>Социальные аспекты: вариативность</vt:lpstr>
      <vt:lpstr>Социальные аспекты: вариативность</vt:lpstr>
      <vt:lpstr>Социальные аспекты: выбор языка</vt:lpstr>
      <vt:lpstr>PowerPoint Presentation</vt:lpstr>
      <vt:lpstr>Идеи для новых исследований отношения к языку в сообществе глухих</vt:lpstr>
      <vt:lpstr>Благодарим за внимание!</vt:lpstr>
      <vt:lpstr>Литература: общая</vt:lpstr>
      <vt:lpstr>Литература: психолингвистика</vt:lpstr>
      <vt:lpstr>Литература: социолингвистика</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Виноградова Валерия Львовна</dc:creator>
  <cp:lastModifiedBy>Виноградова Валерия Львовна</cp:lastModifiedBy>
  <cp:revision>5</cp:revision>
  <dcterms:created xsi:type="dcterms:W3CDTF">2025-01-29T13:48:57Z</dcterms:created>
  <dcterms:modified xsi:type="dcterms:W3CDTF">2025-01-31T14:24:30Z</dcterms:modified>
</cp:coreProperties>
</file>