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1" r:id="rId2"/>
    <p:sldId id="286" r:id="rId3"/>
    <p:sldId id="287" r:id="rId4"/>
    <p:sldId id="288" r:id="rId5"/>
    <p:sldId id="289" r:id="rId6"/>
    <p:sldId id="290" r:id="rId7"/>
    <p:sldId id="291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24"/>
  </p:normalViewPr>
  <p:slideViewPr>
    <p:cSldViewPr snapToGrid="0">
      <p:cViewPr varScale="1">
        <p:scale>
          <a:sx n="122" d="100"/>
          <a:sy n="122" d="100"/>
        </p:scale>
        <p:origin x="3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5904B-79AC-D542-8CB9-45F84B1BEA6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8004E-7804-EA45-8D90-258442D1F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6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8004E-7804-EA45-8D90-258442D1F5E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8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863EE-2BDE-FC72-B348-E26DCEB2E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A9484E0-B4ED-C704-5BD7-FCC8762B1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A2AB351-D257-4A4F-9A97-F3D71BA9F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039292-07F4-88FA-72F6-342D603D1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8004E-7804-EA45-8D90-258442D1F5E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26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DBC8F-ACD4-8ECF-EDB0-B08381425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44072DF-2E9C-EB30-3F80-348D0AACA8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53BD20D-C045-6F29-989D-48B0AE9BF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748CC4-F841-157F-48B2-FE8D62D83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8004E-7804-EA45-8D90-258442D1F5E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56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F0BEC-B18D-64C1-9389-40874A375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0EA7A7A-826F-769D-1EC8-04526321A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AE046DE-5BAF-72D3-908E-33CA94935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112C47-316C-8E1E-AB04-0371127A1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8004E-7804-EA45-8D90-258442D1F5E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03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1B44A-3624-2899-6565-CCCBB8666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59BAF9E-CA91-68A4-B397-22CD13844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23ABFC4-7A9E-36A2-5857-1F8CDF99D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537010-A6BE-23CC-7168-0FA571C4E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8004E-7804-EA45-8D90-258442D1F5E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04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70E1D-C1D2-D3C5-B5DB-2ABD5B8F8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8D7616C-2598-0AAA-AA92-C0638F216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6DFD927-8545-0912-7DC1-816C70460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B2B811-F7E7-5F29-7598-40B13B721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8004E-7804-EA45-8D90-258442D1F5E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0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C3238-500A-9324-CE03-581285818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21CC89-FF40-C80C-203B-7315FC5F5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7AE8-2618-D245-FDEB-36C8B229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9294-4A40-A74E-AF64-8F84AAE84A5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8E3BEB-2CF7-70BA-2506-E67BA633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C2FDDD-65E1-B71A-76AD-16E197060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0B1-312C-F84C-A1B3-E990F110E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0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65393-D03E-B07A-E183-5FB2BF7F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AA5161-80F4-6E36-3479-F127EF48B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54019D-12B5-2524-A738-240E0794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9294-4A40-A74E-AF64-8F84AAE84A5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ADE06-4408-373A-9D84-0511FC4F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409D8F-8C72-A6D1-5A0E-81BE77E2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0B1-312C-F84C-A1B3-E990F110E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4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56EF29-E93E-3C1C-283D-043CC49D3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862703-DAF8-0B72-A3BD-4E40A14AF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75D454-F5D6-A712-0AD7-D5529F5A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9294-4A40-A74E-AF64-8F84AAE84A5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547598-8282-C294-5613-4082CE0A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245587-D865-9AEA-4A77-F451C1B7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0B1-312C-F84C-A1B3-E990F110E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0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05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2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31943-9E43-B972-F631-A9063F94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D3A908-BF64-779B-1917-95B780F29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FE3C79-82E7-DBED-ACFE-D6E4981AC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9294-4A40-A74E-AF64-8F84AAE84A5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6A933D-8ACC-EC8F-3BA7-1A7B779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72212-D0E0-069C-E9B5-67B5B0A1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0B1-312C-F84C-A1B3-E990F110E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0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1077E-EA7C-93C7-5655-4B0A0FDF3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8FB6A-BB02-3DD4-BFF2-518770DD9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44AAB1-471F-3818-0D8A-79E068D6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9294-4A40-A74E-AF64-8F84AAE84A5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CF173-CFA1-64B4-0A55-FD31DE84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C064B4-C805-C06E-1AB1-3C1F700B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0B1-312C-F84C-A1B3-E990F110E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3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56E43-DD15-7C54-7DD6-C6F8445F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CC849C-86D7-313E-6DDE-D663EEE0A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4A9106-4254-10C6-698B-80991EC48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F461BF-2A60-C117-E7CF-D0C6C414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9294-4A40-A74E-AF64-8F84AAE84A5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C364F4-92C0-D92F-82A3-8014C904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6F829C-80C5-4126-820A-35CA05A6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0B1-312C-F84C-A1B3-E990F110E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5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57294-B30A-D609-95CB-29B15236E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451CEA-0C00-2CB1-A1C5-67D9B7015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38ACA-DD0E-40EE-5167-725A9D4EC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B4D22C-3F83-A1BC-A6DC-A8A0DC9A1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3E3DDD-E2EE-3732-A14C-D57F522D8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17E2D6-0889-0D2E-F26A-E14AD5CE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9294-4A40-A74E-AF64-8F84AAE84A5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06886D-9B57-DF01-511F-21860D77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C5BE40-F26F-E824-2A10-5B76754A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0B1-312C-F84C-A1B3-E990F110E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3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2D845-0919-DDA9-CFD4-6A395B17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F5DD2-4270-7A80-642F-6048ABFD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9294-4A40-A74E-AF64-8F84AAE84A5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F6D851-DA12-2DE1-2E2D-8940280D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CCAEFE-4140-63D6-2F9C-536841E7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0B1-312C-F84C-A1B3-E990F110E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0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721122-5735-72F4-380A-44BBF4D8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9294-4A40-A74E-AF64-8F84AAE84A5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DD825F-CA50-2F21-0305-35AE467B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620D67-049C-4435-1D37-B874668F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0B1-312C-F84C-A1B3-E990F110E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8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9C501-D19C-2998-322E-06EC16FD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26441-53AD-9AC5-A86A-31CB6E49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50B06D-1EB4-8066-F38A-A104EB327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AAA8E-5393-F698-7039-5A875AD8A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9294-4A40-A74E-AF64-8F84AAE84A5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A2E06C-F963-4BE8-74AD-53757341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72855-DF6B-274F-768B-A4E91B3C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0B1-312C-F84C-A1B3-E990F110E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2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2EF30-0985-0222-CC46-7CB2F5C2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B996F5-9B8B-CF27-C191-6F5EA9E80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2F091D-0C40-7DE3-9152-A383DE12A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EECF2A-094F-9242-E104-1C2C0ECB1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9294-4A40-A74E-AF64-8F84AAE84A5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669EBE-4735-D46B-94D6-4F85BDCB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A5D311-01DB-7949-EC5B-872985B0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0B1-312C-F84C-A1B3-E990F110E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70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DA065-E154-8FA2-925C-DF53B2D8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452793-8B48-ED30-EE15-703DF5AFC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9131A-D9DA-8B9F-246B-910036BF7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229294-4A40-A74E-AF64-8F84AAE84A5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B306A1-9BDE-6710-85C2-297ED0BB7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9C01E8-86A6-99FE-2DA5-10B0315C5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EE90B1-312C-F84C-A1B3-E990F110E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7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remichevat22@gmail.com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tore.ru/catalog/app/ru.hse.neuroling.korabli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eremichevat22@gmail.co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8579020" cy="1978323"/>
          </a:xfrm>
        </p:spPr>
        <p:txBody>
          <a:bodyPr>
            <a:normAutofit/>
          </a:bodyPr>
          <a:lstStyle/>
          <a:p>
            <a:r>
              <a:rPr lang="ru-RU" dirty="0"/>
              <a:t>Исследование методов оценки предикторов чтения у детей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073541"/>
            <a:ext cx="3935236" cy="435163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Открытый семинар научно-учебной группы «Психо- и социолингвистические исследования языка глухих»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НИУ ВШЭ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12.03.2025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Татьяна Еремичева, стажер-исследователь Центра языка и мозга НИУ ВШЭ</a:t>
            </a:r>
          </a:p>
          <a:p>
            <a:r>
              <a:rPr lang="en-US" dirty="0">
                <a:hlinkClick r:id="rId2"/>
              </a:rPr>
              <a:t>eremichevat22@gmail.com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91D4D-5900-8879-D527-E5B9FF621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C2FCB1A-B4C3-9733-ABFD-183D52FE6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957495" cy="7770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Оценка предикторов: навыки зрительной обработки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ED60CB-19E5-524A-A911-97EAD6065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Исследование методов оценки предикторов чтения у детей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BA4FE47-8FBA-404E-93F5-89238D71CA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Открытый семинар НУГ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>
                <a:solidFill>
                  <a:srgbClr val="0E2D69"/>
                </a:solidFill>
              </a:rPr>
              <a:t>Психо- и социолингвистические исследования языка глухих</a:t>
            </a:r>
            <a:r>
              <a:rPr lang="ru-RU" dirty="0"/>
              <a:t>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3261B6C-198A-C62C-3A5A-1B4EB2C5A3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НИУ ВШЭ</a:t>
            </a:r>
            <a:br>
              <a:rPr lang="ru-RU" dirty="0"/>
            </a:br>
            <a:r>
              <a:rPr lang="ru-RU" dirty="0"/>
              <a:t>12.03.2025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840BBD39-8213-3552-D07C-A9EEFA1424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224814"/>
            <a:ext cx="5086867" cy="4084465"/>
          </a:xfrm>
        </p:spPr>
        <p:txBody>
          <a:bodyPr>
            <a:normAutofit fontScale="92500"/>
          </a:bodyPr>
          <a:lstStyle/>
          <a:p>
            <a:r>
              <a:rPr lang="ru-RU" sz="2000" b="1" dirty="0"/>
              <a:t>У слышащих детей: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ЗАКАТ</a:t>
            </a:r>
            <a:r>
              <a:rPr lang="ru-RU" sz="2000" b="1" dirty="0"/>
              <a:t> </a:t>
            </a:r>
            <a:r>
              <a:rPr lang="ru-RU" sz="2000" dirty="0"/>
              <a:t>(Зрительная Агнозия – Комплексный Аналитический Тест) –стандартизированная батарея из семи типов заданий на зрительное и зрительно-пространственное восприятие.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Типы заданий различаются по сложности.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Есть разные вариации заданий: короткие версии для более младших детей, задания с вовлечением зрительной памяти.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Батарея создана, опираясь на клинический опыт отечественных нейропсихологов. </a:t>
            </a:r>
          </a:p>
          <a:p>
            <a:endParaRPr lang="ru-RU" sz="2000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9070DBC4-30F4-B0E1-C6DE-52DD7361B096}"/>
              </a:ext>
            </a:extLst>
          </p:cNvPr>
          <p:cNvSpPr txBox="1">
            <a:spLocks/>
          </p:cNvSpPr>
          <p:nvPr/>
        </p:nvSpPr>
        <p:spPr>
          <a:xfrm>
            <a:off x="6789822" y="2224815"/>
            <a:ext cx="4816281" cy="403256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900" b="1" dirty="0"/>
              <a:t>У глухих и слабослышащих детей: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Задания на зачеркивание фигуры из ряда других фигур; зачеркивание несуществующих символов из ряда настоящих символов (</a:t>
            </a:r>
            <a:r>
              <a:rPr lang="en-US" sz="1900" dirty="0"/>
              <a:t>Zhao &amp; Wu, 2021; Henderson &amp; Henderson, 1973).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Задания часто вовлекают буквенные стимулы =</a:t>
            </a:r>
            <a:r>
              <a:rPr lang="en-US" sz="1900" dirty="0"/>
              <a:t>&gt;</a:t>
            </a:r>
            <a:r>
              <a:rPr lang="ru-RU" sz="1900" dirty="0"/>
              <a:t> вовлекается языковая обработка. </a:t>
            </a:r>
            <a:endParaRPr lang="en-US" sz="19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640962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89B43-9D19-B9F0-84A2-47C3D5F59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A42A3F-9A4A-8E69-B1F8-FC59B84A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957495" cy="7770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Оценка предикторов: языковые компетенции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AF87D7-DD02-2CD2-4D47-0FC493580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Исследование методов оценки предикторов чтения у детей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7E12E21-D556-3928-D7F2-F74B26C172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Открытый семинар НУГ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>
                <a:solidFill>
                  <a:srgbClr val="0E2D69"/>
                </a:solidFill>
              </a:rPr>
              <a:t>Психо- и социолингвистические исследования языка глухих</a:t>
            </a:r>
            <a:r>
              <a:rPr lang="ru-RU" dirty="0"/>
              <a:t>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2315AE7-E521-70D0-C9FE-D034D94E94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НИУ ВШЭ</a:t>
            </a:r>
            <a:br>
              <a:rPr lang="ru-RU" dirty="0"/>
            </a:br>
            <a:r>
              <a:rPr lang="ru-RU" dirty="0"/>
              <a:t>12.03.2025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90496295-8831-F1E7-5B7A-DE9018C14C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224814"/>
            <a:ext cx="5086867" cy="4084465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У слышащих детей: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КОРАБЛИК</a:t>
            </a:r>
            <a:r>
              <a:rPr lang="ru-RU" sz="2000" b="1" dirty="0"/>
              <a:t> </a:t>
            </a:r>
            <a:r>
              <a:rPr lang="ru-RU" sz="2000" dirty="0"/>
              <a:t>(Комплексная Оценка </a:t>
            </a:r>
            <a:r>
              <a:rPr lang="ru-RU" sz="2000" dirty="0" err="1"/>
              <a:t>РАзвития</a:t>
            </a:r>
            <a:r>
              <a:rPr lang="ru-RU" sz="2000" dirty="0"/>
              <a:t> Базовых </a:t>
            </a:r>
            <a:r>
              <a:rPr lang="ru-RU" sz="2000" dirty="0" err="1"/>
              <a:t>ЛИнгвистических</a:t>
            </a:r>
            <a:r>
              <a:rPr lang="ru-RU" sz="2000" dirty="0"/>
              <a:t> Компетенций) – стандартизированная батарея тестов для оценки речевого развития у детей 3-11 лет.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Есть три типа заданий: на понимание, порождение и повторение речи.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Сложность заданий определяется лингвистическим уровнем (фонемы, предложения, дискурс).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Доступен на </a:t>
            </a:r>
            <a:r>
              <a:rPr lang="en-US" sz="2000" dirty="0" err="1">
                <a:hlinkClick r:id="rId3"/>
              </a:rPr>
              <a:t>RuStore</a:t>
            </a:r>
            <a:r>
              <a:rPr lang="en-US" sz="2000" dirty="0"/>
              <a:t>.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969D449F-1259-2EB9-4F58-31C68F521D23}"/>
              </a:ext>
            </a:extLst>
          </p:cNvPr>
          <p:cNvSpPr txBox="1">
            <a:spLocks/>
          </p:cNvSpPr>
          <p:nvPr/>
        </p:nvSpPr>
        <p:spPr>
          <a:xfrm>
            <a:off x="6789822" y="2224815"/>
            <a:ext cx="4816281" cy="403256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900" b="1" dirty="0"/>
              <a:t>У глухих и слабослышащих детей: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Тест на словарный запас в картинках (</a:t>
            </a:r>
            <a:r>
              <a:rPr lang="en-US" sz="1900" dirty="0"/>
              <a:t>English One Word Picture Vocabulary Test; </a:t>
            </a:r>
            <a:r>
              <a:rPr lang="en-US" sz="1900" dirty="0" err="1"/>
              <a:t>Michalec</a:t>
            </a:r>
            <a:r>
              <a:rPr lang="en-US" sz="1900" dirty="0"/>
              <a:t> &amp; Henninger, 2011)</a:t>
            </a:r>
            <a:r>
              <a:rPr lang="ru-RU" sz="1900" dirty="0"/>
              <a:t>; на поиск синонимов (</a:t>
            </a:r>
            <a:r>
              <a:rPr lang="en-US" sz="1900" dirty="0"/>
              <a:t>ATLAN-VOC; Takahashi et al., 2017).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Тест на знание грамматики и синтаксиса: например, на заканчивание предложений или описание картинки (</a:t>
            </a:r>
            <a:r>
              <a:rPr lang="en-US" sz="1900" dirty="0"/>
              <a:t>ATLAN-GRAM; Takahashi et al., 2017).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Либо картинки, либо слова предъявляются на бумаге. </a:t>
            </a:r>
            <a:endParaRPr lang="en-US" sz="19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65524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9690A-9CA1-D152-5AED-995CBFD6D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69F813A-9476-A1B9-FC26-A91DA718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957495" cy="7770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Оценка предикторов: уровень развития интеллекта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DDE0D1-DFF3-5A56-BDB5-325883E4D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Исследование методов оценки предикторов чтения у детей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E70FA75-41D5-1F51-CF9F-1804E4BB2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Открытый семинар НУГ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>
                <a:solidFill>
                  <a:srgbClr val="0E2D69"/>
                </a:solidFill>
              </a:rPr>
              <a:t>Психо- и социолингвистические исследования языка глухих</a:t>
            </a:r>
            <a:r>
              <a:rPr lang="ru-RU" dirty="0"/>
              <a:t>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CDA459E-3AF3-111E-15DB-7479CAB814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НИУ ВШЭ</a:t>
            </a:r>
            <a:br>
              <a:rPr lang="ru-RU" dirty="0"/>
            </a:br>
            <a:r>
              <a:rPr lang="ru-RU" dirty="0"/>
              <a:t>12.03.2025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E5F0CD92-015C-ED3B-8882-9B04DA85F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224814"/>
            <a:ext cx="5086867" cy="4084465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У слышащих детей: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Цветные прогрессивные матрицы </a:t>
            </a:r>
            <a:r>
              <a:rPr lang="ru-RU" sz="2000" dirty="0" err="1"/>
              <a:t>Равена</a:t>
            </a:r>
            <a:r>
              <a:rPr lang="ru-RU" sz="2000" dirty="0"/>
              <a:t> (Равен, 2004) – задание на поиск недостающих частей у картинок.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36 цветных карточек для оценки уровня развития невербального интеллекта.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Есть разные виды сложности </a:t>
            </a:r>
            <a:br>
              <a:rPr lang="ru-RU" sz="2000" dirty="0"/>
            </a:br>
            <a:r>
              <a:rPr lang="ru-RU" sz="2000" dirty="0"/>
              <a:t>в зависимости от задачи, которую нужно решить.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Тест адаптирован в формате приложения для планшета =</a:t>
            </a:r>
            <a:r>
              <a:rPr lang="en-US" sz="2000" dirty="0"/>
              <a:t>&gt; </a:t>
            </a:r>
            <a:r>
              <a:rPr lang="ru-RU" sz="2000" dirty="0"/>
              <a:t>считает скорость реакции. </a:t>
            </a:r>
          </a:p>
          <a:p>
            <a:endParaRPr lang="ru-RU" sz="2000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5ABE68B0-6D74-26E7-5597-E8A366BCAE32}"/>
              </a:ext>
            </a:extLst>
          </p:cNvPr>
          <p:cNvSpPr txBox="1">
            <a:spLocks/>
          </p:cNvSpPr>
          <p:nvPr/>
        </p:nvSpPr>
        <p:spPr>
          <a:xfrm>
            <a:off x="6789822" y="2224815"/>
            <a:ext cx="5086867" cy="403256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900" b="1" dirty="0"/>
              <a:t>У глухих и слабослышащих детей: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Цветные прогрессивные матрицы </a:t>
            </a:r>
            <a:r>
              <a:rPr lang="ru-RU" sz="1900" dirty="0" err="1"/>
              <a:t>Равена</a:t>
            </a:r>
            <a:r>
              <a:rPr lang="ru-RU" sz="1900" dirty="0"/>
              <a:t> (Равен, 2004).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Тест </a:t>
            </a:r>
            <a:r>
              <a:rPr lang="en" sz="1900" dirty="0"/>
              <a:t>British Abilities Scales II (BAS II</a:t>
            </a:r>
            <a:r>
              <a:rPr lang="ru-RU" sz="1900" dirty="0"/>
              <a:t>; </a:t>
            </a:r>
            <a:r>
              <a:rPr lang="en-US" sz="1900" dirty="0"/>
              <a:t>Hill, 2005</a:t>
            </a:r>
            <a:r>
              <a:rPr lang="en" sz="1900" dirty="0"/>
              <a:t>): </a:t>
            </a:r>
            <a:r>
              <a:rPr lang="ru-RU" sz="1900" dirty="0"/>
              <a:t>задания на оценку невербального интеллекта (</a:t>
            </a:r>
            <a:r>
              <a:rPr lang="en-US" sz="1900" dirty="0"/>
              <a:t>Matrices)</a:t>
            </a:r>
            <a:r>
              <a:rPr lang="ru-RU" sz="1900" dirty="0"/>
              <a:t> и пространственного восприятия (</a:t>
            </a:r>
            <a:r>
              <a:rPr lang="en-US" sz="1900" dirty="0"/>
              <a:t>Pattern Construction).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932169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9BC97-63CB-E458-E2FF-7FAB71C36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E6C53E5-2F5F-7A52-3824-898A362B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9924448" cy="7770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Оценка предикторов: дополнительно у глухих и слабослышащих детей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4619DE-8569-2D62-F5D8-7C6BCEC06A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Исследование методов оценки предикторов чтения у детей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67B3028-5C02-A811-6218-2F01DC19C8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Открытый семинар НУГ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>
                <a:solidFill>
                  <a:srgbClr val="0E2D69"/>
                </a:solidFill>
              </a:rPr>
              <a:t>Психо- и социолингвистические исследования языка глухих</a:t>
            </a:r>
            <a:r>
              <a:rPr lang="ru-RU" dirty="0"/>
              <a:t>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72D8D29-28C0-ABE8-AEEC-DD6082647B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НИУ ВШЭ</a:t>
            </a:r>
            <a:br>
              <a:rPr lang="ru-RU" dirty="0"/>
            </a:br>
            <a:r>
              <a:rPr lang="ru-RU" dirty="0"/>
              <a:t>12.03.2025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1D2A941A-EA7D-74FD-3183-4899256BE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224814"/>
            <a:ext cx="5086867" cy="4084465"/>
          </a:xfrm>
        </p:spPr>
        <p:txBody>
          <a:bodyPr>
            <a:normAutofit/>
          </a:bodyPr>
          <a:lstStyle/>
          <a:p>
            <a:r>
              <a:rPr lang="ru-RU" sz="2000" b="1" dirty="0"/>
              <a:t>Разборчивость речи: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Тест </a:t>
            </a:r>
            <a:r>
              <a:rPr lang="en-US" sz="2000" dirty="0"/>
              <a:t>Speech Intelligibility Rating (SIR; Cox &amp; McDaniel, 1989).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Дети слушают произнесение какого-то слова/ фразы и дают свою оценку тому, как хорошо они поняли произнесенное.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Оценку дают по шкале от 1 до 5, где 1 – это совсем непонятно, 5 – речь можно понять без затруднений. 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4C27C3EC-F375-6CF3-EA46-EF47564A0918}"/>
              </a:ext>
            </a:extLst>
          </p:cNvPr>
          <p:cNvSpPr txBox="1">
            <a:spLocks/>
          </p:cNvSpPr>
          <p:nvPr/>
        </p:nvSpPr>
        <p:spPr>
          <a:xfrm>
            <a:off x="6789822" y="2224815"/>
            <a:ext cx="5086867" cy="403256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900" b="1" dirty="0"/>
              <a:t>Чтение по губам: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Test of Child Speechreading (</a:t>
            </a:r>
            <a:r>
              <a:rPr lang="en-US" sz="1900" dirty="0" err="1"/>
              <a:t>ToCS</a:t>
            </a:r>
            <a:r>
              <a:rPr lang="en-US" sz="1900" dirty="0"/>
              <a:t>; Kyle et al., 2013).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Дети смотрят видео, где взрослый без звука проговаривает стимул. Затем, на экране появляется группа из четырех картинок. Ребенок должен выбрать то, что назвали в видео.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Есть три уровня сложности: просмотр видео, где произносят слова, предложения и короткие истории. </a:t>
            </a:r>
          </a:p>
        </p:txBody>
      </p:sp>
    </p:spTree>
    <p:extLst>
      <p:ext uri="{BB962C8B-B14F-4D97-AF65-F5344CB8AC3E}">
        <p14:creationId xmlns:p14="http://schemas.microsoft.com/office/powerpoint/2010/main" val="47719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54C48-5D2F-EEAE-3C40-D53DDA5E1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2C890D-ACA6-6ED3-D1D0-A5C7DC50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957495" cy="7770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Оценка предикторов: навыки чтения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F00420-2121-17A6-D81A-C0F39E58F8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Исследование методов оценки предикторов чтения у детей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23C7DD1-3DCB-2793-A9A0-C09030C32E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Открытый семинар НУГ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>
                <a:solidFill>
                  <a:srgbClr val="0E2D69"/>
                </a:solidFill>
              </a:rPr>
              <a:t>Психо- и социолингвистические исследования языка глухих</a:t>
            </a:r>
            <a:r>
              <a:rPr lang="ru-RU" dirty="0"/>
              <a:t>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9A091A1-5366-DA51-7A3C-6789EA052F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НИУ ВШЭ</a:t>
            </a:r>
            <a:br>
              <a:rPr lang="ru-RU" dirty="0"/>
            </a:br>
            <a:r>
              <a:rPr lang="ru-RU" dirty="0"/>
              <a:t>12.03.2025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DFDB444-738A-9A72-1DF6-27D7BA8594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224814"/>
            <a:ext cx="4943366" cy="4084465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У слышащих детей: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 уровне слов: </a:t>
            </a:r>
            <a:r>
              <a:rPr lang="en-US" sz="2000" dirty="0"/>
              <a:t>STARS (Standardized Test Assessing Reading Skills</a:t>
            </a:r>
            <a:r>
              <a:rPr lang="ru-RU" sz="2000" dirty="0"/>
              <a:t>; Дорофеева и др., 2021</a:t>
            </a:r>
            <a:r>
              <a:rPr lang="en-US" sz="2000" dirty="0"/>
              <a:t>) – </a:t>
            </a:r>
            <a:r>
              <a:rPr lang="ru-RU" sz="2000" dirty="0"/>
              <a:t>стандартизированная батарея тестов на чтение слов и </a:t>
            </a:r>
            <a:r>
              <a:rPr lang="ru-RU" sz="2000" dirty="0" err="1"/>
              <a:t>псевдослов</a:t>
            </a:r>
            <a:r>
              <a:rPr lang="ru-RU" sz="2000" dirty="0"/>
              <a:t>. Стимулы различаются по сложности, есть параллельные версии.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 уровне текста: </a:t>
            </a:r>
            <a:r>
              <a:rPr lang="en-US" sz="2000" dirty="0" err="1"/>
              <a:t>LexiMetr</a:t>
            </a:r>
            <a:r>
              <a:rPr lang="en-US" sz="2000" dirty="0"/>
              <a:t> </a:t>
            </a:r>
            <a:r>
              <a:rPr lang="ru-RU" sz="2000" dirty="0"/>
              <a:t>(Здорова </a:t>
            </a:r>
            <a:br>
              <a:rPr lang="ru-RU" sz="2000" dirty="0"/>
            </a:br>
            <a:r>
              <a:rPr lang="ru-RU" sz="2000" dirty="0"/>
              <a:t>и др., 2025; в печати) </a:t>
            </a:r>
            <a:r>
              <a:rPr lang="en-US" sz="2000" dirty="0"/>
              <a:t>– </a:t>
            </a:r>
            <a:r>
              <a:rPr lang="ru-RU" sz="2000" dirty="0"/>
              <a:t>стандартизированная батарея тестов </a:t>
            </a:r>
            <a:br>
              <a:rPr lang="ru-RU" sz="2000" dirty="0"/>
            </a:br>
            <a:r>
              <a:rPr lang="ru-RU" sz="2000" dirty="0"/>
              <a:t>на чтение текста и понимание прочитанного. Есть параллельная версия. </a:t>
            </a:r>
          </a:p>
          <a:p>
            <a:endParaRPr lang="ru-RU" sz="2000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956C6904-31C1-B5FA-7550-370952F50553}"/>
              </a:ext>
            </a:extLst>
          </p:cNvPr>
          <p:cNvSpPr txBox="1">
            <a:spLocks/>
          </p:cNvSpPr>
          <p:nvPr/>
        </p:nvSpPr>
        <p:spPr>
          <a:xfrm>
            <a:off x="6789822" y="2224815"/>
            <a:ext cx="5086867" cy="403256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900" b="1" dirty="0"/>
              <a:t>У глухих и слабослышащих детей: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На уровне слов: </a:t>
            </a:r>
            <a:r>
              <a:rPr lang="en-US" sz="1900" dirty="0"/>
              <a:t>TOWRE (</a:t>
            </a:r>
            <a:r>
              <a:rPr lang="en-US" sz="1900" dirty="0" err="1"/>
              <a:t>Torgesen</a:t>
            </a:r>
            <a:r>
              <a:rPr lang="en-US" sz="1900" dirty="0"/>
              <a:t> et al., 1998) – </a:t>
            </a:r>
            <a:r>
              <a:rPr lang="ru-RU" sz="1900" dirty="0"/>
              <a:t>стандартизированная батарея тестов на чтение слов и </a:t>
            </a:r>
            <a:r>
              <a:rPr lang="ru-RU" sz="1900" dirty="0" err="1"/>
              <a:t>псевдослов</a:t>
            </a:r>
            <a:r>
              <a:rPr lang="ru-RU" sz="1900" dirty="0"/>
              <a:t>. </a:t>
            </a:r>
            <a:r>
              <a:rPr lang="en-US" sz="1900" dirty="0"/>
              <a:t>BAS Single Word Reading Test, Non-Word Reading Test (Herman et al., 2014).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На уровне текста: </a:t>
            </a:r>
            <a:r>
              <a:rPr lang="en" sz="1900" dirty="0"/>
              <a:t>YARC Passage Reading Test: Reading Accuracy,</a:t>
            </a:r>
            <a:r>
              <a:rPr lang="ru-RU" sz="1900" dirty="0"/>
              <a:t> </a:t>
            </a:r>
            <a:r>
              <a:rPr lang="en" sz="1900" dirty="0"/>
              <a:t>Reading Rate, Reading Comprehension</a:t>
            </a:r>
            <a:r>
              <a:rPr lang="ru-RU" sz="1900" dirty="0"/>
              <a:t> </a:t>
            </a:r>
            <a:r>
              <a:rPr lang="en-US" sz="1900" dirty="0"/>
              <a:t>– </a:t>
            </a:r>
            <a:r>
              <a:rPr lang="ru-RU" sz="1900" dirty="0"/>
              <a:t>стандартизированная батарея тестов на чтение текста и понимание прочитанного. Есть версии для разных возрастов. </a:t>
            </a:r>
            <a:endParaRPr lang="en" sz="1900" dirty="0"/>
          </a:p>
        </p:txBody>
      </p:sp>
    </p:spTree>
    <p:extLst>
      <p:ext uri="{BB962C8B-B14F-4D97-AF65-F5344CB8AC3E}">
        <p14:creationId xmlns:p14="http://schemas.microsoft.com/office/powerpoint/2010/main" val="340321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74704-8153-BC94-FF87-1F417627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DF74CB2-C5AA-3064-5B53-59A2C695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9577606" cy="7770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Выводы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AF0C63-631F-9DA6-521C-CCB10F50A6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379662"/>
            <a:ext cx="10158303" cy="371252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Важно оценивать разные виды навыков соответствующими, валидными инструментами.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Существуют различия в развитии навыков чтения у слышащих и глухих/слабослышащих детей, которые важно учитывать при подборе инструментов.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Многие инструменты, которые используются в работе со слышащими детьми, могут подойти для работы с глухими/слабослышащими детьми-носителями русского языка.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Стоит продолжать работу по выявлению предикторов освоения чтения у глухих </a:t>
            </a:r>
            <a:br>
              <a:rPr lang="ru-RU" sz="1900" dirty="0"/>
            </a:br>
            <a:r>
              <a:rPr lang="ru-RU" sz="1900" dirty="0"/>
              <a:t>и слабослышащих детей. </a:t>
            </a:r>
          </a:p>
          <a:p>
            <a:pPr>
              <a:lnSpc>
                <a:spcPct val="120000"/>
              </a:lnSpc>
            </a:pPr>
            <a:endParaRPr lang="ru-RU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060D42-F970-F94B-D594-3CABA5B5C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Исследование методов оценки предикторов чтения у детей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F7C7D4B-2F70-7A61-FEA2-EBA7AB648A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Открытый семинар НУГ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>
                <a:solidFill>
                  <a:srgbClr val="0E2D69"/>
                </a:solidFill>
              </a:rPr>
              <a:t>Психо- и социолингвистические исследования языка глухих</a:t>
            </a:r>
            <a:r>
              <a:rPr lang="ru-RU" dirty="0"/>
              <a:t>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F8C50A0-0EE8-135B-F263-E2BCF8C4B1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НИУ ВШЭ</a:t>
            </a:r>
            <a:br>
              <a:rPr lang="ru-RU" dirty="0"/>
            </a:br>
            <a:r>
              <a:rPr lang="ru-RU" dirty="0"/>
              <a:t>12.03.2025</a:t>
            </a:r>
          </a:p>
        </p:txBody>
      </p:sp>
    </p:spTree>
    <p:extLst>
      <p:ext uri="{BB962C8B-B14F-4D97-AF65-F5344CB8AC3E}">
        <p14:creationId xmlns:p14="http://schemas.microsoft.com/office/powerpoint/2010/main" val="3085919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23889-0CEB-400E-2D5C-68163E143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98B5C93E-7EFB-C9BF-7939-41C8CC7A3E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379662"/>
            <a:ext cx="10158303" cy="37125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/>
              <a:t>Спасибо за внимание!</a:t>
            </a:r>
          </a:p>
          <a:p>
            <a:pPr>
              <a:lnSpc>
                <a:spcPct val="120000"/>
              </a:lnSpc>
            </a:pPr>
            <a:r>
              <a:rPr lang="ru-RU" sz="2800" b="1" dirty="0"/>
              <a:t>Вопросы?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hlinkClick r:id="rId2"/>
              </a:rPr>
              <a:t>eremichevat22@gmail.com</a:t>
            </a:r>
            <a:endParaRPr lang="ru-RU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C79956-EC98-4ABE-D2D5-336C28CF3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Исследование методов оценки предикторов чтения у детей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5BC9A66-7234-F758-6AAB-F8B88D2E20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Открытый семинар НУГ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>
                <a:solidFill>
                  <a:srgbClr val="0E2D69"/>
                </a:solidFill>
              </a:rPr>
              <a:t>Психо- и социолингвистические исследования языка глухих</a:t>
            </a:r>
            <a:r>
              <a:rPr lang="ru-RU" dirty="0"/>
              <a:t>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DE502A-A73D-3993-9A54-4775087EEB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НИУ ВШЭ</a:t>
            </a:r>
            <a:br>
              <a:rPr lang="ru-RU" dirty="0"/>
            </a:br>
            <a:r>
              <a:rPr lang="ru-RU" dirty="0"/>
              <a:t>12.03.2025</a:t>
            </a:r>
          </a:p>
        </p:txBody>
      </p:sp>
      <p:pic>
        <p:nvPicPr>
          <p:cNvPr id="10" name="Рисунок 9" descr="Изображение выглядит как текст, Графика, Шрифт, симв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738F42-044C-AEE2-78AA-9A55DD501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139" y="2379661"/>
            <a:ext cx="3348213" cy="37125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BB3BC4-2987-F9FF-264C-F823FA8A1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274" y="2379661"/>
            <a:ext cx="3297199" cy="37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5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План доклада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8762640" cy="3393234"/>
          </a:xfrm>
        </p:spPr>
        <p:txBody>
          <a:bodyPr>
            <a:normAutofit/>
          </a:bodyPr>
          <a:lstStyle/>
          <a:p>
            <a:r>
              <a:rPr lang="ru-RU" sz="2000" dirty="0"/>
              <a:t>1. Введение: чтение и компоненты этого процесса. </a:t>
            </a:r>
          </a:p>
          <a:p>
            <a:r>
              <a:rPr lang="ru-RU" sz="2000" dirty="0"/>
              <a:t>2. Нарушения чтения и их последствия. </a:t>
            </a:r>
          </a:p>
          <a:p>
            <a:r>
              <a:rPr lang="ru-RU" sz="2000" dirty="0"/>
              <a:t>3. Методы оценки предикторов чтения, инструменты диагностики.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Исследование методов оценки предикторов чтения у детей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Открытый семинар НУГ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>
                <a:solidFill>
                  <a:srgbClr val="0E2D69"/>
                </a:solidFill>
              </a:rPr>
              <a:t>Психо- и социолингвистические исследования языка глухих</a:t>
            </a:r>
            <a:r>
              <a:rPr lang="ru-RU" dirty="0"/>
              <a:t>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НИУ ВШЭ</a:t>
            </a:r>
            <a:br>
              <a:rPr lang="ru-RU" dirty="0"/>
            </a:br>
            <a:r>
              <a:rPr lang="ru-RU" dirty="0"/>
              <a:t>12.03.2025</a:t>
            </a:r>
          </a:p>
        </p:txBody>
      </p:sp>
    </p:spTree>
    <p:extLst>
      <p:ext uri="{BB962C8B-B14F-4D97-AF65-F5344CB8AC3E}">
        <p14:creationId xmlns:p14="http://schemas.microsoft.com/office/powerpoint/2010/main" val="174877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36AF8-B810-3E21-4E1F-070F43511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D65397E-D709-C395-CAB0-4696D790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Чтение и компоненты этого процесса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B7CE96-3E81-D364-B875-CA9B4ABE5B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379663"/>
            <a:ext cx="10032574" cy="3393234"/>
          </a:xfrm>
        </p:spPr>
        <p:txBody>
          <a:bodyPr>
            <a:normAutofit/>
          </a:bodyPr>
          <a:lstStyle/>
          <a:p>
            <a:r>
              <a:rPr lang="ru-RU" sz="2000" dirty="0"/>
              <a:t>Чтение – </a:t>
            </a:r>
            <a:r>
              <a:rPr lang="ru-RU" sz="2000" b="1" dirty="0"/>
              <a:t>сложный</a:t>
            </a:r>
            <a:r>
              <a:rPr lang="ru-RU" sz="2000" dirty="0"/>
              <a:t> </a:t>
            </a:r>
            <a:r>
              <a:rPr lang="ru-RU" sz="2000" b="1" dirty="0"/>
              <a:t>когнитивный</a:t>
            </a:r>
            <a:r>
              <a:rPr lang="ru-RU" sz="2000" dirty="0"/>
              <a:t> процесс </a:t>
            </a:r>
            <a:r>
              <a:rPr lang="ru-RU" sz="2000" b="1" dirty="0"/>
              <a:t>декодирования</a:t>
            </a:r>
            <a:r>
              <a:rPr lang="ru-RU" sz="2000" dirty="0"/>
              <a:t> (перевода последовательности воспринимаемых зрительно графических символов </a:t>
            </a:r>
            <a:br>
              <a:rPr lang="ru-RU" sz="2000" dirty="0"/>
            </a:br>
            <a:r>
              <a:rPr lang="ru-RU" sz="2000" dirty="0"/>
              <a:t>в соответствующую акустическую форму) и последующего </a:t>
            </a:r>
            <a:r>
              <a:rPr lang="ru-RU" sz="2000" b="1" dirty="0"/>
              <a:t>понимания</a:t>
            </a:r>
            <a:r>
              <a:rPr lang="ru-RU" sz="2000" dirty="0"/>
              <a:t> прочитанного.</a:t>
            </a:r>
          </a:p>
          <a:p>
            <a:r>
              <a:rPr lang="ru-RU" sz="100" dirty="0"/>
              <a:t> </a:t>
            </a:r>
          </a:p>
          <a:p>
            <a:r>
              <a:rPr lang="ru-RU" sz="2000" dirty="0"/>
              <a:t>Для успешной реализации процесса чтения необходимо </a:t>
            </a:r>
            <a:r>
              <a:rPr lang="ru-RU" sz="2000" b="1" dirty="0"/>
              <a:t>вовлечение разных психических процессов</a:t>
            </a:r>
            <a:r>
              <a:rPr lang="ru-RU" sz="2000" dirty="0"/>
              <a:t> (Лурия и Цветкова, 1997). </a:t>
            </a:r>
          </a:p>
          <a:p>
            <a:endParaRPr lang="ru-RU" sz="2000" dirty="0"/>
          </a:p>
          <a:p>
            <a:r>
              <a:rPr lang="ru-RU" sz="2000" dirty="0"/>
              <a:t>При нарушении развития и/или работы вовлеченных когнитивных процессов человек может испытывать </a:t>
            </a:r>
            <a:r>
              <a:rPr lang="ru-RU" sz="2000" b="1" dirty="0"/>
              <a:t>трудности при чтении</a:t>
            </a:r>
            <a:r>
              <a:rPr lang="ru-RU" sz="2000" dirty="0"/>
              <a:t>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B64A4C-A91B-2F2F-CCD5-19EC078BC2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Исследование методов оценки предикторов чтения у детей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29CCA5E-F67E-8D58-9FAA-801D64D396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Открытый семинар НУГ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>
                <a:solidFill>
                  <a:srgbClr val="0E2D69"/>
                </a:solidFill>
              </a:rPr>
              <a:t>Психо- и социолингвистические исследования языка глухих</a:t>
            </a:r>
            <a:r>
              <a:rPr lang="ru-RU" dirty="0"/>
              <a:t>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196B226-EF91-2A99-F3C3-E72C3B0A2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НИУ ВШЭ</a:t>
            </a:r>
            <a:br>
              <a:rPr lang="ru-RU" dirty="0"/>
            </a:br>
            <a:r>
              <a:rPr lang="ru-RU" dirty="0"/>
              <a:t>12.03.2025</a:t>
            </a:r>
          </a:p>
        </p:txBody>
      </p:sp>
    </p:spTree>
    <p:extLst>
      <p:ext uri="{BB962C8B-B14F-4D97-AF65-F5344CB8AC3E}">
        <p14:creationId xmlns:p14="http://schemas.microsoft.com/office/powerpoint/2010/main" val="267401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F98AC-0BD9-977E-5E9A-1933703CC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FB45736-E41F-B516-3D60-1E44CDCA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7744094" cy="7770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Какие когнитивные процессы вовлечены в чтение?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E7B8B3-1E18-2DFB-BC5E-619390DDC9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Исследование методов оценки предикторов чтения у детей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B96DD75-5324-96E9-02B8-6F8A19D1F3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Открытый семинар НУГ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>
                <a:solidFill>
                  <a:srgbClr val="0E2D69"/>
                </a:solidFill>
              </a:rPr>
              <a:t>Психо- и социолингвистические исследования языка глухих</a:t>
            </a:r>
            <a:r>
              <a:rPr lang="ru-RU" dirty="0"/>
              <a:t>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4022EA7-1196-CECC-963A-342AB492E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НИУ ВШЭ</a:t>
            </a:r>
            <a:br>
              <a:rPr lang="ru-RU" dirty="0"/>
            </a:br>
            <a:r>
              <a:rPr lang="ru-RU" dirty="0"/>
              <a:t>12.03.2025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D41A1330-9030-DA30-5831-C4692783B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224815"/>
            <a:ext cx="4816282" cy="3393234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/>
              <a:t>У слышащих детей: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Навыки фонологической обработки;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Навыки зрительной и зрительно-пространственной обработки;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Регуляторные функции;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Память;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Внимание;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Языковые компетенции;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Уровень развития вербального </a:t>
            </a:r>
            <a:br>
              <a:rPr lang="ru-RU" sz="2000" dirty="0"/>
            </a:br>
            <a:r>
              <a:rPr lang="ru-RU" sz="2000" dirty="0"/>
              <a:t>и невербального интеллекта.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C0232A2E-7050-F5AD-C56E-4838836F70CC}"/>
              </a:ext>
            </a:extLst>
          </p:cNvPr>
          <p:cNvSpPr txBox="1">
            <a:spLocks/>
          </p:cNvSpPr>
          <p:nvPr/>
        </p:nvSpPr>
        <p:spPr>
          <a:xfrm>
            <a:off x="6789822" y="2224815"/>
            <a:ext cx="5086868" cy="403256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900" b="1" dirty="0"/>
              <a:t>У глухих и слабослышащих детей: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Навыки фонологической обработки;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Навыки зрительной и зрительно-пространственной обработки;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Регуляторные функции;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Память;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Внимание;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Языковые компетенции;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Уровень развития вербального </a:t>
            </a:r>
            <a:br>
              <a:rPr lang="ru-RU" sz="1900" dirty="0"/>
            </a:br>
            <a:r>
              <a:rPr lang="ru-RU" sz="1900" dirty="0"/>
              <a:t>и невербального интеллекта;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900" b="1" dirty="0"/>
              <a:t>Разборчивость речи (</a:t>
            </a:r>
            <a:r>
              <a:rPr lang="en-US" sz="1900" b="1" dirty="0"/>
              <a:t>speech intelligibility);</a:t>
            </a:r>
            <a:endParaRPr lang="ru-RU" sz="1900" b="1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900" b="1" dirty="0"/>
              <a:t>Чтение по губам (</a:t>
            </a:r>
            <a:r>
              <a:rPr lang="en-US" sz="1900" b="1" dirty="0"/>
              <a:t>speechreading, silent lip reading). </a:t>
            </a: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339885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E31F3-864A-D0A2-5B75-1922C2351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9A9A40B-0864-FCFA-B59E-B1467CB3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Какие могут быть нарушения?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7F0EE6-1DEA-0DCB-5530-0BCF99E2C4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379662"/>
            <a:ext cx="10158303" cy="37125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000" dirty="0"/>
              <a:t>При нарушении развития и/или работы вовлеченных когнитивных процессов могут быть выявлены </a:t>
            </a:r>
            <a:r>
              <a:rPr lang="ru-RU" sz="2000" b="1" dirty="0"/>
              <a:t>различные дефициты</a:t>
            </a:r>
            <a:r>
              <a:rPr lang="ru-RU" sz="2000" dirty="0"/>
              <a:t>: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Фонологический дефицит;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Зрительный дефицит, дефицит пространственного восприятия;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Трудности с программированием и контролем артикуляции;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Трудности с пониманием и запоминанием прочитанного и др.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2000" dirty="0"/>
          </a:p>
          <a:p>
            <a:pPr>
              <a:lnSpc>
                <a:spcPct val="120000"/>
              </a:lnSpc>
            </a:pPr>
            <a:r>
              <a:rPr lang="ru-RU" sz="2000" dirty="0"/>
              <a:t>Развитие одного или нескольких дефицитов могут приводить к развитию </a:t>
            </a:r>
            <a:r>
              <a:rPr lang="ru-RU" sz="2000" b="1" dirty="0"/>
              <a:t>дислексии</a:t>
            </a:r>
            <a:r>
              <a:rPr lang="ru-RU" sz="2000" dirty="0"/>
              <a:t> – специфического нарушения, приобретаемого в процессе освоения навыков чтения </a:t>
            </a:r>
            <a:br>
              <a:rPr lang="ru-RU" sz="2000" dirty="0"/>
            </a:br>
            <a:r>
              <a:rPr lang="ru-RU" sz="2000" dirty="0"/>
              <a:t>и имеющего </a:t>
            </a:r>
            <a:r>
              <a:rPr lang="ru-RU" sz="2000" b="1" dirty="0"/>
              <a:t>нейробиологическую основу </a:t>
            </a:r>
            <a:r>
              <a:rPr lang="ru-RU" sz="2000" dirty="0"/>
              <a:t>(Корнев, 2003).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93284D-95FE-5918-72C7-B196AB20CD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Исследование методов оценки предикторов чтения у детей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144707A-4F14-EB85-5B5F-F075CC647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Открытый семинар НУГ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>
                <a:solidFill>
                  <a:srgbClr val="0E2D69"/>
                </a:solidFill>
              </a:rPr>
              <a:t>Психо- и социолингвистические исследования языка глухих</a:t>
            </a:r>
            <a:r>
              <a:rPr lang="ru-RU" dirty="0"/>
              <a:t>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769105C-DD24-D486-5F43-D1000C283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НИУ ВШЭ</a:t>
            </a:r>
            <a:br>
              <a:rPr lang="ru-RU" dirty="0"/>
            </a:br>
            <a:r>
              <a:rPr lang="ru-RU" dirty="0"/>
              <a:t>12.03.2025</a:t>
            </a:r>
          </a:p>
        </p:txBody>
      </p:sp>
    </p:spTree>
    <p:extLst>
      <p:ext uri="{BB962C8B-B14F-4D97-AF65-F5344CB8AC3E}">
        <p14:creationId xmlns:p14="http://schemas.microsoft.com/office/powerpoint/2010/main" val="237018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96EE1-2FC3-206E-FFA4-6CB3A5E36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10C3E9D-0AE8-14DB-8118-C893D49D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7401965" cy="7770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Какие могут быть последствия развития нарушений?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70542A-05DC-B3D4-83BE-28346C6D09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379662"/>
            <a:ext cx="10158303" cy="37125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000" dirty="0"/>
              <a:t>Слышащие и глухие/слабослышащие дети могут испытывать схожие трудности вследствие развития нарушений чтения: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Трудности с освоением школьной программы и отставание от одноклассников;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Депрессивные и тревожные состояния;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Нежелание ходить в школу и др.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C13DB7-EE23-8A0C-4A77-7145BF00B4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Исследование методов оценки предикторов чтения у детей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A1A09DF-1EA8-6DB7-15A4-E27A1055FA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Открытый семинар НУГ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>
                <a:solidFill>
                  <a:srgbClr val="0E2D69"/>
                </a:solidFill>
              </a:rPr>
              <a:t>Психо- и социолингвистические исследования языка глухих</a:t>
            </a:r>
            <a:r>
              <a:rPr lang="ru-RU" dirty="0"/>
              <a:t>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72FDDF7-81A6-E4F7-5DFB-3D9BE11A5A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НИУ ВШЭ</a:t>
            </a:r>
            <a:br>
              <a:rPr lang="ru-RU" dirty="0"/>
            </a:br>
            <a:r>
              <a:rPr lang="ru-RU" dirty="0"/>
              <a:t>12.03.2025</a:t>
            </a:r>
          </a:p>
        </p:txBody>
      </p:sp>
    </p:spTree>
    <p:extLst>
      <p:ext uri="{BB962C8B-B14F-4D97-AF65-F5344CB8AC3E}">
        <p14:creationId xmlns:p14="http://schemas.microsoft.com/office/powerpoint/2010/main" val="332690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4AAFD-7484-AA2E-FAE9-7F0761129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883BB5-F70D-4FCB-9C86-6446308F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9577606" cy="7770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Какие могут быть особенности у глухих и слабослышащих детей?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F3B53D-33BD-B57A-5F9E-A95108F087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379662"/>
            <a:ext cx="10158303" cy="371252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По разным оценкам развитие навыков чтения у глухих и слабослышащих детей может </a:t>
            </a:r>
            <a:r>
              <a:rPr lang="ru-RU" sz="1900" b="1" dirty="0"/>
              <a:t>отставать от возрастной нормы на 2-5 лет </a:t>
            </a:r>
            <a:r>
              <a:rPr lang="ru-RU" sz="1900" dirty="0"/>
              <a:t>(</a:t>
            </a:r>
            <a:r>
              <a:rPr lang="en-US" sz="1900" dirty="0"/>
              <a:t>Herman et al., 2014; Harris et al., 2017</a:t>
            </a:r>
            <a:r>
              <a:rPr lang="ru-RU" sz="1900" dirty="0"/>
              <a:t>).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Нет определенного представления о том, </a:t>
            </a:r>
            <a:r>
              <a:rPr lang="ru-RU" sz="1900" b="1" dirty="0"/>
              <a:t>как связаны навыки фонологической обработки и чтение</a:t>
            </a:r>
            <a:r>
              <a:rPr lang="ru-RU" sz="1900" dirty="0"/>
              <a:t> у глухих и слабослышащих детей (</a:t>
            </a:r>
            <a:r>
              <a:rPr lang="en-US" sz="1900" dirty="0"/>
              <a:t>Kyle, 2015</a:t>
            </a:r>
            <a:r>
              <a:rPr lang="ru-RU" sz="1900" dirty="0"/>
              <a:t>).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Добавляются </a:t>
            </a:r>
            <a:r>
              <a:rPr lang="ru-RU" sz="1900" b="1" dirty="0"/>
              <a:t>новые предикторы</a:t>
            </a:r>
            <a:r>
              <a:rPr lang="ru-RU" sz="1900" dirty="0"/>
              <a:t>: разборчивость речи, чтение по губам, владение жестовыми языками (</a:t>
            </a:r>
            <a:r>
              <a:rPr lang="en-US" sz="1900" dirty="0"/>
              <a:t>Herman et al., 2014; Kyle &amp; Harris 2010; Hermans et al., 2008a</a:t>
            </a:r>
            <a:r>
              <a:rPr lang="ru-RU" sz="1900" dirty="0"/>
              <a:t>).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Уровень развития навыков чтения у глухих и слабослышащих детей может меняться </a:t>
            </a:r>
            <a:br>
              <a:rPr lang="en-US" sz="1900" dirty="0"/>
            </a:br>
            <a:r>
              <a:rPr lang="ru-RU" sz="1900" dirty="0"/>
              <a:t>в зависимости от </a:t>
            </a:r>
            <a:r>
              <a:rPr lang="ru-RU" sz="1900" b="1" dirty="0"/>
              <a:t>используемых языков и языковой обстановки дома </a:t>
            </a:r>
            <a:r>
              <a:rPr lang="ru-RU" sz="1900" dirty="0"/>
              <a:t>(</a:t>
            </a:r>
            <a:r>
              <a:rPr lang="en-US" sz="1900" dirty="0"/>
              <a:t>Vernon &amp; Koh, 1970; Strong &amp; Prinz, 2000</a:t>
            </a:r>
            <a:r>
              <a:rPr lang="ru-RU" sz="1900" dirty="0"/>
              <a:t>). </a:t>
            </a:r>
          </a:p>
          <a:p>
            <a:pPr>
              <a:lnSpc>
                <a:spcPct val="120000"/>
              </a:lnSpc>
            </a:pPr>
            <a:endParaRPr lang="ru-RU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2FC8D5-D473-6927-4A18-DF6AD97F64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Исследование методов оценки предикторов чтения у детей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8434B73-EB52-BB14-8689-3FBF0F75E7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Открытый семинар НУГ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>
                <a:solidFill>
                  <a:srgbClr val="0E2D69"/>
                </a:solidFill>
              </a:rPr>
              <a:t>Психо- и социолингвистические исследования языка глухих</a:t>
            </a:r>
            <a:r>
              <a:rPr lang="ru-RU" dirty="0"/>
              <a:t>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233ED77-92E7-0AE2-0BA0-DEBA16B4F8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НИУ ВШЭ</a:t>
            </a:r>
            <a:br>
              <a:rPr lang="ru-RU" dirty="0"/>
            </a:br>
            <a:r>
              <a:rPr lang="ru-RU" dirty="0"/>
              <a:t>12.03.2025</a:t>
            </a:r>
          </a:p>
        </p:txBody>
      </p:sp>
    </p:spTree>
    <p:extLst>
      <p:ext uri="{BB962C8B-B14F-4D97-AF65-F5344CB8AC3E}">
        <p14:creationId xmlns:p14="http://schemas.microsoft.com/office/powerpoint/2010/main" val="184225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16622" y="2395529"/>
            <a:ext cx="7965869" cy="1782932"/>
          </a:xfrm>
        </p:spPr>
        <p:txBody>
          <a:bodyPr>
            <a:normAutofit/>
          </a:bodyPr>
          <a:lstStyle/>
          <a:p>
            <a:r>
              <a:rPr lang="ru-RU" sz="2000" dirty="0"/>
              <a:t>Важно проводить детальную и своевременную оценку предикторов чтения у слышащих и глухих/слабослышащих детей с использованием </a:t>
            </a:r>
            <a:r>
              <a:rPr lang="ru-RU" sz="2000" b="1" dirty="0"/>
              <a:t>надежных</a:t>
            </a:r>
            <a:r>
              <a:rPr lang="ru-RU" sz="2000" dirty="0"/>
              <a:t> и </a:t>
            </a:r>
            <a:r>
              <a:rPr lang="ru-RU" sz="2000" b="1" dirty="0"/>
              <a:t>чувствительных</a:t>
            </a:r>
            <a:r>
              <a:rPr lang="ru-RU" sz="2000" dirty="0"/>
              <a:t> инструментов.  </a:t>
            </a:r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BC4FE122-D410-167E-36FC-393D49FEA3B5}"/>
              </a:ext>
            </a:extLst>
          </p:cNvPr>
          <p:cNvSpPr/>
          <p:nvPr/>
        </p:nvSpPr>
        <p:spPr>
          <a:xfrm>
            <a:off x="1143689" y="2517849"/>
            <a:ext cx="1026336" cy="348916"/>
          </a:xfrm>
          <a:prstGeom prst="rightArrow">
            <a:avLst/>
          </a:prstGeom>
          <a:solidFill>
            <a:srgbClr val="0E2D6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E2D69"/>
              </a:solidFill>
            </a:endParaRP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59152748-AB89-FA49-C526-2074556583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Исследование методов оценки предикторов чтения у детей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A921E6F3-7A88-1509-87B4-9CB829FD53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/>
          <a:lstStyle/>
          <a:p>
            <a:r>
              <a:rPr lang="ru-RU" dirty="0"/>
              <a:t>Открытый семинар НУГ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>
                <a:solidFill>
                  <a:srgbClr val="0E2D69"/>
                </a:solidFill>
              </a:rPr>
              <a:t>Психо- и социолингвистические исследования языка глухих</a:t>
            </a:r>
            <a:r>
              <a:rPr lang="ru-RU" dirty="0"/>
              <a:t>»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C6280744-34A6-D745-7A8E-E52E6E98A1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</a:t>
            </a:r>
            <a:br>
              <a:rPr lang="ru-RU" dirty="0"/>
            </a:br>
            <a:r>
              <a:rPr lang="ru-RU" dirty="0"/>
              <a:t>12.03.2025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575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6E477-DE80-6BD8-FBE2-2BD68F469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EB2DA0-C4BB-FC72-397F-88A511DE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957495" cy="7770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Оценка предикторов: навыки фонологической обработки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9CD988-B81A-F5B5-C8EB-3E6E84BDD5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Исследование методов оценки предикторов чтения у детей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72EDF05-9F92-DD9D-B334-587451F87B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Открытый семинар НУГ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>
                <a:solidFill>
                  <a:srgbClr val="0E2D69"/>
                </a:solidFill>
              </a:rPr>
              <a:t>Психо- и социолингвистические исследования языка глухих</a:t>
            </a:r>
            <a:r>
              <a:rPr lang="ru-RU" dirty="0"/>
              <a:t>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50A0EB-98AE-88DD-6EDB-52F3DCBE18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НИУ ВШЭ</a:t>
            </a:r>
            <a:br>
              <a:rPr lang="ru-RU" dirty="0"/>
            </a:br>
            <a:r>
              <a:rPr lang="ru-RU" dirty="0"/>
              <a:t>12.03.2025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6CCABBB1-C89B-BC73-F9DD-E46821BC52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224814"/>
            <a:ext cx="5086867" cy="4084465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/>
              <a:t>У слышащих детей: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ЗАРЯ (Звуковой Анализ Русского Языка; </a:t>
            </a:r>
            <a:r>
              <a:rPr lang="en-US" sz="2000" dirty="0"/>
              <a:t>Dorofeeva et al., 2020; 2022) –</a:t>
            </a:r>
            <a:r>
              <a:rPr lang="ru-RU" sz="2000" dirty="0"/>
              <a:t> стандартизированная батарея из</a:t>
            </a:r>
            <a:r>
              <a:rPr lang="en-US" sz="2000" dirty="0"/>
              <a:t> </a:t>
            </a:r>
            <a:r>
              <a:rPr lang="ru-RU" sz="2000" dirty="0"/>
              <a:t>семи фонологических тестов.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Тесты различаются по сложности </a:t>
            </a:r>
            <a:br>
              <a:rPr lang="en-US" sz="2000" dirty="0"/>
            </a:br>
            <a:r>
              <a:rPr lang="ru-RU" sz="2000" dirty="0"/>
              <a:t>(в зависимости от количества </a:t>
            </a:r>
            <a:br>
              <a:rPr lang="ru-RU" sz="2000" dirty="0"/>
            </a:br>
            <a:r>
              <a:rPr lang="ru-RU" sz="2000" dirty="0"/>
              <a:t>вовлеченных лингвистических процессов).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Есть задания на понимание </a:t>
            </a:r>
            <a:br>
              <a:rPr lang="ru-RU" sz="2000" dirty="0"/>
            </a:br>
            <a:r>
              <a:rPr lang="ru-RU" sz="2000" dirty="0"/>
              <a:t>и порождение речи.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других языках: </a:t>
            </a:r>
            <a:r>
              <a:rPr lang="en-US" sz="2000" dirty="0"/>
              <a:t>CTOPP (</a:t>
            </a:r>
            <a:r>
              <a:rPr lang="en-US" sz="2000" dirty="0" err="1"/>
              <a:t>Torgesen</a:t>
            </a:r>
            <a:r>
              <a:rPr lang="en-US" sz="2000" dirty="0"/>
              <a:t> et al., 2000); WRMT-R (Woodcock, 1987).</a:t>
            </a:r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99EC5583-49D0-4754-499D-2E29173D090C}"/>
              </a:ext>
            </a:extLst>
          </p:cNvPr>
          <p:cNvSpPr txBox="1">
            <a:spLocks/>
          </p:cNvSpPr>
          <p:nvPr/>
        </p:nvSpPr>
        <p:spPr>
          <a:xfrm>
            <a:off x="6789822" y="2224815"/>
            <a:ext cx="4816281" cy="403256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900" b="1" dirty="0"/>
              <a:t>У глухих и слабослышащих детей: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Чаще используются задания </a:t>
            </a:r>
            <a:br>
              <a:rPr lang="en-US" sz="1900" dirty="0"/>
            </a:br>
            <a:r>
              <a:rPr lang="ru-RU" sz="1900" dirty="0"/>
              <a:t>на </a:t>
            </a:r>
            <a:r>
              <a:rPr lang="ru-RU" sz="1900" dirty="0" err="1"/>
              <a:t>рифмование</a:t>
            </a:r>
            <a:r>
              <a:rPr lang="ru-RU" sz="1900" dirty="0"/>
              <a:t>: например, где нужно определить слова с одинаковым звуком на конце. Также, задания на поиск слов </a:t>
            </a:r>
            <a:br>
              <a:rPr lang="en-US" sz="1900" dirty="0"/>
            </a:br>
            <a:r>
              <a:rPr lang="ru-RU" sz="1900" dirty="0"/>
              <a:t>с одинаковым звуком в начале.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Задания на быстрое автоматизированное называние (</a:t>
            </a:r>
            <a:r>
              <a:rPr lang="en-US" sz="1900" dirty="0"/>
              <a:t>Herman et al., 2014).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Манипуляции с фонемами: </a:t>
            </a:r>
            <a:r>
              <a:rPr lang="en-US" sz="1900" dirty="0"/>
              <a:t>spoonerism task, </a:t>
            </a:r>
            <a:r>
              <a:rPr lang="ru-RU" sz="1900" dirty="0"/>
              <a:t>удаление фонем (</a:t>
            </a:r>
            <a:r>
              <a:rPr lang="en-US" sz="1900" dirty="0"/>
              <a:t>Herman et al., 2014). </a:t>
            </a:r>
            <a:endParaRPr lang="ru-RU" sz="19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Дети могут отвечать на звучащем или жестовом языке.</a:t>
            </a:r>
          </a:p>
        </p:txBody>
      </p:sp>
    </p:spTree>
    <p:extLst>
      <p:ext uri="{BB962C8B-B14F-4D97-AF65-F5344CB8AC3E}">
        <p14:creationId xmlns:p14="http://schemas.microsoft.com/office/powerpoint/2010/main" val="2684693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1717</Words>
  <Application>Microsoft Macintosh PowerPoint</Application>
  <PresentationFormat>Широкоэкранный</PresentationFormat>
  <Paragraphs>170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HSE Sans</vt:lpstr>
      <vt:lpstr>Тема Office</vt:lpstr>
      <vt:lpstr>Исследование методов оценки предикторов чтения у детей</vt:lpstr>
      <vt:lpstr>План доклада</vt:lpstr>
      <vt:lpstr>Чтение и компоненты этого процесса</vt:lpstr>
      <vt:lpstr>Какие когнитивные процессы вовлечены в чтение?</vt:lpstr>
      <vt:lpstr>Какие могут быть нарушения?</vt:lpstr>
      <vt:lpstr>Какие могут быть последствия развития нарушений?</vt:lpstr>
      <vt:lpstr>Какие могут быть особенности у глухих и слабослышащих детей?</vt:lpstr>
      <vt:lpstr>Презентация PowerPoint</vt:lpstr>
      <vt:lpstr>Оценка предикторов: навыки фонологической обработки</vt:lpstr>
      <vt:lpstr>Оценка предикторов: навыки зрительной обработки</vt:lpstr>
      <vt:lpstr>Оценка предикторов: языковые компетенции</vt:lpstr>
      <vt:lpstr>Оценка предикторов: уровень развития интеллекта</vt:lpstr>
      <vt:lpstr>Оценка предикторов: дополнительно у глухих и слабослышащих детей</vt:lpstr>
      <vt:lpstr>Оценка предикторов: навыки чтения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Еремичева Татьяна Андреевна</dc:creator>
  <cp:lastModifiedBy>Еремичева Татьяна Андреевна</cp:lastModifiedBy>
  <cp:revision>2</cp:revision>
  <dcterms:created xsi:type="dcterms:W3CDTF">2025-03-11T18:05:32Z</dcterms:created>
  <dcterms:modified xsi:type="dcterms:W3CDTF">2025-03-12T13:46:05Z</dcterms:modified>
</cp:coreProperties>
</file>