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2"/>
    <p:sldId id="264" r:id="rId3"/>
    <p:sldId id="257" r:id="rId4"/>
    <p:sldId id="265" r:id="rId5"/>
    <p:sldId id="266" r:id="rId6"/>
    <p:sldId id="267" r:id="rId7"/>
    <p:sldId id="268" r:id="rId8"/>
    <p:sldId id="269" r:id="rId9"/>
    <p:sldId id="270" r:id="rId10"/>
    <p:sldId id="274" r:id="rId11"/>
    <p:sldId id="273" r:id="rId12"/>
    <p:sldId id="271" r:id="rId13"/>
    <p:sldId id="275" r:id="rId14"/>
    <p:sldId id="276" r:id="rId15"/>
    <p:sldId id="277" r:id="rId16"/>
    <p:sldId id="278" r:id="rId17"/>
    <p:sldId id="272" r:id="rId18"/>
    <p:sldId id="263" r:id="rId19"/>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1pPr>
    <a:lvl2pPr marL="0" marR="0" indent="228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2pPr>
    <a:lvl3pPr marL="0" marR="0" indent="457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3pPr>
    <a:lvl4pPr marL="0" marR="0" indent="685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4pPr>
    <a:lvl5pPr marL="0" marR="0" indent="9144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5pPr>
    <a:lvl6pPr marL="0" marR="0" indent="11430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6pPr>
    <a:lvl7pPr marL="0" marR="0" indent="1371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7pPr>
    <a:lvl8pPr marL="0" marR="0" indent="1600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8pPr>
    <a:lvl9pPr marL="0" marR="0" indent="1828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3360"/>
    <a:srgbClr val="2539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aj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aj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77" autoAdjust="0"/>
    <p:restoredTop sz="94660"/>
  </p:normalViewPr>
  <p:slideViewPr>
    <p:cSldViewPr>
      <p:cViewPr varScale="1">
        <p:scale>
          <a:sx n="39" d="100"/>
          <a:sy n="39" d="100"/>
        </p:scale>
        <p:origin x="1286" y="82"/>
      </p:cViewPr>
      <p:guideLst>
        <p:guide orient="horz" pos="4320"/>
        <p:guide pos="76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8" name="Shape 48"/>
          <p:cNvSpPr>
            <a:spLocks noGrp="1" noRot="1" noChangeAspect="1"/>
          </p:cNvSpPr>
          <p:nvPr>
            <p:ph type="sldImg"/>
          </p:nvPr>
        </p:nvSpPr>
        <p:spPr>
          <a:xfrm>
            <a:off x="1143000" y="685800"/>
            <a:ext cx="4572000" cy="3429000"/>
          </a:xfrm>
          <a:prstGeom prst="rect">
            <a:avLst/>
          </a:prstGeom>
        </p:spPr>
        <p:txBody>
          <a:bodyPr/>
          <a:lstStyle/>
          <a:p>
            <a:endParaRPr/>
          </a:p>
        </p:txBody>
      </p:sp>
      <p:sp>
        <p:nvSpPr>
          <p:cNvPr id="49" name="Shape 49"/>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166211256"/>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Заголовок и подзаголовок">
    <p:spTree>
      <p:nvGrpSpPr>
        <p:cNvPr id="1" name=""/>
        <p:cNvGrpSpPr/>
        <p:nvPr/>
      </p:nvGrpSpPr>
      <p:grpSpPr>
        <a:xfrm>
          <a:off x="0" y="0"/>
          <a:ext cx="0" cy="0"/>
          <a:chOff x="0" y="0"/>
          <a:chExt cx="0" cy="0"/>
        </a:xfrm>
      </p:grpSpPr>
      <p:sp>
        <p:nvSpPr>
          <p:cNvPr id="6" name="Прямоугольник"/>
          <p:cNvSpPr/>
          <p:nvPr/>
        </p:nvSpPr>
        <p:spPr>
          <a:xfrm>
            <a:off x="5230254" y="-37339"/>
            <a:ext cx="19217708" cy="13716001"/>
          </a:xfrm>
          <a:prstGeom prst="rect">
            <a:avLst/>
          </a:prstGeom>
          <a:solidFill>
            <a:srgbClr val="FFFFFF"/>
          </a:solidFill>
          <a:ln w="12700">
            <a:miter lim="400000"/>
          </a:ln>
        </p:spPr>
        <p:txBody>
          <a:bodyPr lIns="71437" tIns="71437" rIns="71437" bIns="71437" anchor="ctr"/>
          <a:lstStyle/>
          <a:p>
            <a:pPr>
              <a:defRPr sz="3200">
                <a:solidFill>
                  <a:srgbClr val="FFFFFF"/>
                </a:solidFill>
              </a:defRPr>
            </a:pPr>
            <a:endParaRPr/>
          </a:p>
        </p:txBody>
      </p:sp>
      <p:sp>
        <p:nvSpPr>
          <p:cNvPr id="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Цитата">
    <p:bg>
      <p:bgPr>
        <a:solidFill>
          <a:srgbClr val="FFFFFF"/>
        </a:solidFill>
        <a:effectLst/>
      </p:bgPr>
    </p:bg>
    <p:spTree>
      <p:nvGrpSpPr>
        <p:cNvPr id="1" name=""/>
        <p:cNvGrpSpPr/>
        <p:nvPr/>
      </p:nvGrpSpPr>
      <p:grpSpPr>
        <a:xfrm>
          <a:off x="0" y="0"/>
          <a:ext cx="0" cy="0"/>
          <a:chOff x="0" y="0"/>
          <a:chExt cx="0" cy="0"/>
        </a:xfrm>
      </p:grpSpPr>
      <p:sp>
        <p:nvSpPr>
          <p:cNvPr id="40" name="–Иван Арсентьев"/>
          <p:cNvSpPr txBox="1">
            <a:spLocks noGrp="1"/>
          </p:cNvSpPr>
          <p:nvPr>
            <p:ph type="body" sz="quarter" idx="13"/>
          </p:nvPr>
        </p:nvSpPr>
        <p:spPr>
          <a:xfrm>
            <a:off x="4833937" y="8947546"/>
            <a:ext cx="14716126" cy="660798"/>
          </a:xfrm>
          <a:prstGeom prst="rect">
            <a:avLst/>
          </a:prstGeom>
        </p:spPr>
        <p:txBody>
          <a:bodyPr anchor="t">
            <a:spAutoFit/>
          </a:bodyPr>
          <a:lstStyle>
            <a:lvl1pPr marL="0" indent="0" algn="ctr">
              <a:spcBef>
                <a:spcPts val="0"/>
              </a:spcBef>
              <a:buSzTx/>
              <a:buNone/>
              <a:defRPr sz="3200">
                <a:latin typeface="Helvetica"/>
                <a:ea typeface="Helvetica"/>
                <a:cs typeface="Helvetica"/>
                <a:sym typeface="Helvetica"/>
              </a:defRPr>
            </a:lvl1pPr>
          </a:lstStyle>
          <a:p>
            <a:r>
              <a:t>–Иван Арсентьев</a:t>
            </a:r>
          </a:p>
        </p:txBody>
      </p:sp>
      <p:sp>
        <p:nvSpPr>
          <p:cNvPr id="41" name="«Место ввода цитаты»."/>
          <p:cNvSpPr txBox="1">
            <a:spLocks noGrp="1"/>
          </p:cNvSpPr>
          <p:nvPr>
            <p:ph type="body" sz="quarter" idx="14"/>
          </p:nvPr>
        </p:nvSpPr>
        <p:spPr>
          <a:xfrm>
            <a:off x="4833937" y="6000353"/>
            <a:ext cx="14716126" cy="965201"/>
          </a:xfrm>
          <a:prstGeom prst="rect">
            <a:avLst/>
          </a:prstGeom>
        </p:spPr>
        <p:txBody>
          <a:bodyPr>
            <a:spAutoFit/>
          </a:bodyPr>
          <a:lstStyle>
            <a:lvl1pPr marL="0" indent="0" algn="ctr">
              <a:spcBef>
                <a:spcPts val="0"/>
              </a:spcBef>
              <a:buSzTx/>
              <a:buNone/>
              <a:defRPr sz="5200"/>
            </a:lvl1pPr>
          </a:lstStyle>
          <a:p>
            <a:r>
              <a:t>«Место ввода цитаты».</a:t>
            </a:r>
          </a:p>
        </p:txBody>
      </p:sp>
      <p:sp>
        <p:nvSpPr>
          <p:cNvPr id="42"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Фото">
    <p:bg>
      <p:bgPr>
        <a:solidFill>
          <a:srgbClr val="FFFFFF"/>
        </a:solidFill>
        <a:effectLst/>
      </p:bgPr>
    </p:bg>
    <p:spTree>
      <p:nvGrpSpPr>
        <p:cNvPr id="1" name=""/>
        <p:cNvGrpSpPr/>
        <p:nvPr/>
      </p:nvGrpSpPr>
      <p:grpSpPr>
        <a:xfrm>
          <a:off x="0" y="0"/>
          <a:ext cx="0" cy="0"/>
          <a:chOff x="0" y="0"/>
          <a:chExt cx="0" cy="0"/>
        </a:xfrm>
      </p:grpSpPr>
      <p:sp>
        <p:nvSpPr>
          <p:cNvPr id="44" name="Изображение"/>
          <p:cNvSpPr>
            <a:spLocks noGrp="1"/>
          </p:cNvSpPr>
          <p:nvPr>
            <p:ph type="pic" idx="13"/>
          </p:nvPr>
        </p:nvSpPr>
        <p:spPr>
          <a:xfrm>
            <a:off x="3048000" y="0"/>
            <a:ext cx="18288000" cy="13716000"/>
          </a:xfrm>
          <a:prstGeom prst="rect">
            <a:avLst/>
          </a:prstGeom>
        </p:spPr>
        <p:txBody>
          <a:bodyPr lIns="91439" tIns="45719" rIns="91439" bIns="45719" anchor="t">
            <a:noAutofit/>
          </a:bodyPr>
          <a:lstStyle/>
          <a:p>
            <a:endParaRPr/>
          </a:p>
        </p:txBody>
      </p:sp>
      <p:sp>
        <p:nvSpPr>
          <p:cNvPr id="4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Пустой">
    <p:bg>
      <p:bgPr>
        <a:solidFill>
          <a:srgbClr val="FFFFFF"/>
        </a:solidFill>
        <a:effectLst/>
      </p:bgPr>
    </p:bg>
    <p:spTree>
      <p:nvGrpSpPr>
        <p:cNvPr id="1" name=""/>
        <p:cNvGrpSpPr/>
        <p:nvPr/>
      </p:nvGrpSpPr>
      <p:grpSpPr>
        <a:xfrm>
          <a:off x="0" y="0"/>
          <a:ext cx="0" cy="0"/>
          <a:chOff x="0" y="0"/>
          <a:chExt cx="0" cy="0"/>
        </a:xfrm>
      </p:grpSpPr>
      <p:sp>
        <p:nvSpPr>
          <p:cNvPr id="4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Фото — горизонтально">
    <p:bg>
      <p:bgPr>
        <a:solidFill>
          <a:srgbClr val="FFFFFF"/>
        </a:solidFill>
        <a:effectLst/>
      </p:bgPr>
    </p:bg>
    <p:spTree>
      <p:nvGrpSpPr>
        <p:cNvPr id="1" name=""/>
        <p:cNvGrpSpPr/>
        <p:nvPr/>
      </p:nvGrpSpPr>
      <p:grpSpPr>
        <a:xfrm>
          <a:off x="0" y="0"/>
          <a:ext cx="0" cy="0"/>
          <a:chOff x="0" y="0"/>
          <a:chExt cx="0" cy="0"/>
        </a:xfrm>
      </p:grpSpPr>
      <p:sp>
        <p:nvSpPr>
          <p:cNvPr id="9" name="Изображение"/>
          <p:cNvSpPr>
            <a:spLocks noGrp="1"/>
          </p:cNvSpPr>
          <p:nvPr>
            <p:ph type="pic" sz="half" idx="13"/>
          </p:nvPr>
        </p:nvSpPr>
        <p:spPr>
          <a:xfrm>
            <a:off x="5307210" y="892968"/>
            <a:ext cx="13751720" cy="8322470"/>
          </a:xfrm>
          <a:prstGeom prst="rect">
            <a:avLst/>
          </a:prstGeom>
        </p:spPr>
        <p:txBody>
          <a:bodyPr lIns="91439" tIns="45719" rIns="91439" bIns="45719" anchor="t">
            <a:noAutofit/>
          </a:bodyPr>
          <a:lstStyle/>
          <a:p>
            <a:endParaRPr/>
          </a:p>
        </p:txBody>
      </p:sp>
      <p:sp>
        <p:nvSpPr>
          <p:cNvPr id="10" name="Текст заголовка"/>
          <p:cNvSpPr txBox="1">
            <a:spLocks noGrp="1"/>
          </p:cNvSpPr>
          <p:nvPr>
            <p:ph type="title"/>
          </p:nvPr>
        </p:nvSpPr>
        <p:spPr>
          <a:xfrm>
            <a:off x="4833937" y="9447609"/>
            <a:ext cx="14716126" cy="2000251"/>
          </a:xfrm>
          <a:prstGeom prst="rect">
            <a:avLst/>
          </a:prstGeom>
        </p:spPr>
        <p:txBody>
          <a:bodyPr anchor="b"/>
          <a:lstStyle/>
          <a:p>
            <a:r>
              <a:t>Текст заголовка</a:t>
            </a:r>
          </a:p>
        </p:txBody>
      </p:sp>
      <p:sp>
        <p:nvSpPr>
          <p:cNvPr id="11" name="Уровень текста 1…"/>
          <p:cNvSpPr txBox="1">
            <a:spLocks noGrp="1"/>
          </p:cNvSpPr>
          <p:nvPr>
            <p:ph type="body" sz="quarter" idx="1"/>
          </p:nvPr>
        </p:nvSpPr>
        <p:spPr>
          <a:xfrm>
            <a:off x="4833937" y="11519296"/>
            <a:ext cx="14716126" cy="1589486"/>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2" name="Номер слайда"/>
          <p:cNvSpPr txBox="1">
            <a:spLocks noGrp="1"/>
          </p:cNvSpPr>
          <p:nvPr>
            <p:ph type="sldNum" sz="quarter" idx="2"/>
          </p:nvPr>
        </p:nvSpPr>
        <p:spPr>
          <a:xfrm>
            <a:off x="11935814" y="13001625"/>
            <a:ext cx="494513" cy="511175"/>
          </a:xfrm>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 по центру">
    <p:bg>
      <p:bgPr>
        <a:solidFill>
          <a:srgbClr val="FFFFFF"/>
        </a:solidFill>
        <a:effectLst/>
      </p:bgPr>
    </p:bg>
    <p:spTree>
      <p:nvGrpSpPr>
        <p:cNvPr id="1" name=""/>
        <p:cNvGrpSpPr/>
        <p:nvPr/>
      </p:nvGrpSpPr>
      <p:grpSpPr>
        <a:xfrm>
          <a:off x="0" y="0"/>
          <a:ext cx="0" cy="0"/>
          <a:chOff x="0" y="0"/>
          <a:chExt cx="0" cy="0"/>
        </a:xfrm>
      </p:grpSpPr>
      <p:sp>
        <p:nvSpPr>
          <p:cNvPr id="1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Фото — вертикально">
    <p:bg>
      <p:bgPr>
        <a:solidFill>
          <a:srgbClr val="FFFFFF"/>
        </a:solidFill>
        <a:effectLst/>
      </p:bgPr>
    </p:bg>
    <p:spTree>
      <p:nvGrpSpPr>
        <p:cNvPr id="1" name=""/>
        <p:cNvGrpSpPr/>
        <p:nvPr/>
      </p:nvGrpSpPr>
      <p:grpSpPr>
        <a:xfrm>
          <a:off x="0" y="0"/>
          <a:ext cx="0" cy="0"/>
          <a:chOff x="0" y="0"/>
          <a:chExt cx="0" cy="0"/>
        </a:xfrm>
      </p:grpSpPr>
      <p:sp>
        <p:nvSpPr>
          <p:cNvPr id="16" name="Изображение"/>
          <p:cNvSpPr>
            <a:spLocks noGrp="1"/>
          </p:cNvSpPr>
          <p:nvPr>
            <p:ph type="pic" sz="half" idx="13"/>
          </p:nvPr>
        </p:nvSpPr>
        <p:spPr>
          <a:xfrm>
            <a:off x="12495609" y="892968"/>
            <a:ext cx="7500938" cy="11572876"/>
          </a:xfrm>
          <a:prstGeom prst="rect">
            <a:avLst/>
          </a:prstGeom>
        </p:spPr>
        <p:txBody>
          <a:bodyPr lIns="91439" tIns="45719" rIns="91439" bIns="45719" anchor="t">
            <a:noAutofit/>
          </a:bodyPr>
          <a:lstStyle/>
          <a:p>
            <a:endParaRPr/>
          </a:p>
        </p:txBody>
      </p:sp>
      <p:sp>
        <p:nvSpPr>
          <p:cNvPr id="17" name="Текст заголовка"/>
          <p:cNvSpPr txBox="1">
            <a:spLocks noGrp="1"/>
          </p:cNvSpPr>
          <p:nvPr>
            <p:ph type="title"/>
          </p:nvPr>
        </p:nvSpPr>
        <p:spPr>
          <a:xfrm>
            <a:off x="4387453" y="892968"/>
            <a:ext cx="7500938" cy="5607845"/>
          </a:xfrm>
          <a:prstGeom prst="rect">
            <a:avLst/>
          </a:prstGeom>
        </p:spPr>
        <p:txBody>
          <a:bodyPr anchor="b"/>
          <a:lstStyle>
            <a:lvl1pPr>
              <a:defRPr sz="8400"/>
            </a:lvl1pPr>
          </a:lstStyle>
          <a:p>
            <a:r>
              <a:t>Текст заголовка</a:t>
            </a:r>
          </a:p>
        </p:txBody>
      </p:sp>
      <p:sp>
        <p:nvSpPr>
          <p:cNvPr id="18" name="Уровень текста 1…"/>
          <p:cNvSpPr txBox="1">
            <a:spLocks noGrp="1"/>
          </p:cNvSpPr>
          <p:nvPr>
            <p:ph type="body" sz="quarter" idx="1"/>
          </p:nvPr>
        </p:nvSpPr>
        <p:spPr>
          <a:xfrm>
            <a:off x="4387453" y="6697265"/>
            <a:ext cx="7500938" cy="5768579"/>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9"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Заголовок — вверху">
    <p:spTree>
      <p:nvGrpSpPr>
        <p:cNvPr id="1" name=""/>
        <p:cNvGrpSpPr/>
        <p:nvPr/>
      </p:nvGrpSpPr>
      <p:grpSpPr>
        <a:xfrm>
          <a:off x="0" y="0"/>
          <a:ext cx="0" cy="0"/>
          <a:chOff x="0" y="0"/>
          <a:chExt cx="0" cy="0"/>
        </a:xfrm>
      </p:grpSpPr>
      <p:sp>
        <p:nvSpPr>
          <p:cNvPr id="2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Заголовок и пункты">
    <p:bg>
      <p:bgPr>
        <a:solidFill>
          <a:srgbClr val="FFFFFF"/>
        </a:solidFill>
        <a:effectLst/>
      </p:bgPr>
    </p:bg>
    <p:spTree>
      <p:nvGrpSpPr>
        <p:cNvPr id="1" name=""/>
        <p:cNvGrpSpPr/>
        <p:nvPr/>
      </p:nvGrpSpPr>
      <p:grpSpPr>
        <a:xfrm>
          <a:off x="0" y="0"/>
          <a:ext cx="0" cy="0"/>
          <a:chOff x="0" y="0"/>
          <a:chExt cx="0" cy="0"/>
        </a:xfrm>
      </p:grpSpPr>
      <p:sp>
        <p:nvSpPr>
          <p:cNvPr id="23" name="Текст заголовка"/>
          <p:cNvSpPr txBox="1">
            <a:spLocks noGrp="1"/>
          </p:cNvSpPr>
          <p:nvPr>
            <p:ph type="title"/>
          </p:nvPr>
        </p:nvSpPr>
        <p:spPr>
          <a:prstGeom prst="rect">
            <a:avLst/>
          </a:prstGeom>
        </p:spPr>
        <p:txBody>
          <a:bodyPr/>
          <a:lstStyle/>
          <a:p>
            <a:r>
              <a:t>Текст заголовка</a:t>
            </a:r>
          </a:p>
        </p:txBody>
      </p:sp>
      <p:sp>
        <p:nvSpPr>
          <p:cNvPr id="24" name="Уровень текста 1…"/>
          <p:cNvSpPr txBox="1">
            <a:spLocks noGrp="1"/>
          </p:cNvSpPr>
          <p:nvPr>
            <p:ph type="body" idx="1"/>
          </p:nvPr>
        </p:nvSpPr>
        <p:spPr>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2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Заголовок, пункты и фото">
    <p:bg>
      <p:bgPr>
        <a:solidFill>
          <a:srgbClr val="FFFFFF"/>
        </a:solidFill>
        <a:effectLst/>
      </p:bgPr>
    </p:bg>
    <p:spTree>
      <p:nvGrpSpPr>
        <p:cNvPr id="1" name=""/>
        <p:cNvGrpSpPr/>
        <p:nvPr/>
      </p:nvGrpSpPr>
      <p:grpSpPr>
        <a:xfrm>
          <a:off x="0" y="0"/>
          <a:ext cx="0" cy="0"/>
          <a:chOff x="0" y="0"/>
          <a:chExt cx="0" cy="0"/>
        </a:xfrm>
      </p:grpSpPr>
      <p:sp>
        <p:nvSpPr>
          <p:cNvPr id="27" name="Изображение"/>
          <p:cNvSpPr>
            <a:spLocks noGrp="1"/>
          </p:cNvSpPr>
          <p:nvPr>
            <p:ph type="pic" sz="quarter" idx="13"/>
          </p:nvPr>
        </p:nvSpPr>
        <p:spPr>
          <a:xfrm>
            <a:off x="12495609" y="3661171"/>
            <a:ext cx="7500938" cy="8840392"/>
          </a:xfrm>
          <a:prstGeom prst="rect">
            <a:avLst/>
          </a:prstGeom>
        </p:spPr>
        <p:txBody>
          <a:bodyPr lIns="91439" tIns="45719" rIns="91439" bIns="45719" anchor="t">
            <a:noAutofit/>
          </a:bodyPr>
          <a:lstStyle/>
          <a:p>
            <a:endParaRPr/>
          </a:p>
        </p:txBody>
      </p:sp>
      <p:sp>
        <p:nvSpPr>
          <p:cNvPr id="28" name="Текст заголовка"/>
          <p:cNvSpPr txBox="1">
            <a:spLocks noGrp="1"/>
          </p:cNvSpPr>
          <p:nvPr>
            <p:ph type="title"/>
          </p:nvPr>
        </p:nvSpPr>
        <p:spPr>
          <a:prstGeom prst="rect">
            <a:avLst/>
          </a:prstGeom>
        </p:spPr>
        <p:txBody>
          <a:bodyPr/>
          <a:lstStyle/>
          <a:p>
            <a:r>
              <a:t>Текст заголовка</a:t>
            </a:r>
          </a:p>
        </p:txBody>
      </p:sp>
      <p:sp>
        <p:nvSpPr>
          <p:cNvPr id="29" name="Уровень текста 1…"/>
          <p:cNvSpPr txBox="1">
            <a:spLocks noGrp="1"/>
          </p:cNvSpPr>
          <p:nvPr>
            <p:ph type="body" sz="quarter" idx="1"/>
          </p:nvPr>
        </p:nvSpPr>
        <p:spPr>
          <a:xfrm>
            <a:off x="4387453" y="3661171"/>
            <a:ext cx="7500938" cy="8840392"/>
          </a:xfrm>
          <a:prstGeom prst="rect">
            <a:avLst/>
          </a:prstGeom>
        </p:spPr>
        <p:txBody>
          <a:bodyPr/>
          <a:lstStyle>
            <a:lvl1pPr marL="465364" indent="-465364">
              <a:spcBef>
                <a:spcPts val="4500"/>
              </a:spcBef>
              <a:defRPr sz="3800"/>
            </a:lvl1pPr>
            <a:lvl2pPr marL="808264" indent="-465364">
              <a:spcBef>
                <a:spcPts val="4500"/>
              </a:spcBef>
              <a:defRPr sz="3800"/>
            </a:lvl2pPr>
            <a:lvl3pPr marL="1151164" indent="-465364">
              <a:spcBef>
                <a:spcPts val="4500"/>
              </a:spcBef>
              <a:defRPr sz="3800"/>
            </a:lvl3pPr>
            <a:lvl4pPr marL="1494064" indent="-465364">
              <a:spcBef>
                <a:spcPts val="4500"/>
              </a:spcBef>
              <a:defRPr sz="3800"/>
            </a:lvl4pPr>
            <a:lvl5pPr marL="1836964" indent="-465364">
              <a:spcBef>
                <a:spcPts val="4500"/>
              </a:spcBef>
              <a:defRPr sz="38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30"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Пункты">
    <p:bg>
      <p:bgPr>
        <a:solidFill>
          <a:srgbClr val="FFFFFF"/>
        </a:solidFill>
        <a:effectLst/>
      </p:bgPr>
    </p:bg>
    <p:spTree>
      <p:nvGrpSpPr>
        <p:cNvPr id="1" name=""/>
        <p:cNvGrpSpPr/>
        <p:nvPr/>
      </p:nvGrpSpPr>
      <p:grpSpPr>
        <a:xfrm>
          <a:off x="0" y="0"/>
          <a:ext cx="0" cy="0"/>
          <a:chOff x="0" y="0"/>
          <a:chExt cx="0" cy="0"/>
        </a:xfrm>
      </p:grpSpPr>
      <p:sp>
        <p:nvSpPr>
          <p:cNvPr id="32" name="Уровень текста 1…"/>
          <p:cNvSpPr txBox="1">
            <a:spLocks noGrp="1"/>
          </p:cNvSpPr>
          <p:nvPr>
            <p:ph type="body" idx="1"/>
          </p:nvPr>
        </p:nvSpPr>
        <p:spPr>
          <a:xfrm>
            <a:off x="4387453" y="1785937"/>
            <a:ext cx="15609094" cy="10144126"/>
          </a:xfrm>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3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Фото — 3 шт.">
    <p:bg>
      <p:bgPr>
        <a:solidFill>
          <a:srgbClr val="FFFFFF"/>
        </a:solidFill>
        <a:effectLst/>
      </p:bgPr>
    </p:bg>
    <p:spTree>
      <p:nvGrpSpPr>
        <p:cNvPr id="1" name=""/>
        <p:cNvGrpSpPr/>
        <p:nvPr/>
      </p:nvGrpSpPr>
      <p:grpSpPr>
        <a:xfrm>
          <a:off x="0" y="0"/>
          <a:ext cx="0" cy="0"/>
          <a:chOff x="0" y="0"/>
          <a:chExt cx="0" cy="0"/>
        </a:xfrm>
      </p:grpSpPr>
      <p:sp>
        <p:nvSpPr>
          <p:cNvPr id="35" name="Изображение"/>
          <p:cNvSpPr>
            <a:spLocks noGrp="1"/>
          </p:cNvSpPr>
          <p:nvPr>
            <p:ph type="pic" sz="quarter" idx="13"/>
          </p:nvPr>
        </p:nvSpPr>
        <p:spPr>
          <a:xfrm>
            <a:off x="12495609" y="7161609"/>
            <a:ext cx="7500938" cy="5304235"/>
          </a:xfrm>
          <a:prstGeom prst="rect">
            <a:avLst/>
          </a:prstGeom>
        </p:spPr>
        <p:txBody>
          <a:bodyPr lIns="91439" tIns="45719" rIns="91439" bIns="45719" anchor="t">
            <a:noAutofit/>
          </a:bodyPr>
          <a:lstStyle/>
          <a:p>
            <a:endParaRPr/>
          </a:p>
        </p:txBody>
      </p:sp>
      <p:sp>
        <p:nvSpPr>
          <p:cNvPr id="36" name="Изображение"/>
          <p:cNvSpPr>
            <a:spLocks noGrp="1"/>
          </p:cNvSpPr>
          <p:nvPr>
            <p:ph type="pic" sz="quarter" idx="14"/>
          </p:nvPr>
        </p:nvSpPr>
        <p:spPr>
          <a:xfrm>
            <a:off x="12504353" y="1250156"/>
            <a:ext cx="7500939" cy="5304235"/>
          </a:xfrm>
          <a:prstGeom prst="rect">
            <a:avLst/>
          </a:prstGeom>
        </p:spPr>
        <p:txBody>
          <a:bodyPr lIns="91439" tIns="45719" rIns="91439" bIns="45719" anchor="t">
            <a:noAutofit/>
          </a:bodyPr>
          <a:lstStyle/>
          <a:p>
            <a:endParaRPr/>
          </a:p>
        </p:txBody>
      </p:sp>
      <p:sp>
        <p:nvSpPr>
          <p:cNvPr id="37" name="Изображение"/>
          <p:cNvSpPr>
            <a:spLocks noGrp="1"/>
          </p:cNvSpPr>
          <p:nvPr>
            <p:ph type="pic" sz="half" idx="15"/>
          </p:nvPr>
        </p:nvSpPr>
        <p:spPr>
          <a:xfrm>
            <a:off x="4387453" y="1250156"/>
            <a:ext cx="7500938" cy="11215688"/>
          </a:xfrm>
          <a:prstGeom prst="rect">
            <a:avLst/>
          </a:prstGeom>
        </p:spPr>
        <p:txBody>
          <a:bodyPr lIns="91439" tIns="45719" rIns="91439" bIns="45719" anchor="t">
            <a:noAutofit/>
          </a:bodyPr>
          <a:lstStyle/>
          <a:p>
            <a:endParaRPr/>
          </a:p>
        </p:txBody>
      </p:sp>
      <p:sp>
        <p:nvSpPr>
          <p:cNvPr id="38"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53957"/>
        </a:solidFill>
        <a:effectLst/>
      </p:bgPr>
    </p:bg>
    <p:spTree>
      <p:nvGrpSpPr>
        <p:cNvPr id="1" name=""/>
        <p:cNvGrpSpPr/>
        <p:nvPr/>
      </p:nvGrpSpPr>
      <p:grpSpPr>
        <a:xfrm>
          <a:off x="0" y="0"/>
          <a:ext cx="0" cy="0"/>
          <a:chOff x="0" y="0"/>
          <a:chExt cx="0" cy="0"/>
        </a:xfrm>
      </p:grpSpPr>
      <p:sp>
        <p:nvSpPr>
          <p:cNvPr id="2" name="Текст заголовка"/>
          <p:cNvSpPr txBox="1">
            <a:spLocks noGrp="1"/>
          </p:cNvSpPr>
          <p:nvPr>
            <p:ph type="title"/>
          </p:nvPr>
        </p:nvSpPr>
        <p:spPr>
          <a:xfrm>
            <a:off x="4387453" y="625078"/>
            <a:ext cx="15609094" cy="303609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normAutofit/>
          </a:bodyPr>
          <a:lstStyle/>
          <a:p>
            <a:r>
              <a:t>Текст заголовка</a:t>
            </a:r>
          </a:p>
        </p:txBody>
      </p:sp>
      <p:sp>
        <p:nvSpPr>
          <p:cNvPr id="3" name="Уровень текста 1…"/>
          <p:cNvSpPr txBox="1">
            <a:spLocks noGrp="1"/>
          </p:cNvSpPr>
          <p:nvPr>
            <p:ph type="body" idx="1"/>
          </p:nvPr>
        </p:nvSpPr>
        <p:spPr>
          <a:xfrm>
            <a:off x="4387453" y="3661171"/>
            <a:ext cx="15609094" cy="88403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normAutofit/>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 name="Номер слайда"/>
          <p:cNvSpPr txBox="1">
            <a:spLocks noGrp="1"/>
          </p:cNvSpPr>
          <p:nvPr>
            <p:ph type="sldNum" sz="quarter" idx="2"/>
          </p:nvPr>
        </p:nvSpPr>
        <p:spPr>
          <a:xfrm>
            <a:off x="11935814" y="13010554"/>
            <a:ext cx="494513" cy="511176"/>
          </a:xfrm>
          <a:prstGeom prst="rect">
            <a:avLst/>
          </a:prstGeom>
          <a:ln w="12700">
            <a:miter lim="400000"/>
          </a:ln>
        </p:spPr>
        <p:txBody>
          <a:bodyPr wrap="none" lIns="71437" tIns="71437" rIns="71437" bIns="71437">
            <a:spAutoFit/>
          </a:bodyPr>
          <a:lstStyle>
            <a:lvl1pPr>
              <a:defRPr sz="24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marR="0" indent="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1pPr>
      <a:lvl2pPr marL="0" marR="0" indent="228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2pPr>
      <a:lvl3pPr marL="0" marR="0" indent="457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3pPr>
      <a:lvl4pPr marL="0" marR="0" indent="685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4pPr>
      <a:lvl5pPr marL="0" marR="0" indent="9144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5pPr>
      <a:lvl6pPr marL="0" marR="0" indent="11430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6pPr>
      <a:lvl7pPr marL="0" marR="0" indent="1371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7pPr>
      <a:lvl8pPr marL="0" marR="0" indent="1600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8pPr>
      <a:lvl9pPr marL="0" marR="0" indent="1828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9pPr>
    </p:titleStyle>
    <p:bodyStyle>
      <a:lvl1pPr marL="617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1pPr>
      <a:lvl2pPr marL="1061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2pPr>
      <a:lvl3pPr marL="1506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3pPr>
      <a:lvl4pPr marL="1950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4pPr>
      <a:lvl5pPr marL="2395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5pPr>
      <a:lvl6pPr marL="2839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6pPr>
      <a:lvl7pPr marL="3284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7pPr>
      <a:lvl8pPr marL="3728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8pPr>
      <a:lvl9pPr marL="4173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9pPr>
    </p:bodyStyle>
    <p:otherStyle>
      <a:lvl1pPr marL="0" marR="0" indent="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1pPr>
      <a:lvl2pPr marL="0" marR="0" indent="228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2pPr>
      <a:lvl3pPr marL="0" marR="0" indent="457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3pPr>
      <a:lvl4pPr marL="0" marR="0" indent="685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4pPr>
      <a:lvl5pPr marL="0" marR="0" indent="9144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5pPr>
      <a:lvl6pPr marL="0" marR="0" indent="11430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6pPr>
      <a:lvl7pPr marL="0" marR="0" indent="1371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7pPr>
      <a:lvl8pPr marL="0" marR="0" indent="1600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8pPr>
      <a:lvl9pPr marL="0" marR="0" indent="1828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hse.ru/scholarships/faq" TargetMode="External"/><Relationship Id="rId2" Type="http://schemas.openxmlformats.org/officeDocument/2006/relationships/hyperlink" Target="https://www.hse.ru/scholarships" TargetMode="Externa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edu.hse.ru/course/view.php?id=198225"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hse.ru/studyspravka/corpemail/"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hse.ru/ba/physics/meddoc" TargetMode="Externa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www.hse.ru/docs/894045460.html" TargetMode="External"/><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hyperlink" Target="https://www.hse.ru/studyspravka/new_regulations/" TargetMode="External"/></Relationships>
</file>

<file path=ppt/slides/_rels/slide1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hse.ru/buildinghse/track" TargetMode="External"/><Relationship Id="rId7" Type="http://schemas.openxmlformats.org/officeDocument/2006/relationships/hyperlink" Target="https://studentcentre.hse.ru/" TargetMode="External"/><Relationship Id="rId2" Type="http://schemas.openxmlformats.org/officeDocument/2006/relationships/hyperlink" Target="https://www.hse.ru/ba/physics/to_do" TargetMode="External"/><Relationship Id="rId1" Type="http://schemas.openxmlformats.org/officeDocument/2006/relationships/slideLayout" Target="../slideLayouts/slideLayout3.xml"/><Relationship Id="rId6" Type="http://schemas.openxmlformats.org/officeDocument/2006/relationships/hyperlink" Target="https://studlife.hse.ru/" TargetMode="External"/><Relationship Id="rId5" Type="http://schemas.openxmlformats.org/officeDocument/2006/relationships/hyperlink" Target="https://pochemuchnik.hse.ru/" TargetMode="External"/><Relationship Id="rId4" Type="http://schemas.openxmlformats.org/officeDocument/2006/relationships/hyperlink" Target="https://www.hse.ru/studyspravka/loc"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hyperlink" Target="https://www.hse.ru/mirror/pubs/share/948361919.doc" TargetMode="External"/><Relationship Id="rId2" Type="http://schemas.openxmlformats.org/officeDocument/2006/relationships/hyperlink" Target="https://www.hse.ru/mirror/pubs/share/948361866.pdf" TargetMode="Externa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hse.ru/org/hse/aup/security/propusk"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studentcentre.hse.ru/"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mailto:2otdel@hse.ru" TargetMode="External"/><Relationship Id="rId2" Type="http://schemas.openxmlformats.org/officeDocument/2006/relationships/hyperlink" Target="https://bpm.hse.ru/Runtime/Runtime/Form/ARMY__f__RequestByStudent" TargetMode="Externa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hyperlink" Target="https://play.google.com/store/apps/details?id=com.hse.app2&amp;hl=ru&amp;gl=US" TargetMode="External"/><Relationship Id="rId2" Type="http://schemas.openxmlformats.org/officeDocument/2006/relationships/hyperlink" Target="https://apps.apple.com/ru/app/hse-app-x/id1527320487" TargetMode="Externa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hyperlink" Target="http://lms.hse.ru/" TargetMode="External"/><Relationship Id="rId4" Type="http://schemas.openxmlformats.org/officeDocument/2006/relationships/hyperlink" Target="https://ruz.hse.ru/ruz/main"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Линия"/>
          <p:cNvSpPr/>
          <p:nvPr/>
        </p:nvSpPr>
        <p:spPr>
          <a:xfrm flipV="1">
            <a:off x="10370343" y="1604166"/>
            <a:ext cx="1" cy="2777349"/>
          </a:xfrm>
          <a:prstGeom prst="line">
            <a:avLst/>
          </a:prstGeom>
          <a:ln w="12700">
            <a:solidFill>
              <a:srgbClr val="FFFFFF"/>
            </a:solidFill>
            <a:miter lim="400000"/>
          </a:ln>
        </p:spPr>
        <p:txBody>
          <a:bodyPr lIns="71437" tIns="71437" rIns="71437" bIns="71437" anchor="ctr"/>
          <a:lstStyle/>
          <a:p>
            <a:pPr>
              <a:defRPr sz="3200"/>
            </a:pPr>
            <a:endParaRPr/>
          </a:p>
        </p:txBody>
      </p:sp>
      <p:sp>
        <p:nvSpPr>
          <p:cNvPr id="52" name="Очень крутой…"/>
          <p:cNvSpPr txBox="1"/>
          <p:nvPr/>
        </p:nvSpPr>
        <p:spPr>
          <a:xfrm>
            <a:off x="5999312" y="4892472"/>
            <a:ext cx="18036526" cy="41560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p>
            <a:pPr algn="l">
              <a:defRPr sz="7000" b="1" cap="all">
                <a:solidFill>
                  <a:srgbClr val="253957"/>
                </a:solidFill>
                <a:latin typeface="+mn-lt"/>
                <a:ea typeface="+mn-ea"/>
                <a:cs typeface="+mn-cs"/>
                <a:sym typeface="Arial Narrow"/>
              </a:defRPr>
            </a:pPr>
            <a:r>
              <a:rPr lang="ru-RU" sz="13800" dirty="0">
                <a:latin typeface="HSE Sans" panose="02000000000000000000" pitchFamily="50" charset="-52"/>
              </a:rPr>
              <a:t>Первокурсникам</a:t>
            </a:r>
            <a:r>
              <a:rPr lang="ru-RU" sz="13800" dirty="0"/>
              <a:t> </a:t>
            </a:r>
            <a:r>
              <a:rPr lang="ru-RU" sz="13800" dirty="0">
                <a:latin typeface="HSE Sans" panose="02000000000000000000" pitchFamily="50" charset="-52"/>
              </a:rPr>
              <a:t>2025</a:t>
            </a:r>
          </a:p>
        </p:txBody>
      </p:sp>
      <p:sp>
        <p:nvSpPr>
          <p:cNvPr id="53" name="Очень крутой подзаголовок презентации"/>
          <p:cNvSpPr txBox="1"/>
          <p:nvPr/>
        </p:nvSpPr>
        <p:spPr>
          <a:xfrm>
            <a:off x="7116915" y="8929563"/>
            <a:ext cx="9443424" cy="11732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a:defRPr sz="4200">
                <a:solidFill>
                  <a:srgbClr val="253957"/>
                </a:solidFill>
                <a:latin typeface="+mn-lt"/>
                <a:ea typeface="+mn-ea"/>
                <a:cs typeface="+mn-cs"/>
                <a:sym typeface="Arial Narrow"/>
              </a:defRPr>
            </a:lvl1pPr>
          </a:lstStyle>
          <a:p>
            <a:endParaRPr dirty="0"/>
          </a:p>
        </p:txBody>
      </p:sp>
      <p:sp>
        <p:nvSpPr>
          <p:cNvPr id="54" name="Название подразделения,  лаборатории, факультета и т.д."/>
          <p:cNvSpPr txBox="1"/>
          <p:nvPr/>
        </p:nvSpPr>
        <p:spPr>
          <a:xfrm>
            <a:off x="7116915" y="1847447"/>
            <a:ext cx="9443423" cy="7906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p>
            <a:pPr algn="l">
              <a:defRPr sz="4200">
                <a:solidFill>
                  <a:srgbClr val="253957"/>
                </a:solidFill>
                <a:latin typeface="+mn-lt"/>
                <a:ea typeface="+mn-ea"/>
                <a:cs typeface="+mn-cs"/>
                <a:sym typeface="Arial Narrow"/>
              </a:defRPr>
            </a:pPr>
            <a:r>
              <a:rPr lang="ru-RU" dirty="0">
                <a:latin typeface="HSE Sans" panose="02000000000000000000" pitchFamily="50" charset="-52"/>
              </a:rPr>
              <a:t>Факультет физики</a:t>
            </a:r>
          </a:p>
        </p:txBody>
      </p:sp>
      <p:sp>
        <p:nvSpPr>
          <p:cNvPr id="55" name="Москва, 2017"/>
          <p:cNvSpPr txBox="1"/>
          <p:nvPr/>
        </p:nvSpPr>
        <p:spPr>
          <a:xfrm>
            <a:off x="7116915" y="11826552"/>
            <a:ext cx="9443424" cy="5751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l" defTabSz="642937">
              <a:defRPr sz="2800">
                <a:solidFill>
                  <a:srgbClr val="253957"/>
                </a:solidFill>
                <a:latin typeface="+mn-lt"/>
                <a:ea typeface="+mn-ea"/>
                <a:cs typeface="+mn-cs"/>
                <a:sym typeface="Arial Narrow"/>
              </a:defRPr>
            </a:lvl1pPr>
          </a:lstStyle>
          <a:p>
            <a:r>
              <a:rPr dirty="0" err="1">
                <a:latin typeface="HSE Sans" panose="02000000000000000000" pitchFamily="50" charset="-52"/>
              </a:rPr>
              <a:t>Москва</a:t>
            </a:r>
            <a:r>
              <a:rPr dirty="0">
                <a:latin typeface="HSE Sans" panose="02000000000000000000" pitchFamily="50" charset="-52"/>
              </a:rPr>
              <a:t>, </a:t>
            </a:r>
            <a:r>
              <a:rPr lang="ru-RU" dirty="0">
                <a:latin typeface="HSE Sans" panose="02000000000000000000" pitchFamily="50" charset="-52"/>
              </a:rPr>
              <a:t>2025</a:t>
            </a:r>
            <a:endParaRPr dirty="0">
              <a:latin typeface="HSE Sans" panose="02000000000000000000" pitchFamily="50" charset="-52"/>
            </a:endParaRPr>
          </a:p>
        </p:txBody>
      </p:sp>
      <p:pic>
        <p:nvPicPr>
          <p:cNvPr id="56" name="Изображение" descr="Изображение"/>
          <p:cNvPicPr>
            <a:picLocks noChangeAspect="1"/>
          </p:cNvPicPr>
          <p:nvPr/>
        </p:nvPicPr>
        <p:blipFill>
          <a:blip r:embed="rId2"/>
          <a:stretch>
            <a:fillRect/>
          </a:stretch>
        </p:blipFill>
        <p:spPr>
          <a:xfrm>
            <a:off x="1221970" y="1330739"/>
            <a:ext cx="2736119" cy="2645547"/>
          </a:xfrm>
          <a:prstGeom prst="rect">
            <a:avLst/>
          </a:prstGeom>
          <a:ln w="12700">
            <a:miter lim="400000"/>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182854" y="2703205"/>
            <a:ext cx="22287807"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Стипендии и финансовая поддержка</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82854" y="4171791"/>
            <a:ext cx="21506374" cy="79698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457200" indent="-457200" algn="l">
              <a:buFont typeface="Arial" panose="020B0604020202020204" pitchFamily="34" charset="0"/>
              <a:buChar char="•"/>
            </a:pPr>
            <a:r>
              <a:rPr lang="ru-RU" sz="4800" b="1" i="0" dirty="0">
                <a:solidFill>
                  <a:schemeClr val="accent1">
                    <a:lumMod val="50000"/>
                  </a:schemeClr>
                </a:solidFill>
                <a:effectLst/>
                <a:latin typeface="HSE Sans" panose="02000000000000000000" pitchFamily="50" charset="-52"/>
              </a:rPr>
              <a:t>Государственная социальная стипендия (ГСС)</a:t>
            </a:r>
            <a:br>
              <a:rPr lang="ru-RU" sz="4800" b="1" i="0" dirty="0">
                <a:solidFill>
                  <a:schemeClr val="accent1">
                    <a:lumMod val="50000"/>
                  </a:schemeClr>
                </a:solidFill>
                <a:effectLst/>
                <a:latin typeface="HSE Sans" panose="02000000000000000000" pitchFamily="50" charset="-52"/>
              </a:rPr>
            </a:br>
            <a:r>
              <a:rPr lang="ru-RU" sz="4800" b="0" i="0" dirty="0">
                <a:solidFill>
                  <a:schemeClr val="accent1">
                    <a:lumMod val="50000"/>
                  </a:schemeClr>
                </a:solidFill>
                <a:effectLst/>
                <a:latin typeface="HSE Sans" panose="02000000000000000000" pitchFamily="50" charset="-52"/>
              </a:rPr>
              <a:t>10 000 (для сирот)  и 3 552 (для остальных категорий)</a:t>
            </a:r>
            <a:br>
              <a:rPr lang="ru-RU" sz="4800" b="0" i="0" dirty="0">
                <a:solidFill>
                  <a:schemeClr val="accent1">
                    <a:lumMod val="50000"/>
                  </a:schemeClr>
                </a:solidFill>
                <a:effectLst/>
                <a:latin typeface="HSE Sans" panose="02000000000000000000" pitchFamily="50" charset="-52"/>
              </a:rPr>
            </a:br>
            <a:endParaRPr lang="ru-RU" sz="4800" b="0" i="0" dirty="0">
              <a:solidFill>
                <a:schemeClr val="accent1">
                  <a:lumMod val="50000"/>
                </a:schemeClr>
              </a:solidFill>
              <a:effectLst/>
              <a:latin typeface="HSE Sans" panose="02000000000000000000" pitchFamily="50" charset="-52"/>
            </a:endParaRPr>
          </a:p>
          <a:p>
            <a:pPr marL="457200" indent="-457200" algn="l">
              <a:buFont typeface="Arial" panose="020B0604020202020204" pitchFamily="34" charset="0"/>
              <a:buChar char="•"/>
            </a:pPr>
            <a:r>
              <a:rPr lang="ru-RU" sz="4800" b="1" i="0" dirty="0">
                <a:solidFill>
                  <a:schemeClr val="accent1">
                    <a:lumMod val="50000"/>
                  </a:schemeClr>
                </a:solidFill>
                <a:effectLst/>
                <a:latin typeface="HSE Sans" panose="02000000000000000000" pitchFamily="50" charset="-52"/>
              </a:rPr>
              <a:t>Материальная помощь (единовременные выплаты)</a:t>
            </a:r>
          </a:p>
          <a:p>
            <a:pPr marL="2593975" indent="-531813" algn="l">
              <a:buFont typeface="Arial" panose="020B0604020202020204" pitchFamily="34" charset="0"/>
              <a:buChar char="•"/>
            </a:pPr>
            <a:r>
              <a:rPr lang="ru-RU" sz="4800" b="0" i="0" dirty="0">
                <a:solidFill>
                  <a:schemeClr val="accent1">
                    <a:lumMod val="50000"/>
                  </a:schemeClr>
                </a:solidFill>
                <a:effectLst/>
                <a:latin typeface="HSE Sans" panose="02000000000000000000" pitchFamily="50" charset="-52"/>
              </a:rPr>
              <a:t>тяжелое материальное положение</a:t>
            </a:r>
          </a:p>
          <a:p>
            <a:pPr marL="2593975" indent="-531813" algn="l">
              <a:buFont typeface="Arial" panose="020B0604020202020204" pitchFamily="34" charset="0"/>
              <a:buChar char="•"/>
            </a:pPr>
            <a:r>
              <a:rPr lang="ru-RU" sz="4800" dirty="0">
                <a:solidFill>
                  <a:schemeClr val="accent1">
                    <a:lumMod val="50000"/>
                  </a:schemeClr>
                </a:solidFill>
                <a:latin typeface="HSE Sans" panose="02000000000000000000" pitchFamily="50" charset="-52"/>
              </a:rPr>
              <a:t>дети-сироты; инвалиды I и II гр., инвалиды с детства</a:t>
            </a:r>
          </a:p>
          <a:p>
            <a:pPr marL="2593975" indent="-531813" algn="l">
              <a:buFont typeface="Arial" panose="020B0604020202020204" pitchFamily="34" charset="0"/>
              <a:buChar char="•"/>
            </a:pPr>
            <a:r>
              <a:rPr lang="ru-RU" sz="4800" dirty="0">
                <a:solidFill>
                  <a:schemeClr val="accent1">
                    <a:lumMod val="50000"/>
                  </a:schemeClr>
                </a:solidFill>
                <a:latin typeface="HSE Sans" panose="02000000000000000000" pitchFamily="50" charset="-52"/>
              </a:rPr>
              <a:t>по рождению ребенка, смерть (гибель) родителя (законного представителя)</a:t>
            </a:r>
          </a:p>
          <a:p>
            <a:pPr marL="2593975" indent="-531813" algn="l">
              <a:buFont typeface="Arial" panose="020B0604020202020204" pitchFamily="34" charset="0"/>
              <a:buChar char="•"/>
            </a:pPr>
            <a:r>
              <a:rPr lang="ru-RU" sz="4800" dirty="0">
                <a:solidFill>
                  <a:schemeClr val="accent1">
                    <a:lumMod val="50000"/>
                  </a:schemeClr>
                </a:solidFill>
                <a:latin typeface="HSE Sans" panose="02000000000000000000" pitchFamily="50" charset="-52"/>
              </a:rPr>
              <a:t>обучающиеся, имеющие детей до 18 лет</a:t>
            </a:r>
          </a:p>
          <a:p>
            <a:pPr marL="457200" indent="-457200" algn="l">
              <a:buFont typeface="Arial" panose="020B0604020202020204" pitchFamily="34" charset="0"/>
              <a:buChar char="•"/>
            </a:pPr>
            <a:endParaRPr lang="ru-RU" sz="4800" dirty="0">
              <a:solidFill>
                <a:schemeClr val="accent1">
                  <a:lumMod val="50000"/>
                </a:schemeClr>
              </a:solidFill>
              <a:latin typeface="HSE Sans" panose="02000000000000000000" pitchFamily="50" charset="-52"/>
            </a:endParaRPr>
          </a:p>
          <a:p>
            <a:pPr algn="l"/>
            <a:r>
              <a:rPr lang="ru-RU" sz="5400" dirty="0">
                <a:solidFill>
                  <a:schemeClr val="accent1">
                    <a:lumMod val="50000"/>
                  </a:schemeClr>
                </a:solidFill>
                <a:latin typeface="HSE Sans" panose="02000000000000000000" pitchFamily="50" charset="-52"/>
              </a:rPr>
              <a:t>И</a:t>
            </a:r>
            <a:r>
              <a:rPr lang="ru-RU" sz="5400" b="0" i="0" dirty="0">
                <a:solidFill>
                  <a:schemeClr val="accent1">
                    <a:lumMod val="50000"/>
                  </a:schemeClr>
                </a:solidFill>
                <a:effectLst/>
                <a:latin typeface="HSE Sans" panose="02000000000000000000" pitchFamily="50" charset="-52"/>
              </a:rPr>
              <a:t>нформация</a:t>
            </a:r>
            <a:r>
              <a:rPr lang="ru-RU" sz="5400" b="0" i="0" dirty="0">
                <a:solidFill>
                  <a:srgbClr val="000000"/>
                </a:solidFill>
                <a:effectLst/>
                <a:latin typeface="HSE Sans" panose="02000000000000000000" pitchFamily="50" charset="-52"/>
              </a:rPr>
              <a:t> </a:t>
            </a:r>
            <a:r>
              <a:rPr lang="ru-RU" sz="5400" b="0" i="0" u="none" strike="noStrike" dirty="0">
                <a:solidFill>
                  <a:srgbClr val="007AC5"/>
                </a:solidFill>
                <a:effectLst/>
                <a:latin typeface="HSE Sans" panose="02000000000000000000" pitchFamily="50" charset="-52"/>
                <a:hlinkClick r:id="rId2"/>
              </a:rPr>
              <a:t>на сайте Центра стипендиальных и благотворительных программ ВШЭ</a:t>
            </a:r>
            <a:r>
              <a:rPr lang="ru-RU" sz="5400" b="0" i="0" dirty="0">
                <a:solidFill>
                  <a:schemeClr val="accent1">
                    <a:lumMod val="50000"/>
                  </a:schemeClr>
                </a:solidFill>
                <a:effectLst/>
                <a:latin typeface="HSE Sans" panose="02000000000000000000" pitchFamily="50" charset="-52"/>
              </a:rPr>
              <a:t> и в разделе </a:t>
            </a:r>
            <a:r>
              <a:rPr lang="ru-RU" sz="5400" b="0" i="0" u="none" strike="noStrike" dirty="0">
                <a:solidFill>
                  <a:srgbClr val="007AC5"/>
                </a:solidFill>
                <a:effectLst/>
                <a:latin typeface="HSE Sans" panose="02000000000000000000" pitchFamily="50" charset="-52"/>
                <a:hlinkClick r:id="rId3"/>
              </a:rPr>
              <a:t>“Часто задаваемые вопросы”</a:t>
            </a:r>
            <a:r>
              <a:rPr lang="ru-RU" sz="5400" b="0" i="0" dirty="0">
                <a:solidFill>
                  <a:srgbClr val="000000"/>
                </a:solidFill>
                <a:effectLst/>
                <a:latin typeface="HSE Sans" panose="02000000000000000000" pitchFamily="50" charset="-52"/>
              </a:rPr>
              <a:t> </a:t>
            </a:r>
            <a:endParaRPr lang="ru-RU" sz="16600" b="0" i="0" dirty="0">
              <a:solidFill>
                <a:schemeClr val="accent1">
                  <a:lumMod val="50000"/>
                </a:schemeClr>
              </a:solidFill>
              <a:effectLst/>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4"/>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3644951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2999116"/>
            <a:ext cx="22287807"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БЖД (безопасность жизнедеятельности)</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01065" y="4200570"/>
            <a:ext cx="21506374" cy="85760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r>
              <a:rPr lang="ru-RU" sz="3600" dirty="0">
                <a:solidFill>
                  <a:schemeClr val="accent1">
                    <a:lumMod val="50000"/>
                  </a:schemeClr>
                </a:solidFill>
                <a:effectLst/>
                <a:latin typeface="HSE Sans" panose="02000000000000000000" pitchFamily="50" charset="-52"/>
                <a:ea typeface="Times New Roman" panose="02020603050405020304" pitchFamily="18" charset="0"/>
              </a:rPr>
              <a:t>Дисциплина Безопасность жизнедеятельности относится к обязательным курсам учебного плана первокурсника Вышки. Все первокурсники подключены к БЖД в своем аккаунте в </a:t>
            </a:r>
            <a:r>
              <a:rPr lang="ru-RU" sz="3600" dirty="0" err="1">
                <a:solidFill>
                  <a:schemeClr val="accent1">
                    <a:lumMod val="50000"/>
                  </a:schemeClr>
                </a:solidFill>
                <a:effectLst/>
                <a:latin typeface="HSE Sans" panose="02000000000000000000" pitchFamily="50" charset="-52"/>
                <a:ea typeface="Times New Roman" panose="02020603050405020304" pitchFamily="18" charset="0"/>
              </a:rPr>
              <a:t>SmartLMS</a:t>
            </a:r>
            <a:r>
              <a:rPr lang="ru-RU" sz="3600" dirty="0">
                <a:solidFill>
                  <a:schemeClr val="accent1">
                    <a:lumMod val="50000"/>
                  </a:schemeClr>
                </a:solidFill>
                <a:effectLst/>
                <a:latin typeface="HSE Sans" panose="02000000000000000000" pitchFamily="50" charset="-52"/>
                <a:ea typeface="Times New Roman" panose="02020603050405020304" pitchFamily="18" charset="0"/>
              </a:rPr>
              <a:t> smartedu.hse.ru. </a:t>
            </a:r>
            <a:endParaRPr lang="en-US" sz="3600" dirty="0">
              <a:solidFill>
                <a:schemeClr val="accent1">
                  <a:lumMod val="50000"/>
                </a:schemeClr>
              </a:solidFill>
              <a:effectLst/>
              <a:latin typeface="HSE Sans" panose="02000000000000000000" pitchFamily="50" charset="-52"/>
              <a:ea typeface="Times New Roman" panose="02020603050405020304" pitchFamily="18" charset="0"/>
            </a:endParaRPr>
          </a:p>
          <a:p>
            <a:pPr algn="l"/>
            <a:endParaRPr lang="en-US" sz="3600" dirty="0">
              <a:solidFill>
                <a:schemeClr val="accent1">
                  <a:lumMod val="50000"/>
                </a:schemeClr>
              </a:solidFill>
              <a:effectLst/>
              <a:latin typeface="HSE Sans" panose="02000000000000000000" pitchFamily="50" charset="-52"/>
              <a:ea typeface="Times New Roman" panose="02020603050405020304" pitchFamily="18" charset="0"/>
            </a:endParaRPr>
          </a:p>
          <a:p>
            <a:pPr algn="l"/>
            <a:r>
              <a:rPr lang="ru-RU" sz="4800" b="1" dirty="0">
                <a:solidFill>
                  <a:schemeClr val="accent1">
                    <a:lumMod val="50000"/>
                  </a:schemeClr>
                </a:solidFill>
                <a:latin typeface="HSE Sans" panose="02000000000000000000" pitchFamily="50" charset="-52"/>
                <a:ea typeface="Times New Roman" panose="02020603050405020304" pitchFamily="18" charset="0"/>
              </a:rPr>
              <a:t>Адаптационный тренинг с кураторами – 1 сентября в 13.00</a:t>
            </a:r>
          </a:p>
          <a:p>
            <a:pPr algn="l"/>
            <a:endParaRPr lang="ru-RU" sz="4800" b="1" dirty="0">
              <a:solidFill>
                <a:schemeClr val="accent1">
                  <a:lumMod val="50000"/>
                </a:schemeClr>
              </a:solidFill>
              <a:effectLst/>
              <a:latin typeface="HSE Sans" panose="02000000000000000000" pitchFamily="50" charset="-52"/>
              <a:ea typeface="Times New Roman" panose="02020603050405020304" pitchFamily="18" charset="0"/>
            </a:endParaRPr>
          </a:p>
          <a:p>
            <a:pPr algn="l"/>
            <a:r>
              <a:rPr lang="ru-RU" sz="3600" dirty="0">
                <a:solidFill>
                  <a:schemeClr val="accent1">
                    <a:lumMod val="50000"/>
                  </a:schemeClr>
                </a:solidFill>
                <a:latin typeface="HSE Sans" panose="02000000000000000000" pitchFamily="50" charset="-52"/>
                <a:ea typeface="Times New Roman" panose="02020603050405020304" pitchFamily="18" charset="0"/>
              </a:rPr>
              <a:t>Аудитории Б-719, Б-813, Б-716, Б-718. </a:t>
            </a:r>
          </a:p>
          <a:p>
            <a:pPr algn="l"/>
            <a:r>
              <a:rPr lang="ru-RU" sz="3600" dirty="0">
                <a:solidFill>
                  <a:schemeClr val="accent1">
                    <a:lumMod val="50000"/>
                  </a:schemeClr>
                </a:solidFill>
                <a:latin typeface="HSE Sans" panose="02000000000000000000" pitchFamily="50" charset="-52"/>
                <a:ea typeface="Times New Roman" panose="02020603050405020304" pitchFamily="18" charset="0"/>
              </a:rPr>
              <a:t>Списки студентов будут вывешены на дверях аудиторий.</a:t>
            </a:r>
          </a:p>
          <a:p>
            <a:pPr algn="l"/>
            <a:endParaRPr lang="ru-RU" sz="3600" dirty="0">
              <a:solidFill>
                <a:schemeClr val="accent1">
                  <a:lumMod val="50000"/>
                </a:schemeClr>
              </a:solidFill>
              <a:latin typeface="HSE Sans" panose="02000000000000000000" pitchFamily="50" charset="-52"/>
            </a:endParaRPr>
          </a:p>
          <a:p>
            <a:pPr algn="l"/>
            <a:r>
              <a:rPr lang="ru-RU" sz="3600" dirty="0">
                <a:solidFill>
                  <a:schemeClr val="accent1">
                    <a:lumMod val="50000"/>
                  </a:schemeClr>
                </a:solidFill>
                <a:latin typeface="HSE Sans" panose="02000000000000000000" pitchFamily="50" charset="-52"/>
              </a:rPr>
              <a:t>Кураторы:</a:t>
            </a:r>
          </a:p>
          <a:p>
            <a:pPr algn="l"/>
            <a:r>
              <a:rPr lang="ru-RU" sz="3600" dirty="0">
                <a:solidFill>
                  <a:schemeClr val="accent1">
                    <a:lumMod val="50000"/>
                  </a:schemeClr>
                </a:solidFill>
                <a:latin typeface="HSE Sans" panose="02000000000000000000" pitchFamily="50" charset="-52"/>
              </a:rPr>
              <a:t>1 группа — Ровальд Вероника, Воронина Анастасия – ауд. Б-716</a:t>
            </a:r>
          </a:p>
          <a:p>
            <a:pPr algn="l"/>
            <a:r>
              <a:rPr lang="ru-RU" sz="3600" dirty="0">
                <a:solidFill>
                  <a:schemeClr val="accent1">
                    <a:lumMod val="50000"/>
                  </a:schemeClr>
                </a:solidFill>
                <a:latin typeface="HSE Sans" panose="02000000000000000000" pitchFamily="50" charset="-52"/>
              </a:rPr>
              <a:t>2 группа — Никулина Екатерина, Костельный Савелий – ауд. Б-718</a:t>
            </a:r>
          </a:p>
          <a:p>
            <a:pPr algn="l"/>
            <a:r>
              <a:rPr lang="ru-RU" sz="3600" dirty="0">
                <a:solidFill>
                  <a:schemeClr val="accent1">
                    <a:lumMod val="50000"/>
                  </a:schemeClr>
                </a:solidFill>
                <a:latin typeface="HSE Sans" panose="02000000000000000000" pitchFamily="50" charset="-52"/>
              </a:rPr>
              <a:t>3 группа — Наумова Елизавета, Рубцов Глеб – ауд. Б-719</a:t>
            </a:r>
          </a:p>
          <a:p>
            <a:pPr algn="l"/>
            <a:r>
              <a:rPr lang="ru-RU" sz="3600" dirty="0">
                <a:solidFill>
                  <a:schemeClr val="accent1">
                    <a:lumMod val="50000"/>
                  </a:schemeClr>
                </a:solidFill>
                <a:latin typeface="HSE Sans" panose="02000000000000000000" pitchFamily="50" charset="-52"/>
              </a:rPr>
              <a:t>4 группа — Стрелкова Варвара, Преснякова Анастасия, Кравченко Владислав – Б-813</a:t>
            </a:r>
          </a:p>
          <a:p>
            <a:pPr algn="l"/>
            <a:r>
              <a:rPr lang="ru-RU" sz="3600" dirty="0">
                <a:solidFill>
                  <a:schemeClr val="accent1">
                    <a:lumMod val="50000"/>
                  </a:schemeClr>
                </a:solidFill>
                <a:latin typeface="HSE Sans" panose="02000000000000000000" pitchFamily="50" charset="-52"/>
              </a:rPr>
              <a:t> </a:t>
            </a:r>
          </a:p>
          <a:p>
            <a:pPr algn="l"/>
            <a:endParaRPr lang="ru-RU" sz="3600" dirty="0">
              <a:solidFill>
                <a:schemeClr val="accent1">
                  <a:lumMod val="50000"/>
                </a:schemeClr>
              </a:solidFill>
              <a:effectLst/>
              <a:latin typeface="HSE Sans" panose="02000000000000000000" pitchFamily="50" charset="-52"/>
              <a:ea typeface="Times New Roman" panose="02020603050405020304" pitchFamily="18" charset="0"/>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2"/>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1538522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2842852"/>
            <a:ext cx="20631623"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Входное тестирование по английскому языку</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01065" y="6641977"/>
            <a:ext cx="21506374" cy="588162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r>
              <a:rPr lang="ru-RU" sz="4400" b="0" i="0" dirty="0">
                <a:solidFill>
                  <a:schemeClr val="accent1">
                    <a:lumMod val="50000"/>
                  </a:schemeClr>
                </a:solidFill>
                <a:effectLst/>
                <a:latin typeface="HSE Sans" panose="02000000000000000000" pitchFamily="50" charset="-52"/>
              </a:rPr>
              <a:t>ВТ по английскому языку будет доступно для студентов 1 курса факультета физики в следующие слоты:</a:t>
            </a:r>
          </a:p>
          <a:p>
            <a:pPr algn="l"/>
            <a:endParaRPr lang="ru-RU" sz="4400" b="0" i="0" dirty="0">
              <a:solidFill>
                <a:schemeClr val="accent1">
                  <a:lumMod val="50000"/>
                </a:schemeClr>
              </a:solidFill>
              <a:effectLst/>
              <a:latin typeface="HSE Sans" panose="02000000000000000000" pitchFamily="50" charset="-52"/>
            </a:endParaRPr>
          </a:p>
          <a:p>
            <a:pPr algn="l">
              <a:buFont typeface="Arial" panose="020B0604020202020204" pitchFamily="34" charset="0"/>
              <a:buChar char="•"/>
            </a:pPr>
            <a:r>
              <a:rPr lang="ru-RU" sz="4400" b="0" i="0" dirty="0">
                <a:solidFill>
                  <a:schemeClr val="accent1">
                    <a:lumMod val="50000"/>
                  </a:schemeClr>
                </a:solidFill>
                <a:effectLst/>
                <a:latin typeface="HSE Sans" panose="02000000000000000000" pitchFamily="50" charset="-52"/>
              </a:rPr>
              <a:t> будут объявлены позже</a:t>
            </a:r>
          </a:p>
          <a:p>
            <a:pPr algn="l">
              <a:buFont typeface="Arial" panose="020B0604020202020204" pitchFamily="34" charset="0"/>
              <a:buChar char="•"/>
            </a:pPr>
            <a:endParaRPr lang="ru-RU" sz="4400" dirty="0">
              <a:solidFill>
                <a:schemeClr val="accent1">
                  <a:lumMod val="50000"/>
                </a:schemeClr>
              </a:solidFill>
              <a:latin typeface="HSE Sans" panose="02000000000000000000" pitchFamily="50" charset="-52"/>
            </a:endParaRPr>
          </a:p>
          <a:p>
            <a:pPr algn="l">
              <a:buFont typeface="Arial" panose="020B0604020202020204" pitchFamily="34" charset="0"/>
              <a:buChar char="•"/>
            </a:pPr>
            <a:endParaRPr lang="ru-RU" sz="4400" b="0" i="0" dirty="0">
              <a:solidFill>
                <a:schemeClr val="accent1">
                  <a:lumMod val="50000"/>
                </a:schemeClr>
              </a:solidFill>
              <a:effectLst/>
              <a:latin typeface="HSE Sans" panose="02000000000000000000" pitchFamily="50" charset="-52"/>
            </a:endParaRPr>
          </a:p>
          <a:p>
            <a:pPr algn="l"/>
            <a:r>
              <a:rPr lang="ru-RU" sz="4400" b="0" i="0" dirty="0">
                <a:solidFill>
                  <a:schemeClr val="accent1">
                    <a:lumMod val="50000"/>
                  </a:schemeClr>
                </a:solidFill>
                <a:effectLst/>
                <a:latin typeface="HSE Sans" panose="02000000000000000000" pitchFamily="50" charset="-52"/>
              </a:rPr>
              <a:t>Тестирование проводится </a:t>
            </a:r>
            <a:r>
              <a:rPr lang="ru-RU" sz="4400" b="1" i="0" dirty="0">
                <a:solidFill>
                  <a:schemeClr val="accent1">
                    <a:lumMod val="50000"/>
                  </a:schemeClr>
                </a:solidFill>
                <a:effectLst/>
                <a:latin typeface="HSE Sans" panose="02000000000000000000" pitchFamily="50" charset="-52"/>
              </a:rPr>
              <a:t>онлайн на платформе </a:t>
            </a:r>
            <a:r>
              <a:rPr lang="ru-RU" sz="4400" b="1" i="0" dirty="0" err="1">
                <a:solidFill>
                  <a:schemeClr val="accent1">
                    <a:lumMod val="50000"/>
                  </a:schemeClr>
                </a:solidFill>
                <a:effectLst/>
                <a:latin typeface="HSE Sans" panose="02000000000000000000" pitchFamily="50" charset="-52"/>
              </a:rPr>
              <a:t>СмартЛМС</a:t>
            </a:r>
            <a:r>
              <a:rPr lang="ru-RU" sz="4400" b="0" i="0" dirty="0">
                <a:solidFill>
                  <a:schemeClr val="accent1">
                    <a:lumMod val="50000"/>
                  </a:schemeClr>
                </a:solidFill>
                <a:effectLst/>
                <a:latin typeface="HSE Sans" panose="02000000000000000000" pitchFamily="50" charset="-52"/>
              </a:rPr>
              <a:t>. </a:t>
            </a:r>
            <a:r>
              <a:rPr lang="en-US" sz="4400" dirty="0">
                <a:solidFill>
                  <a:srgbClr val="007AC5"/>
                </a:solidFill>
                <a:latin typeface="HSE Sans" panose="02000000000000000000" pitchFamily="50" charset="-52"/>
                <a:hlinkClick r:id="rId2"/>
              </a:rPr>
              <a:t>https://edu.hse.ru/course/view.php?id=198225</a:t>
            </a:r>
            <a:r>
              <a:rPr lang="ru-RU" sz="4400" dirty="0">
                <a:solidFill>
                  <a:srgbClr val="007AC5"/>
                </a:solidFill>
                <a:latin typeface="HSE Sans" panose="02000000000000000000" pitchFamily="50" charset="-52"/>
                <a:hlinkClick r:id="rId2"/>
              </a:rPr>
              <a:t> </a:t>
            </a:r>
            <a:endParaRPr lang="ru-RU" sz="4400" b="0" i="0" dirty="0">
              <a:solidFill>
                <a:srgbClr val="000000"/>
              </a:solidFill>
              <a:effectLst/>
              <a:latin typeface="HSE Sans" panose="02000000000000000000" pitchFamily="50" charset="-52"/>
            </a:endParaRPr>
          </a:p>
        </p:txBody>
      </p:sp>
      <p:sp>
        <p:nvSpPr>
          <p:cNvPr id="61" name="Заголовок основного текста"/>
          <p:cNvSpPr txBox="1"/>
          <p:nvPr/>
        </p:nvSpPr>
        <p:spPr>
          <a:xfrm>
            <a:off x="1226606" y="5220907"/>
            <a:ext cx="16073438"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HSE Sans" panose="02000000000000000000" pitchFamily="50" charset="-52"/>
              </a:rPr>
              <a:t>Все студенты, зачисленные на 1 курс, должны будут пройти Входное тестирование по английскому языку (ВТ).</a:t>
            </a: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3116190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2321496"/>
            <a:ext cx="20631623"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учебно-ознакомительная практика </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26606" y="5129808"/>
            <a:ext cx="21506374" cy="82089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r>
              <a:rPr lang="ru-RU" sz="4800" b="1" i="0" dirty="0">
                <a:solidFill>
                  <a:schemeClr val="accent1">
                    <a:lumMod val="50000"/>
                  </a:schemeClr>
                </a:solidFill>
                <a:effectLst/>
                <a:latin typeface="HSE Sans" panose="02000000000000000000" pitchFamily="50" charset="-52"/>
              </a:rPr>
              <a:t>Цель</a:t>
            </a:r>
            <a:r>
              <a:rPr lang="ru-RU" sz="4800" b="0" i="0" dirty="0">
                <a:solidFill>
                  <a:schemeClr val="accent1">
                    <a:lumMod val="50000"/>
                  </a:schemeClr>
                </a:solidFill>
                <a:effectLst/>
                <a:latin typeface="HSE Sans" panose="02000000000000000000" pitchFamily="50" charset="-52"/>
              </a:rPr>
              <a:t> – обеспечить доступ к актуальной и объективной информации о возможностях научной работы в базовых организациях ФФ. </a:t>
            </a:r>
          </a:p>
          <a:p>
            <a:pPr algn="l"/>
            <a:r>
              <a:rPr lang="ru-RU" sz="4800" b="1" i="0" dirty="0">
                <a:solidFill>
                  <a:schemeClr val="accent1">
                    <a:lumMod val="50000"/>
                  </a:schemeClr>
                </a:solidFill>
                <a:effectLst/>
                <a:latin typeface="HSE Sans" panose="02000000000000000000" pitchFamily="50" charset="-52"/>
              </a:rPr>
              <a:t>1 модуль: </a:t>
            </a:r>
            <a:r>
              <a:rPr lang="ru-RU" sz="4800" b="0" i="0" dirty="0">
                <a:solidFill>
                  <a:schemeClr val="accent1">
                    <a:lumMod val="50000"/>
                  </a:schemeClr>
                </a:solidFill>
                <a:effectLst/>
                <a:latin typeface="HSE Sans" panose="02000000000000000000" pitchFamily="50" charset="-52"/>
              </a:rPr>
              <a:t>Ознакомительные лекции для студентов</a:t>
            </a:r>
          </a:p>
          <a:p>
            <a:pPr algn="l"/>
            <a:r>
              <a:rPr lang="ru-RU" sz="2800" dirty="0">
                <a:solidFill>
                  <a:schemeClr val="accent1">
                    <a:lumMod val="50000"/>
                  </a:schemeClr>
                </a:solidFill>
                <a:latin typeface="HSE Sans" panose="02000000000000000000" pitchFamily="50" charset="-52"/>
              </a:rPr>
              <a:t>9 сентября (вторник) – ИФП - 14.40 – ауд. Б-802</a:t>
            </a:r>
            <a:br>
              <a:rPr lang="ru-RU" sz="2800" dirty="0">
                <a:solidFill>
                  <a:schemeClr val="accent1">
                    <a:lumMod val="50000"/>
                  </a:schemeClr>
                </a:solidFill>
                <a:latin typeface="HSE Sans" panose="02000000000000000000" pitchFamily="50" charset="-52"/>
              </a:rPr>
            </a:br>
            <a:r>
              <a:rPr lang="ru-RU" sz="2800" dirty="0">
                <a:solidFill>
                  <a:schemeClr val="accent1">
                    <a:lumMod val="50000"/>
                  </a:schemeClr>
                </a:solidFill>
                <a:latin typeface="HSE Sans" panose="02000000000000000000" pitchFamily="50" charset="-52"/>
              </a:rPr>
              <a:t>16 сентября (вторник)  – ИФТТ - 14.40 – ауд. Б-802 </a:t>
            </a:r>
            <a:br>
              <a:rPr lang="ru-RU" sz="2800" dirty="0">
                <a:solidFill>
                  <a:schemeClr val="accent1">
                    <a:lumMod val="50000"/>
                  </a:schemeClr>
                </a:solidFill>
                <a:latin typeface="HSE Sans" panose="02000000000000000000" pitchFamily="50" charset="-52"/>
              </a:rPr>
            </a:br>
            <a:r>
              <a:rPr lang="ru-RU" sz="2800" dirty="0">
                <a:solidFill>
                  <a:schemeClr val="accent1">
                    <a:lumMod val="50000"/>
                  </a:schemeClr>
                </a:solidFill>
                <a:latin typeface="HSE Sans" panose="02000000000000000000" pitchFamily="50" charset="-52"/>
              </a:rPr>
              <a:t>23 сентября (вторник)  – ИОФ - 14.40 – ауд. Б-802 </a:t>
            </a:r>
            <a:br>
              <a:rPr lang="ru-RU" sz="2800" dirty="0">
                <a:solidFill>
                  <a:schemeClr val="accent1">
                    <a:lumMod val="50000"/>
                  </a:schemeClr>
                </a:solidFill>
                <a:latin typeface="HSE Sans" panose="02000000000000000000" pitchFamily="50" charset="-52"/>
              </a:rPr>
            </a:br>
            <a:r>
              <a:rPr lang="ru-RU" sz="2800" dirty="0">
                <a:solidFill>
                  <a:schemeClr val="accent1">
                    <a:lumMod val="50000"/>
                  </a:schemeClr>
                </a:solidFill>
                <a:latin typeface="HSE Sans" panose="02000000000000000000" pitchFamily="50" charset="-52"/>
              </a:rPr>
              <a:t>30 сентября (вторник) – ИТФ - 14.40 – ауд. Б-802 </a:t>
            </a:r>
            <a:br>
              <a:rPr lang="ru-RU" sz="2800" dirty="0">
                <a:solidFill>
                  <a:schemeClr val="accent1">
                    <a:lumMod val="50000"/>
                  </a:schemeClr>
                </a:solidFill>
                <a:latin typeface="HSE Sans" panose="02000000000000000000" pitchFamily="50" charset="-52"/>
              </a:rPr>
            </a:br>
            <a:r>
              <a:rPr lang="ru-RU" sz="2800" dirty="0">
                <a:solidFill>
                  <a:schemeClr val="accent1">
                    <a:lumMod val="50000"/>
                  </a:schemeClr>
                </a:solidFill>
                <a:latin typeface="HSE Sans" panose="02000000000000000000" pitchFamily="50" charset="-52"/>
              </a:rPr>
              <a:t>7 октября (вторник) – ИСАН - 14.40 – ауд. Б-802 </a:t>
            </a:r>
            <a:br>
              <a:rPr lang="ru-RU" sz="2800" dirty="0">
                <a:solidFill>
                  <a:schemeClr val="accent1">
                    <a:lumMod val="50000"/>
                  </a:schemeClr>
                </a:solidFill>
                <a:latin typeface="HSE Sans" panose="02000000000000000000" pitchFamily="50" charset="-52"/>
              </a:rPr>
            </a:br>
            <a:r>
              <a:rPr lang="ru-RU" sz="2800" dirty="0">
                <a:solidFill>
                  <a:schemeClr val="accent1">
                    <a:lumMod val="50000"/>
                  </a:schemeClr>
                </a:solidFill>
                <a:latin typeface="HSE Sans" panose="02000000000000000000" pitchFamily="50" charset="-52"/>
              </a:rPr>
              <a:t>14 октября (вторник) – ИРЭ - 14.40 – ауд. Б-802</a:t>
            </a:r>
            <a:br>
              <a:rPr lang="ru-RU" sz="2800" dirty="0">
                <a:solidFill>
                  <a:schemeClr val="accent1">
                    <a:lumMod val="50000"/>
                  </a:schemeClr>
                </a:solidFill>
                <a:latin typeface="HSE Sans" panose="02000000000000000000" pitchFamily="50" charset="-52"/>
              </a:rPr>
            </a:br>
            <a:r>
              <a:rPr lang="ru-RU" sz="2800" dirty="0">
                <a:solidFill>
                  <a:schemeClr val="accent1">
                    <a:lumMod val="50000"/>
                  </a:schemeClr>
                </a:solidFill>
                <a:latin typeface="HSE Sans" panose="02000000000000000000" pitchFamily="50" charset="-52"/>
              </a:rPr>
              <a:t>21 октября (вторник)  – ИКИ - 14.40 – ауд. Б-802</a:t>
            </a:r>
          </a:p>
          <a:p>
            <a:pPr algn="l"/>
            <a:r>
              <a:rPr lang="ru-RU" sz="4800" b="1" i="0" dirty="0">
                <a:solidFill>
                  <a:schemeClr val="accent1">
                    <a:lumMod val="50000"/>
                  </a:schemeClr>
                </a:solidFill>
                <a:effectLst/>
                <a:latin typeface="HSE Sans" panose="02000000000000000000" pitchFamily="50" charset="-52"/>
              </a:rPr>
              <a:t>3 модуль: </a:t>
            </a:r>
            <a:r>
              <a:rPr lang="ru-RU" sz="4800" b="0" i="0" dirty="0">
                <a:solidFill>
                  <a:schemeClr val="accent1">
                    <a:lumMod val="50000"/>
                  </a:schemeClr>
                </a:solidFill>
                <a:effectLst/>
                <a:latin typeface="HSE Sans" panose="02000000000000000000" pitchFamily="50" charset="-52"/>
              </a:rPr>
              <a:t>Экскурсии в базовые институты</a:t>
            </a:r>
            <a:endParaRPr lang="ru-RU" sz="4800" dirty="0">
              <a:solidFill>
                <a:schemeClr val="accent1">
                  <a:lumMod val="50000"/>
                </a:schemeClr>
              </a:solidFill>
              <a:latin typeface="HSE Sans" panose="02000000000000000000" pitchFamily="50" charset="-52"/>
            </a:endParaRPr>
          </a:p>
          <a:p>
            <a:pPr algn="l"/>
            <a:r>
              <a:rPr lang="ru-RU" sz="4800" b="0" i="0" dirty="0">
                <a:solidFill>
                  <a:schemeClr val="accent1">
                    <a:lumMod val="50000"/>
                  </a:schemeClr>
                </a:solidFill>
                <a:effectLst/>
                <a:latin typeface="HSE Sans" panose="02000000000000000000" pitchFamily="50" charset="-52"/>
              </a:rPr>
              <a:t>В конце 3 модуля студенты составляют отчет по учебно-ознакомительной практике. </a:t>
            </a:r>
          </a:p>
        </p:txBody>
      </p:sp>
      <p:sp>
        <p:nvSpPr>
          <p:cNvPr id="61" name="Заголовок основного текста"/>
          <p:cNvSpPr txBox="1"/>
          <p:nvPr/>
        </p:nvSpPr>
        <p:spPr>
          <a:xfrm>
            <a:off x="1226606" y="3545632"/>
            <a:ext cx="22774706" cy="13249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sz="4000" dirty="0">
                <a:latin typeface="HSE Sans" panose="02000000000000000000" pitchFamily="50" charset="-52"/>
              </a:rPr>
              <a:t>Учебная практика включает в себя знакомство с базовыми кафедрами, темами исследований, учеными базовых институтов РАН. </a:t>
            </a: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2"/>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2540114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3134853"/>
            <a:ext cx="20631623"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Коммуникация с учебным офисом</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26606" y="6209929"/>
            <a:ext cx="21506374" cy="689767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marL="685800" indent="-685800" algn="l">
              <a:buFont typeface="Arial" panose="020B0604020202020204" pitchFamily="34" charset="0"/>
              <a:buChar char="•"/>
            </a:pPr>
            <a:r>
              <a:rPr lang="ru-RU" sz="6000" dirty="0">
                <a:solidFill>
                  <a:schemeClr val="accent1">
                    <a:lumMod val="50000"/>
                  </a:schemeClr>
                </a:solidFill>
                <a:latin typeface="HSE Sans" panose="02000000000000000000" pitchFamily="50" charset="-52"/>
              </a:rPr>
              <a:t>Через общую почту потока – нужно создать</a:t>
            </a:r>
          </a:p>
          <a:p>
            <a:pPr marL="685800" indent="-685800" algn="l">
              <a:buFont typeface="Arial" panose="020B0604020202020204" pitchFamily="34" charset="0"/>
              <a:buChar char="•"/>
            </a:pPr>
            <a:endParaRPr lang="ru-RU" sz="6000" dirty="0">
              <a:solidFill>
                <a:schemeClr val="accent1">
                  <a:lumMod val="50000"/>
                </a:schemeClr>
              </a:solidFill>
              <a:latin typeface="HSE Sans" panose="02000000000000000000" pitchFamily="50" charset="-52"/>
            </a:endParaRPr>
          </a:p>
          <a:p>
            <a:pPr marL="685800" indent="-685800" algn="l">
              <a:buFont typeface="Arial" panose="020B0604020202020204" pitchFamily="34" charset="0"/>
              <a:buChar char="•"/>
            </a:pPr>
            <a:r>
              <a:rPr lang="ru-RU" sz="6000" i="0" dirty="0">
                <a:solidFill>
                  <a:schemeClr val="accent1">
                    <a:lumMod val="50000"/>
                  </a:schemeClr>
                </a:solidFill>
                <a:effectLst/>
                <a:latin typeface="HSE Sans" panose="02000000000000000000" pitchFamily="50" charset="-52"/>
              </a:rPr>
              <a:t>Через </a:t>
            </a:r>
            <a:r>
              <a:rPr lang="en-US" sz="6000" i="0" dirty="0" err="1">
                <a:solidFill>
                  <a:schemeClr val="accent1">
                    <a:lumMod val="50000"/>
                  </a:schemeClr>
                </a:solidFill>
                <a:effectLst/>
                <a:latin typeface="HSE Sans" panose="02000000000000000000" pitchFamily="50" charset="-52"/>
              </a:rPr>
              <a:t>SmartLMS</a:t>
            </a:r>
            <a:endParaRPr lang="ru-RU" sz="6000" i="0" dirty="0">
              <a:solidFill>
                <a:schemeClr val="accent1">
                  <a:lumMod val="50000"/>
                </a:schemeClr>
              </a:solidFill>
              <a:effectLst/>
              <a:latin typeface="HSE Sans" panose="02000000000000000000" pitchFamily="50" charset="-52"/>
            </a:endParaRPr>
          </a:p>
          <a:p>
            <a:pPr marL="685800" indent="-685800" algn="l">
              <a:buFont typeface="Arial" panose="020B0604020202020204" pitchFamily="34" charset="0"/>
              <a:buChar char="•"/>
            </a:pPr>
            <a:endParaRPr lang="en-US" sz="6000" i="0" dirty="0">
              <a:solidFill>
                <a:schemeClr val="accent1">
                  <a:lumMod val="50000"/>
                </a:schemeClr>
              </a:solidFill>
              <a:effectLst/>
              <a:latin typeface="HSE Sans" panose="02000000000000000000" pitchFamily="50" charset="-52"/>
            </a:endParaRPr>
          </a:p>
          <a:p>
            <a:pPr marL="685800" indent="-685800" algn="l">
              <a:buFont typeface="Arial" panose="020B0604020202020204" pitchFamily="34" charset="0"/>
              <a:buChar char="•"/>
            </a:pPr>
            <a:r>
              <a:rPr lang="ru-RU" sz="6000" dirty="0">
                <a:solidFill>
                  <a:schemeClr val="accent1">
                    <a:lumMod val="50000"/>
                  </a:schemeClr>
                </a:solidFill>
                <a:latin typeface="HSE Sans" panose="02000000000000000000" pitchFamily="50" charset="-52"/>
              </a:rPr>
              <a:t>Через </a:t>
            </a:r>
            <a:r>
              <a:rPr lang="ru-RU" sz="6000" dirty="0">
                <a:solidFill>
                  <a:srgbClr val="013360"/>
                </a:solidFill>
                <a:latin typeface="HSE Sans" panose="02000000000000000000" pitchFamily="50" charset="-52"/>
              </a:rPr>
              <a:t>корпоративную</a:t>
            </a:r>
            <a:r>
              <a:rPr lang="ru-RU" sz="6000" dirty="0">
                <a:solidFill>
                  <a:schemeClr val="accent1">
                    <a:lumMod val="50000"/>
                  </a:schemeClr>
                </a:solidFill>
                <a:latin typeface="HSE Sans" panose="02000000000000000000" pitchFamily="50" charset="-52"/>
              </a:rPr>
              <a:t> почту. </a:t>
            </a:r>
            <a:r>
              <a:rPr lang="ru-RU" sz="6000" dirty="0">
                <a:solidFill>
                  <a:srgbClr val="253957"/>
                </a:solidFill>
                <a:latin typeface="HSE Sans" panose="02000000000000000000" pitchFamily="50" charset="-52"/>
              </a:rPr>
              <a:t>С</a:t>
            </a:r>
            <a:r>
              <a:rPr lang="ru-RU" sz="6000" dirty="0">
                <a:solidFill>
                  <a:srgbClr val="253957"/>
                </a:solidFill>
                <a:latin typeface="HSE Sans" panose="02000000000000000000" pitchFamily="50" charset="-52"/>
                <a:ea typeface="Times New Roman" panose="02020603050405020304" pitchFamily="18" charset="0"/>
              </a:rPr>
              <a:t>тудент обязательно должен </a:t>
            </a:r>
            <a:r>
              <a:rPr lang="ru-RU" sz="6000" u="sng" dirty="0">
                <a:solidFill>
                  <a:srgbClr val="253957"/>
                </a:solidFill>
                <a:latin typeface="HSE Sans" panose="02000000000000000000" pitchFamily="50" charset="-52"/>
                <a:ea typeface="Times New Roman" panose="02020603050405020304" pitchFamily="18" charset="0"/>
                <a:hlinkClick r:id="rId2"/>
              </a:rPr>
              <a:t>активировать запись</a:t>
            </a:r>
            <a:r>
              <a:rPr lang="ru-RU" sz="6000" dirty="0">
                <a:solidFill>
                  <a:srgbClr val="253957"/>
                </a:solidFill>
                <a:latin typeface="HSE Sans" panose="02000000000000000000" pitchFamily="50" charset="-52"/>
                <a:ea typeface="Times New Roman" panose="02020603050405020304" pitchFamily="18" charset="0"/>
              </a:rPr>
              <a:t> в почте на Яндексе.</a:t>
            </a:r>
            <a:endParaRPr lang="ru-RU" sz="6000" i="0" dirty="0">
              <a:solidFill>
                <a:srgbClr val="253957"/>
              </a:solidFill>
              <a:effectLst/>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3862736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3134853"/>
            <a:ext cx="20631623"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Подача медицинских справок и иных заявлений</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26606" y="6209929"/>
            <a:ext cx="21506374" cy="689767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r>
              <a:rPr lang="ru-RU" sz="6000" dirty="0">
                <a:solidFill>
                  <a:schemeClr val="accent1">
                    <a:lumMod val="50000"/>
                  </a:schemeClr>
                </a:solidFill>
                <a:latin typeface="HSE Sans" panose="02000000000000000000" pitchFamily="50" charset="-52"/>
              </a:rPr>
              <a:t>Все медицинские справки и иные документы, подтверждающие уважительную причину неявки, должны быть поданы через электронный сервис Центра Студент.</a:t>
            </a:r>
          </a:p>
          <a:p>
            <a:pPr algn="l"/>
            <a:endParaRPr lang="ru-RU" sz="6000" dirty="0">
              <a:solidFill>
                <a:schemeClr val="accent1">
                  <a:lumMod val="50000"/>
                </a:schemeClr>
              </a:solidFill>
              <a:latin typeface="HSE Sans" panose="02000000000000000000" pitchFamily="50" charset="-52"/>
            </a:endParaRPr>
          </a:p>
          <a:p>
            <a:pPr algn="l"/>
            <a:r>
              <a:rPr lang="ru-RU" sz="6000" dirty="0">
                <a:solidFill>
                  <a:schemeClr val="accent1">
                    <a:lumMod val="50000"/>
                  </a:schemeClr>
                </a:solidFill>
                <a:latin typeface="HSE Sans" panose="02000000000000000000" pitchFamily="50" charset="-52"/>
              </a:rPr>
              <a:t>Подробнее: </a:t>
            </a:r>
            <a:r>
              <a:rPr lang="en-US" sz="6000" dirty="0">
                <a:solidFill>
                  <a:schemeClr val="accent1">
                    <a:lumMod val="50000"/>
                  </a:schemeClr>
                </a:solidFill>
                <a:latin typeface="HSE Sans" panose="02000000000000000000" pitchFamily="50" charset="-52"/>
                <a:hlinkClick r:id="rId2"/>
              </a:rPr>
              <a:t>https://www.hse.ru/ba/physics/meddoc</a:t>
            </a:r>
            <a:r>
              <a:rPr lang="ru-RU" sz="6000" dirty="0">
                <a:solidFill>
                  <a:schemeClr val="accent1">
                    <a:lumMod val="50000"/>
                  </a:schemeClr>
                </a:solidFill>
                <a:latin typeface="HSE Sans" panose="02000000000000000000" pitchFamily="50" charset="-52"/>
              </a:rPr>
              <a:t> </a:t>
            </a: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1889578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3134853"/>
            <a:ext cx="20631623"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err="1">
                <a:latin typeface="HSE Sans" panose="02000000000000000000" pitchFamily="50" charset="-52"/>
              </a:rPr>
              <a:t>Попаткус</a:t>
            </a:r>
            <a:endParaRPr lang="ru-RU" dirty="0">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2"/>
          <a:stretch>
            <a:fillRect/>
          </a:stretch>
        </p:blipFill>
        <p:spPr>
          <a:xfrm>
            <a:off x="1226606" y="586180"/>
            <a:ext cx="1199579" cy="1199579"/>
          </a:xfrm>
          <a:prstGeom prst="rect">
            <a:avLst/>
          </a:prstGeom>
          <a:ln w="12700">
            <a:miter lim="400000"/>
          </a:ln>
        </p:spPr>
      </p:pic>
      <p:sp>
        <p:nvSpPr>
          <p:cNvPr id="8" name="Прямоугольник 7"/>
          <p:cNvSpPr/>
          <p:nvPr/>
        </p:nvSpPr>
        <p:spPr>
          <a:xfrm>
            <a:off x="1030760" y="4470997"/>
            <a:ext cx="22322480" cy="3046988"/>
          </a:xfrm>
          <a:prstGeom prst="rect">
            <a:avLst/>
          </a:prstGeom>
        </p:spPr>
        <p:txBody>
          <a:bodyPr wrap="square">
            <a:spAutoFit/>
          </a:bodyPr>
          <a:lstStyle/>
          <a:p>
            <a:pPr algn="l"/>
            <a:r>
              <a:rPr lang="ru-RU" sz="4800" dirty="0">
                <a:solidFill>
                  <a:schemeClr val="accent1">
                    <a:lumMod val="50000"/>
                  </a:schemeClr>
                </a:solidFill>
                <a:latin typeface="HSE Sans" panose="02000000000000000000" pitchFamily="50" charset="-52"/>
              </a:rPr>
              <a:t>Положение о промежуточной аттестации и текущем контроле успеваемости студентов НИУ ВШЭ (ПОПАТКУС) регулирует взаимоотношения студентов, преподавателей и административных сотрудников при организации главного процесса в университета — образования. </a:t>
            </a:r>
          </a:p>
        </p:txBody>
      </p:sp>
      <p:sp>
        <p:nvSpPr>
          <p:cNvPr id="9" name="Прямоугольник 8"/>
          <p:cNvSpPr/>
          <p:nvPr/>
        </p:nvSpPr>
        <p:spPr>
          <a:xfrm>
            <a:off x="1390800" y="7773685"/>
            <a:ext cx="22572292" cy="2585323"/>
          </a:xfrm>
          <a:prstGeom prst="rect">
            <a:avLst/>
          </a:prstGeom>
        </p:spPr>
        <p:txBody>
          <a:bodyPr wrap="square">
            <a:spAutoFit/>
          </a:bodyPr>
          <a:lstStyle/>
          <a:p>
            <a:pPr marL="685800" indent="-685800" algn="l">
              <a:buFont typeface="Arial" panose="020B0604020202020204" pitchFamily="34" charset="0"/>
              <a:buChar char="•"/>
            </a:pPr>
            <a:r>
              <a:rPr lang="ru-RU" sz="5400" dirty="0">
                <a:solidFill>
                  <a:schemeClr val="accent1">
                    <a:lumMod val="50000"/>
                  </a:schemeClr>
                </a:solidFill>
                <a:latin typeface="HSE Sans" panose="02000000000000000000" pitchFamily="50" charset="-52"/>
                <a:hlinkClick r:id="rId3"/>
              </a:rPr>
              <a:t>Ссылка на документ</a:t>
            </a:r>
            <a:endParaRPr lang="ru-RU" sz="5400" dirty="0">
              <a:solidFill>
                <a:schemeClr val="accent1">
                  <a:lumMod val="50000"/>
                </a:schemeClr>
              </a:solidFill>
              <a:latin typeface="HSE Sans" panose="02000000000000000000" pitchFamily="50" charset="-52"/>
            </a:endParaRPr>
          </a:p>
          <a:p>
            <a:pPr marL="685800" indent="-685800" algn="l">
              <a:buFont typeface="Arial" panose="020B0604020202020204" pitchFamily="34" charset="0"/>
              <a:buChar char="•"/>
            </a:pPr>
            <a:endParaRPr lang="ru-RU" sz="5400" dirty="0">
              <a:solidFill>
                <a:schemeClr val="accent1">
                  <a:lumMod val="50000"/>
                </a:schemeClr>
              </a:solidFill>
              <a:latin typeface="HSE Sans" panose="02000000000000000000" pitchFamily="50" charset="-52"/>
            </a:endParaRPr>
          </a:p>
          <a:p>
            <a:pPr marL="685800" indent="-685800" algn="l">
              <a:buFont typeface="Arial" panose="020B0604020202020204" pitchFamily="34" charset="0"/>
              <a:buChar char="•"/>
            </a:pPr>
            <a:r>
              <a:rPr lang="ru-RU" sz="5400" dirty="0">
                <a:solidFill>
                  <a:schemeClr val="accent1">
                    <a:lumMod val="50000"/>
                  </a:schemeClr>
                </a:solidFill>
                <a:latin typeface="HSE Sans" panose="02000000000000000000" pitchFamily="50" charset="-52"/>
              </a:rPr>
              <a:t>Новая редакция ПОПАТКУС: </a:t>
            </a:r>
            <a:r>
              <a:rPr lang="ru-RU" sz="5400" dirty="0">
                <a:solidFill>
                  <a:schemeClr val="accent1">
                    <a:lumMod val="50000"/>
                  </a:schemeClr>
                </a:solidFill>
                <a:latin typeface="HSE Sans" panose="02000000000000000000" pitchFamily="50" charset="-52"/>
                <a:hlinkClick r:id="rId4"/>
              </a:rPr>
              <a:t>вопрос-ответ</a:t>
            </a:r>
            <a:endParaRPr lang="ru-RU" sz="5400" dirty="0">
              <a:solidFill>
                <a:schemeClr val="accent1">
                  <a:lumMod val="50000"/>
                </a:schemeClr>
              </a:solidFill>
              <a:latin typeface="HSE Sans" panose="02000000000000000000" pitchFamily="50" charset="-52"/>
            </a:endParaRPr>
          </a:p>
        </p:txBody>
      </p:sp>
    </p:spTree>
    <p:extLst>
      <p:ext uri="{BB962C8B-B14F-4D97-AF65-F5344CB8AC3E}">
        <p14:creationId xmlns:p14="http://schemas.microsoft.com/office/powerpoint/2010/main" val="1174427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9" y="2972786"/>
            <a:ext cx="16073440"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Полезные ссылки</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01065" y="4553747"/>
            <a:ext cx="21506374" cy="79698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marL="685800" indent="-685800" algn="l">
              <a:buFont typeface="Arial" panose="020B0604020202020204" pitchFamily="34" charset="0"/>
              <a:buChar char="•"/>
            </a:pPr>
            <a:r>
              <a:rPr lang="ru-RU" sz="4800" b="0" i="0" u="none" strike="noStrike" dirty="0">
                <a:solidFill>
                  <a:srgbClr val="007AC5"/>
                </a:solidFill>
                <a:effectLst/>
                <a:latin typeface="HSE Sans" panose="02000000000000000000" pitchFamily="50" charset="-52"/>
                <a:hlinkClick r:id="rId2"/>
              </a:rPr>
              <a:t>Первокурсникам 202</a:t>
            </a:r>
            <a:r>
              <a:rPr lang="ru-RU" sz="4800" b="0" i="0" u="none" strike="noStrike" dirty="0">
                <a:solidFill>
                  <a:srgbClr val="007AC5"/>
                </a:solidFill>
                <a:effectLst/>
                <a:latin typeface="HSE Sans" panose="02000000000000000000" pitchFamily="50" charset="-52"/>
              </a:rPr>
              <a:t>5</a:t>
            </a:r>
            <a:endParaRPr lang="ru-RU" sz="4800" b="0" i="0" u="none" strike="noStrike" dirty="0">
              <a:solidFill>
                <a:srgbClr val="007AC5"/>
              </a:solidFill>
              <a:effectLst/>
              <a:latin typeface="HSE Sans" panose="02000000000000000000" pitchFamily="50" charset="-52"/>
              <a:hlinkClick r:id="rId3"/>
            </a:endParaRPr>
          </a:p>
          <a:p>
            <a:pPr marL="685800" indent="-685800" algn="l">
              <a:buFont typeface="Arial" panose="020B0604020202020204" pitchFamily="34" charset="0"/>
              <a:buChar char="•"/>
            </a:pPr>
            <a:r>
              <a:rPr lang="ru-RU" sz="4800" b="0" i="0" u="none" strike="noStrike" dirty="0">
                <a:solidFill>
                  <a:srgbClr val="007AC5"/>
                </a:solidFill>
                <a:effectLst/>
                <a:latin typeface="HSE Sans" panose="02000000000000000000" pitchFamily="50" charset="-52"/>
                <a:hlinkClick r:id="rId3"/>
              </a:rPr>
              <a:t>Как до нас добраться?</a:t>
            </a:r>
            <a:r>
              <a:rPr lang="ru-RU" sz="4800" b="0" i="0" dirty="0">
                <a:solidFill>
                  <a:srgbClr val="000000"/>
                </a:solidFill>
                <a:effectLst/>
                <a:latin typeface="HSE Sans" panose="02000000000000000000" pitchFamily="50" charset="-52"/>
              </a:rPr>
              <a:t> </a:t>
            </a:r>
            <a:r>
              <a:rPr lang="ru-RU" sz="4800" b="0" i="0" dirty="0">
                <a:solidFill>
                  <a:srgbClr val="013360"/>
                </a:solidFill>
                <a:effectLst/>
                <a:latin typeface="HSE Sans" panose="02000000000000000000" pitchFamily="50" charset="-52"/>
              </a:rPr>
              <a:t>- навигация по кампусу на Старой Басманной</a:t>
            </a:r>
          </a:p>
          <a:p>
            <a:pPr marL="685800" indent="-685800" algn="l">
              <a:buFont typeface="Arial" panose="020B0604020202020204" pitchFamily="34" charset="0"/>
              <a:buChar char="•"/>
            </a:pPr>
            <a:r>
              <a:rPr lang="ru-RU" sz="4800" b="0" i="0" u="none" strike="noStrike" dirty="0">
                <a:solidFill>
                  <a:srgbClr val="007AC5"/>
                </a:solidFill>
                <a:effectLst/>
                <a:latin typeface="HSE Sans" panose="02000000000000000000" pitchFamily="50" charset="-52"/>
                <a:hlinkClick r:id="rId4"/>
              </a:rPr>
              <a:t>Справочник учебного процесса</a:t>
            </a:r>
            <a:r>
              <a:rPr lang="ru-RU" sz="4800" b="0" i="0" dirty="0">
                <a:solidFill>
                  <a:srgbClr val="000000"/>
                </a:solidFill>
                <a:effectLst/>
                <a:latin typeface="HSE Sans" panose="02000000000000000000" pitchFamily="50" charset="-52"/>
              </a:rPr>
              <a:t> </a:t>
            </a:r>
            <a:r>
              <a:rPr lang="ru-RU" sz="4800" b="0" i="0" dirty="0">
                <a:solidFill>
                  <a:srgbClr val="013360"/>
                </a:solidFill>
                <a:effectLst/>
                <a:latin typeface="HSE Sans" panose="02000000000000000000" pitchFamily="50" charset="-52"/>
              </a:rPr>
              <a:t>– в нем можно найти ответы на все вопросы об учебном процессе в Вышке</a:t>
            </a:r>
          </a:p>
          <a:p>
            <a:pPr marL="685800" indent="-685800" algn="l">
              <a:buFont typeface="Arial" panose="020B0604020202020204" pitchFamily="34" charset="0"/>
              <a:buChar char="•"/>
            </a:pPr>
            <a:r>
              <a:rPr lang="ru-RU" sz="4800" b="0" i="0" dirty="0">
                <a:solidFill>
                  <a:srgbClr val="013360"/>
                </a:solidFill>
                <a:effectLst/>
                <a:latin typeface="HSE Sans" panose="02000000000000000000" pitchFamily="50" charset="-52"/>
              </a:rPr>
              <a:t>Локальные положения и регламенты можно найти в соответствующем</a:t>
            </a:r>
            <a:r>
              <a:rPr lang="ru-RU" sz="4800" b="0" i="0" dirty="0">
                <a:solidFill>
                  <a:srgbClr val="000000"/>
                </a:solidFill>
                <a:effectLst/>
                <a:latin typeface="HSE Sans" panose="02000000000000000000" pitchFamily="50" charset="-52"/>
              </a:rPr>
              <a:t> </a:t>
            </a:r>
            <a:r>
              <a:rPr lang="ru-RU" sz="4800" b="0" i="0" u="none" strike="noStrike" dirty="0">
                <a:solidFill>
                  <a:srgbClr val="007AC5"/>
                </a:solidFill>
                <a:effectLst/>
                <a:latin typeface="HSE Sans" panose="02000000000000000000" pitchFamily="50" charset="-52"/>
                <a:hlinkClick r:id="rId4"/>
              </a:rPr>
              <a:t>разделе</a:t>
            </a:r>
            <a:endParaRPr lang="ru-RU" sz="4800" b="0" i="0" dirty="0">
              <a:solidFill>
                <a:srgbClr val="000000"/>
              </a:solidFill>
              <a:effectLst/>
              <a:latin typeface="HSE Sans" panose="02000000000000000000" pitchFamily="50" charset="-52"/>
            </a:endParaRPr>
          </a:p>
          <a:p>
            <a:pPr marL="685800" indent="-685800" algn="l">
              <a:buFont typeface="Arial" panose="020B0604020202020204" pitchFamily="34" charset="0"/>
              <a:buChar char="•"/>
            </a:pPr>
            <a:r>
              <a:rPr lang="ru-RU" sz="4800" b="0" i="0" u="none" strike="noStrike" dirty="0">
                <a:solidFill>
                  <a:srgbClr val="007AC5"/>
                </a:solidFill>
                <a:effectLst/>
                <a:latin typeface="HSE Sans" panose="02000000000000000000" pitchFamily="50" charset="-52"/>
                <a:hlinkClick r:id="rId5"/>
              </a:rPr>
              <a:t>Почемучник</a:t>
            </a:r>
            <a:r>
              <a:rPr lang="ru-RU" sz="4800" b="0" i="0" u="none" strike="noStrike" dirty="0">
                <a:solidFill>
                  <a:srgbClr val="007AC5"/>
                </a:solidFill>
                <a:effectLst/>
                <a:latin typeface="HSE Sans" panose="02000000000000000000" pitchFamily="50" charset="-52"/>
              </a:rPr>
              <a:t> </a:t>
            </a:r>
            <a:r>
              <a:rPr lang="ru-RU" sz="4800" b="0" i="0" dirty="0">
                <a:solidFill>
                  <a:srgbClr val="000000"/>
                </a:solidFill>
                <a:effectLst/>
                <a:latin typeface="HSE Sans" panose="02000000000000000000" pitchFamily="50" charset="-52"/>
              </a:rPr>
              <a:t> -  </a:t>
            </a:r>
            <a:r>
              <a:rPr lang="ru-RU" sz="4800" b="0" i="0" dirty="0">
                <a:solidFill>
                  <a:srgbClr val="013360"/>
                </a:solidFill>
                <a:effectLst/>
                <a:latin typeface="HSE Sans" panose="02000000000000000000" pitchFamily="50" charset="-52"/>
              </a:rPr>
              <a:t>палочка-выручалочка любого первокурсника</a:t>
            </a:r>
          </a:p>
          <a:p>
            <a:pPr marL="685800" indent="-685800" algn="l">
              <a:buFont typeface="Arial" panose="020B0604020202020204" pitchFamily="34" charset="0"/>
              <a:buChar char="•"/>
            </a:pPr>
            <a:r>
              <a:rPr lang="ru-RU" sz="4800" b="0" i="0" u="none" strike="noStrike" dirty="0">
                <a:solidFill>
                  <a:srgbClr val="007AC5"/>
                </a:solidFill>
                <a:effectLst/>
                <a:latin typeface="HSE Sans" panose="02000000000000000000" pitchFamily="50" charset="-52"/>
                <a:hlinkClick r:id="rId6"/>
              </a:rPr>
              <a:t>STUDLIFE</a:t>
            </a:r>
            <a:r>
              <a:rPr lang="ru-RU" sz="4800" b="0" i="0" dirty="0">
                <a:solidFill>
                  <a:srgbClr val="000000"/>
                </a:solidFill>
                <a:effectLst/>
                <a:latin typeface="HSE Sans" panose="02000000000000000000" pitchFamily="50" charset="-52"/>
              </a:rPr>
              <a:t> </a:t>
            </a:r>
            <a:r>
              <a:rPr lang="ru-RU" sz="4800" b="0" i="0" dirty="0">
                <a:solidFill>
                  <a:srgbClr val="013360"/>
                </a:solidFill>
                <a:effectLst/>
                <a:latin typeface="HSE Sans" panose="02000000000000000000" pitchFamily="50" charset="-52"/>
              </a:rPr>
              <a:t>- все про студенческую жизнь в НИУ ВШЭ</a:t>
            </a:r>
          </a:p>
          <a:p>
            <a:pPr marL="685800" indent="-685800" algn="l">
              <a:buFont typeface="Arial" panose="020B0604020202020204" pitchFamily="34" charset="0"/>
              <a:buChar char="•"/>
            </a:pPr>
            <a:r>
              <a:rPr lang="ru-RU" sz="4800" dirty="0">
                <a:latin typeface="HSE Sans" panose="02000000000000000000" pitchFamily="50" charset="-52"/>
                <a:hlinkClick r:id="rId7"/>
              </a:rPr>
              <a:t>Центр сервиса «Студент» </a:t>
            </a:r>
            <a:r>
              <a:rPr lang="ru-RU" sz="4800" dirty="0">
                <a:solidFill>
                  <a:srgbClr val="013360"/>
                </a:solidFill>
                <a:latin typeface="HSE Sans" panose="02000000000000000000" pitchFamily="50" charset="-52"/>
              </a:rPr>
              <a:t>- новый многофункциональный центр НИУ ВШЭ, который предоставляет услуги для студентов и выпускников.</a:t>
            </a:r>
          </a:p>
          <a:p>
            <a:pPr marL="685800" indent="-685800" algn="l">
              <a:buFont typeface="Arial" panose="020B0604020202020204" pitchFamily="34" charset="0"/>
              <a:buChar char="•"/>
            </a:pPr>
            <a:endParaRPr lang="ru-RU" sz="4800" b="0" i="0" dirty="0">
              <a:solidFill>
                <a:srgbClr val="000000"/>
              </a:solidFill>
              <a:effectLst/>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8"/>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3435996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 name="Изображение" descr="Изображение"/>
          <p:cNvPicPr>
            <a:picLocks noChangeAspect="1"/>
          </p:cNvPicPr>
          <p:nvPr/>
        </p:nvPicPr>
        <p:blipFill>
          <a:blip r:embed="rId2"/>
          <a:stretch>
            <a:fillRect/>
          </a:stretch>
        </p:blipFill>
        <p:spPr>
          <a:xfrm>
            <a:off x="10594075" y="4920064"/>
            <a:ext cx="3195850" cy="3090059"/>
          </a:xfrm>
          <a:prstGeom prst="rect">
            <a:avLst/>
          </a:prstGeom>
          <a:ln w="12700">
            <a:miter lim="400000"/>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2"/>
          <a:stretch>
            <a:fillRect/>
          </a:stretch>
        </p:blipFill>
        <p:spPr>
          <a:xfrm>
            <a:off x="1226606" y="586180"/>
            <a:ext cx="1199579" cy="1199579"/>
          </a:xfrm>
          <a:prstGeom prst="rect">
            <a:avLst/>
          </a:prstGeom>
          <a:ln w="12700">
            <a:miter lim="400000"/>
          </a:ln>
        </p:spPr>
      </p:pic>
      <p:sp>
        <p:nvSpPr>
          <p:cNvPr id="2" name="Очень крутой заголовок…">
            <a:extLst>
              <a:ext uri="{FF2B5EF4-FFF2-40B4-BE49-F238E27FC236}">
                <a16:creationId xmlns:a16="http://schemas.microsoft.com/office/drawing/2014/main" id="{7415B303-83DE-9673-7758-43EDDAE51A07}"/>
              </a:ext>
            </a:extLst>
          </p:cNvPr>
          <p:cNvSpPr txBox="1"/>
          <p:nvPr/>
        </p:nvSpPr>
        <p:spPr>
          <a:xfrm>
            <a:off x="1465490" y="2799757"/>
            <a:ext cx="12261538" cy="333815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xmlns:lc="http://schemas.openxmlformats.org/drawingml/2006/lockedCanvas" val="1"/>
            </a:ext>
          </a:extLst>
        </p:spPr>
        <p:txBody>
          <a:bodyPr lIns="71437" tIns="71437" rIns="71437" bIns="71437"/>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1pPr>
            <a:lvl2pPr marL="0" marR="0" indent="228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2pPr>
            <a:lvl3pPr marL="0" marR="0" indent="457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3pPr>
            <a:lvl4pPr marL="0" marR="0" indent="685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4pPr>
            <a:lvl5pPr marL="0" marR="0" indent="9144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5pPr>
            <a:lvl6pPr marL="0" marR="0" indent="11430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6pPr>
            <a:lvl7pPr marL="0" marR="0" indent="1371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7pPr>
            <a:lvl8pPr marL="0" marR="0" indent="1600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8pPr>
            <a:lvl9pPr marL="0" marR="0" indent="1828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9pPr>
          </a:lstStyle>
          <a:p>
            <a:pPr>
              <a:defRPr sz="7000" b="1" cap="all">
                <a:solidFill>
                  <a:srgbClr val="253957"/>
                </a:solidFill>
                <a:latin typeface="+mn-lt"/>
                <a:ea typeface="+mn-ea"/>
                <a:cs typeface="+mn-cs"/>
                <a:sym typeface="Arial Narrow"/>
              </a:defRPr>
            </a:pPr>
            <a:r>
              <a:rPr lang="ru-RU" dirty="0">
                <a:latin typeface="HSE Sans" panose="02000000000000000000" pitchFamily="50" charset="-52"/>
              </a:rPr>
              <a:t>Учебный офис факультета физики</a:t>
            </a:r>
            <a:br>
              <a:rPr lang="en-US" dirty="0">
                <a:latin typeface="HSE Sans" panose="02000000000000000000" pitchFamily="50" charset="-52"/>
              </a:rPr>
            </a:br>
            <a:r>
              <a:rPr lang="ru-RU" sz="4000" dirty="0">
                <a:latin typeface="HSE Sans" panose="02000000000000000000" pitchFamily="50" charset="-52"/>
              </a:rPr>
              <a:t>Отдел сопровождения учебного процесса по направлению «Физика»</a:t>
            </a:r>
            <a:endParaRPr lang="ru-RU" dirty="0">
              <a:latin typeface="HSE Sans" panose="02000000000000000000" pitchFamily="50" charset="-52"/>
            </a:endParaRPr>
          </a:p>
        </p:txBody>
      </p:sp>
      <p:pic>
        <p:nvPicPr>
          <p:cNvPr id="4" name="Picture 2" descr="Сотрудники - Богомазова Вероника Львовна — Национальный ...">
            <a:extLst>
              <a:ext uri="{FF2B5EF4-FFF2-40B4-BE49-F238E27FC236}">
                <a16:creationId xmlns:a16="http://schemas.microsoft.com/office/drawing/2014/main" id="{9848B93F-B7EA-38E3-5332-D11B625A01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405" y="6285594"/>
            <a:ext cx="5108910" cy="5108910"/>
          </a:xfrm>
          <a:prstGeom prst="ellipse">
            <a:avLst/>
          </a:prstGeom>
          <a:ln w="190500" cap="rnd">
            <a:no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
        <p:nvSpPr>
          <p:cNvPr id="5" name="TextBox 2">
            <a:extLst>
              <a:ext uri="{FF2B5EF4-FFF2-40B4-BE49-F238E27FC236}">
                <a16:creationId xmlns:a16="http://schemas.microsoft.com/office/drawing/2014/main" id="{494E6053-63AB-BFD4-2EFF-AA50B30D3266}"/>
              </a:ext>
            </a:extLst>
          </p:cNvPr>
          <p:cNvSpPr txBox="1"/>
          <p:nvPr/>
        </p:nvSpPr>
        <p:spPr>
          <a:xfrm>
            <a:off x="287820" y="11368370"/>
            <a:ext cx="9046719" cy="175432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1pPr>
            <a:lvl2pPr marL="0" marR="0" indent="228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2pPr>
            <a:lvl3pPr marL="0" marR="0" indent="457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3pPr>
            <a:lvl4pPr marL="0" marR="0" indent="685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4pPr>
            <a:lvl5pPr marL="0" marR="0" indent="9144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5pPr>
            <a:lvl6pPr marL="0" marR="0" indent="11430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6pPr>
            <a:lvl7pPr marL="0" marR="0" indent="1371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7pPr>
            <a:lvl8pPr marL="0" marR="0" indent="1600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8pPr>
            <a:lvl9pPr marL="0" marR="0" indent="1828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9pPr>
          </a:lstStyle>
          <a:p>
            <a:r>
              <a:rPr lang="ru-RU" sz="4400" b="1" i="0" u="none" strike="noStrike" dirty="0">
                <a:solidFill>
                  <a:srgbClr val="007AC5"/>
                </a:solidFill>
                <a:effectLst/>
                <a:latin typeface="HSE Sans" panose="02000000000000000000" pitchFamily="50" charset="-52"/>
              </a:rPr>
              <a:t>Богомазова Вероника Львовна</a:t>
            </a:r>
            <a:br>
              <a:rPr lang="en-US" sz="4400" b="1" i="0" u="none" strike="noStrike" dirty="0">
                <a:solidFill>
                  <a:srgbClr val="007AC5"/>
                </a:solidFill>
                <a:effectLst/>
                <a:latin typeface="HSE Sans" panose="02000000000000000000" pitchFamily="50" charset="-52"/>
              </a:rPr>
            </a:br>
            <a:r>
              <a:rPr lang="ru-RU" sz="3200" b="0" i="1" dirty="0">
                <a:solidFill>
                  <a:srgbClr val="000000"/>
                </a:solidFill>
                <a:effectLst/>
                <a:latin typeface="HSE Sans" panose="02000000000000000000" pitchFamily="50" charset="-52"/>
              </a:rPr>
              <a:t>Начальник отдела</a:t>
            </a:r>
            <a:br>
              <a:rPr lang="ru-RU" sz="3200" b="0" i="1" dirty="0">
                <a:solidFill>
                  <a:srgbClr val="000000"/>
                </a:solidFill>
                <a:effectLst/>
                <a:latin typeface="HSE Sans" panose="02000000000000000000" pitchFamily="50" charset="-52"/>
              </a:rPr>
            </a:br>
            <a:r>
              <a:rPr lang="en-US" sz="3200" b="0" i="1" dirty="0">
                <a:solidFill>
                  <a:srgbClr val="000000"/>
                </a:solidFill>
                <a:effectLst/>
                <a:latin typeface="HSE Sans" panose="02000000000000000000" pitchFamily="50" charset="-52"/>
              </a:rPr>
              <a:t>vbogomazova@hse.ru</a:t>
            </a:r>
            <a:endParaRPr lang="ru-RU" sz="4400" b="0" i="1" dirty="0">
              <a:solidFill>
                <a:srgbClr val="000000"/>
              </a:solidFill>
              <a:effectLst/>
              <a:latin typeface="HSE Sans" panose="02000000000000000000" pitchFamily="50" charset="-52"/>
            </a:endParaRPr>
          </a:p>
        </p:txBody>
      </p:sp>
      <p:sp>
        <p:nvSpPr>
          <p:cNvPr id="6" name="TextBox 8">
            <a:extLst>
              <a:ext uri="{FF2B5EF4-FFF2-40B4-BE49-F238E27FC236}">
                <a16:creationId xmlns:a16="http://schemas.microsoft.com/office/drawing/2014/main" id="{A05D665A-0DB8-9A7B-6D65-C1FBE4125B37}"/>
              </a:ext>
            </a:extLst>
          </p:cNvPr>
          <p:cNvSpPr txBox="1"/>
          <p:nvPr/>
        </p:nvSpPr>
        <p:spPr>
          <a:xfrm>
            <a:off x="8350604" y="7536637"/>
            <a:ext cx="7128792" cy="27392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1pPr>
            <a:lvl2pPr marL="0" marR="0" indent="228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2pPr>
            <a:lvl3pPr marL="0" marR="0" indent="457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3pPr>
            <a:lvl4pPr marL="0" marR="0" indent="685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4pPr>
            <a:lvl5pPr marL="0" marR="0" indent="9144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5pPr>
            <a:lvl6pPr marL="0" marR="0" indent="11430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6pPr>
            <a:lvl7pPr marL="0" marR="0" indent="1371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7pPr>
            <a:lvl8pPr marL="0" marR="0" indent="1600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8pPr>
            <a:lvl9pPr marL="0" marR="0" indent="1828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9pPr>
          </a:lstStyle>
          <a:p>
            <a:r>
              <a:rPr lang="ru-RU" sz="4400" b="1" i="0" u="none" strike="noStrike" dirty="0" err="1">
                <a:solidFill>
                  <a:srgbClr val="007AC5"/>
                </a:solidFill>
                <a:effectLst/>
                <a:latin typeface="HSE Sans" panose="02000000000000000000" pitchFamily="50" charset="-52"/>
              </a:rPr>
              <a:t>Демчик</a:t>
            </a:r>
            <a:r>
              <a:rPr lang="ru-RU" sz="4400" b="1" i="0" u="none" strike="noStrike" dirty="0">
                <a:solidFill>
                  <a:srgbClr val="007AC5"/>
                </a:solidFill>
                <a:effectLst/>
                <a:latin typeface="HSE Sans" panose="02000000000000000000" pitchFamily="50" charset="-52"/>
              </a:rPr>
              <a:t> Таисия Андреевна</a:t>
            </a:r>
            <a:br>
              <a:rPr lang="ru-RU" sz="4400" b="1" i="0" u="none" strike="noStrike" dirty="0">
                <a:solidFill>
                  <a:srgbClr val="007AC5"/>
                </a:solidFill>
                <a:effectLst/>
                <a:latin typeface="HSE Sans" panose="02000000000000000000" pitchFamily="50" charset="-52"/>
              </a:rPr>
            </a:br>
            <a:r>
              <a:rPr lang="ru-RU" sz="3200" b="0" i="1" dirty="0">
                <a:solidFill>
                  <a:srgbClr val="000000"/>
                </a:solidFill>
                <a:effectLst/>
                <a:latin typeface="HSE Sans" panose="02000000000000000000" pitchFamily="50" charset="-52"/>
              </a:rPr>
              <a:t>Специалист по учебно-методической работе</a:t>
            </a:r>
          </a:p>
          <a:p>
            <a:br>
              <a:rPr lang="ru-RU" sz="3200" b="0" i="1" dirty="0">
                <a:solidFill>
                  <a:srgbClr val="000000"/>
                </a:solidFill>
                <a:effectLst/>
                <a:latin typeface="HSE Sans" panose="02000000000000000000" pitchFamily="50" charset="-52"/>
              </a:rPr>
            </a:br>
            <a:r>
              <a:rPr lang="en-US" sz="3200" b="0" i="1" dirty="0">
                <a:solidFill>
                  <a:srgbClr val="000000"/>
                </a:solidFill>
                <a:effectLst/>
                <a:latin typeface="HSE Sans" panose="02000000000000000000" pitchFamily="50" charset="-52"/>
              </a:rPr>
              <a:t>tglukhova@hse.ru</a:t>
            </a:r>
            <a:endParaRPr lang="ru-RU" sz="4000" b="0" i="1" dirty="0">
              <a:solidFill>
                <a:srgbClr val="000000"/>
              </a:solidFill>
              <a:effectLst/>
              <a:latin typeface="HSE Sans" panose="02000000000000000000" pitchFamily="50" charset="-52"/>
            </a:endParaRPr>
          </a:p>
        </p:txBody>
      </p:sp>
      <p:sp>
        <p:nvSpPr>
          <p:cNvPr id="7" name="TextBox 3">
            <a:extLst>
              <a:ext uri="{FF2B5EF4-FFF2-40B4-BE49-F238E27FC236}">
                <a16:creationId xmlns:a16="http://schemas.microsoft.com/office/drawing/2014/main" id="{C76D2C71-0787-BB9E-27BD-4471BBD8A511}"/>
              </a:ext>
            </a:extLst>
          </p:cNvPr>
          <p:cNvSpPr txBox="1"/>
          <p:nvPr/>
        </p:nvSpPr>
        <p:spPr>
          <a:xfrm>
            <a:off x="14951163" y="3227805"/>
            <a:ext cx="9145016" cy="132343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1pPr>
            <a:lvl2pPr marL="0" marR="0" indent="228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2pPr>
            <a:lvl3pPr marL="0" marR="0" indent="457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3pPr>
            <a:lvl4pPr marL="0" marR="0" indent="685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4pPr>
            <a:lvl5pPr marL="0" marR="0" indent="9144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5pPr>
            <a:lvl6pPr marL="0" marR="0" indent="11430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6pPr>
            <a:lvl7pPr marL="0" marR="0" indent="1371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7pPr>
            <a:lvl8pPr marL="0" marR="0" indent="1600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8pPr>
            <a:lvl9pPr marL="0" marR="0" indent="1828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9pPr>
          </a:lstStyle>
          <a:p>
            <a:r>
              <a:rPr lang="ru-RU" sz="4000" b="1" cap="all" dirty="0">
                <a:solidFill>
                  <a:srgbClr val="253957"/>
                </a:solidFill>
                <a:latin typeface="HSE Sans" panose="02000000000000000000" pitchFamily="50" charset="-52"/>
                <a:ea typeface="+mn-ea"/>
                <a:cs typeface="+mn-cs"/>
              </a:rPr>
              <a:t>Помощник декана </a:t>
            </a:r>
          </a:p>
          <a:p>
            <a:r>
              <a:rPr lang="ru-RU" sz="4000" b="1" cap="all" dirty="0">
                <a:solidFill>
                  <a:srgbClr val="253957"/>
                </a:solidFill>
                <a:latin typeface="HSE Sans" panose="02000000000000000000" pitchFamily="50" charset="-52"/>
                <a:ea typeface="+mn-ea"/>
                <a:cs typeface="+mn-cs"/>
              </a:rPr>
              <a:t>факультета физики</a:t>
            </a:r>
          </a:p>
        </p:txBody>
      </p:sp>
      <p:pic>
        <p:nvPicPr>
          <p:cNvPr id="8" name="Рисунок 7" descr="Изображение выглядит как Человеческое лицо, человек, одежда, улыбка&#10;&#10;Содержимое, созданное искусственным интеллектом, может быть неверным.">
            <a:extLst>
              <a:ext uri="{FF2B5EF4-FFF2-40B4-BE49-F238E27FC236}">
                <a16:creationId xmlns:a16="http://schemas.microsoft.com/office/drawing/2014/main" id="{844299AF-B1F5-DECA-F567-80CF9B7C1610}"/>
              </a:ext>
            </a:extLst>
          </p:cNvPr>
          <p:cNvPicPr>
            <a:picLocks noChangeAspect="1"/>
          </p:cNvPicPr>
          <p:nvPr/>
        </p:nvPicPr>
        <p:blipFill>
          <a:blip r:embed="rId4">
            <a:extLst>
              <a:ext uri="{28A0092B-C50C-407E-A947-70E740481C1C}">
                <a14:useLocalDpi xmlns:a14="http://schemas.microsoft.com/office/drawing/2010/main" val="0"/>
              </a:ext>
            </a:extLst>
          </a:blip>
          <a:srcRect l="3056" t="17424" r="7702" b="7599"/>
          <a:stretch>
            <a:fillRect/>
          </a:stretch>
        </p:blipFill>
        <p:spPr>
          <a:xfrm>
            <a:off x="17231763" y="5057800"/>
            <a:ext cx="5274352" cy="4913064"/>
          </a:xfrm>
          <a:prstGeom prst="ellipse">
            <a:avLst/>
          </a:prstGeom>
        </p:spPr>
      </p:pic>
      <p:sp>
        <p:nvSpPr>
          <p:cNvPr id="10" name="TextBox 9">
            <a:extLst>
              <a:ext uri="{FF2B5EF4-FFF2-40B4-BE49-F238E27FC236}">
                <a16:creationId xmlns:a16="http://schemas.microsoft.com/office/drawing/2014/main" id="{ACA5EC2A-0A0F-B31E-C6EB-FD38D9D35F44}"/>
              </a:ext>
            </a:extLst>
          </p:cNvPr>
          <p:cNvSpPr txBox="1"/>
          <p:nvPr/>
        </p:nvSpPr>
        <p:spPr>
          <a:xfrm>
            <a:off x="16679355" y="10275848"/>
            <a:ext cx="7128792" cy="175432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1pPr>
            <a:lvl2pPr marL="0" marR="0" indent="228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2pPr>
            <a:lvl3pPr marL="0" marR="0" indent="457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3pPr>
            <a:lvl4pPr marL="0" marR="0" indent="685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4pPr>
            <a:lvl5pPr marL="0" marR="0" indent="9144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5pPr>
            <a:lvl6pPr marL="0" marR="0" indent="11430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6pPr>
            <a:lvl7pPr marL="0" marR="0" indent="1371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7pPr>
            <a:lvl8pPr marL="0" marR="0" indent="1600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8pPr>
            <a:lvl9pPr marL="0" marR="0" indent="1828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9pPr>
          </a:lstStyle>
          <a:p>
            <a:r>
              <a:rPr lang="ru-RU" sz="4400" b="1" dirty="0">
                <a:solidFill>
                  <a:srgbClr val="007AC5"/>
                </a:solidFill>
                <a:latin typeface="HSE Sans" panose="02000000000000000000" pitchFamily="50" charset="-52"/>
              </a:rPr>
              <a:t>Исаева Надежда Юрьевна</a:t>
            </a:r>
          </a:p>
          <a:p>
            <a:br>
              <a:rPr lang="ru-RU" sz="3200" b="0" i="1" dirty="0">
                <a:solidFill>
                  <a:srgbClr val="000000"/>
                </a:solidFill>
                <a:effectLst/>
                <a:latin typeface="HSE Sans" panose="02000000000000000000" pitchFamily="50" charset="-52"/>
              </a:rPr>
            </a:br>
            <a:r>
              <a:rPr lang="ru-RU" sz="3200" i="1" dirty="0">
                <a:latin typeface="HSE Sans" panose="02000000000000000000" pitchFamily="50" charset="-52"/>
              </a:rPr>
              <a:t>n.isaeva@hse.ru</a:t>
            </a:r>
            <a:endParaRPr lang="ru-RU" sz="4000" b="0" i="1" dirty="0">
              <a:solidFill>
                <a:srgbClr val="000000"/>
              </a:solidFill>
              <a:effectLst/>
              <a:latin typeface="HSE Sans" panose="02000000000000000000" pitchFamily="50" charset="-52"/>
            </a:endParaRPr>
          </a:p>
        </p:txBody>
      </p:sp>
    </p:spTree>
    <p:extLst>
      <p:ext uri="{BB962C8B-B14F-4D97-AF65-F5344CB8AC3E}">
        <p14:creationId xmlns:p14="http://schemas.microsoft.com/office/powerpoint/2010/main" val="2421462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9" y="2972786"/>
            <a:ext cx="16073440"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Студенческие билеты</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01065" y="5705875"/>
            <a:ext cx="21506374" cy="68177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5400" dirty="0">
                <a:solidFill>
                  <a:schemeClr val="accent1">
                    <a:lumMod val="50000"/>
                  </a:schemeClr>
                </a:solidFill>
                <a:latin typeface="HSE Sans" panose="02000000000000000000" pitchFamily="50" charset="-52"/>
              </a:rPr>
              <a:t>фото </a:t>
            </a:r>
            <a:endParaRPr lang="en-US" sz="5400" dirty="0">
              <a:solidFill>
                <a:schemeClr val="accent1">
                  <a:lumMod val="50000"/>
                </a:schemeClr>
              </a:solidFill>
              <a:latin typeface="HSE Sans" panose="02000000000000000000" pitchFamily="50" charset="-52"/>
            </a:endParaRPr>
          </a:p>
          <a:p>
            <a:pPr marL="1978025" lvl="8" indent="-554038" algn="l">
              <a:buFont typeface="Wingdings" panose="05000000000000000000" pitchFamily="2" charset="2"/>
              <a:buChar char="ü"/>
              <a:defRPr sz="2800">
                <a:solidFill>
                  <a:srgbClr val="253957"/>
                </a:solidFill>
                <a:latin typeface="+mn-lt"/>
                <a:ea typeface="+mn-ea"/>
                <a:cs typeface="+mn-cs"/>
                <a:sym typeface="Arial Narrow"/>
              </a:defRPr>
            </a:pPr>
            <a:r>
              <a:rPr lang="en-US" sz="5400" dirty="0">
                <a:solidFill>
                  <a:schemeClr val="accent1">
                    <a:lumMod val="50000"/>
                  </a:schemeClr>
                </a:solidFill>
                <a:latin typeface="HSE Sans" panose="02000000000000000000" pitchFamily="50" charset="-52"/>
              </a:rPr>
              <a:t> </a:t>
            </a:r>
            <a:r>
              <a:rPr lang="ru-RU" sz="5400" dirty="0">
                <a:solidFill>
                  <a:schemeClr val="accent1">
                    <a:lumMod val="50000"/>
                  </a:schemeClr>
                </a:solidFill>
                <a:latin typeface="HSE Sans" panose="02000000000000000000" pitchFamily="50" charset="-52"/>
              </a:rPr>
              <a:t>размер 3х4</a:t>
            </a:r>
          </a:p>
          <a:p>
            <a:pPr marL="1978025" lvl="8" indent="-554038" algn="l">
              <a:buFont typeface="Wingdings" panose="05000000000000000000" pitchFamily="2" charset="2"/>
              <a:buChar char="ü"/>
              <a:defRPr sz="2800">
                <a:solidFill>
                  <a:srgbClr val="253957"/>
                </a:solidFill>
                <a:latin typeface="+mn-lt"/>
                <a:ea typeface="+mn-ea"/>
                <a:cs typeface="+mn-cs"/>
                <a:sym typeface="Arial Narrow"/>
              </a:defRPr>
            </a:pPr>
            <a:r>
              <a:rPr lang="ru-RU" sz="5400" dirty="0">
                <a:solidFill>
                  <a:schemeClr val="accent1">
                    <a:lumMod val="50000"/>
                  </a:schemeClr>
                </a:solidFill>
                <a:latin typeface="HSE Sans" panose="02000000000000000000" pitchFamily="50" charset="-52"/>
              </a:rPr>
              <a:t> 2 шт.</a:t>
            </a:r>
          </a:p>
          <a:p>
            <a:pPr marL="1978025" lvl="8" indent="-554038" algn="l">
              <a:buFont typeface="Wingdings" panose="05000000000000000000" pitchFamily="2" charset="2"/>
              <a:buChar char="ü"/>
              <a:defRPr sz="2800">
                <a:solidFill>
                  <a:srgbClr val="253957"/>
                </a:solidFill>
                <a:latin typeface="+mn-lt"/>
                <a:ea typeface="+mn-ea"/>
                <a:cs typeface="+mn-cs"/>
                <a:sym typeface="Arial Narrow"/>
              </a:defRPr>
            </a:pPr>
            <a:r>
              <a:rPr lang="ru-RU" sz="5400" dirty="0">
                <a:solidFill>
                  <a:schemeClr val="accent1">
                    <a:lumMod val="50000"/>
                  </a:schemeClr>
                </a:solidFill>
                <a:latin typeface="HSE Sans" panose="02000000000000000000" pitchFamily="50" charset="-52"/>
              </a:rPr>
              <a:t> матовая бумага</a:t>
            </a:r>
          </a:p>
          <a:p>
            <a:pPr marL="1978025" lvl="8" indent="-554038" algn="l">
              <a:buFont typeface="Wingdings" panose="05000000000000000000" pitchFamily="2" charset="2"/>
              <a:buChar char="ü"/>
              <a:defRPr sz="2800">
                <a:solidFill>
                  <a:srgbClr val="253957"/>
                </a:solidFill>
                <a:latin typeface="+mn-lt"/>
                <a:ea typeface="+mn-ea"/>
                <a:cs typeface="+mn-cs"/>
                <a:sym typeface="Arial Narrow"/>
              </a:defRPr>
            </a:pPr>
            <a:r>
              <a:rPr lang="ru-RU" sz="5400" dirty="0">
                <a:solidFill>
                  <a:schemeClr val="accent1">
                    <a:lumMod val="50000"/>
                  </a:schemeClr>
                </a:solidFill>
                <a:latin typeface="HSE Sans" panose="02000000000000000000" pitchFamily="50" charset="-52"/>
              </a:rPr>
              <a:t>подписанные на обороте</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en-US" sz="5400" b="0" i="0" dirty="0">
              <a:solidFill>
                <a:schemeClr val="accent1">
                  <a:lumMod val="50000"/>
                </a:schemeClr>
              </a:solidFill>
              <a:effectLst/>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5400" b="0" i="0" dirty="0">
                <a:solidFill>
                  <a:schemeClr val="accent1">
                    <a:lumMod val="50000"/>
                  </a:schemeClr>
                </a:solidFill>
                <a:effectLst/>
                <a:latin typeface="HSE Sans" panose="02000000000000000000" pitchFamily="50" charset="-52"/>
              </a:rPr>
              <a:t>ОБЯЗАТЕЛЬНО подписать </a:t>
            </a:r>
            <a:r>
              <a:rPr lang="ru-RU" sz="5400" b="0" i="0" dirty="0">
                <a:solidFill>
                  <a:srgbClr val="0070C0"/>
                </a:solidFill>
                <a:effectLst/>
                <a:latin typeface="HSE Sans" panose="02000000000000000000" pitchFamily="50" charset="-52"/>
                <a:hlinkClick r:id="rId2"/>
              </a:rPr>
              <a:t>лист ознакомления</a:t>
            </a:r>
            <a:r>
              <a:rPr lang="ru-RU" sz="5400" b="0" i="0" dirty="0">
                <a:solidFill>
                  <a:srgbClr val="0070C0"/>
                </a:solidFill>
                <a:effectLst/>
                <a:latin typeface="HSE Sans" panose="02000000000000000000" pitchFamily="50" charset="-52"/>
              </a:rPr>
              <a:t> </a:t>
            </a:r>
            <a:r>
              <a:rPr lang="ru-RU" sz="5400" b="0" i="0" dirty="0">
                <a:solidFill>
                  <a:schemeClr val="accent1">
                    <a:lumMod val="50000"/>
                  </a:schemeClr>
                </a:solidFill>
                <a:effectLst/>
                <a:latin typeface="HSE Sans" panose="02000000000000000000" pitchFamily="50" charset="-52"/>
              </a:rPr>
              <a:t>с локальными актами, а также </a:t>
            </a:r>
            <a:r>
              <a:rPr lang="ru-RU" sz="5400" b="0" i="0" dirty="0">
                <a:solidFill>
                  <a:srgbClr val="0070C0"/>
                </a:solidFill>
                <a:effectLst/>
                <a:latin typeface="HSE Sans" panose="02000000000000000000" pitchFamily="50" charset="-52"/>
                <a:hlinkClick r:id="rId3"/>
              </a:rPr>
              <a:t>согласие на обработку</a:t>
            </a:r>
            <a:r>
              <a:rPr lang="ru-RU" sz="5400" b="0" i="0" dirty="0">
                <a:solidFill>
                  <a:schemeClr val="accent1">
                    <a:lumMod val="50000"/>
                  </a:schemeClr>
                </a:solidFill>
                <a:effectLst/>
                <a:latin typeface="HSE Sans" panose="02000000000000000000" pitchFamily="50" charset="-52"/>
              </a:rPr>
              <a:t> персональных данных</a:t>
            </a:r>
          </a:p>
          <a:p>
            <a:pPr algn="l">
              <a:defRPr sz="2800">
                <a:solidFill>
                  <a:srgbClr val="253957"/>
                </a:solidFill>
                <a:latin typeface="+mn-lt"/>
                <a:ea typeface="+mn-ea"/>
                <a:cs typeface="+mn-cs"/>
                <a:sym typeface="Arial Narrow"/>
              </a:defRPr>
            </a:pPr>
            <a:r>
              <a:rPr lang="ru-RU" sz="5400" b="0" i="0" dirty="0">
                <a:solidFill>
                  <a:srgbClr val="000000"/>
                </a:solidFill>
                <a:effectLst/>
                <a:latin typeface="HSE Sans" panose="02000000000000000000" pitchFamily="50" charset="-52"/>
              </a:rPr>
              <a:t> </a:t>
            </a:r>
            <a:endParaRPr lang="en-US" sz="5400" dirty="0">
              <a:latin typeface="HSE Sans" panose="02000000000000000000" pitchFamily="50" charset="-52"/>
            </a:endParaRPr>
          </a:p>
        </p:txBody>
      </p:sp>
      <p:sp>
        <p:nvSpPr>
          <p:cNvPr id="61" name="Заголовок основного текста"/>
          <p:cNvSpPr txBox="1"/>
          <p:nvPr/>
        </p:nvSpPr>
        <p:spPr>
          <a:xfrm>
            <a:off x="1226606" y="3961070"/>
            <a:ext cx="16073438" cy="13249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HSE Sans" panose="02000000000000000000" pitchFamily="50" charset="-52"/>
              </a:rPr>
              <a:t>Выдача с 0</a:t>
            </a:r>
            <a:r>
              <a:rPr lang="en-US" dirty="0">
                <a:latin typeface="HSE Sans" panose="02000000000000000000" pitchFamily="50" charset="-52"/>
              </a:rPr>
              <a:t>3</a:t>
            </a:r>
            <a:r>
              <a:rPr lang="ru-RU" dirty="0">
                <a:latin typeface="HSE Sans" panose="02000000000000000000" pitchFamily="50" charset="-52"/>
              </a:rPr>
              <a:t>.09.2025 в аудитории Б-817</a:t>
            </a:r>
            <a:r>
              <a:rPr lang="en-US" dirty="0">
                <a:latin typeface="HSE Sans" panose="02000000000000000000" pitchFamily="50" charset="-52"/>
              </a:rPr>
              <a:t> (c 1</a:t>
            </a:r>
            <a:r>
              <a:rPr lang="ru-RU" dirty="0">
                <a:latin typeface="HSE Sans" panose="02000000000000000000" pitchFamily="50" charset="-52"/>
              </a:rPr>
              <a:t>0:</a:t>
            </a:r>
            <a:r>
              <a:rPr lang="en-US" dirty="0">
                <a:latin typeface="HSE Sans" panose="02000000000000000000" pitchFamily="50" charset="-52"/>
              </a:rPr>
              <a:t>00)</a:t>
            </a:r>
            <a:endParaRPr lang="ru-RU" dirty="0">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4"/>
          <a:stretch>
            <a:fillRect/>
          </a:stretch>
        </p:blipFill>
        <p:spPr>
          <a:xfrm>
            <a:off x="1226606" y="586180"/>
            <a:ext cx="1199579" cy="1199579"/>
          </a:xfrm>
          <a:prstGeom prst="rect">
            <a:avLst/>
          </a:prstGeom>
          <a:ln w="12700">
            <a:miter lim="400000"/>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8" y="2972786"/>
            <a:ext cx="10982551" cy="34563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Оформить карту москвича для студента (СКС)</a:t>
            </a:r>
          </a:p>
        </p:txBody>
      </p:sp>
      <p:sp>
        <p:nvSpPr>
          <p:cNvPr id="61" name="Заголовок основного текста"/>
          <p:cNvSpPr txBox="1"/>
          <p:nvPr/>
        </p:nvSpPr>
        <p:spPr>
          <a:xfrm>
            <a:off x="977745" y="6857999"/>
            <a:ext cx="11214255" cy="59156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b="0" dirty="0">
                <a:latin typeface="HSE Sans" panose="02000000000000000000" pitchFamily="50" charset="-52"/>
              </a:rPr>
              <a:t>Карта москвича необходима для льготного проезда в общественном транспорте. Она </a:t>
            </a:r>
            <a:r>
              <a:rPr lang="ru-RU" dirty="0">
                <a:latin typeface="HSE Sans" panose="02000000000000000000" pitchFamily="50" charset="-52"/>
              </a:rPr>
              <a:t>оформляется в многофункциональном центре Москвы (МФЦ)</a:t>
            </a:r>
            <a:br>
              <a:rPr lang="ru-RU" dirty="0">
                <a:latin typeface="HSE Sans" panose="02000000000000000000" pitchFamily="50" charset="-52"/>
              </a:rPr>
            </a:br>
            <a:br>
              <a:rPr lang="ru-RU" b="0" dirty="0">
                <a:latin typeface="HSE Sans" panose="02000000000000000000" pitchFamily="50" charset="-52"/>
              </a:rPr>
            </a:br>
            <a:r>
              <a:rPr lang="ru-RU" dirty="0">
                <a:latin typeface="HSE Sans" panose="02000000000000000000" pitchFamily="50" charset="-52"/>
              </a:rPr>
              <a:t>Пройдите регистрацию на портале www.mos.ru</a:t>
            </a:r>
            <a:r>
              <a:rPr lang="ru-RU" b="0" dirty="0">
                <a:latin typeface="HSE Sans" panose="02000000000000000000" pitchFamily="50" charset="-52"/>
              </a:rPr>
              <a:t> и подайте заявку на оформление карты москвича через личный кабинет. </a:t>
            </a: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Первокурсникам 2025</a:t>
            </a:r>
          </a:p>
        </p:txBody>
      </p:sp>
      <p:pic>
        <p:nvPicPr>
          <p:cNvPr id="63" name="Изображение" descr="Изображение"/>
          <p:cNvPicPr>
            <a:picLocks noChangeAspect="1"/>
          </p:cNvPicPr>
          <p:nvPr/>
        </p:nvPicPr>
        <p:blipFill>
          <a:blip r:embed="rId2"/>
          <a:stretch>
            <a:fillRect/>
          </a:stretch>
        </p:blipFill>
        <p:spPr>
          <a:xfrm>
            <a:off x="1226606" y="586180"/>
            <a:ext cx="1199579" cy="1199579"/>
          </a:xfrm>
          <a:prstGeom prst="rect">
            <a:avLst/>
          </a:prstGeom>
          <a:ln w="12700">
            <a:miter lim="400000"/>
          </a:ln>
        </p:spPr>
      </p:pic>
      <p:sp>
        <p:nvSpPr>
          <p:cNvPr id="2" name="Очень крутой заголовок…">
            <a:extLst>
              <a:ext uri="{FF2B5EF4-FFF2-40B4-BE49-F238E27FC236}">
                <a16:creationId xmlns:a16="http://schemas.microsoft.com/office/drawing/2014/main" id="{3BB8CC38-E7E1-AF9A-D60A-65D95AAE1B05}"/>
              </a:ext>
            </a:extLst>
          </p:cNvPr>
          <p:cNvSpPr txBox="1"/>
          <p:nvPr/>
        </p:nvSpPr>
        <p:spPr>
          <a:xfrm>
            <a:off x="12191999" y="2394326"/>
            <a:ext cx="10982551" cy="34563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Оформить банковскую карту ВТБ (для получения стипендии)</a:t>
            </a:r>
          </a:p>
        </p:txBody>
      </p:sp>
      <p:sp>
        <p:nvSpPr>
          <p:cNvPr id="3" name="Заголовок основного текста">
            <a:extLst>
              <a:ext uri="{FF2B5EF4-FFF2-40B4-BE49-F238E27FC236}">
                <a16:creationId xmlns:a16="http://schemas.microsoft.com/office/drawing/2014/main" id="{9ABC9CA0-B286-9EFD-E936-58DE895D0E35}"/>
              </a:ext>
            </a:extLst>
          </p:cNvPr>
          <p:cNvSpPr txBox="1"/>
          <p:nvPr/>
        </p:nvSpPr>
        <p:spPr>
          <a:xfrm>
            <a:off x="12206712" y="6858000"/>
            <a:ext cx="11214255" cy="52510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b="0" dirty="0">
                <a:latin typeface="HSE Sans" panose="02000000000000000000" pitchFamily="50" charset="-52"/>
              </a:rPr>
              <a:t>Первокурсникам, получающим стипендию, банковские стипендиальные карты будут </a:t>
            </a:r>
            <a:r>
              <a:rPr lang="ru-RU" dirty="0">
                <a:latin typeface="HSE Sans" panose="02000000000000000000" pitchFamily="50" charset="-52"/>
              </a:rPr>
              <a:t>выпускаться автоматически.</a:t>
            </a:r>
          </a:p>
          <a:p>
            <a:endParaRPr lang="ru-RU" b="0" dirty="0">
              <a:latin typeface="HSE Sans" panose="02000000000000000000" pitchFamily="50" charset="-52"/>
            </a:endParaRPr>
          </a:p>
          <a:p>
            <a:r>
              <a:rPr lang="ru-RU" b="0" dirty="0">
                <a:latin typeface="HSE Sans" panose="02000000000000000000" pitchFamily="50" charset="-52"/>
              </a:rPr>
              <a:t>Информация о месте, датах и сроках выдачи карт будет направляться </a:t>
            </a:r>
            <a:r>
              <a:rPr lang="ru-RU" dirty="0">
                <a:latin typeface="HSE Sans" panose="02000000000000000000" pitchFamily="50" charset="-52"/>
              </a:rPr>
              <a:t>персонально на корпоративную почту</a:t>
            </a:r>
            <a:r>
              <a:rPr lang="ru-RU" b="0" dirty="0">
                <a:latin typeface="HSE Sans" panose="02000000000000000000" pitchFamily="50" charset="-52"/>
              </a:rPr>
              <a:t> студента.</a:t>
            </a:r>
          </a:p>
        </p:txBody>
      </p:sp>
    </p:spTree>
    <p:extLst>
      <p:ext uri="{BB962C8B-B14F-4D97-AF65-F5344CB8AC3E}">
        <p14:creationId xmlns:p14="http://schemas.microsoft.com/office/powerpoint/2010/main" val="195196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4" y="2730176"/>
            <a:ext cx="16073440"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электронный пропуск</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312895" y="4913784"/>
            <a:ext cx="22440207" cy="715432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r>
              <a:rPr lang="ru-RU" sz="4800" dirty="0">
                <a:solidFill>
                  <a:srgbClr val="253957"/>
                </a:solidFill>
                <a:latin typeface="HSE Sans" panose="02000000000000000000" pitchFamily="50" charset="-52"/>
              </a:rPr>
              <a:t>Оформление пропусков будет происходить </a:t>
            </a:r>
            <a:r>
              <a:rPr lang="ru-RU" sz="4800" b="1" dirty="0">
                <a:solidFill>
                  <a:srgbClr val="253957"/>
                </a:solidFill>
                <a:latin typeface="HSE Sans" panose="02000000000000000000" pitchFamily="50" charset="-52"/>
              </a:rPr>
              <a:t>в порядке живой очереди</a:t>
            </a:r>
            <a:r>
              <a:rPr lang="ru-RU" sz="4800" dirty="0">
                <a:solidFill>
                  <a:srgbClr val="253957"/>
                </a:solidFill>
                <a:latin typeface="HSE Sans" panose="02000000000000000000" pitchFamily="50" charset="-52"/>
              </a:rPr>
              <a:t>, начиная </a:t>
            </a:r>
            <a:r>
              <a:rPr lang="ru-RU" sz="4800" b="1" dirty="0">
                <a:solidFill>
                  <a:srgbClr val="253957"/>
                </a:solidFill>
                <a:latin typeface="HSE Sans" panose="02000000000000000000" pitchFamily="50" charset="-52"/>
              </a:rPr>
              <a:t>со 2 сентября</a:t>
            </a:r>
            <a:r>
              <a:rPr lang="ru-RU" sz="4800" dirty="0">
                <a:solidFill>
                  <a:srgbClr val="253957"/>
                </a:solidFill>
                <a:latin typeface="HSE Sans" panose="02000000000000000000" pitchFamily="50" charset="-52"/>
              </a:rPr>
              <a:t>.</a:t>
            </a:r>
          </a:p>
          <a:p>
            <a:pPr algn="l"/>
            <a:endParaRPr lang="ru-RU" sz="4800" dirty="0">
              <a:solidFill>
                <a:srgbClr val="253957"/>
              </a:solidFill>
              <a:latin typeface="HSE Sans" panose="02000000000000000000" pitchFamily="50" charset="-52"/>
            </a:endParaRPr>
          </a:p>
          <a:p>
            <a:pPr algn="l"/>
            <a:r>
              <a:rPr lang="ru-RU" sz="4800" b="1" dirty="0">
                <a:solidFill>
                  <a:srgbClr val="253957"/>
                </a:solidFill>
                <a:latin typeface="HSE Sans" panose="02000000000000000000" pitchFamily="50" charset="-52"/>
              </a:rPr>
              <a:t>Оформить пропуск можно по адресам:</a:t>
            </a:r>
            <a:endParaRPr lang="ru-RU" sz="4800" dirty="0">
              <a:solidFill>
                <a:srgbClr val="253957"/>
              </a:solidFill>
              <a:latin typeface="HSE Sans" panose="02000000000000000000" pitchFamily="50" charset="-52"/>
            </a:endParaRPr>
          </a:p>
          <a:p>
            <a:pPr algn="l">
              <a:buFont typeface="Arial" panose="020B0604020202020204" pitchFamily="34" charset="0"/>
              <a:buChar char="•"/>
            </a:pPr>
            <a:r>
              <a:rPr lang="ru-RU" sz="4800" dirty="0">
                <a:solidFill>
                  <a:srgbClr val="253957"/>
                </a:solidFill>
                <a:latin typeface="HSE Sans" panose="02000000000000000000" pitchFamily="50" charset="-52"/>
              </a:rPr>
              <a:t>Большой </a:t>
            </a:r>
            <a:r>
              <a:rPr lang="ru-RU" sz="4800" dirty="0" err="1">
                <a:solidFill>
                  <a:srgbClr val="253957"/>
                </a:solidFill>
                <a:latin typeface="HSE Sans" panose="02000000000000000000" pitchFamily="50" charset="-52"/>
              </a:rPr>
              <a:t>Трёхсвятительский</a:t>
            </a:r>
            <a:r>
              <a:rPr lang="ru-RU" sz="4800" dirty="0">
                <a:solidFill>
                  <a:srgbClr val="253957"/>
                </a:solidFill>
                <a:latin typeface="HSE Sans" panose="02000000000000000000" pitchFamily="50" charset="-52"/>
              </a:rPr>
              <a:t> переулок,  дом 3 комн. №114</a:t>
            </a:r>
          </a:p>
          <a:p>
            <a:pPr algn="l">
              <a:buFont typeface="Arial" panose="020B0604020202020204" pitchFamily="34" charset="0"/>
              <a:buChar char="•"/>
            </a:pPr>
            <a:r>
              <a:rPr lang="ru-RU" sz="4800" dirty="0">
                <a:solidFill>
                  <a:srgbClr val="253957"/>
                </a:solidFill>
                <a:latin typeface="HSE Sans" panose="02000000000000000000" pitchFamily="50" charset="-52"/>
              </a:rPr>
              <a:t>Покровский бульвар, д.11, комн. Z-117, Z-101 Культурный центр</a:t>
            </a:r>
          </a:p>
          <a:p>
            <a:pPr algn="l">
              <a:buFont typeface="Arial" panose="020B0604020202020204" pitchFamily="34" charset="0"/>
              <a:buChar char="•"/>
            </a:pPr>
            <a:r>
              <a:rPr lang="ru-RU" sz="4800" dirty="0">
                <a:solidFill>
                  <a:srgbClr val="253957"/>
                </a:solidFill>
                <a:latin typeface="HSE Sans" panose="02000000000000000000" pitchFamily="50" charset="-52"/>
              </a:rPr>
              <a:t>Мясницкая, дом 11 комн. №116</a:t>
            </a:r>
          </a:p>
          <a:p>
            <a:pPr algn="l">
              <a:buFont typeface="Arial" panose="020B0604020202020204" pitchFamily="34" charset="0"/>
              <a:buChar char="•"/>
            </a:pPr>
            <a:endParaRPr lang="ru-RU" sz="4800" dirty="0">
              <a:solidFill>
                <a:srgbClr val="253957"/>
              </a:solidFill>
              <a:latin typeface="HSE Sans" panose="02000000000000000000" pitchFamily="50" charset="-52"/>
            </a:endParaRPr>
          </a:p>
          <a:p>
            <a:pPr algn="l"/>
            <a:r>
              <a:rPr lang="ru-RU" sz="4800" b="1" dirty="0">
                <a:solidFill>
                  <a:srgbClr val="253957"/>
                </a:solidFill>
                <a:latin typeface="HSE Sans" panose="02000000000000000000" pitchFamily="50" charset="-52"/>
              </a:rPr>
              <a:t>График работы: ПН-ПТ </a:t>
            </a:r>
            <a:r>
              <a:rPr lang="ru-RU" sz="4800" dirty="0">
                <a:solidFill>
                  <a:srgbClr val="253957"/>
                </a:solidFill>
                <a:latin typeface="HSE Sans" panose="02000000000000000000" pitchFamily="50" charset="-52"/>
              </a:rPr>
              <a:t>с 10.00 до 18:30 (перерыв с 13.00 до 14.00). СБ, ВС – выходной</a:t>
            </a:r>
          </a:p>
          <a:p>
            <a:pPr algn="l"/>
            <a:r>
              <a:rPr lang="ru-RU" sz="4800" b="1" dirty="0">
                <a:solidFill>
                  <a:srgbClr val="253957"/>
                </a:solidFill>
                <a:latin typeface="HSE Sans" panose="02000000000000000000" pitchFamily="50" charset="-52"/>
              </a:rPr>
              <a:t>!Мы рекомендуем получать пропуск только после выдачи студенческого билета.</a:t>
            </a:r>
            <a:endParaRPr lang="ru-RU" sz="4800" dirty="0">
              <a:solidFill>
                <a:srgbClr val="253957"/>
              </a:solidFill>
              <a:latin typeface="HSE Sans" panose="02000000000000000000" pitchFamily="50" charset="-52"/>
            </a:endParaRPr>
          </a:p>
        </p:txBody>
      </p:sp>
      <p:sp>
        <p:nvSpPr>
          <p:cNvPr id="61" name="Заголовок основного текста"/>
          <p:cNvSpPr txBox="1"/>
          <p:nvPr/>
        </p:nvSpPr>
        <p:spPr>
          <a:xfrm>
            <a:off x="1312895" y="3718460"/>
            <a:ext cx="21758210"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sz="5400" b="0" i="0" dirty="0">
                <a:solidFill>
                  <a:schemeClr val="accent1">
                    <a:lumMod val="50000"/>
                  </a:schemeClr>
                </a:solidFill>
                <a:effectLst/>
                <a:latin typeface="HSE Sans" panose="02000000000000000000" pitchFamily="50" charset="-52"/>
                <a:hlinkClick r:id="rId2"/>
              </a:rPr>
              <a:t>График получения пропусков</a:t>
            </a:r>
            <a:endParaRPr lang="en-US" sz="5400" b="0" i="0" dirty="0">
              <a:solidFill>
                <a:schemeClr val="accent1">
                  <a:lumMod val="50000"/>
                </a:schemeClr>
              </a:solidFill>
              <a:effectLst/>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956339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9" y="2972786"/>
            <a:ext cx="16073440"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Справка об обучении</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01065" y="5705875"/>
            <a:ext cx="21506374" cy="68177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000" b="0" i="0" u="none" strike="noStrike" dirty="0">
              <a:solidFill>
                <a:srgbClr val="007AC5"/>
              </a:solidFill>
              <a:effectLst/>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000" dirty="0">
                <a:solidFill>
                  <a:schemeClr val="accent1">
                    <a:lumMod val="50000"/>
                  </a:schemeClr>
                </a:solidFill>
                <a:latin typeface="HSE Sans" panose="02000000000000000000" pitchFamily="50" charset="-52"/>
              </a:rPr>
              <a:t>Центр находится по адресу Покровский бульвар, д.11, вход №5, вход с улицы со стороны Покровского бульвара справа от входа №1 (без пропускной системы).</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000" b="1" dirty="0">
              <a:solidFill>
                <a:schemeClr val="accent1">
                  <a:lumMod val="50000"/>
                </a:schemeClr>
              </a:solidFill>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000" b="1" dirty="0">
                <a:solidFill>
                  <a:schemeClr val="accent1">
                    <a:lumMod val="50000"/>
                  </a:schemeClr>
                </a:solidFill>
                <a:latin typeface="HSE Sans" panose="02000000000000000000" pitchFamily="50" charset="-52"/>
              </a:rPr>
              <a:t>Ссылка на сервис: </a:t>
            </a:r>
            <a:r>
              <a:rPr lang="en-US" sz="4000" dirty="0">
                <a:solidFill>
                  <a:schemeClr val="accent1">
                    <a:lumMod val="50000"/>
                  </a:schemeClr>
                </a:solidFill>
                <a:latin typeface="HSE Sans" panose="02000000000000000000" pitchFamily="50" charset="-52"/>
                <a:hlinkClick r:id="rId2"/>
              </a:rPr>
              <a:t>https://studentcentre.hse.ru/</a:t>
            </a:r>
            <a:endParaRPr lang="ru-RU" sz="4000" dirty="0">
              <a:solidFill>
                <a:schemeClr val="accent1">
                  <a:lumMod val="50000"/>
                </a:schemeClr>
              </a:solidFill>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000" dirty="0">
              <a:solidFill>
                <a:srgbClr val="007AC5"/>
              </a:solidFill>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000" b="0" i="0" dirty="0">
                <a:solidFill>
                  <a:schemeClr val="accent1">
                    <a:lumMod val="50000"/>
                  </a:schemeClr>
                </a:solidFill>
                <a:effectLst/>
                <a:latin typeface="HSE Sans" panose="02000000000000000000" pitchFamily="50" charset="-52"/>
              </a:rPr>
              <a:t>Справки об обучении всех студентов-первокурсников, которые будут заселяться в общежития, </a:t>
            </a:r>
            <a:r>
              <a:rPr lang="ru-RU" sz="4000" b="1" i="0" dirty="0">
                <a:solidFill>
                  <a:schemeClr val="accent1">
                    <a:lumMod val="50000"/>
                  </a:schemeClr>
                </a:solidFill>
                <a:effectLst/>
                <a:latin typeface="HSE Sans" panose="02000000000000000000" pitchFamily="50" charset="-52"/>
              </a:rPr>
              <a:t>будут готовиться централизованно </a:t>
            </a:r>
            <a:r>
              <a:rPr lang="ru-RU" sz="4000" b="0" i="0" dirty="0">
                <a:solidFill>
                  <a:schemeClr val="accent1">
                    <a:lumMod val="50000"/>
                  </a:schemeClr>
                </a:solidFill>
                <a:effectLst/>
                <a:latin typeface="HSE Sans" panose="02000000000000000000" pitchFamily="50" charset="-52"/>
              </a:rPr>
              <a:t>Центром сервиса «Студент» и передаваться напрямую в Дирекцию по управлению общежитиями, гостиницами, учебно-оздоровительными комплексами.</a:t>
            </a:r>
            <a:endParaRPr lang="en-US" sz="5400" dirty="0">
              <a:solidFill>
                <a:schemeClr val="accent1">
                  <a:lumMod val="50000"/>
                </a:schemeClr>
              </a:solidFill>
              <a:latin typeface="HSE Sans" panose="02000000000000000000" pitchFamily="50" charset="-52"/>
            </a:endParaRPr>
          </a:p>
        </p:txBody>
      </p:sp>
      <p:sp>
        <p:nvSpPr>
          <p:cNvPr id="61" name="Заголовок основного текста"/>
          <p:cNvSpPr txBox="1"/>
          <p:nvPr/>
        </p:nvSpPr>
        <p:spPr>
          <a:xfrm>
            <a:off x="1201065" y="3843810"/>
            <a:ext cx="16073438"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HSE Sans" panose="02000000000000000000" pitchFamily="50" charset="-52"/>
              </a:rPr>
              <a:t>Заказ справок осуществляется через Центр сервиса «Студент» </a:t>
            </a: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2495191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9" y="2972786"/>
            <a:ext cx="16073440"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Встать на воинский учет</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958752" y="4682321"/>
            <a:ext cx="21506374" cy="68177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000" b="0" i="0" dirty="0">
                <a:solidFill>
                  <a:schemeClr val="accent1">
                    <a:lumMod val="50000"/>
                  </a:schemeClr>
                </a:solidFill>
                <a:effectLst/>
                <a:latin typeface="HSE Sans" panose="02000000000000000000" pitchFamily="50" charset="-52"/>
              </a:rPr>
              <a:t>Для постановки на воинский учет в Университете </a:t>
            </a:r>
            <a:r>
              <a:rPr lang="ru-RU" sz="4000" b="1" i="0" dirty="0">
                <a:solidFill>
                  <a:schemeClr val="accent1">
                    <a:lumMod val="50000"/>
                  </a:schemeClr>
                </a:solidFill>
                <a:effectLst/>
                <a:latin typeface="HSE Sans" panose="02000000000000000000" pitchFamily="50" charset="-52"/>
              </a:rPr>
              <a:t>в течение 5 рабочих дней </a:t>
            </a:r>
            <a:r>
              <a:rPr lang="ru-RU" sz="4000" b="0" i="0" dirty="0">
                <a:solidFill>
                  <a:schemeClr val="accent1">
                    <a:lumMod val="50000"/>
                  </a:schemeClr>
                </a:solidFill>
                <a:effectLst/>
                <a:latin typeface="HSE Sans" panose="02000000000000000000" pitchFamily="50" charset="-52"/>
              </a:rPr>
              <a:t>после предоставления доступа в Едином личном кабинете необходимо направить заявку через сервис сбора данных воинского учета по ссылке </a:t>
            </a:r>
            <a:r>
              <a:rPr lang="en-US" sz="4000" dirty="0">
                <a:solidFill>
                  <a:srgbClr val="007AC5"/>
                </a:solidFill>
                <a:latin typeface="HSE Sans" panose="02000000000000000000" pitchFamily="50" charset="-52"/>
                <a:hlinkClick r:id="rId2"/>
              </a:rPr>
              <a:t>https://bpm.hse.ru/Runtime/Runtime/Form/ARMY__f__RequestByStudent</a:t>
            </a:r>
            <a:r>
              <a:rPr lang="ru-RU" sz="4000" dirty="0">
                <a:solidFill>
                  <a:srgbClr val="007AC5"/>
                </a:solidFill>
                <a:latin typeface="HSE Sans" panose="02000000000000000000" pitchFamily="50" charset="-52"/>
                <a:hlinkClick r:id="rId2"/>
              </a:rPr>
              <a:t> </a:t>
            </a:r>
            <a:endParaRPr lang="ru-RU" sz="4000" dirty="0">
              <a:solidFill>
                <a:srgbClr val="007AC5"/>
              </a:solidFill>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000" dirty="0">
              <a:solidFill>
                <a:srgbClr val="007AC5"/>
              </a:solidFill>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5400" b="0" i="0" dirty="0">
                <a:solidFill>
                  <a:srgbClr val="000000"/>
                </a:solidFill>
                <a:effectLst/>
                <a:latin typeface="HSE Sans" panose="02000000000000000000" pitchFamily="50" charset="-52"/>
              </a:rPr>
              <a:t> </a:t>
            </a:r>
            <a:r>
              <a:rPr lang="ru-RU" sz="4000" b="0" i="0" dirty="0">
                <a:solidFill>
                  <a:schemeClr val="accent1">
                    <a:lumMod val="50000"/>
                  </a:schemeClr>
                </a:solidFill>
                <a:effectLst/>
                <a:latin typeface="HSE Sans" panose="02000000000000000000" pitchFamily="50" charset="-52"/>
              </a:rPr>
              <a:t>Для получения справки установленного образца (приложение № 4 к Положению о призыве на военную службу граждан РФ), подтверждающей право на отсрочку от призыва на военную службу, необходимо посетить </a:t>
            </a:r>
            <a:r>
              <a:rPr lang="ru-RU" sz="4000" b="1" i="0" dirty="0">
                <a:solidFill>
                  <a:schemeClr val="accent1">
                    <a:lumMod val="50000"/>
                  </a:schemeClr>
                </a:solidFill>
                <a:effectLst/>
                <a:latin typeface="HSE Sans" panose="02000000000000000000" pitchFamily="50" charset="-52"/>
              </a:rPr>
              <a:t>Второй отдел</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000" b="1" dirty="0">
              <a:solidFill>
                <a:schemeClr val="accent1">
                  <a:lumMod val="50000"/>
                </a:schemeClr>
              </a:solidFill>
              <a:latin typeface="HSE Sans" panose="02000000000000000000" pitchFamily="50" charset="-52"/>
            </a:endParaRPr>
          </a:p>
          <a:p>
            <a:pPr algn="l">
              <a:defRPr sz="2800">
                <a:solidFill>
                  <a:srgbClr val="253957"/>
                </a:solidFill>
                <a:latin typeface="+mn-lt"/>
                <a:ea typeface="+mn-ea"/>
                <a:cs typeface="+mn-cs"/>
                <a:sym typeface="Arial Narrow"/>
              </a:defRPr>
            </a:pPr>
            <a:r>
              <a:rPr lang="ru-RU" sz="4000" b="1" dirty="0">
                <a:solidFill>
                  <a:schemeClr val="accent1">
                    <a:lumMod val="50000"/>
                  </a:schemeClr>
                </a:solidFill>
                <a:latin typeface="HSE Sans" panose="02000000000000000000" pitchFamily="50" charset="-52"/>
              </a:rPr>
              <a:t>Где получить справку</a:t>
            </a:r>
            <a:r>
              <a:rPr lang="ru-RU" sz="4000" dirty="0">
                <a:solidFill>
                  <a:schemeClr val="accent1">
                    <a:lumMod val="50000"/>
                  </a:schemeClr>
                </a:solidFill>
                <a:latin typeface="HSE Sans" panose="02000000000000000000" pitchFamily="50" charset="-52"/>
              </a:rPr>
              <a:t>: г. Москва, ул. Космонавта Волкова, дом 18 (МЦД-2, платформа «Красный балтиец»), комн. 101, 107. </a:t>
            </a:r>
            <a:r>
              <a:rPr lang="en-US" sz="4000" dirty="0">
                <a:solidFill>
                  <a:schemeClr val="accent1">
                    <a:lumMod val="50000"/>
                  </a:schemeClr>
                </a:solidFill>
                <a:latin typeface="HSE Sans" panose="02000000000000000000" pitchFamily="50" charset="-52"/>
                <a:hlinkClick r:id="rId3"/>
              </a:rPr>
              <a:t>2otdel@hse.ru</a:t>
            </a:r>
            <a:r>
              <a:rPr lang="ru-RU" sz="4000" dirty="0">
                <a:solidFill>
                  <a:schemeClr val="accent1">
                    <a:lumMod val="50000"/>
                  </a:schemeClr>
                </a:solidFill>
                <a:latin typeface="HSE Sans" panose="02000000000000000000" pitchFamily="50" charset="-52"/>
              </a:rPr>
              <a:t> </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000" dirty="0">
              <a:solidFill>
                <a:schemeClr val="accent1">
                  <a:lumMod val="50000"/>
                </a:schemeClr>
              </a:solidFill>
              <a:latin typeface="HSE Sans" panose="02000000000000000000" pitchFamily="50" charset="-52"/>
            </a:endParaRPr>
          </a:p>
          <a:p>
            <a:pPr algn="l">
              <a:defRPr sz="2800">
                <a:solidFill>
                  <a:srgbClr val="253957"/>
                </a:solidFill>
                <a:latin typeface="+mn-lt"/>
                <a:ea typeface="+mn-ea"/>
                <a:cs typeface="+mn-cs"/>
                <a:sym typeface="Arial Narrow"/>
              </a:defRPr>
            </a:pPr>
            <a:r>
              <a:rPr lang="ru-RU" sz="4000" b="1" dirty="0">
                <a:solidFill>
                  <a:schemeClr val="accent1">
                    <a:lumMod val="50000"/>
                  </a:schemeClr>
                </a:solidFill>
                <a:latin typeface="HSE Sans" panose="02000000000000000000" pitchFamily="50" charset="-52"/>
              </a:rPr>
              <a:t>Когда получить справку</a:t>
            </a:r>
            <a:r>
              <a:rPr lang="ru-RU" sz="4000" dirty="0">
                <a:solidFill>
                  <a:schemeClr val="accent1">
                    <a:lumMod val="50000"/>
                  </a:schemeClr>
                </a:solidFill>
                <a:latin typeface="HSE Sans" panose="02000000000000000000" pitchFamily="50" charset="-52"/>
              </a:rPr>
              <a:t>: понедельник - пятница с 10:00 до 13:00, с 13.30 -16.30</a:t>
            </a:r>
            <a:endParaRPr lang="en-US" sz="4000" dirty="0">
              <a:solidFill>
                <a:schemeClr val="accent1">
                  <a:lumMod val="50000"/>
                </a:schemeClr>
              </a:solidFill>
              <a:latin typeface="HSE Sans" panose="02000000000000000000" pitchFamily="50" charset="-52"/>
            </a:endParaRPr>
          </a:p>
        </p:txBody>
      </p:sp>
      <p:sp>
        <p:nvSpPr>
          <p:cNvPr id="61" name="Заголовок основного текста"/>
          <p:cNvSpPr txBox="1"/>
          <p:nvPr/>
        </p:nvSpPr>
        <p:spPr>
          <a:xfrm>
            <a:off x="1226606" y="3961070"/>
            <a:ext cx="16073438"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dirty="0">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4"/>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2084578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9" y="2972786"/>
            <a:ext cx="16073440"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Расписание</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01065" y="5705875"/>
            <a:ext cx="21506374" cy="68177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457200" indent="-457200" algn="l">
              <a:buFont typeface="Arial" panose="020B0604020202020204" pitchFamily="34" charset="0"/>
              <a:buChar char="•"/>
            </a:pPr>
            <a:r>
              <a:rPr lang="ru-RU" sz="3200" b="0" i="0" dirty="0">
                <a:solidFill>
                  <a:schemeClr val="accent1">
                    <a:lumMod val="50000"/>
                  </a:schemeClr>
                </a:solidFill>
                <a:effectLst/>
                <a:latin typeface="HSE Sans" panose="02000000000000000000" pitchFamily="50" charset="-52"/>
              </a:rPr>
              <a:t>в приложении HSE </a:t>
            </a:r>
            <a:r>
              <a:rPr lang="ru-RU" sz="3200" b="0" i="0" dirty="0" err="1">
                <a:solidFill>
                  <a:schemeClr val="accent1">
                    <a:lumMod val="50000"/>
                  </a:schemeClr>
                </a:solidFill>
                <a:effectLst/>
                <a:latin typeface="HSE Sans" panose="02000000000000000000" pitchFamily="50" charset="-52"/>
              </a:rPr>
              <a:t>App</a:t>
            </a:r>
            <a:r>
              <a:rPr lang="ru-RU" sz="3200" b="0" i="0" dirty="0">
                <a:solidFill>
                  <a:schemeClr val="accent1">
                    <a:lumMod val="50000"/>
                  </a:schemeClr>
                </a:solidFill>
                <a:effectLst/>
                <a:latin typeface="HSE Sans" panose="02000000000000000000" pitchFamily="50" charset="-52"/>
              </a:rPr>
              <a:t> X, которое можно скачать для мобильных гаджетов с операционной системой </a:t>
            </a:r>
            <a:r>
              <a:rPr lang="ru-RU" sz="3200" b="0" i="0" dirty="0" err="1">
                <a:solidFill>
                  <a:schemeClr val="accent1">
                    <a:lumMod val="50000"/>
                  </a:schemeClr>
                </a:solidFill>
                <a:effectLst/>
                <a:latin typeface="HSE Sans" panose="02000000000000000000" pitchFamily="50" charset="-52"/>
              </a:rPr>
              <a:t>iOS</a:t>
            </a:r>
            <a:r>
              <a:rPr lang="ru-RU" sz="3200" b="0" i="0" dirty="0">
                <a:solidFill>
                  <a:schemeClr val="accent1">
                    <a:lumMod val="50000"/>
                  </a:schemeClr>
                </a:solidFill>
                <a:effectLst/>
                <a:latin typeface="HSE Sans" panose="02000000000000000000" pitchFamily="50" charset="-52"/>
              </a:rPr>
              <a:t> в </a:t>
            </a:r>
            <a:r>
              <a:rPr lang="ru-RU" sz="3200" b="0" i="0" dirty="0" err="1">
                <a:solidFill>
                  <a:schemeClr val="accent1">
                    <a:lumMod val="50000"/>
                  </a:schemeClr>
                </a:solidFill>
                <a:effectLst/>
                <a:latin typeface="HSE Sans" panose="02000000000000000000" pitchFamily="50" charset="-52"/>
              </a:rPr>
              <a:t>AppStore</a:t>
            </a:r>
            <a:r>
              <a:rPr lang="ru-RU" sz="3200" b="0" i="0" dirty="0">
                <a:solidFill>
                  <a:schemeClr val="accent1">
                    <a:lumMod val="50000"/>
                  </a:schemeClr>
                </a:solidFill>
                <a:effectLst/>
                <a:latin typeface="HSE Sans" panose="02000000000000000000" pitchFamily="50" charset="-52"/>
              </a:rPr>
              <a:t> </a:t>
            </a:r>
            <a:r>
              <a:rPr lang="ru-RU" sz="3200" b="0" i="0" u="none" strike="noStrike" dirty="0">
                <a:solidFill>
                  <a:srgbClr val="007AC5"/>
                </a:solidFill>
                <a:effectLst/>
                <a:latin typeface="HSE Sans" panose="02000000000000000000" pitchFamily="50" charset="-52"/>
                <a:hlinkClick r:id="rId2"/>
              </a:rPr>
              <a:t>по ссылке</a:t>
            </a:r>
            <a:r>
              <a:rPr lang="ru-RU" sz="3200" b="0" i="0" dirty="0">
                <a:solidFill>
                  <a:srgbClr val="000000"/>
                </a:solidFill>
                <a:effectLst/>
                <a:latin typeface="HSE Sans" panose="02000000000000000000" pitchFamily="50" charset="-52"/>
              </a:rPr>
              <a:t> </a:t>
            </a:r>
            <a:r>
              <a:rPr lang="ru-RU" sz="3200" b="0" i="0" dirty="0">
                <a:solidFill>
                  <a:schemeClr val="accent1">
                    <a:lumMod val="50000"/>
                  </a:schemeClr>
                </a:solidFill>
                <a:effectLst/>
                <a:latin typeface="HSE Sans" panose="02000000000000000000" pitchFamily="50" charset="-52"/>
              </a:rPr>
              <a:t>и для мобильных гаджетов с операционной системой </a:t>
            </a:r>
            <a:r>
              <a:rPr lang="ru-RU" sz="3200" b="0" i="0" dirty="0" err="1">
                <a:solidFill>
                  <a:schemeClr val="accent1">
                    <a:lumMod val="50000"/>
                  </a:schemeClr>
                </a:solidFill>
                <a:effectLst/>
                <a:latin typeface="HSE Sans" panose="02000000000000000000" pitchFamily="50" charset="-52"/>
              </a:rPr>
              <a:t>Android</a:t>
            </a:r>
            <a:r>
              <a:rPr lang="ru-RU" sz="3200" b="0" i="0" dirty="0">
                <a:solidFill>
                  <a:schemeClr val="accent1">
                    <a:lumMod val="50000"/>
                  </a:schemeClr>
                </a:solidFill>
                <a:effectLst/>
                <a:latin typeface="HSE Sans" panose="02000000000000000000" pitchFamily="50" charset="-52"/>
              </a:rPr>
              <a:t> - в </a:t>
            </a:r>
            <a:r>
              <a:rPr lang="ru-RU" sz="3200" b="0" i="0" dirty="0" err="1">
                <a:solidFill>
                  <a:schemeClr val="accent1">
                    <a:lumMod val="50000"/>
                  </a:schemeClr>
                </a:solidFill>
                <a:effectLst/>
                <a:latin typeface="HSE Sans" panose="02000000000000000000" pitchFamily="50" charset="-52"/>
              </a:rPr>
              <a:t>GooglePlay</a:t>
            </a:r>
            <a:r>
              <a:rPr lang="ru-RU" sz="3200" b="0" i="0" dirty="0">
                <a:solidFill>
                  <a:schemeClr val="accent1">
                    <a:lumMod val="50000"/>
                  </a:schemeClr>
                </a:solidFill>
                <a:effectLst/>
                <a:latin typeface="HSE Sans" panose="02000000000000000000" pitchFamily="50" charset="-52"/>
              </a:rPr>
              <a:t> </a:t>
            </a:r>
            <a:r>
              <a:rPr lang="ru-RU" sz="3200" b="0" i="0" u="none" strike="noStrike" dirty="0">
                <a:solidFill>
                  <a:srgbClr val="007AC5"/>
                </a:solidFill>
                <a:effectLst/>
                <a:latin typeface="HSE Sans" panose="02000000000000000000" pitchFamily="50" charset="-52"/>
                <a:hlinkClick r:id="rId3"/>
              </a:rPr>
              <a:t>по ссылке</a:t>
            </a:r>
            <a:r>
              <a:rPr lang="ru-RU" sz="3200" b="0" i="0" dirty="0">
                <a:solidFill>
                  <a:srgbClr val="000000"/>
                </a:solidFill>
                <a:effectLst/>
                <a:latin typeface="HSE Sans" panose="02000000000000000000" pitchFamily="50" charset="-52"/>
              </a:rPr>
              <a:t> </a:t>
            </a:r>
            <a:r>
              <a:rPr lang="ru-RU" sz="3200" b="0" i="0" dirty="0">
                <a:solidFill>
                  <a:schemeClr val="accent1">
                    <a:lumMod val="50000"/>
                  </a:schemeClr>
                </a:solidFill>
                <a:effectLst/>
                <a:latin typeface="HSE Sans" panose="02000000000000000000" pitchFamily="50" charset="-52"/>
              </a:rPr>
              <a:t>(расписание в системе дорабатывается);</a:t>
            </a:r>
          </a:p>
          <a:p>
            <a:pPr marL="457200" indent="-457200" algn="l">
              <a:buFont typeface="Arial" panose="020B0604020202020204" pitchFamily="34" charset="0"/>
              <a:buChar char="•"/>
            </a:pPr>
            <a:endParaRPr lang="ru-RU" sz="3200" b="0" i="0" dirty="0">
              <a:solidFill>
                <a:schemeClr val="accent1">
                  <a:lumMod val="50000"/>
                </a:schemeClr>
              </a:solidFill>
              <a:effectLst/>
              <a:latin typeface="HSE Sans" panose="02000000000000000000" pitchFamily="50" charset="-52"/>
            </a:endParaRPr>
          </a:p>
          <a:p>
            <a:pPr marL="457200" indent="-457200" algn="l">
              <a:buFont typeface="Arial" panose="020B0604020202020204" pitchFamily="34" charset="0"/>
              <a:buChar char="•"/>
            </a:pPr>
            <a:r>
              <a:rPr lang="ru-RU" sz="3200" b="0" i="0" dirty="0">
                <a:solidFill>
                  <a:schemeClr val="accent1">
                    <a:lumMod val="50000"/>
                  </a:schemeClr>
                </a:solidFill>
                <a:effectLst/>
                <a:latin typeface="HSE Sans" panose="02000000000000000000" pitchFamily="50" charset="-52"/>
              </a:rPr>
              <a:t>через систему </a:t>
            </a:r>
            <a:r>
              <a:rPr lang="ru-RU" sz="3200" b="0" i="0" u="none" strike="noStrike" dirty="0">
                <a:solidFill>
                  <a:srgbClr val="007AC5"/>
                </a:solidFill>
                <a:effectLst/>
                <a:latin typeface="HSE Sans" panose="02000000000000000000" pitchFamily="50" charset="-52"/>
                <a:hlinkClick r:id="rId4"/>
              </a:rPr>
              <a:t>РУЗ</a:t>
            </a:r>
            <a:r>
              <a:rPr lang="ru-RU" sz="3200" b="0" i="0" dirty="0">
                <a:solidFill>
                  <a:srgbClr val="000000"/>
                </a:solidFill>
                <a:effectLst/>
                <a:latin typeface="HSE Sans" panose="02000000000000000000" pitchFamily="50" charset="-52"/>
              </a:rPr>
              <a:t>  </a:t>
            </a:r>
            <a:r>
              <a:rPr lang="ru-RU" sz="3200" b="0" i="0" dirty="0">
                <a:solidFill>
                  <a:schemeClr val="accent1">
                    <a:lumMod val="50000"/>
                  </a:schemeClr>
                </a:solidFill>
                <a:effectLst/>
                <a:latin typeface="HSE Sans" panose="02000000000000000000" pitchFamily="50" charset="-52"/>
              </a:rPr>
              <a:t>доступен поиск занятий по преподавателям или академическим группам (расписание в системе дорабатывается);</a:t>
            </a:r>
          </a:p>
          <a:p>
            <a:pPr marL="457200" indent="-457200" algn="l">
              <a:buFont typeface="Arial" panose="020B0604020202020204" pitchFamily="34" charset="0"/>
              <a:buChar char="•"/>
            </a:pPr>
            <a:endParaRPr lang="ru-RU" sz="3200" b="0" i="0" dirty="0">
              <a:solidFill>
                <a:srgbClr val="000000"/>
              </a:solidFill>
              <a:effectLst/>
              <a:latin typeface="HSE Sans" panose="02000000000000000000" pitchFamily="50" charset="-52"/>
            </a:endParaRPr>
          </a:p>
          <a:p>
            <a:pPr marL="457200" indent="-457200" algn="l">
              <a:buFont typeface="Arial" panose="020B0604020202020204" pitchFamily="34" charset="0"/>
              <a:buChar char="•"/>
            </a:pPr>
            <a:r>
              <a:rPr lang="ru-RU" sz="3200" b="0" i="0" dirty="0">
                <a:solidFill>
                  <a:schemeClr val="accent1">
                    <a:lumMod val="50000"/>
                  </a:schemeClr>
                </a:solidFill>
                <a:effectLst/>
                <a:latin typeface="HSE Sans" panose="02000000000000000000" pitchFamily="50" charset="-52"/>
              </a:rPr>
              <a:t>в системе </a:t>
            </a:r>
            <a:r>
              <a:rPr lang="ru-RU" sz="3200" b="0" i="0" u="none" strike="noStrike" dirty="0">
                <a:solidFill>
                  <a:srgbClr val="007AC5"/>
                </a:solidFill>
                <a:effectLst/>
                <a:latin typeface="HSE Sans" panose="02000000000000000000" pitchFamily="50" charset="-52"/>
                <a:hlinkClick r:id="rId5"/>
              </a:rPr>
              <a:t>LMS НИУ ВШЭ</a:t>
            </a:r>
            <a:r>
              <a:rPr lang="ru-RU" sz="3200" b="0" i="0" dirty="0">
                <a:solidFill>
                  <a:srgbClr val="000000"/>
                </a:solidFill>
                <a:effectLst/>
                <a:latin typeface="HSE Sans" panose="02000000000000000000" pitchFamily="50" charset="-52"/>
              </a:rPr>
              <a:t>, </a:t>
            </a:r>
            <a:r>
              <a:rPr lang="ru-RU" sz="3200" b="0" i="0" dirty="0">
                <a:solidFill>
                  <a:schemeClr val="accent1">
                    <a:lumMod val="50000"/>
                  </a:schemeClr>
                </a:solidFill>
                <a:effectLst/>
                <a:latin typeface="HSE Sans" panose="02000000000000000000" pitchFamily="50" charset="-52"/>
              </a:rPr>
              <a:t>где в личном кабинете студента доступен модуль «Расписание», который позволяет проверить все запланированные занятия и получить их в электронном виде в любом удобном формате, включая возможность интеграции в индивидуальный календарь (расписание в системе дорабатывается);</a:t>
            </a:r>
          </a:p>
          <a:p>
            <a:pPr marL="457200" indent="-457200" algn="l">
              <a:buFont typeface="Arial" panose="020B0604020202020204" pitchFamily="34" charset="0"/>
              <a:buChar char="•"/>
            </a:pPr>
            <a:endParaRPr lang="ru-RU" sz="3200" b="0" i="0" dirty="0">
              <a:solidFill>
                <a:srgbClr val="000000"/>
              </a:solidFill>
              <a:effectLst/>
              <a:latin typeface="HSE Sans" panose="02000000000000000000" pitchFamily="50" charset="-52"/>
            </a:endParaRPr>
          </a:p>
          <a:p>
            <a:pPr marL="457200" indent="-457200" algn="l">
              <a:buFont typeface="Arial" panose="020B0604020202020204" pitchFamily="34" charset="0"/>
              <a:buChar char="•"/>
            </a:pPr>
            <a:r>
              <a:rPr lang="ru-RU" sz="4400" b="1" i="0" u="none" strike="noStrike" dirty="0">
                <a:solidFill>
                  <a:srgbClr val="007AC5"/>
                </a:solidFill>
                <a:effectLst/>
                <a:latin typeface="HSE Sans" panose="02000000000000000000" pitchFamily="50" charset="-52"/>
              </a:rPr>
              <a:t>на странице образовательной программы</a:t>
            </a:r>
            <a:r>
              <a:rPr lang="ru-RU" sz="4400" b="1" i="0" dirty="0">
                <a:solidFill>
                  <a:srgbClr val="000000"/>
                </a:solidFill>
                <a:effectLst/>
                <a:latin typeface="HSE Sans" panose="02000000000000000000" pitchFamily="50" charset="-52"/>
              </a:rPr>
              <a:t> </a:t>
            </a:r>
            <a:r>
              <a:rPr lang="ru-RU" sz="4400" b="1" i="0" dirty="0">
                <a:solidFill>
                  <a:schemeClr val="accent1">
                    <a:lumMod val="50000"/>
                  </a:schemeClr>
                </a:solidFill>
                <a:effectLst/>
                <a:latin typeface="HSE Sans" panose="02000000000000000000" pitchFamily="50" charset="-52"/>
              </a:rPr>
              <a:t>на портале НИУ ВШЭ уже опубликовано расписание для студентов </a:t>
            </a:r>
            <a:r>
              <a:rPr lang="ru-RU" sz="4400" b="1" i="0" u="none" strike="noStrike" dirty="0">
                <a:solidFill>
                  <a:srgbClr val="007AC5"/>
                </a:solidFill>
                <a:effectLst/>
                <a:latin typeface="HSE Sans" panose="02000000000000000000" pitchFamily="50" charset="-52"/>
              </a:rPr>
              <a:t>1 курса</a:t>
            </a:r>
            <a:r>
              <a:rPr lang="ru-RU" sz="4400" b="1" i="0" dirty="0">
                <a:solidFill>
                  <a:srgbClr val="000000"/>
                </a:solidFill>
                <a:effectLst/>
                <a:latin typeface="HSE Sans" panose="02000000000000000000" pitchFamily="50" charset="-52"/>
              </a:rPr>
              <a:t>;</a:t>
            </a:r>
            <a:endParaRPr lang="ru-RU" sz="4400" b="0" i="0" dirty="0">
              <a:solidFill>
                <a:srgbClr val="000000"/>
              </a:solidFill>
              <a:effectLst/>
              <a:latin typeface="HSE Sans" panose="02000000000000000000" pitchFamily="50" charset="-52"/>
            </a:endParaRPr>
          </a:p>
        </p:txBody>
      </p:sp>
      <p:sp>
        <p:nvSpPr>
          <p:cNvPr id="61" name="Заголовок основного текста"/>
          <p:cNvSpPr txBox="1"/>
          <p:nvPr/>
        </p:nvSpPr>
        <p:spPr>
          <a:xfrm>
            <a:off x="1226606" y="3961070"/>
            <a:ext cx="16073438" cy="13249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HSE Sans" panose="02000000000000000000" pitchFamily="50" charset="-52"/>
              </a:rPr>
              <a:t>Каждый студент может проверить расписание учебных занятий:</a:t>
            </a: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6"/>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2554340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2999116"/>
            <a:ext cx="22287807"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Стипендии и финансовая поддержка</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01065" y="4553745"/>
            <a:ext cx="21506374" cy="79698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marL="457200" indent="-457200" algn="l">
              <a:buFont typeface="Arial" panose="020B0604020202020204" pitchFamily="34" charset="0"/>
              <a:buChar char="•"/>
            </a:pPr>
            <a:r>
              <a:rPr lang="ru-RU" sz="4800" b="0" i="0" dirty="0">
                <a:solidFill>
                  <a:schemeClr val="accent1">
                    <a:lumMod val="50000"/>
                  </a:schemeClr>
                </a:solidFill>
                <a:effectLst/>
                <a:latin typeface="HSE Sans" panose="02000000000000000000" pitchFamily="50" charset="-52"/>
              </a:rPr>
              <a:t>Государственная академическая стипендия (2100 рублей)</a:t>
            </a:r>
            <a:br>
              <a:rPr lang="ru-RU" sz="4800" b="0" i="0" dirty="0">
                <a:solidFill>
                  <a:schemeClr val="accent1">
                    <a:lumMod val="50000"/>
                  </a:schemeClr>
                </a:solidFill>
                <a:effectLst/>
                <a:latin typeface="HSE Sans" panose="02000000000000000000" pitchFamily="50" charset="-52"/>
              </a:rPr>
            </a:br>
            <a:endParaRPr lang="ru-RU" sz="4800" b="0" i="0" dirty="0">
              <a:solidFill>
                <a:schemeClr val="accent1">
                  <a:lumMod val="50000"/>
                </a:schemeClr>
              </a:solidFill>
              <a:effectLst/>
              <a:latin typeface="HSE Sans" panose="02000000000000000000" pitchFamily="50" charset="-52"/>
            </a:endParaRPr>
          </a:p>
          <a:p>
            <a:pPr marL="457200" indent="-457200" algn="l">
              <a:buFont typeface="Arial" panose="020B0604020202020204" pitchFamily="34" charset="0"/>
              <a:buChar char="•"/>
            </a:pPr>
            <a:r>
              <a:rPr lang="ru-RU" sz="4800" dirty="0">
                <a:solidFill>
                  <a:schemeClr val="accent1">
                    <a:lumMod val="50000"/>
                  </a:schemeClr>
                </a:solidFill>
                <a:latin typeface="HSE Sans" panose="02000000000000000000" pitchFamily="50" charset="-52"/>
              </a:rPr>
              <a:t>Стипендия для студентов факультета физики (5 </a:t>
            </a:r>
            <a:r>
              <a:rPr lang="ru-RU" sz="4800" dirty="0" err="1">
                <a:solidFill>
                  <a:schemeClr val="accent1">
                    <a:lumMod val="50000"/>
                  </a:schemeClr>
                </a:solidFill>
                <a:latin typeface="HSE Sans" panose="02000000000000000000" pitchFamily="50" charset="-52"/>
              </a:rPr>
              <a:t>т.р</a:t>
            </a:r>
            <a:r>
              <a:rPr lang="ru-RU" sz="4800" dirty="0">
                <a:solidFill>
                  <a:schemeClr val="accent1">
                    <a:lumMod val="50000"/>
                  </a:schemeClr>
                </a:solidFill>
                <a:latin typeface="HSE Sans" panose="02000000000000000000" pitchFamily="50" charset="-52"/>
              </a:rPr>
              <a:t>. и 10 </a:t>
            </a:r>
            <a:r>
              <a:rPr lang="ru-RU" sz="4800" dirty="0" err="1">
                <a:solidFill>
                  <a:schemeClr val="accent1">
                    <a:lumMod val="50000"/>
                  </a:schemeClr>
                </a:solidFill>
                <a:latin typeface="HSE Sans" panose="02000000000000000000" pitchFamily="50" charset="-52"/>
              </a:rPr>
              <a:t>т.р</a:t>
            </a:r>
            <a:r>
              <a:rPr lang="ru-RU" sz="4800" dirty="0">
                <a:solidFill>
                  <a:schemeClr val="accent1">
                    <a:lumMod val="50000"/>
                  </a:schemeClr>
                </a:solidFill>
                <a:latin typeface="HSE Sans" panose="02000000000000000000" pitchFamily="50" charset="-52"/>
              </a:rPr>
              <a:t>.)</a:t>
            </a:r>
          </a:p>
          <a:p>
            <a:pPr marL="1423988" lvl="8" indent="277813" algn="l">
              <a:buFont typeface="Arial" panose="020B0604020202020204" pitchFamily="34" charset="0"/>
              <a:buChar char="•"/>
            </a:pPr>
            <a:r>
              <a:rPr lang="ru-RU" sz="4800" b="1" dirty="0">
                <a:solidFill>
                  <a:schemeClr val="accent1">
                    <a:lumMod val="50000"/>
                  </a:schemeClr>
                </a:solidFill>
                <a:latin typeface="HSE Sans" panose="02000000000000000000" pitchFamily="50" charset="-52"/>
              </a:rPr>
              <a:t> 10 000 рублей</a:t>
            </a:r>
            <a:r>
              <a:rPr lang="ru-RU" sz="4800" dirty="0">
                <a:solidFill>
                  <a:schemeClr val="accent1">
                    <a:lumMod val="50000"/>
                  </a:schemeClr>
                </a:solidFill>
                <a:latin typeface="HSE Sans" panose="02000000000000000000" pitchFamily="50" charset="-52"/>
              </a:rPr>
              <a:t>, если средний балл по результатам вступительных испытаний обучающегося </a:t>
            </a:r>
            <a:r>
              <a:rPr lang="ru-RU" sz="4800" b="1" dirty="0">
                <a:solidFill>
                  <a:schemeClr val="accent1">
                    <a:lumMod val="50000"/>
                  </a:schemeClr>
                </a:solidFill>
                <a:latin typeface="HSE Sans" panose="02000000000000000000" pitchFamily="50" charset="-52"/>
              </a:rPr>
              <a:t>больше или равен 95 баллам*</a:t>
            </a:r>
            <a:r>
              <a:rPr lang="ru-RU" sz="4800" dirty="0">
                <a:solidFill>
                  <a:schemeClr val="accent1">
                    <a:lumMod val="50000"/>
                  </a:schemeClr>
                </a:solidFill>
                <a:latin typeface="HSE Sans" panose="02000000000000000000" pitchFamily="50" charset="-52"/>
              </a:rPr>
              <a:t>, или если обучающийся был зачислен </a:t>
            </a:r>
            <a:r>
              <a:rPr lang="ru-RU" sz="4800" b="1" dirty="0">
                <a:solidFill>
                  <a:schemeClr val="accent1">
                    <a:lumMod val="50000"/>
                  </a:schemeClr>
                </a:solidFill>
                <a:latin typeface="HSE Sans" panose="02000000000000000000" pitchFamily="50" charset="-52"/>
              </a:rPr>
              <a:t>без вступительных испытаний</a:t>
            </a:r>
            <a:r>
              <a:rPr lang="ru-RU" sz="4800" dirty="0">
                <a:solidFill>
                  <a:schemeClr val="accent1">
                    <a:lumMod val="50000"/>
                  </a:schemeClr>
                </a:solidFill>
                <a:latin typeface="HSE Sans" panose="02000000000000000000" pitchFamily="50" charset="-52"/>
              </a:rPr>
              <a:t>;</a:t>
            </a:r>
          </a:p>
          <a:p>
            <a:pPr marL="1423988" lvl="8" indent="277813" algn="l">
              <a:buFont typeface="Arial" panose="020B0604020202020204" pitchFamily="34" charset="0"/>
              <a:buChar char="•"/>
            </a:pPr>
            <a:endParaRPr lang="ru-RU" sz="4800" dirty="0">
              <a:solidFill>
                <a:schemeClr val="accent1">
                  <a:lumMod val="50000"/>
                </a:schemeClr>
              </a:solidFill>
              <a:latin typeface="HSE Sans" panose="02000000000000000000" pitchFamily="50" charset="-52"/>
            </a:endParaRPr>
          </a:p>
          <a:p>
            <a:pPr marL="1423988" lvl="3" indent="277813" algn="l">
              <a:buFont typeface="Arial" panose="020B0604020202020204" pitchFamily="34" charset="0"/>
              <a:buChar char="•"/>
            </a:pPr>
            <a:r>
              <a:rPr lang="ru-RU" sz="4800" b="1" dirty="0">
                <a:solidFill>
                  <a:schemeClr val="accent1">
                    <a:lumMod val="50000"/>
                  </a:schemeClr>
                </a:solidFill>
                <a:latin typeface="HSE Sans" panose="02000000000000000000" pitchFamily="50" charset="-52"/>
              </a:rPr>
              <a:t> 5 000  рублей </a:t>
            </a:r>
            <a:r>
              <a:rPr lang="ru-RU" sz="4800" dirty="0">
                <a:solidFill>
                  <a:schemeClr val="accent1">
                    <a:lumMod val="50000"/>
                  </a:schemeClr>
                </a:solidFill>
                <a:latin typeface="HSE Sans" panose="02000000000000000000" pitchFamily="50" charset="-52"/>
              </a:rPr>
              <a:t>с ежемесячной выплатой, если средний балл по результатам вступительных испытаний обучающегося больше или</a:t>
            </a:r>
            <a:r>
              <a:rPr lang="ru-RU" sz="4800" b="1" dirty="0">
                <a:solidFill>
                  <a:schemeClr val="accent1">
                    <a:lumMod val="50000"/>
                  </a:schemeClr>
                </a:solidFill>
                <a:latin typeface="HSE Sans" panose="02000000000000000000" pitchFamily="50" charset="-52"/>
              </a:rPr>
              <a:t> равен 9</a:t>
            </a:r>
            <a:r>
              <a:rPr lang="en-US" sz="4800" b="1" dirty="0">
                <a:solidFill>
                  <a:schemeClr val="accent1">
                    <a:lumMod val="50000"/>
                  </a:schemeClr>
                </a:solidFill>
                <a:latin typeface="HSE Sans" panose="02000000000000000000" pitchFamily="50" charset="-52"/>
              </a:rPr>
              <a:t>0</a:t>
            </a:r>
            <a:r>
              <a:rPr lang="ru-RU" sz="4800" b="1" dirty="0">
                <a:solidFill>
                  <a:schemeClr val="accent1">
                    <a:lumMod val="50000"/>
                  </a:schemeClr>
                </a:solidFill>
                <a:latin typeface="HSE Sans" panose="02000000000000000000" pitchFamily="50" charset="-52"/>
              </a:rPr>
              <a:t> баллам, но меньше 95 баллов*</a:t>
            </a:r>
            <a:r>
              <a:rPr lang="ru-RU" sz="4800" dirty="0">
                <a:solidFill>
                  <a:schemeClr val="accent1">
                    <a:lumMod val="50000"/>
                  </a:schemeClr>
                </a:solidFill>
                <a:latin typeface="HSE Sans" panose="02000000000000000000" pitchFamily="50" charset="-52"/>
              </a:rPr>
              <a:t>.</a:t>
            </a:r>
          </a:p>
          <a:p>
            <a:pPr algn="l"/>
            <a:br>
              <a:rPr lang="ru-RU" sz="4800" dirty="0">
                <a:solidFill>
                  <a:schemeClr val="accent1">
                    <a:lumMod val="50000"/>
                  </a:schemeClr>
                </a:solidFill>
                <a:latin typeface="HSE Sans" panose="02000000000000000000" pitchFamily="50" charset="-52"/>
              </a:rPr>
            </a:br>
            <a:r>
              <a:rPr lang="ru-RU" sz="4800" dirty="0">
                <a:solidFill>
                  <a:schemeClr val="accent1">
                    <a:lumMod val="50000"/>
                  </a:schemeClr>
                </a:solidFill>
                <a:latin typeface="HSE Sans" panose="02000000000000000000" pitchFamily="50" charset="-52"/>
              </a:rPr>
              <a:t>*без учета индивидуальных достижений</a:t>
            </a: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2"/>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3069201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328</TotalTime>
  <Words>1366</Words>
  <Application>Microsoft Office PowerPoint</Application>
  <PresentationFormat>Произвольный</PresentationFormat>
  <Paragraphs>147</Paragraphs>
  <Slides>18</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18</vt:i4>
      </vt:variant>
    </vt:vector>
  </HeadingPairs>
  <TitlesOfParts>
    <vt:vector size="25" baseType="lpstr">
      <vt:lpstr>Arial</vt:lpstr>
      <vt:lpstr>Helvetica</vt:lpstr>
      <vt:lpstr>Helvetica Light</vt:lpstr>
      <vt:lpstr>Helvetica Neue</vt:lpstr>
      <vt:lpstr>HSE Sans</vt:lpstr>
      <vt:lpstr>Wingdings</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Королькова Инна Юрьевна</dc:creator>
  <cp:lastModifiedBy>Богомазова Вероника Львовна</cp:lastModifiedBy>
  <cp:revision>30</cp:revision>
  <dcterms:modified xsi:type="dcterms:W3CDTF">2025-08-27T17:13:06Z</dcterms:modified>
</cp:coreProperties>
</file>