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64" r:id="rId3"/>
    <p:sldId id="257" r:id="rId4"/>
    <p:sldId id="265" r:id="rId5"/>
    <p:sldId id="266" r:id="rId6"/>
    <p:sldId id="267" r:id="rId7"/>
    <p:sldId id="268" r:id="rId8"/>
    <p:sldId id="269" r:id="rId9"/>
    <p:sldId id="270" r:id="rId10"/>
    <p:sldId id="279" r:id="rId11"/>
    <p:sldId id="276" r:id="rId12"/>
    <p:sldId id="277" r:id="rId13"/>
    <p:sldId id="278" r:id="rId14"/>
    <p:sldId id="272" r:id="rId15"/>
    <p:sldId id="263" r:id="rId1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360"/>
    <a:srgbClr val="2539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77" autoAdjust="0"/>
    <p:restoredTop sz="94660"/>
  </p:normalViewPr>
  <p:slideViewPr>
    <p:cSldViewPr>
      <p:cViewPr varScale="1">
        <p:scale>
          <a:sx n="39" d="100"/>
          <a:sy n="39" d="100"/>
        </p:scale>
        <p:origin x="1286" y="82"/>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r>
              <a:t>–Иван Арсентьев</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«Место ввода цитаты».</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t>Текст заголовка</a:t>
            </a: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t>Текст заголовка</a:t>
            </a: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2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t>Текст заголовка</a:t>
            </a:r>
          </a:p>
        </p:txBody>
      </p:sp>
      <p:sp>
        <p:nvSpPr>
          <p:cNvPr id="2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28" name="Текст заголовка"/>
          <p:cNvSpPr txBox="1">
            <a:spLocks noGrp="1"/>
          </p:cNvSpPr>
          <p:nvPr>
            <p:ph type="title"/>
          </p:nvPr>
        </p:nvSpPr>
        <p:spPr>
          <a:prstGeom prst="rect">
            <a:avLst/>
          </a:prstGeom>
        </p:spPr>
        <p:txBody>
          <a:bodyPr/>
          <a:lstStyle/>
          <a:p>
            <a:r>
              <a:t>Текст заголовка</a:t>
            </a: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spirantura.hse.ru/mastersphd2025" TargetMode="External"/><Relationship Id="rId2" Type="http://schemas.openxmlformats.org/officeDocument/2006/relationships/hyperlink" Target="https://aspirantura.hse.ru/polls/1075416415.html" TargetMode="Externa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mailto:aspirantura@hse.ru"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hse.ru/studyspravka/corpemail/"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hse.ru/ma/fizika/references"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hse.ru/docs/894045460.html" TargetMode="External"/><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hyperlink" Target="https://www.hse.ru/studyspravka/new_regulations/"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hse.ru/buildinghse/track" TargetMode="External"/><Relationship Id="rId7" Type="http://schemas.openxmlformats.org/officeDocument/2006/relationships/hyperlink" Target="https://studentcentre.hse.ru/" TargetMode="External"/><Relationship Id="rId2" Type="http://schemas.openxmlformats.org/officeDocument/2006/relationships/hyperlink" Target="https://www.hse.ru/ma/fizika/orgsobranie" TargetMode="External"/><Relationship Id="rId1" Type="http://schemas.openxmlformats.org/officeDocument/2006/relationships/slideLayout" Target="../slideLayouts/slideLayout3.xml"/><Relationship Id="rId6" Type="http://schemas.openxmlformats.org/officeDocument/2006/relationships/hyperlink" Target="https://studlife.hse.ru/" TargetMode="External"/><Relationship Id="rId5" Type="http://schemas.openxmlformats.org/officeDocument/2006/relationships/hyperlink" Target="https://pochemuchnik.hse.ru/" TargetMode="External"/><Relationship Id="rId4" Type="http://schemas.openxmlformats.org/officeDocument/2006/relationships/hyperlink" Target="https://www.hse.ru/studyspravka/loc"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hyperlink" Target="https://www.hse.ru/mirror/pubs/share/948361919.doc" TargetMode="External"/><Relationship Id="rId2" Type="http://schemas.openxmlformats.org/officeDocument/2006/relationships/hyperlink" Target="https://www.hse.ru/mirror/pubs/share/948361866.pdf"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hse.ru/org/hse/aup/security/propusk" TargetMode="External"/><Relationship Id="rId2" Type="http://schemas.openxmlformats.org/officeDocument/2006/relationships/hyperlink" Target="https://www.hse.ru/aup/security/ubr"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tudentcentre.hse.ru/"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2otdel@hse.ru" TargetMode="External"/><Relationship Id="rId2" Type="http://schemas.openxmlformats.org/officeDocument/2006/relationships/hyperlink" Target="https://bpm.hse.ru/Runtime/Runtime/Form/ARMY__f__RequestByStudent"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s://play.google.com/store/apps/details?id=com.hse.app2&amp;hl=ru&amp;gl=US" TargetMode="External"/><Relationship Id="rId2" Type="http://schemas.openxmlformats.org/officeDocument/2006/relationships/hyperlink" Target="https://apps.apple.com/ru/app/hse-app-x/id1527320487"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lms.hse.ru/" TargetMode="External"/><Relationship Id="rId4" Type="http://schemas.openxmlformats.org/officeDocument/2006/relationships/hyperlink" Target="https://ruz.hse.ru/ruz/main"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hse.ru/scholarships/faq" TargetMode="External"/><Relationship Id="rId2" Type="http://schemas.openxmlformats.org/officeDocument/2006/relationships/hyperlink" Target="https://www.hse.ru/scholarships" TargetMode="External"/><Relationship Id="rId1" Type="http://schemas.openxmlformats.org/officeDocument/2006/relationships/slideLayout" Target="../slideLayouts/slideLayout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5999312" y="4892472"/>
            <a:ext cx="18036526" cy="41560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p>
            <a:pPr algn="l">
              <a:defRPr sz="7000" b="1" cap="all">
                <a:solidFill>
                  <a:srgbClr val="253957"/>
                </a:solidFill>
                <a:latin typeface="+mn-lt"/>
                <a:ea typeface="+mn-ea"/>
                <a:cs typeface="+mn-cs"/>
                <a:sym typeface="Arial Narrow"/>
              </a:defRPr>
            </a:pPr>
            <a:r>
              <a:rPr lang="ru-RU" sz="13800" dirty="0">
                <a:latin typeface="HSE Sans" panose="02000000000000000000" pitchFamily="50" charset="-52"/>
              </a:rPr>
              <a:t>Первокурсникам</a:t>
            </a:r>
            <a:r>
              <a:rPr lang="ru-RU" sz="13800" dirty="0"/>
              <a:t> </a:t>
            </a:r>
            <a:r>
              <a:rPr lang="ru-RU" sz="13800" dirty="0">
                <a:latin typeface="HSE Sans" panose="02000000000000000000" pitchFamily="50" charset="-52"/>
              </a:rPr>
              <a:t>2025</a:t>
            </a:r>
          </a:p>
        </p:txBody>
      </p:sp>
      <p:sp>
        <p:nvSpPr>
          <p:cNvPr id="53" name="Очень крутой подзаголовок презентации"/>
          <p:cNvSpPr txBox="1"/>
          <p:nvPr/>
        </p:nvSpPr>
        <p:spPr>
          <a:xfrm>
            <a:off x="7116915" y="8929563"/>
            <a:ext cx="9443424" cy="11732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a:defRPr sz="4200">
                <a:solidFill>
                  <a:srgbClr val="253957"/>
                </a:solidFill>
                <a:latin typeface="+mn-lt"/>
                <a:ea typeface="+mn-ea"/>
                <a:cs typeface="+mn-cs"/>
                <a:sym typeface="Arial Narrow"/>
              </a:defRPr>
            </a:lvl1pPr>
          </a:lstStyle>
          <a:p>
            <a:endParaRPr dirty="0"/>
          </a:p>
        </p:txBody>
      </p:sp>
      <p:sp>
        <p:nvSpPr>
          <p:cNvPr id="54" name="Название подразделения,  лаборатории, факультета и т.д."/>
          <p:cNvSpPr txBox="1"/>
          <p:nvPr/>
        </p:nvSpPr>
        <p:spPr>
          <a:xfrm>
            <a:off x="7116915" y="1847447"/>
            <a:ext cx="9443423" cy="790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p>
            <a:pPr algn="l">
              <a:defRPr sz="4200">
                <a:solidFill>
                  <a:srgbClr val="253957"/>
                </a:solidFill>
                <a:latin typeface="+mn-lt"/>
                <a:ea typeface="+mn-ea"/>
                <a:cs typeface="+mn-cs"/>
                <a:sym typeface="Arial Narrow"/>
              </a:defRPr>
            </a:pPr>
            <a:r>
              <a:rPr lang="ru-RU" dirty="0">
                <a:latin typeface="HSE Sans" panose="02000000000000000000" pitchFamily="50" charset="-52"/>
              </a:rPr>
              <a:t>Факультет физики</a:t>
            </a:r>
          </a:p>
        </p:txBody>
      </p:sp>
      <p:sp>
        <p:nvSpPr>
          <p:cNvPr id="55" name="Москва, 2017"/>
          <p:cNvSpPr txBox="1"/>
          <p:nvPr/>
        </p:nvSpPr>
        <p:spPr>
          <a:xfrm>
            <a:off x="7116915" y="11826552"/>
            <a:ext cx="9443424" cy="5751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l" defTabSz="642937">
              <a:defRPr sz="2800">
                <a:solidFill>
                  <a:srgbClr val="253957"/>
                </a:solidFill>
                <a:latin typeface="+mn-lt"/>
                <a:ea typeface="+mn-ea"/>
                <a:cs typeface="+mn-cs"/>
                <a:sym typeface="Arial Narrow"/>
              </a:defRPr>
            </a:lvl1pPr>
          </a:lstStyle>
          <a:p>
            <a:r>
              <a:rPr dirty="0" err="1">
                <a:latin typeface="HSE Sans" panose="02000000000000000000" pitchFamily="50" charset="-52"/>
              </a:rPr>
              <a:t>Москва</a:t>
            </a:r>
            <a:r>
              <a:rPr dirty="0">
                <a:latin typeface="HSE Sans" panose="02000000000000000000" pitchFamily="50" charset="-52"/>
              </a:rPr>
              <a:t>, </a:t>
            </a:r>
            <a:r>
              <a:rPr lang="ru-RU" dirty="0">
                <a:latin typeface="HSE Sans" panose="02000000000000000000" pitchFamily="50" charset="-52"/>
              </a:rPr>
              <a:t>2025</a:t>
            </a:r>
            <a:endParaRPr dirty="0">
              <a:latin typeface="HSE Sans" panose="02000000000000000000" pitchFamily="50" charset="-52"/>
            </a:endParaRPr>
          </a:p>
        </p:txBody>
      </p:sp>
      <p:pic>
        <p:nvPicPr>
          <p:cNvPr id="56" name="Изображение" descr="Изображение"/>
          <p:cNvPicPr>
            <a:picLocks noChangeAspect="1"/>
          </p:cNvPicPr>
          <p:nvPr/>
        </p:nvPicPr>
        <p:blipFill>
          <a:blip r:embed="rId2"/>
          <a:stretch>
            <a:fillRect/>
          </a:stretch>
        </p:blipFill>
        <p:spPr>
          <a:xfrm>
            <a:off x="1221970" y="1330739"/>
            <a:ext cx="2736119" cy="2645547"/>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8" y="2972786"/>
            <a:ext cx="21495711"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Единый трек магистратура-аспирантура</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457200" indent="-457200" algn="l">
              <a:lnSpc>
                <a:spcPct val="150000"/>
              </a:lnSpc>
              <a:buFont typeface="Arial" panose="020B0604020202020204" pitchFamily="34" charset="0"/>
              <a:buChar char="•"/>
            </a:pPr>
            <a:r>
              <a:rPr lang="ru-RU" sz="4000" dirty="0">
                <a:solidFill>
                  <a:schemeClr val="accent1">
                    <a:lumMod val="50000"/>
                  </a:schemeClr>
                </a:solidFill>
                <a:latin typeface="HSE Sans" panose="02000000000000000000" pitchFamily="50" charset="-52"/>
              </a:rPr>
              <a:t>Участие в конкурсе возможно только для магистрантов 1 курса.</a:t>
            </a:r>
          </a:p>
          <a:p>
            <a:pPr marL="457200" indent="-457200" algn="l">
              <a:lnSpc>
                <a:spcPct val="150000"/>
              </a:lnSpc>
              <a:buFont typeface="Arial" panose="020B0604020202020204" pitchFamily="34" charset="0"/>
              <a:buChar char="•"/>
            </a:pPr>
            <a:r>
              <a:rPr lang="ru-RU" sz="4000" dirty="0">
                <a:solidFill>
                  <a:schemeClr val="accent1">
                    <a:lumMod val="50000"/>
                  </a:schemeClr>
                </a:solidFill>
                <a:latin typeface="HSE Sans" panose="02000000000000000000" pitchFamily="50" charset="-52"/>
              </a:rPr>
              <a:t>Стипендия с месяца зачисления на программу до окончания образовательной программы магистратуры (30 июня) в размере </a:t>
            </a:r>
            <a:r>
              <a:rPr lang="ru-RU" sz="4000" b="1" dirty="0">
                <a:solidFill>
                  <a:schemeClr val="accent1">
                    <a:lumMod val="50000"/>
                  </a:schemeClr>
                </a:solidFill>
                <a:latin typeface="HSE Sans" panose="02000000000000000000" pitchFamily="50" charset="-52"/>
              </a:rPr>
              <a:t>50 </a:t>
            </a:r>
            <a:r>
              <a:rPr lang="ru-RU" sz="4000" b="1" dirty="0" err="1">
                <a:solidFill>
                  <a:schemeClr val="accent1">
                    <a:lumMod val="50000"/>
                  </a:schemeClr>
                </a:solidFill>
                <a:latin typeface="HSE Sans" panose="02000000000000000000" pitchFamily="50" charset="-52"/>
              </a:rPr>
              <a:t>тыс.рублей</a:t>
            </a:r>
            <a:r>
              <a:rPr lang="ru-RU" sz="4000" b="1" dirty="0">
                <a:solidFill>
                  <a:schemeClr val="accent1">
                    <a:lumMod val="50000"/>
                  </a:schemeClr>
                </a:solidFill>
                <a:latin typeface="HSE Sans" panose="02000000000000000000" pitchFamily="50" charset="-52"/>
              </a:rPr>
              <a:t>.</a:t>
            </a:r>
          </a:p>
          <a:p>
            <a:pPr marL="457200" indent="-457200" algn="l">
              <a:lnSpc>
                <a:spcPct val="150000"/>
              </a:lnSpc>
              <a:buFont typeface="Arial" panose="020B0604020202020204" pitchFamily="34" charset="0"/>
              <a:buChar char="•"/>
            </a:pPr>
            <a:r>
              <a:rPr lang="ru-RU" sz="4000" dirty="0">
                <a:solidFill>
                  <a:schemeClr val="accent1">
                    <a:lumMod val="50000"/>
                  </a:schemeClr>
                </a:solidFill>
                <a:latin typeface="HSE Sans" panose="02000000000000000000" pitchFamily="50" charset="-52"/>
              </a:rPr>
              <a:t>Подать заявку можно на сайте: </a:t>
            </a:r>
            <a:r>
              <a:rPr lang="en-US" sz="4000" dirty="0">
                <a:solidFill>
                  <a:schemeClr val="accent1">
                    <a:lumMod val="50000"/>
                  </a:schemeClr>
                </a:solidFill>
                <a:latin typeface="HSE Sans" panose="02000000000000000000" pitchFamily="50" charset="-52"/>
                <a:hlinkClick r:id="rId2"/>
              </a:rPr>
              <a:t>https://aspirantura.hse.ru/polls/1075416415.html</a:t>
            </a:r>
            <a:endParaRPr lang="ru-RU" sz="4000" dirty="0">
              <a:solidFill>
                <a:schemeClr val="accent1">
                  <a:lumMod val="50000"/>
                </a:schemeClr>
              </a:solidFill>
              <a:latin typeface="HSE Sans" panose="02000000000000000000" pitchFamily="50" charset="-52"/>
            </a:endParaRPr>
          </a:p>
          <a:p>
            <a:pPr marL="457200" indent="-457200" algn="l">
              <a:lnSpc>
                <a:spcPct val="150000"/>
              </a:lnSpc>
              <a:buFont typeface="Arial" panose="020B0604020202020204" pitchFamily="34" charset="0"/>
              <a:buChar char="•"/>
            </a:pPr>
            <a:r>
              <a:rPr lang="ru-RU" sz="4000" dirty="0">
                <a:solidFill>
                  <a:schemeClr val="accent1">
                    <a:lumMod val="50000"/>
                  </a:schemeClr>
                </a:solidFill>
                <a:latin typeface="HSE Sans" panose="02000000000000000000" pitchFamily="50" charset="-52"/>
              </a:rPr>
              <a:t>Подробнее о программе: </a:t>
            </a:r>
            <a:r>
              <a:rPr lang="en-US" sz="4000" dirty="0">
                <a:solidFill>
                  <a:schemeClr val="accent1">
                    <a:lumMod val="50000"/>
                  </a:schemeClr>
                </a:solidFill>
                <a:latin typeface="HSE Sans" panose="02000000000000000000" pitchFamily="50" charset="-52"/>
                <a:hlinkClick r:id="rId3"/>
              </a:rPr>
              <a:t>https://aspirantura.hse.ru/mastersphd2025</a:t>
            </a:r>
            <a:endParaRPr lang="ru-RU" sz="4000" dirty="0">
              <a:solidFill>
                <a:schemeClr val="accent1">
                  <a:lumMod val="50000"/>
                </a:schemeClr>
              </a:solidFill>
              <a:latin typeface="HSE Sans" panose="02000000000000000000" pitchFamily="50" charset="-52"/>
            </a:endParaRPr>
          </a:p>
          <a:p>
            <a:pPr marL="457200" indent="-457200" algn="l">
              <a:lnSpc>
                <a:spcPct val="150000"/>
              </a:lnSpc>
              <a:buFont typeface="Arial" panose="020B0604020202020204" pitchFamily="34" charset="0"/>
              <a:buChar char="•"/>
            </a:pPr>
            <a:r>
              <a:rPr lang="ru-RU" sz="4000" dirty="0">
                <a:solidFill>
                  <a:schemeClr val="accent1">
                    <a:lumMod val="50000"/>
                  </a:schemeClr>
                </a:solidFill>
                <a:latin typeface="HSE Sans" panose="02000000000000000000" pitchFamily="50" charset="-52"/>
              </a:rPr>
              <a:t>По вопросам обращаться на электронный адрес: </a:t>
            </a:r>
            <a:r>
              <a:rPr lang="ru-RU" sz="4000" dirty="0">
                <a:solidFill>
                  <a:schemeClr val="accent1">
                    <a:lumMod val="50000"/>
                  </a:schemeClr>
                </a:solidFill>
                <a:latin typeface="HSE Sans" panose="02000000000000000000" pitchFamily="50" charset="-52"/>
                <a:hlinkClick r:id="rId4"/>
              </a:rPr>
              <a:t>aspirantura@hse.ru</a:t>
            </a:r>
            <a:r>
              <a:rPr lang="ru-RU" sz="4000" dirty="0">
                <a:solidFill>
                  <a:schemeClr val="accent1">
                    <a:lumMod val="50000"/>
                  </a:schemeClr>
                </a:solidFill>
                <a:latin typeface="HSE Sans" panose="02000000000000000000" pitchFamily="50" charset="-52"/>
              </a:rPr>
              <a:t> и/или к Пономареву А.А. (aaponomarev@hse.ru).</a:t>
            </a:r>
            <a:endParaRPr lang="ru-RU" sz="5400" b="0" i="0" dirty="0">
              <a:solidFill>
                <a:srgbClr val="000000"/>
              </a:solidFill>
              <a:effectLst/>
              <a:latin typeface="HSE Sans" panose="02000000000000000000" pitchFamily="50" charset="-52"/>
            </a:endParaRPr>
          </a:p>
        </p:txBody>
      </p:sp>
      <p:sp>
        <p:nvSpPr>
          <p:cNvPr id="61" name="Заголовок основного текста"/>
          <p:cNvSpPr txBox="1"/>
          <p:nvPr/>
        </p:nvSpPr>
        <p:spPr>
          <a:xfrm>
            <a:off x="1226606" y="4502238"/>
            <a:ext cx="22558682" cy="6624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Прием документов начнется  с 25 августа 00.00 - 11 сентября 18.00.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5"/>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1456167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3134853"/>
            <a:ext cx="20631623"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Коммуникация с учебным офисом</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26606" y="6209929"/>
            <a:ext cx="21506374" cy="68976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685800" indent="-685800" algn="l">
              <a:buFont typeface="Arial" panose="020B0604020202020204" pitchFamily="34" charset="0"/>
              <a:buChar char="•"/>
            </a:pPr>
            <a:r>
              <a:rPr lang="ru-RU" sz="6000" dirty="0">
                <a:solidFill>
                  <a:schemeClr val="accent1">
                    <a:lumMod val="50000"/>
                  </a:schemeClr>
                </a:solidFill>
                <a:latin typeface="HSE Sans" panose="02000000000000000000" pitchFamily="50" charset="-52"/>
              </a:rPr>
              <a:t>Через общую почту потока</a:t>
            </a:r>
          </a:p>
          <a:p>
            <a:pPr marL="685800" indent="-685800" algn="l">
              <a:buFont typeface="Arial" panose="020B0604020202020204" pitchFamily="34" charset="0"/>
              <a:buChar char="•"/>
            </a:pPr>
            <a:endParaRPr lang="ru-RU" sz="6000" dirty="0">
              <a:solidFill>
                <a:schemeClr val="accent1">
                  <a:lumMod val="50000"/>
                </a:schemeClr>
              </a:solidFill>
              <a:latin typeface="HSE Sans" panose="02000000000000000000" pitchFamily="50" charset="-52"/>
            </a:endParaRPr>
          </a:p>
          <a:p>
            <a:pPr marL="685800" indent="-685800" algn="l">
              <a:buFont typeface="Arial" panose="020B0604020202020204" pitchFamily="34" charset="0"/>
              <a:buChar char="•"/>
            </a:pPr>
            <a:r>
              <a:rPr lang="ru-RU" sz="6000" i="0" dirty="0">
                <a:solidFill>
                  <a:schemeClr val="accent1">
                    <a:lumMod val="50000"/>
                  </a:schemeClr>
                </a:solidFill>
                <a:effectLst/>
                <a:latin typeface="HSE Sans" panose="02000000000000000000" pitchFamily="50" charset="-52"/>
              </a:rPr>
              <a:t>Через </a:t>
            </a:r>
            <a:r>
              <a:rPr lang="en-US" sz="6000" i="0" dirty="0" err="1">
                <a:solidFill>
                  <a:schemeClr val="accent1">
                    <a:lumMod val="50000"/>
                  </a:schemeClr>
                </a:solidFill>
                <a:effectLst/>
                <a:latin typeface="HSE Sans" panose="02000000000000000000" pitchFamily="50" charset="-52"/>
              </a:rPr>
              <a:t>SmartLMS</a:t>
            </a:r>
            <a:endParaRPr lang="ru-RU" sz="6000" i="0" dirty="0">
              <a:solidFill>
                <a:schemeClr val="accent1">
                  <a:lumMod val="50000"/>
                </a:schemeClr>
              </a:solidFill>
              <a:effectLst/>
              <a:latin typeface="HSE Sans" panose="02000000000000000000" pitchFamily="50" charset="-52"/>
            </a:endParaRPr>
          </a:p>
          <a:p>
            <a:pPr marL="685800" indent="-685800" algn="l">
              <a:buFont typeface="Arial" panose="020B0604020202020204" pitchFamily="34" charset="0"/>
              <a:buChar char="•"/>
            </a:pPr>
            <a:endParaRPr lang="en-US" sz="6000" i="0" dirty="0">
              <a:solidFill>
                <a:schemeClr val="accent1">
                  <a:lumMod val="50000"/>
                </a:schemeClr>
              </a:solidFill>
              <a:effectLst/>
              <a:latin typeface="HSE Sans" panose="02000000000000000000" pitchFamily="50" charset="-52"/>
            </a:endParaRPr>
          </a:p>
          <a:p>
            <a:pPr marL="685800" indent="-685800" algn="l">
              <a:buFont typeface="Arial" panose="020B0604020202020204" pitchFamily="34" charset="0"/>
              <a:buChar char="•"/>
            </a:pPr>
            <a:r>
              <a:rPr lang="ru-RU" sz="6000" dirty="0">
                <a:solidFill>
                  <a:schemeClr val="accent1">
                    <a:lumMod val="50000"/>
                  </a:schemeClr>
                </a:solidFill>
                <a:latin typeface="HSE Sans" panose="02000000000000000000" pitchFamily="50" charset="-52"/>
              </a:rPr>
              <a:t>Через </a:t>
            </a:r>
            <a:r>
              <a:rPr lang="ru-RU" sz="6000" dirty="0">
                <a:solidFill>
                  <a:srgbClr val="013360"/>
                </a:solidFill>
                <a:latin typeface="HSE Sans" panose="02000000000000000000" pitchFamily="50" charset="-52"/>
              </a:rPr>
              <a:t>корпоративную</a:t>
            </a:r>
            <a:r>
              <a:rPr lang="ru-RU" sz="6000" dirty="0">
                <a:solidFill>
                  <a:schemeClr val="accent1">
                    <a:lumMod val="50000"/>
                  </a:schemeClr>
                </a:solidFill>
                <a:latin typeface="HSE Sans" panose="02000000000000000000" pitchFamily="50" charset="-52"/>
              </a:rPr>
              <a:t> почту. </a:t>
            </a:r>
            <a:r>
              <a:rPr lang="ru-RU" sz="6000" dirty="0">
                <a:solidFill>
                  <a:srgbClr val="253957"/>
                </a:solidFill>
                <a:latin typeface="HSE Sans" panose="02000000000000000000" pitchFamily="50" charset="-52"/>
              </a:rPr>
              <a:t>С</a:t>
            </a:r>
            <a:r>
              <a:rPr lang="ru-RU" sz="6000" dirty="0">
                <a:solidFill>
                  <a:srgbClr val="253957"/>
                </a:solidFill>
                <a:latin typeface="HSE Sans" panose="02000000000000000000" pitchFamily="50" charset="-52"/>
                <a:ea typeface="Times New Roman" panose="02020603050405020304" pitchFamily="18" charset="0"/>
              </a:rPr>
              <a:t>тудент обязательно должен </a:t>
            </a:r>
            <a:r>
              <a:rPr lang="ru-RU" sz="6000" u="sng" dirty="0">
                <a:solidFill>
                  <a:srgbClr val="253957"/>
                </a:solidFill>
                <a:latin typeface="HSE Sans" panose="02000000000000000000" pitchFamily="50" charset="-52"/>
                <a:ea typeface="Times New Roman" panose="02020603050405020304" pitchFamily="18" charset="0"/>
                <a:hlinkClick r:id="rId2"/>
              </a:rPr>
              <a:t>активировать запись</a:t>
            </a:r>
            <a:r>
              <a:rPr lang="ru-RU" sz="6000" dirty="0">
                <a:solidFill>
                  <a:srgbClr val="253957"/>
                </a:solidFill>
                <a:latin typeface="HSE Sans" panose="02000000000000000000" pitchFamily="50" charset="-52"/>
                <a:ea typeface="Times New Roman" panose="02020603050405020304" pitchFamily="18" charset="0"/>
              </a:rPr>
              <a:t> в почте на Яндексе.</a:t>
            </a:r>
            <a:endParaRPr lang="ru-RU" sz="6000" i="0" dirty="0">
              <a:solidFill>
                <a:srgbClr val="253957"/>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862736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3134853"/>
            <a:ext cx="20631623"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Подача медицинских справок и иных заявлений</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26606" y="6209929"/>
            <a:ext cx="21506374" cy="68976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r>
              <a:rPr lang="ru-RU" sz="6000" dirty="0">
                <a:solidFill>
                  <a:schemeClr val="accent1">
                    <a:lumMod val="50000"/>
                  </a:schemeClr>
                </a:solidFill>
                <a:latin typeface="HSE Sans" panose="02000000000000000000" pitchFamily="50" charset="-52"/>
              </a:rPr>
              <a:t>Все медицинские справки и иные документы, подтверждающие уважительную причину неявки, должны быть поданы через электронный сервис Центра Студент.</a:t>
            </a:r>
          </a:p>
          <a:p>
            <a:pPr algn="l"/>
            <a:endParaRPr lang="ru-RU" sz="6000" dirty="0">
              <a:solidFill>
                <a:schemeClr val="accent1">
                  <a:lumMod val="50000"/>
                </a:schemeClr>
              </a:solidFill>
              <a:latin typeface="HSE Sans" panose="02000000000000000000" pitchFamily="50" charset="-52"/>
            </a:endParaRPr>
          </a:p>
          <a:p>
            <a:pPr algn="l"/>
            <a:r>
              <a:rPr lang="ru-RU" sz="6000" dirty="0">
                <a:solidFill>
                  <a:schemeClr val="accent1">
                    <a:lumMod val="50000"/>
                  </a:schemeClr>
                </a:solidFill>
                <a:latin typeface="HSE Sans" panose="02000000000000000000" pitchFamily="50" charset="-52"/>
              </a:rPr>
              <a:t>Подробнее: </a:t>
            </a:r>
            <a:r>
              <a:rPr lang="en-US" sz="6000" dirty="0">
                <a:solidFill>
                  <a:schemeClr val="accent1">
                    <a:lumMod val="50000"/>
                  </a:schemeClr>
                </a:solidFill>
                <a:latin typeface="HSE Sans" panose="02000000000000000000" pitchFamily="50" charset="-52"/>
                <a:hlinkClick r:id="rId2"/>
              </a:rPr>
              <a:t>https://www.hse.ru/ma/fizika/references</a:t>
            </a:r>
            <a:r>
              <a:rPr lang="ru-RU" sz="6000" dirty="0">
                <a:solidFill>
                  <a:schemeClr val="accent1">
                    <a:lumMod val="50000"/>
                  </a:schemeClr>
                </a:solidFill>
                <a:latin typeface="HSE Sans" panose="02000000000000000000" pitchFamily="50" charset="-52"/>
              </a:rPr>
              <a:t>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1889578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3134853"/>
            <a:ext cx="20631623" cy="12748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err="1">
                <a:latin typeface="HSE Sans" panose="02000000000000000000" pitchFamily="50" charset="-52"/>
              </a:rPr>
              <a:t>Попаткус</a:t>
            </a:r>
            <a:endParaRPr lang="ru-RU" dirty="0">
              <a:latin typeface="HSE Sans" panose="02000000000000000000" pitchFamily="50" charset="-52"/>
            </a:endParaRP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996972" y="7938120"/>
            <a:ext cx="21702220" cy="48417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endParaRPr lang="ru-RU" sz="6000" dirty="0">
              <a:solidFill>
                <a:schemeClr val="accent1">
                  <a:lumMod val="50000"/>
                </a:schemeClr>
              </a:solidFill>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3" name="Прямоугольник 2"/>
          <p:cNvSpPr/>
          <p:nvPr/>
        </p:nvSpPr>
        <p:spPr>
          <a:xfrm>
            <a:off x="1030760" y="4470997"/>
            <a:ext cx="22322480" cy="3046988"/>
          </a:xfrm>
          <a:prstGeom prst="rect">
            <a:avLst/>
          </a:prstGeom>
        </p:spPr>
        <p:txBody>
          <a:bodyPr wrap="square">
            <a:spAutoFit/>
          </a:bodyPr>
          <a:lstStyle/>
          <a:p>
            <a:pPr algn="l"/>
            <a:r>
              <a:rPr lang="ru-RU" sz="4800" dirty="0">
                <a:solidFill>
                  <a:schemeClr val="accent1">
                    <a:lumMod val="50000"/>
                  </a:schemeClr>
                </a:solidFill>
                <a:latin typeface="HSE Sans" panose="02000000000000000000" pitchFamily="50" charset="-52"/>
              </a:rPr>
              <a:t>Положение о промежуточной аттестации и текущем контроле успеваемости студентов НИУ ВШЭ (ПОПАТКУС) регулирует взаимоотношения студентов, преподавателей и административных сотрудников при организации главного процесса в университета — образования. </a:t>
            </a:r>
          </a:p>
        </p:txBody>
      </p:sp>
      <p:sp>
        <p:nvSpPr>
          <p:cNvPr id="4" name="Прямоугольник 3"/>
          <p:cNvSpPr/>
          <p:nvPr/>
        </p:nvSpPr>
        <p:spPr>
          <a:xfrm>
            <a:off x="1390800" y="7773685"/>
            <a:ext cx="22572292" cy="2585323"/>
          </a:xfrm>
          <a:prstGeom prst="rect">
            <a:avLst/>
          </a:prstGeom>
        </p:spPr>
        <p:txBody>
          <a:bodyPr wrap="square">
            <a:spAutoFit/>
          </a:bodyPr>
          <a:lstStyle/>
          <a:p>
            <a:pPr marL="685800" indent="-685800" algn="l">
              <a:buFont typeface="Arial" panose="020B0604020202020204" pitchFamily="34" charset="0"/>
              <a:buChar char="•"/>
            </a:pPr>
            <a:r>
              <a:rPr lang="ru-RU" sz="5400" dirty="0">
                <a:solidFill>
                  <a:schemeClr val="accent1">
                    <a:lumMod val="50000"/>
                  </a:schemeClr>
                </a:solidFill>
                <a:latin typeface="HSE Sans" panose="02000000000000000000" pitchFamily="50" charset="-52"/>
                <a:hlinkClick r:id="rId3"/>
              </a:rPr>
              <a:t>Ссылка на документ</a:t>
            </a:r>
            <a:endParaRPr lang="ru-RU" sz="5400" dirty="0">
              <a:solidFill>
                <a:schemeClr val="accent1">
                  <a:lumMod val="50000"/>
                </a:schemeClr>
              </a:solidFill>
              <a:latin typeface="HSE Sans" panose="02000000000000000000" pitchFamily="50" charset="-52"/>
            </a:endParaRPr>
          </a:p>
          <a:p>
            <a:pPr marL="685800" indent="-685800" algn="l">
              <a:buFont typeface="Arial" panose="020B0604020202020204" pitchFamily="34" charset="0"/>
              <a:buChar char="•"/>
            </a:pPr>
            <a:endParaRPr lang="ru-RU" sz="5400" dirty="0">
              <a:solidFill>
                <a:schemeClr val="accent1">
                  <a:lumMod val="50000"/>
                </a:schemeClr>
              </a:solidFill>
              <a:latin typeface="HSE Sans" panose="02000000000000000000" pitchFamily="50" charset="-52"/>
            </a:endParaRPr>
          </a:p>
          <a:p>
            <a:pPr marL="685800" indent="-685800" algn="l">
              <a:buFont typeface="Arial" panose="020B0604020202020204" pitchFamily="34" charset="0"/>
              <a:buChar char="•"/>
            </a:pPr>
            <a:r>
              <a:rPr lang="ru-RU" sz="5400" dirty="0">
                <a:solidFill>
                  <a:schemeClr val="accent1">
                    <a:lumMod val="50000"/>
                  </a:schemeClr>
                </a:solidFill>
                <a:latin typeface="HSE Sans" panose="02000000000000000000" pitchFamily="50" charset="-52"/>
              </a:rPr>
              <a:t>Новая редакция ПОПАТКУС: </a:t>
            </a:r>
            <a:r>
              <a:rPr lang="ru-RU" sz="5400" dirty="0">
                <a:solidFill>
                  <a:schemeClr val="accent1">
                    <a:lumMod val="50000"/>
                  </a:schemeClr>
                </a:solidFill>
                <a:latin typeface="HSE Sans" panose="02000000000000000000" pitchFamily="50" charset="-52"/>
                <a:hlinkClick r:id="rId4"/>
              </a:rPr>
              <a:t>вопрос-ответ</a:t>
            </a:r>
            <a:endParaRPr lang="ru-RU" sz="5400" dirty="0">
              <a:solidFill>
                <a:schemeClr val="accent1">
                  <a:lumMod val="50000"/>
                </a:schemeClr>
              </a:solidFill>
              <a:latin typeface="HSE Sans" panose="02000000000000000000" pitchFamily="50" charset="-52"/>
            </a:endParaRPr>
          </a:p>
        </p:txBody>
      </p:sp>
    </p:spTree>
    <p:extLst>
      <p:ext uri="{BB962C8B-B14F-4D97-AF65-F5344CB8AC3E}">
        <p14:creationId xmlns:p14="http://schemas.microsoft.com/office/powerpoint/2010/main" val="117442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Полезные ссылки</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4553747"/>
            <a:ext cx="21506374" cy="79698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2"/>
              </a:rPr>
              <a:t>Первокурсникам </a:t>
            </a:r>
            <a:r>
              <a:rPr lang="ru-RU" sz="4800" b="0" i="0" u="none" strike="noStrike" dirty="0">
                <a:solidFill>
                  <a:srgbClr val="007AC5"/>
                </a:solidFill>
                <a:effectLst/>
                <a:latin typeface="HSE Sans" panose="02000000000000000000" pitchFamily="50" charset="-52"/>
              </a:rPr>
              <a:t>2025</a:t>
            </a:r>
            <a:endParaRPr lang="ru-RU" sz="4800" b="0" i="0" u="none" strike="noStrike" dirty="0">
              <a:solidFill>
                <a:srgbClr val="007AC5"/>
              </a:solidFill>
              <a:effectLst/>
              <a:latin typeface="HSE Sans" panose="02000000000000000000" pitchFamily="50" charset="-52"/>
              <a:hlinkClick r:id="rId3"/>
            </a:endParaRP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3"/>
              </a:rPr>
              <a:t>Как до нас добраться?</a:t>
            </a:r>
            <a:r>
              <a:rPr lang="ru-RU" sz="4800" b="0" i="0" dirty="0">
                <a:solidFill>
                  <a:srgbClr val="000000"/>
                </a:solidFill>
                <a:effectLst/>
                <a:latin typeface="HSE Sans" panose="02000000000000000000" pitchFamily="50" charset="-52"/>
              </a:rPr>
              <a:t> </a:t>
            </a:r>
            <a:r>
              <a:rPr lang="ru-RU" sz="4800" b="0" i="0" dirty="0">
                <a:solidFill>
                  <a:srgbClr val="013360"/>
                </a:solidFill>
                <a:effectLst/>
                <a:latin typeface="HSE Sans" panose="02000000000000000000" pitchFamily="50" charset="-52"/>
              </a:rPr>
              <a:t>- навигация по кампусу на Старой Басманной</a:t>
            </a: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4"/>
              </a:rPr>
              <a:t>Справочник учебного процесса</a:t>
            </a:r>
            <a:r>
              <a:rPr lang="ru-RU" sz="4800" b="0" i="0" dirty="0">
                <a:solidFill>
                  <a:srgbClr val="000000"/>
                </a:solidFill>
                <a:effectLst/>
                <a:latin typeface="HSE Sans" panose="02000000000000000000" pitchFamily="50" charset="-52"/>
              </a:rPr>
              <a:t> – </a:t>
            </a:r>
            <a:r>
              <a:rPr lang="ru-RU" sz="4800" b="0" i="0" dirty="0">
                <a:solidFill>
                  <a:srgbClr val="013360"/>
                </a:solidFill>
                <a:effectLst/>
                <a:latin typeface="HSE Sans" panose="02000000000000000000" pitchFamily="50" charset="-52"/>
              </a:rPr>
              <a:t>в нем можно найти ответы на все вопросы об учебном процессе в Вышке</a:t>
            </a:r>
          </a:p>
          <a:p>
            <a:pPr marL="685800" indent="-685800" algn="l">
              <a:buFont typeface="Arial" panose="020B0604020202020204" pitchFamily="34" charset="0"/>
              <a:buChar char="•"/>
            </a:pPr>
            <a:r>
              <a:rPr lang="ru-RU" sz="4800" b="0" i="0" dirty="0">
                <a:solidFill>
                  <a:srgbClr val="013360"/>
                </a:solidFill>
                <a:effectLst/>
                <a:latin typeface="HSE Sans" panose="02000000000000000000" pitchFamily="50" charset="-52"/>
              </a:rPr>
              <a:t>Локальные положения и регламенты можно найти в соответствующем</a:t>
            </a:r>
            <a:r>
              <a:rPr lang="ru-RU" sz="4800" b="0" i="0" dirty="0">
                <a:solidFill>
                  <a:srgbClr val="000000"/>
                </a:solidFill>
                <a:effectLst/>
                <a:latin typeface="HSE Sans" panose="02000000000000000000" pitchFamily="50" charset="-52"/>
              </a:rPr>
              <a:t> </a:t>
            </a:r>
            <a:r>
              <a:rPr lang="ru-RU" sz="4800" b="0" i="0" u="none" strike="noStrike" dirty="0">
                <a:solidFill>
                  <a:srgbClr val="007AC5"/>
                </a:solidFill>
                <a:effectLst/>
                <a:latin typeface="HSE Sans" panose="02000000000000000000" pitchFamily="50" charset="-52"/>
                <a:hlinkClick r:id="rId4"/>
              </a:rPr>
              <a:t>разделе</a:t>
            </a:r>
            <a:endParaRPr lang="ru-RU" sz="4800" b="0" i="0" dirty="0">
              <a:solidFill>
                <a:srgbClr val="000000"/>
              </a:solidFill>
              <a:effectLst/>
              <a:latin typeface="HSE Sans" panose="02000000000000000000" pitchFamily="50" charset="-52"/>
            </a:endParaRP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5"/>
              </a:rPr>
              <a:t>Почемучник</a:t>
            </a:r>
            <a:r>
              <a:rPr lang="ru-RU" sz="4800" b="0" i="0" u="none" strike="noStrike" dirty="0">
                <a:solidFill>
                  <a:srgbClr val="007AC5"/>
                </a:solidFill>
                <a:effectLst/>
                <a:latin typeface="HSE Sans" panose="02000000000000000000" pitchFamily="50" charset="-52"/>
              </a:rPr>
              <a:t> </a:t>
            </a:r>
            <a:r>
              <a:rPr lang="ru-RU" sz="4800" b="0" i="0" dirty="0">
                <a:solidFill>
                  <a:srgbClr val="000000"/>
                </a:solidFill>
                <a:effectLst/>
                <a:latin typeface="HSE Sans" panose="02000000000000000000" pitchFamily="50" charset="-52"/>
              </a:rPr>
              <a:t> -  </a:t>
            </a:r>
            <a:r>
              <a:rPr lang="ru-RU" sz="4800" b="0" i="0" dirty="0">
                <a:solidFill>
                  <a:srgbClr val="013360"/>
                </a:solidFill>
                <a:effectLst/>
                <a:latin typeface="HSE Sans" panose="02000000000000000000" pitchFamily="50" charset="-52"/>
              </a:rPr>
              <a:t>палочка-выручалочка любого первокурсника</a:t>
            </a:r>
          </a:p>
          <a:p>
            <a:pPr marL="685800" indent="-685800" algn="l">
              <a:buFont typeface="Arial" panose="020B0604020202020204" pitchFamily="34" charset="0"/>
              <a:buChar char="•"/>
            </a:pPr>
            <a:r>
              <a:rPr lang="ru-RU" sz="4800" b="0" i="0" u="none" strike="noStrike" dirty="0">
                <a:solidFill>
                  <a:srgbClr val="007AC5"/>
                </a:solidFill>
                <a:effectLst/>
                <a:latin typeface="HSE Sans" panose="02000000000000000000" pitchFamily="50" charset="-52"/>
                <a:hlinkClick r:id="rId6"/>
              </a:rPr>
              <a:t>STUDLIFE</a:t>
            </a:r>
            <a:r>
              <a:rPr lang="ru-RU" sz="4800" b="0" i="0" dirty="0">
                <a:solidFill>
                  <a:srgbClr val="000000"/>
                </a:solidFill>
                <a:effectLst/>
                <a:latin typeface="HSE Sans" panose="02000000000000000000" pitchFamily="50" charset="-52"/>
              </a:rPr>
              <a:t> </a:t>
            </a:r>
            <a:r>
              <a:rPr lang="ru-RU" sz="4800" b="0" i="0" dirty="0">
                <a:solidFill>
                  <a:srgbClr val="013360"/>
                </a:solidFill>
                <a:effectLst/>
                <a:latin typeface="HSE Sans" panose="02000000000000000000" pitchFamily="50" charset="-52"/>
              </a:rPr>
              <a:t>- все про студенческую жизнь в НИУ ВШЭ</a:t>
            </a:r>
          </a:p>
          <a:p>
            <a:pPr marL="685800" indent="-685800" algn="l">
              <a:buFont typeface="Arial" panose="020B0604020202020204" pitchFamily="34" charset="0"/>
              <a:buChar char="•"/>
            </a:pPr>
            <a:r>
              <a:rPr lang="ru-RU" sz="4800" dirty="0">
                <a:latin typeface="HSE Sans" panose="02000000000000000000" pitchFamily="50" charset="-52"/>
                <a:hlinkClick r:id="rId7"/>
              </a:rPr>
              <a:t>Центр сервиса «Студент» </a:t>
            </a:r>
            <a:r>
              <a:rPr lang="ru-RU" sz="4800" dirty="0">
                <a:solidFill>
                  <a:srgbClr val="013360"/>
                </a:solidFill>
                <a:latin typeface="HSE Sans" panose="02000000000000000000" pitchFamily="50" charset="-52"/>
              </a:rPr>
              <a:t>- новый многофункциональный центр НИУ ВШЭ, который предоставляет услуги для студентов и выпускников.</a:t>
            </a:r>
            <a:endParaRPr lang="ru-RU" sz="4800" b="0" i="0" dirty="0">
              <a:solidFill>
                <a:srgbClr val="013360"/>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8"/>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43599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Изображение" descr="Изображение"/>
          <p:cNvPicPr>
            <a:picLocks noChangeAspect="1"/>
          </p:cNvPicPr>
          <p:nvPr/>
        </p:nvPicPr>
        <p:blipFill>
          <a:blip r:embed="rId2"/>
          <a:stretch>
            <a:fillRect/>
          </a:stretch>
        </p:blipFill>
        <p:spPr>
          <a:xfrm>
            <a:off x="10594075" y="4920064"/>
            <a:ext cx="3195850" cy="3090059"/>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26607" y="2655741"/>
            <a:ext cx="12261538" cy="333815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defRPr sz="7000" b="1" cap="all">
                <a:solidFill>
                  <a:srgbClr val="253957"/>
                </a:solidFill>
                <a:latin typeface="+mn-lt"/>
                <a:ea typeface="+mn-ea"/>
                <a:cs typeface="+mn-cs"/>
                <a:sym typeface="Arial Narrow"/>
              </a:defRPr>
            </a:pPr>
            <a:r>
              <a:rPr lang="ru-RU" dirty="0">
                <a:latin typeface="HSE Sans" panose="02000000000000000000" pitchFamily="50" charset="-52"/>
              </a:rPr>
              <a:t>Учебный офис факультета физики</a:t>
            </a:r>
            <a:br>
              <a:rPr lang="en-US" dirty="0">
                <a:latin typeface="HSE Sans" panose="02000000000000000000" pitchFamily="50" charset="-52"/>
              </a:rPr>
            </a:br>
            <a:r>
              <a:rPr lang="ru-RU" sz="4000" dirty="0">
                <a:latin typeface="HSE Sans" panose="02000000000000000000" pitchFamily="50" charset="-52"/>
              </a:rPr>
              <a:t>Отдел сопровождения учебного процесса по направлению «Физика»</a:t>
            </a:r>
            <a:endParaRPr lang="ru-RU" dirty="0">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pic>
        <p:nvPicPr>
          <p:cNvPr id="1026" name="Picture 2" descr="Сотрудники - Богомазова Вероника Львовна — Национальный ...">
            <a:extLst>
              <a:ext uri="{FF2B5EF4-FFF2-40B4-BE49-F238E27FC236}">
                <a16:creationId xmlns:a16="http://schemas.microsoft.com/office/drawing/2014/main" id="{9848B93F-B7EA-38E3-5332-D11B625A01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0522" y="6141578"/>
            <a:ext cx="5108910" cy="5108910"/>
          </a:xfrm>
          <a:prstGeom prst="ellipse">
            <a:avLst/>
          </a:prstGeom>
          <a:ln w="190500" cap="rnd">
            <a:no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94E6053-63AB-BFD4-2EFF-AA50B30D3266}"/>
              </a:ext>
            </a:extLst>
          </p:cNvPr>
          <p:cNvSpPr txBox="1"/>
          <p:nvPr/>
        </p:nvSpPr>
        <p:spPr>
          <a:xfrm>
            <a:off x="48937" y="11224354"/>
            <a:ext cx="9046719" cy="17543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ru-RU" sz="4400" b="1" i="0" u="none" strike="noStrike" dirty="0">
                <a:solidFill>
                  <a:srgbClr val="007AC5"/>
                </a:solidFill>
                <a:effectLst/>
                <a:latin typeface="HSE Sans" panose="02000000000000000000" pitchFamily="50" charset="-52"/>
              </a:rPr>
              <a:t>Богомазова Вероника Львовна</a:t>
            </a:r>
            <a:br>
              <a:rPr lang="en-US" sz="4400" b="1" i="0" u="none" strike="noStrike" dirty="0">
                <a:solidFill>
                  <a:srgbClr val="007AC5"/>
                </a:solidFill>
                <a:effectLst/>
                <a:latin typeface="HSE Sans" panose="02000000000000000000" pitchFamily="50" charset="-52"/>
              </a:rPr>
            </a:br>
            <a:r>
              <a:rPr lang="ru-RU" sz="3200" b="0" i="1" dirty="0">
                <a:solidFill>
                  <a:srgbClr val="000000"/>
                </a:solidFill>
                <a:effectLst/>
                <a:latin typeface="HSE Sans" panose="02000000000000000000" pitchFamily="50" charset="-52"/>
              </a:rPr>
              <a:t>Начальник отдела</a:t>
            </a:r>
            <a:br>
              <a:rPr lang="ru-RU" sz="3200" b="0" i="1" dirty="0">
                <a:solidFill>
                  <a:srgbClr val="000000"/>
                </a:solidFill>
                <a:effectLst/>
                <a:latin typeface="HSE Sans" panose="02000000000000000000" pitchFamily="50" charset="-52"/>
              </a:rPr>
            </a:br>
            <a:r>
              <a:rPr lang="en-US" sz="3200" b="0" i="1" dirty="0">
                <a:solidFill>
                  <a:srgbClr val="000000"/>
                </a:solidFill>
                <a:effectLst/>
                <a:latin typeface="HSE Sans" panose="02000000000000000000" pitchFamily="50" charset="-52"/>
              </a:rPr>
              <a:t>vbogomazova@hse.ru</a:t>
            </a:r>
            <a:endParaRPr lang="ru-RU" sz="4400" b="0" i="1" dirty="0">
              <a:solidFill>
                <a:srgbClr val="000000"/>
              </a:solidFill>
              <a:effectLst/>
              <a:latin typeface="HSE Sans" panose="02000000000000000000" pitchFamily="50" charset="-52"/>
            </a:endParaRPr>
          </a:p>
        </p:txBody>
      </p:sp>
      <p:sp>
        <p:nvSpPr>
          <p:cNvPr id="9" name="TextBox 8">
            <a:extLst>
              <a:ext uri="{FF2B5EF4-FFF2-40B4-BE49-F238E27FC236}">
                <a16:creationId xmlns:a16="http://schemas.microsoft.com/office/drawing/2014/main" id="{A05D665A-0DB8-9A7B-6D65-C1FBE4125B37}"/>
              </a:ext>
            </a:extLst>
          </p:cNvPr>
          <p:cNvSpPr txBox="1"/>
          <p:nvPr/>
        </p:nvSpPr>
        <p:spPr>
          <a:xfrm>
            <a:off x="8111721" y="7392621"/>
            <a:ext cx="7128792" cy="27392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ru-RU" sz="4400" b="1" i="0" u="none" strike="noStrike" dirty="0" err="1">
                <a:solidFill>
                  <a:srgbClr val="007AC5"/>
                </a:solidFill>
                <a:effectLst/>
                <a:latin typeface="HSE Sans" panose="02000000000000000000" pitchFamily="50" charset="-52"/>
              </a:rPr>
              <a:t>Демчик</a:t>
            </a:r>
            <a:r>
              <a:rPr lang="ru-RU" sz="4400" b="1" i="0" u="none" strike="noStrike" dirty="0">
                <a:solidFill>
                  <a:srgbClr val="007AC5"/>
                </a:solidFill>
                <a:effectLst/>
                <a:latin typeface="HSE Sans" panose="02000000000000000000" pitchFamily="50" charset="-52"/>
              </a:rPr>
              <a:t> Таисия Андреевна</a:t>
            </a:r>
            <a:br>
              <a:rPr lang="ru-RU" sz="4400" b="1" i="0" u="none" strike="noStrike" dirty="0">
                <a:solidFill>
                  <a:srgbClr val="007AC5"/>
                </a:solidFill>
                <a:effectLst/>
                <a:latin typeface="HSE Sans" panose="02000000000000000000" pitchFamily="50" charset="-52"/>
              </a:rPr>
            </a:br>
            <a:r>
              <a:rPr lang="ru-RU" sz="3200" b="0" i="1" dirty="0">
                <a:solidFill>
                  <a:srgbClr val="000000"/>
                </a:solidFill>
                <a:effectLst/>
                <a:latin typeface="HSE Sans" panose="02000000000000000000" pitchFamily="50" charset="-52"/>
              </a:rPr>
              <a:t>Специалист по учебно-методической работе</a:t>
            </a:r>
          </a:p>
          <a:p>
            <a:br>
              <a:rPr lang="ru-RU" sz="3200" b="0" i="1" dirty="0">
                <a:solidFill>
                  <a:srgbClr val="000000"/>
                </a:solidFill>
                <a:effectLst/>
                <a:latin typeface="HSE Sans" panose="02000000000000000000" pitchFamily="50" charset="-52"/>
              </a:rPr>
            </a:br>
            <a:r>
              <a:rPr lang="en-US" sz="3200" b="0" i="1" dirty="0">
                <a:solidFill>
                  <a:srgbClr val="000000"/>
                </a:solidFill>
                <a:effectLst/>
                <a:latin typeface="HSE Sans" panose="02000000000000000000" pitchFamily="50" charset="-52"/>
              </a:rPr>
              <a:t>tglukhova@hse.ru</a:t>
            </a:r>
            <a:endParaRPr lang="ru-RU" sz="4000" b="0" i="1" dirty="0">
              <a:solidFill>
                <a:srgbClr val="000000"/>
              </a:solidFill>
              <a:effectLst/>
              <a:latin typeface="HSE Sans" panose="02000000000000000000" pitchFamily="50" charset="-52"/>
            </a:endParaRPr>
          </a:p>
        </p:txBody>
      </p:sp>
      <p:sp>
        <p:nvSpPr>
          <p:cNvPr id="4" name="TextBox 3">
            <a:extLst>
              <a:ext uri="{FF2B5EF4-FFF2-40B4-BE49-F238E27FC236}">
                <a16:creationId xmlns:a16="http://schemas.microsoft.com/office/drawing/2014/main" id="{C76D2C71-0787-BB9E-27BD-4471BBD8A511}"/>
              </a:ext>
            </a:extLst>
          </p:cNvPr>
          <p:cNvSpPr txBox="1"/>
          <p:nvPr/>
        </p:nvSpPr>
        <p:spPr>
          <a:xfrm>
            <a:off x="14712280" y="3083789"/>
            <a:ext cx="9145016" cy="132343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ru-RU" sz="4000" b="1" cap="all" dirty="0">
                <a:solidFill>
                  <a:srgbClr val="253957"/>
                </a:solidFill>
                <a:latin typeface="HSE Sans" panose="02000000000000000000" pitchFamily="50" charset="-52"/>
                <a:ea typeface="+mn-ea"/>
                <a:cs typeface="+mn-cs"/>
              </a:rPr>
              <a:t>Помощник декана </a:t>
            </a:r>
          </a:p>
          <a:p>
            <a:r>
              <a:rPr lang="ru-RU" sz="4000" b="1" cap="all" dirty="0">
                <a:solidFill>
                  <a:srgbClr val="253957"/>
                </a:solidFill>
                <a:latin typeface="HSE Sans" panose="02000000000000000000" pitchFamily="50" charset="-52"/>
                <a:ea typeface="+mn-ea"/>
                <a:cs typeface="+mn-cs"/>
              </a:rPr>
              <a:t>факультета физики</a:t>
            </a:r>
          </a:p>
        </p:txBody>
      </p:sp>
      <p:pic>
        <p:nvPicPr>
          <p:cNvPr id="6" name="Рисунок 5" descr="Изображение выглядит как Человеческое лицо, человек, одежда, улыбка&#10;&#10;Содержимое, созданное искусственным интеллектом, может быть неверным.">
            <a:extLst>
              <a:ext uri="{FF2B5EF4-FFF2-40B4-BE49-F238E27FC236}">
                <a16:creationId xmlns:a16="http://schemas.microsoft.com/office/drawing/2014/main" id="{844299AF-B1F5-DECA-F567-80CF9B7C1610}"/>
              </a:ext>
            </a:extLst>
          </p:cNvPr>
          <p:cNvPicPr>
            <a:picLocks noChangeAspect="1"/>
          </p:cNvPicPr>
          <p:nvPr/>
        </p:nvPicPr>
        <p:blipFill>
          <a:blip r:embed="rId4">
            <a:extLst>
              <a:ext uri="{28A0092B-C50C-407E-A947-70E740481C1C}">
                <a14:useLocalDpi xmlns:a14="http://schemas.microsoft.com/office/drawing/2010/main" val="0"/>
              </a:ext>
            </a:extLst>
          </a:blip>
          <a:srcRect l="3056" t="17424" r="7702" b="7599"/>
          <a:stretch>
            <a:fillRect/>
          </a:stretch>
        </p:blipFill>
        <p:spPr>
          <a:xfrm>
            <a:off x="16992880" y="4913784"/>
            <a:ext cx="5274352" cy="4913064"/>
          </a:xfrm>
          <a:prstGeom prst="ellipse">
            <a:avLst/>
          </a:prstGeom>
        </p:spPr>
      </p:pic>
      <p:sp>
        <p:nvSpPr>
          <p:cNvPr id="10" name="TextBox 9">
            <a:extLst>
              <a:ext uri="{FF2B5EF4-FFF2-40B4-BE49-F238E27FC236}">
                <a16:creationId xmlns:a16="http://schemas.microsoft.com/office/drawing/2014/main" id="{ACA5EC2A-0A0F-B31E-C6EB-FD38D9D35F44}"/>
              </a:ext>
            </a:extLst>
          </p:cNvPr>
          <p:cNvSpPr txBox="1"/>
          <p:nvPr/>
        </p:nvSpPr>
        <p:spPr>
          <a:xfrm>
            <a:off x="16440472" y="10131832"/>
            <a:ext cx="7128792" cy="17543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ru-RU" sz="4400" b="1" dirty="0">
                <a:solidFill>
                  <a:srgbClr val="007AC5"/>
                </a:solidFill>
                <a:latin typeface="HSE Sans" panose="02000000000000000000" pitchFamily="50" charset="-52"/>
              </a:rPr>
              <a:t>Исаева Надежда Юрьевна</a:t>
            </a:r>
          </a:p>
          <a:p>
            <a:br>
              <a:rPr lang="ru-RU" sz="3200" b="0" i="1" dirty="0">
                <a:solidFill>
                  <a:srgbClr val="000000"/>
                </a:solidFill>
                <a:effectLst/>
                <a:latin typeface="HSE Sans" panose="02000000000000000000" pitchFamily="50" charset="-52"/>
              </a:rPr>
            </a:br>
            <a:r>
              <a:rPr lang="ru-RU" sz="3200" i="1" dirty="0">
                <a:latin typeface="HSE Sans" panose="02000000000000000000" pitchFamily="50" charset="-52"/>
              </a:rPr>
              <a:t>n.isaeva@hse.ru</a:t>
            </a:r>
            <a:endParaRPr lang="ru-RU" sz="4000" b="0" i="1" dirty="0">
              <a:solidFill>
                <a:srgbClr val="000000"/>
              </a:solidFill>
              <a:effectLst/>
              <a:latin typeface="HSE Sans" panose="02000000000000000000" pitchFamily="50" charset="-52"/>
            </a:endParaRPr>
          </a:p>
        </p:txBody>
      </p:sp>
    </p:spTree>
    <p:extLst>
      <p:ext uri="{BB962C8B-B14F-4D97-AF65-F5344CB8AC3E}">
        <p14:creationId xmlns:p14="http://schemas.microsoft.com/office/powerpoint/2010/main" val="2421462398"/>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Студенческие билеты</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фото </a:t>
            </a:r>
            <a:endParaRPr lang="en-US" sz="5400" dirty="0">
              <a:solidFill>
                <a:schemeClr val="accent1">
                  <a:lumMod val="50000"/>
                </a:schemeClr>
              </a:solidFill>
              <a:latin typeface="HSE Sans" panose="02000000000000000000" pitchFamily="50" charset="-52"/>
            </a:endParaRP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en-US" sz="5400" dirty="0">
                <a:solidFill>
                  <a:schemeClr val="accent1">
                    <a:lumMod val="50000"/>
                  </a:schemeClr>
                </a:solidFill>
                <a:latin typeface="HSE Sans" panose="02000000000000000000" pitchFamily="50" charset="-52"/>
              </a:rPr>
              <a:t> </a:t>
            </a:r>
            <a:r>
              <a:rPr lang="ru-RU" sz="5400" dirty="0">
                <a:solidFill>
                  <a:schemeClr val="accent1">
                    <a:lumMod val="50000"/>
                  </a:schemeClr>
                </a:solidFill>
                <a:latin typeface="HSE Sans" panose="02000000000000000000" pitchFamily="50" charset="-52"/>
              </a:rPr>
              <a:t>размер 3х4</a:t>
            </a: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 2 шт.</a:t>
            </a: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 матовая бумага</a:t>
            </a:r>
          </a:p>
          <a:p>
            <a:pPr marL="1978025" lvl="8" indent="-554038" algn="l">
              <a:buFont typeface="Wingdings" panose="05000000000000000000" pitchFamily="2" charset="2"/>
              <a:buChar char="ü"/>
              <a:defRPr sz="2800">
                <a:solidFill>
                  <a:srgbClr val="253957"/>
                </a:solidFill>
                <a:latin typeface="+mn-lt"/>
                <a:ea typeface="+mn-ea"/>
                <a:cs typeface="+mn-cs"/>
                <a:sym typeface="Arial Narrow"/>
              </a:defRPr>
            </a:pPr>
            <a:r>
              <a:rPr lang="ru-RU" sz="5400" dirty="0">
                <a:solidFill>
                  <a:schemeClr val="accent1">
                    <a:lumMod val="50000"/>
                  </a:schemeClr>
                </a:solidFill>
                <a:latin typeface="HSE Sans" panose="02000000000000000000" pitchFamily="50" charset="-52"/>
              </a:rPr>
              <a:t>подписанные на обороте</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en-US" sz="54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5400" b="0" i="0" dirty="0">
                <a:solidFill>
                  <a:schemeClr val="accent1">
                    <a:lumMod val="50000"/>
                  </a:schemeClr>
                </a:solidFill>
                <a:effectLst/>
                <a:latin typeface="HSE Sans" panose="02000000000000000000" pitchFamily="50" charset="-52"/>
              </a:rPr>
              <a:t>ОБЯЗАТЕЛЬНО подписать </a:t>
            </a:r>
            <a:r>
              <a:rPr lang="ru-RU" sz="5400" b="0" i="0" dirty="0">
                <a:solidFill>
                  <a:srgbClr val="0070C0"/>
                </a:solidFill>
                <a:effectLst/>
                <a:latin typeface="HSE Sans" panose="02000000000000000000" pitchFamily="50" charset="-52"/>
                <a:hlinkClick r:id="rId2"/>
              </a:rPr>
              <a:t>лист ознакомления</a:t>
            </a:r>
            <a:r>
              <a:rPr lang="ru-RU" sz="5400" b="0" i="0" dirty="0">
                <a:solidFill>
                  <a:srgbClr val="0070C0"/>
                </a:solidFill>
                <a:effectLst/>
                <a:latin typeface="HSE Sans" panose="02000000000000000000" pitchFamily="50" charset="-52"/>
              </a:rPr>
              <a:t> </a:t>
            </a:r>
            <a:r>
              <a:rPr lang="ru-RU" sz="5400" b="0" i="0" dirty="0">
                <a:solidFill>
                  <a:schemeClr val="accent1">
                    <a:lumMod val="50000"/>
                  </a:schemeClr>
                </a:solidFill>
                <a:effectLst/>
                <a:latin typeface="HSE Sans" panose="02000000000000000000" pitchFamily="50" charset="-52"/>
              </a:rPr>
              <a:t>с локальными актами, а также </a:t>
            </a:r>
            <a:r>
              <a:rPr lang="ru-RU" sz="5400" b="0" i="0" dirty="0">
                <a:solidFill>
                  <a:srgbClr val="0070C0"/>
                </a:solidFill>
                <a:effectLst/>
                <a:latin typeface="HSE Sans" panose="02000000000000000000" pitchFamily="50" charset="-52"/>
                <a:hlinkClick r:id="rId3"/>
              </a:rPr>
              <a:t>согласие на обработку</a:t>
            </a:r>
            <a:r>
              <a:rPr lang="ru-RU" sz="5400" b="0" i="0" dirty="0">
                <a:solidFill>
                  <a:schemeClr val="accent1">
                    <a:lumMod val="50000"/>
                  </a:schemeClr>
                </a:solidFill>
                <a:effectLst/>
                <a:latin typeface="HSE Sans" panose="02000000000000000000" pitchFamily="50" charset="-52"/>
              </a:rPr>
              <a:t> персональных данных</a:t>
            </a:r>
          </a:p>
          <a:p>
            <a:pPr algn="l">
              <a:defRPr sz="2800">
                <a:solidFill>
                  <a:srgbClr val="253957"/>
                </a:solidFill>
                <a:latin typeface="+mn-lt"/>
                <a:ea typeface="+mn-ea"/>
                <a:cs typeface="+mn-cs"/>
                <a:sym typeface="Arial Narrow"/>
              </a:defRPr>
            </a:pPr>
            <a:r>
              <a:rPr lang="ru-RU" sz="5400" b="0" i="0" dirty="0">
                <a:solidFill>
                  <a:srgbClr val="000000"/>
                </a:solidFill>
                <a:effectLst/>
                <a:latin typeface="HSE Sans" panose="02000000000000000000" pitchFamily="50" charset="-52"/>
              </a:rPr>
              <a:t> </a:t>
            </a:r>
            <a:endParaRPr lang="en-US" sz="5400" dirty="0">
              <a:latin typeface="HSE Sans" panose="02000000000000000000" pitchFamily="50" charset="-52"/>
            </a:endParaRPr>
          </a:p>
        </p:txBody>
      </p:sp>
      <p:sp>
        <p:nvSpPr>
          <p:cNvPr id="61" name="Заголовок основного текста"/>
          <p:cNvSpPr txBox="1"/>
          <p:nvPr/>
        </p:nvSpPr>
        <p:spPr>
          <a:xfrm>
            <a:off x="1226606" y="3961070"/>
            <a:ext cx="16073438"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Выдача с 0</a:t>
            </a:r>
            <a:r>
              <a:rPr lang="en-US" dirty="0">
                <a:latin typeface="HSE Sans" panose="02000000000000000000" pitchFamily="50" charset="-52"/>
              </a:rPr>
              <a:t>3</a:t>
            </a:r>
            <a:r>
              <a:rPr lang="ru-RU" dirty="0">
                <a:latin typeface="HSE Sans" panose="02000000000000000000" pitchFamily="50" charset="-52"/>
              </a:rPr>
              <a:t>.09.2025 в аудитории Б-817</a:t>
            </a:r>
            <a:r>
              <a:rPr lang="en-US" dirty="0">
                <a:latin typeface="HSE Sans" panose="02000000000000000000" pitchFamily="50" charset="-52"/>
              </a:rPr>
              <a:t> (c 1</a:t>
            </a:r>
            <a:r>
              <a:rPr lang="ru-RU" dirty="0">
                <a:latin typeface="HSE Sans" panose="02000000000000000000" pitchFamily="50" charset="-52"/>
              </a:rPr>
              <a:t>5:</a:t>
            </a:r>
            <a:r>
              <a:rPr lang="en-US" dirty="0">
                <a:latin typeface="HSE Sans" panose="02000000000000000000" pitchFamily="50" charset="-52"/>
              </a:rPr>
              <a:t>00)</a:t>
            </a:r>
            <a:endParaRPr lang="ru-RU" dirty="0">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8" y="2972786"/>
            <a:ext cx="10982551" cy="34563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Оформить карту москвича для студента (СКС)</a:t>
            </a:r>
          </a:p>
        </p:txBody>
      </p:sp>
      <p:sp>
        <p:nvSpPr>
          <p:cNvPr id="61" name="Заголовок основного текста"/>
          <p:cNvSpPr txBox="1"/>
          <p:nvPr/>
        </p:nvSpPr>
        <p:spPr>
          <a:xfrm>
            <a:off x="977745" y="6857999"/>
            <a:ext cx="11214255" cy="59156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b="0" dirty="0">
                <a:latin typeface="HSE Sans" panose="02000000000000000000" pitchFamily="50" charset="-52"/>
              </a:rPr>
              <a:t>Карта москвича необходима для льготного проезда в общественном транспорте. Она </a:t>
            </a:r>
            <a:r>
              <a:rPr lang="ru-RU" dirty="0">
                <a:latin typeface="HSE Sans" panose="02000000000000000000" pitchFamily="50" charset="-52"/>
              </a:rPr>
              <a:t>оформляется в многофункциональном центре Москвы (МФЦ)</a:t>
            </a:r>
            <a:br>
              <a:rPr lang="ru-RU" dirty="0">
                <a:latin typeface="HSE Sans" panose="02000000000000000000" pitchFamily="50" charset="-52"/>
              </a:rPr>
            </a:br>
            <a:br>
              <a:rPr lang="ru-RU" b="0" dirty="0">
                <a:latin typeface="HSE Sans" panose="02000000000000000000" pitchFamily="50" charset="-52"/>
              </a:rPr>
            </a:br>
            <a:r>
              <a:rPr lang="ru-RU" dirty="0">
                <a:latin typeface="HSE Sans" panose="02000000000000000000" pitchFamily="50" charset="-52"/>
              </a:rPr>
              <a:t>Пройдите регистрацию на портале www.mos.ru</a:t>
            </a:r>
            <a:r>
              <a:rPr lang="ru-RU" b="0" dirty="0">
                <a:latin typeface="HSE Sans" panose="02000000000000000000" pitchFamily="50" charset="-52"/>
              </a:rPr>
              <a:t> и подайте заявку на оформление карты москвича через личный кабинет.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Первокурсникам 2025</a:t>
            </a:r>
          </a:p>
        </p:txBody>
      </p:sp>
      <p:pic>
        <p:nvPicPr>
          <p:cNvPr id="6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2" name="Очень крутой заголовок…">
            <a:extLst>
              <a:ext uri="{FF2B5EF4-FFF2-40B4-BE49-F238E27FC236}">
                <a16:creationId xmlns:a16="http://schemas.microsoft.com/office/drawing/2014/main" id="{3BB8CC38-E7E1-AF9A-D60A-65D95AAE1B05}"/>
              </a:ext>
            </a:extLst>
          </p:cNvPr>
          <p:cNvSpPr txBox="1"/>
          <p:nvPr/>
        </p:nvSpPr>
        <p:spPr>
          <a:xfrm>
            <a:off x="12191999" y="2394326"/>
            <a:ext cx="10982551" cy="345639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Оформить банковскую карту ВТБ (для получения стипендии)</a:t>
            </a:r>
          </a:p>
        </p:txBody>
      </p:sp>
      <p:sp>
        <p:nvSpPr>
          <p:cNvPr id="3" name="Заголовок основного текста">
            <a:extLst>
              <a:ext uri="{FF2B5EF4-FFF2-40B4-BE49-F238E27FC236}">
                <a16:creationId xmlns:a16="http://schemas.microsoft.com/office/drawing/2014/main" id="{9ABC9CA0-B286-9EFD-E936-58DE895D0E35}"/>
              </a:ext>
            </a:extLst>
          </p:cNvPr>
          <p:cNvSpPr txBox="1"/>
          <p:nvPr/>
        </p:nvSpPr>
        <p:spPr>
          <a:xfrm>
            <a:off x="12206712" y="6858000"/>
            <a:ext cx="11214255" cy="52510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b="0" dirty="0">
                <a:latin typeface="HSE Sans" panose="02000000000000000000" pitchFamily="50" charset="-52"/>
              </a:rPr>
              <a:t>Первокурсникам, получающим стипендию, банковские стипендиальные карты будут </a:t>
            </a:r>
            <a:r>
              <a:rPr lang="ru-RU" dirty="0">
                <a:latin typeface="HSE Sans" panose="02000000000000000000" pitchFamily="50" charset="-52"/>
              </a:rPr>
              <a:t>выпускаться автоматически.</a:t>
            </a:r>
          </a:p>
          <a:p>
            <a:endParaRPr lang="ru-RU" b="0" dirty="0">
              <a:latin typeface="HSE Sans" panose="02000000000000000000" pitchFamily="50" charset="-52"/>
            </a:endParaRPr>
          </a:p>
          <a:p>
            <a:r>
              <a:rPr lang="ru-RU" b="0" dirty="0">
                <a:latin typeface="HSE Sans" panose="02000000000000000000" pitchFamily="50" charset="-52"/>
              </a:rPr>
              <a:t>Информация о месте, датах и сроках выдачи карт будет направляться </a:t>
            </a:r>
            <a:r>
              <a:rPr lang="ru-RU" dirty="0">
                <a:latin typeface="HSE Sans" panose="02000000000000000000" pitchFamily="50" charset="-52"/>
              </a:rPr>
              <a:t>персонально на корпоративную почту</a:t>
            </a:r>
            <a:r>
              <a:rPr lang="ru-RU" b="0" dirty="0">
                <a:latin typeface="HSE Sans" panose="02000000000000000000" pitchFamily="50" charset="-52"/>
              </a:rPr>
              <a:t> студента.</a:t>
            </a:r>
          </a:p>
        </p:txBody>
      </p:sp>
    </p:spTree>
    <p:extLst>
      <p:ext uri="{BB962C8B-B14F-4D97-AF65-F5344CB8AC3E}">
        <p14:creationId xmlns:p14="http://schemas.microsoft.com/office/powerpoint/2010/main" val="195196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4" y="2730176"/>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электронный пропуск</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312895" y="4913784"/>
            <a:ext cx="22440207" cy="71543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r>
              <a:rPr lang="ru-RU" sz="4800" dirty="0">
                <a:solidFill>
                  <a:srgbClr val="253957"/>
                </a:solidFill>
                <a:latin typeface="HSE Sans" panose="02000000000000000000" pitchFamily="50" charset="-52"/>
              </a:rPr>
              <a:t>Оформление пропусков будет происходить </a:t>
            </a:r>
            <a:r>
              <a:rPr lang="ru-RU" sz="4800" b="1" dirty="0">
                <a:solidFill>
                  <a:srgbClr val="253957"/>
                </a:solidFill>
                <a:latin typeface="HSE Sans" panose="02000000000000000000" pitchFamily="50" charset="-52"/>
              </a:rPr>
              <a:t>в порядке живой очереди</a:t>
            </a:r>
            <a:r>
              <a:rPr lang="ru-RU" sz="4800" dirty="0">
                <a:solidFill>
                  <a:srgbClr val="253957"/>
                </a:solidFill>
                <a:latin typeface="HSE Sans" panose="02000000000000000000" pitchFamily="50" charset="-52"/>
              </a:rPr>
              <a:t>, начиная </a:t>
            </a:r>
            <a:r>
              <a:rPr lang="ru-RU" sz="4800" b="1" dirty="0">
                <a:solidFill>
                  <a:srgbClr val="253957"/>
                </a:solidFill>
                <a:latin typeface="HSE Sans" panose="02000000000000000000" pitchFamily="50" charset="-52"/>
              </a:rPr>
              <a:t>со 2 сентября</a:t>
            </a:r>
            <a:r>
              <a:rPr lang="ru-RU" sz="4800" dirty="0">
                <a:solidFill>
                  <a:srgbClr val="253957"/>
                </a:solidFill>
                <a:latin typeface="HSE Sans" panose="02000000000000000000" pitchFamily="50" charset="-52"/>
              </a:rPr>
              <a:t>.</a:t>
            </a:r>
          </a:p>
          <a:p>
            <a:pPr algn="l"/>
            <a:endParaRPr lang="ru-RU" sz="4800" dirty="0">
              <a:solidFill>
                <a:srgbClr val="253957"/>
              </a:solidFill>
              <a:latin typeface="HSE Sans" panose="02000000000000000000" pitchFamily="50" charset="-52"/>
            </a:endParaRPr>
          </a:p>
          <a:p>
            <a:pPr algn="l"/>
            <a:r>
              <a:rPr lang="ru-RU" sz="4800" b="1" dirty="0">
                <a:solidFill>
                  <a:srgbClr val="253957"/>
                </a:solidFill>
                <a:latin typeface="HSE Sans" panose="02000000000000000000" pitchFamily="50" charset="-52"/>
              </a:rPr>
              <a:t>Оформить пропуск можно по адресам:</a:t>
            </a:r>
            <a:endParaRPr lang="ru-RU" sz="4800" dirty="0">
              <a:solidFill>
                <a:srgbClr val="253957"/>
              </a:solidFill>
              <a:latin typeface="HSE Sans" panose="02000000000000000000" pitchFamily="50" charset="-52"/>
            </a:endParaRPr>
          </a:p>
          <a:p>
            <a:pPr algn="l">
              <a:buFont typeface="Arial" panose="020B0604020202020204" pitchFamily="34" charset="0"/>
              <a:buChar char="•"/>
            </a:pPr>
            <a:r>
              <a:rPr lang="ru-RU" sz="4800" dirty="0">
                <a:solidFill>
                  <a:srgbClr val="253957"/>
                </a:solidFill>
                <a:latin typeface="HSE Sans" panose="02000000000000000000" pitchFamily="50" charset="-52"/>
              </a:rPr>
              <a:t>Большой </a:t>
            </a:r>
            <a:r>
              <a:rPr lang="ru-RU" sz="4800" dirty="0" err="1">
                <a:solidFill>
                  <a:srgbClr val="253957"/>
                </a:solidFill>
                <a:latin typeface="HSE Sans" panose="02000000000000000000" pitchFamily="50" charset="-52"/>
              </a:rPr>
              <a:t>Трёхсвятительский</a:t>
            </a:r>
            <a:r>
              <a:rPr lang="ru-RU" sz="4800" dirty="0">
                <a:solidFill>
                  <a:srgbClr val="253957"/>
                </a:solidFill>
                <a:latin typeface="HSE Sans" panose="02000000000000000000" pitchFamily="50" charset="-52"/>
              </a:rPr>
              <a:t> переулок,  дом 3 комн. №114</a:t>
            </a:r>
          </a:p>
          <a:p>
            <a:pPr algn="l">
              <a:buFont typeface="Arial" panose="020B0604020202020204" pitchFamily="34" charset="0"/>
              <a:buChar char="•"/>
            </a:pPr>
            <a:r>
              <a:rPr lang="ru-RU" sz="4800" dirty="0">
                <a:solidFill>
                  <a:srgbClr val="253957"/>
                </a:solidFill>
                <a:latin typeface="HSE Sans" panose="02000000000000000000" pitchFamily="50" charset="-52"/>
              </a:rPr>
              <a:t>Покровский бульвар, д.11, комн. Z-117, Z-101 Культурный центр</a:t>
            </a:r>
          </a:p>
          <a:p>
            <a:pPr algn="l">
              <a:buFont typeface="Arial" panose="020B0604020202020204" pitchFamily="34" charset="0"/>
              <a:buChar char="•"/>
            </a:pPr>
            <a:r>
              <a:rPr lang="ru-RU" sz="4800" dirty="0">
                <a:solidFill>
                  <a:srgbClr val="253957"/>
                </a:solidFill>
                <a:latin typeface="HSE Sans" panose="02000000000000000000" pitchFamily="50" charset="-52"/>
              </a:rPr>
              <a:t>Мясницкая, дом 11 комн. №116</a:t>
            </a:r>
          </a:p>
          <a:p>
            <a:pPr algn="l">
              <a:buFont typeface="Arial" panose="020B0604020202020204" pitchFamily="34" charset="0"/>
              <a:buChar char="•"/>
            </a:pPr>
            <a:endParaRPr lang="ru-RU" sz="4800" dirty="0">
              <a:solidFill>
                <a:srgbClr val="253957"/>
              </a:solidFill>
              <a:latin typeface="HSE Sans" panose="02000000000000000000" pitchFamily="50" charset="-52"/>
            </a:endParaRPr>
          </a:p>
          <a:p>
            <a:pPr algn="l"/>
            <a:r>
              <a:rPr lang="ru-RU" sz="4800" b="1" dirty="0">
                <a:solidFill>
                  <a:srgbClr val="253957"/>
                </a:solidFill>
                <a:latin typeface="HSE Sans" panose="02000000000000000000" pitchFamily="50" charset="-52"/>
              </a:rPr>
              <a:t>Студенты, закончившие </a:t>
            </a:r>
            <a:r>
              <a:rPr lang="ru-RU" sz="4800" b="1" dirty="0" err="1">
                <a:solidFill>
                  <a:srgbClr val="253957"/>
                </a:solidFill>
                <a:latin typeface="HSE Sans" panose="02000000000000000000" pitchFamily="50" charset="-52"/>
              </a:rPr>
              <a:t>бакалавриат</a:t>
            </a:r>
            <a:r>
              <a:rPr lang="ru-RU" sz="4800" b="1" dirty="0">
                <a:solidFill>
                  <a:srgbClr val="253957"/>
                </a:solidFill>
                <a:latin typeface="HSE Sans" panose="02000000000000000000" pitchFamily="50" charset="-52"/>
              </a:rPr>
              <a:t> и поступившие на 1 курс магистратуры, могут продлить имеющиеся ЭП,  согласно инструкции </a:t>
            </a:r>
            <a:r>
              <a:rPr lang="ru-RU" sz="4800" b="1" dirty="0">
                <a:solidFill>
                  <a:srgbClr val="253957"/>
                </a:solidFill>
                <a:latin typeface="HSE Sans" panose="02000000000000000000" pitchFamily="50" charset="-52"/>
                <a:hlinkClick r:id="rId2"/>
              </a:rPr>
              <a:t>https://www.hse.ru/aup/security/ubr</a:t>
            </a:r>
            <a:endParaRPr lang="ru-RU" sz="4800" b="1" dirty="0">
              <a:solidFill>
                <a:srgbClr val="253957"/>
              </a:solidFill>
              <a:latin typeface="HSE Sans" panose="02000000000000000000" pitchFamily="50" charset="-52"/>
            </a:endParaRPr>
          </a:p>
          <a:p>
            <a:pPr algn="l"/>
            <a:endParaRPr lang="ru-RU" sz="4800" b="1" dirty="0">
              <a:solidFill>
                <a:srgbClr val="253957"/>
              </a:solidFill>
              <a:latin typeface="HSE Sans" panose="02000000000000000000" pitchFamily="50" charset="-52"/>
            </a:endParaRPr>
          </a:p>
        </p:txBody>
      </p:sp>
      <p:sp>
        <p:nvSpPr>
          <p:cNvPr id="61" name="Заголовок основного текста"/>
          <p:cNvSpPr txBox="1"/>
          <p:nvPr/>
        </p:nvSpPr>
        <p:spPr>
          <a:xfrm>
            <a:off x="1312895" y="3718460"/>
            <a:ext cx="21758210"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b="0" i="0" dirty="0">
                <a:solidFill>
                  <a:schemeClr val="accent1">
                    <a:lumMod val="50000"/>
                  </a:schemeClr>
                </a:solidFill>
                <a:effectLst/>
                <a:latin typeface="HSE Sans" panose="02000000000000000000" pitchFamily="50" charset="-52"/>
                <a:hlinkClick r:id="rId3"/>
              </a:rPr>
              <a:t>График получения пропусков</a:t>
            </a:r>
            <a:endParaRPr lang="en-US" sz="5400" b="0" i="0" dirty="0">
              <a:solidFill>
                <a:schemeClr val="accent1">
                  <a:lumMod val="50000"/>
                </a:schemeClr>
              </a:solidFill>
              <a:effectLst/>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
        <p:nvSpPr>
          <p:cNvPr id="2" name="Прямоугольник 1"/>
          <p:cNvSpPr/>
          <p:nvPr/>
        </p:nvSpPr>
        <p:spPr>
          <a:xfrm>
            <a:off x="16832249" y="2382920"/>
            <a:ext cx="6744072" cy="1754326"/>
          </a:xfrm>
          <a:prstGeom prst="rect">
            <a:avLst/>
          </a:prstGeom>
        </p:spPr>
        <p:txBody>
          <a:bodyPr wrap="square">
            <a:spAutoFit/>
          </a:bodyPr>
          <a:lstStyle/>
          <a:p>
            <a:pPr algn="just"/>
            <a:r>
              <a:rPr lang="ru-RU" sz="3600" b="1" dirty="0">
                <a:solidFill>
                  <a:srgbClr val="253957"/>
                </a:solidFill>
                <a:latin typeface="HSE Sans" panose="02000000000000000000" pitchFamily="50" charset="-52"/>
              </a:rPr>
              <a:t>! Мы рекомендуем получать пропуск только после выдачи студенческого билета.</a:t>
            </a:r>
            <a:endParaRPr lang="ru-RU" sz="3600" dirty="0">
              <a:solidFill>
                <a:srgbClr val="253957"/>
              </a:solidFill>
              <a:latin typeface="HSE Sans" panose="02000000000000000000" pitchFamily="50" charset="-52"/>
            </a:endParaRPr>
          </a:p>
        </p:txBody>
      </p:sp>
    </p:spTree>
    <p:extLst>
      <p:ext uri="{BB962C8B-B14F-4D97-AF65-F5344CB8AC3E}">
        <p14:creationId xmlns:p14="http://schemas.microsoft.com/office/powerpoint/2010/main" val="956339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Справка об обучении</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b="0" i="0" u="none" strike="noStrike" dirty="0">
              <a:solidFill>
                <a:srgbClr val="007AC5"/>
              </a:solidFill>
              <a:effectLst/>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dirty="0">
                <a:solidFill>
                  <a:schemeClr val="accent1">
                    <a:lumMod val="50000"/>
                  </a:schemeClr>
                </a:solidFill>
                <a:latin typeface="HSE Sans" panose="02000000000000000000" pitchFamily="50" charset="-52"/>
              </a:rPr>
              <a:t>Центр находится по адресу Покровский бульвар, д.11, вход №5, вход с улицы со стороны Покровского бульвара справа от входа №1 (без пропускной системы).</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b="1" dirty="0">
              <a:solidFill>
                <a:schemeClr val="accent1">
                  <a:lumMod val="50000"/>
                </a:schemeClr>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b="1" dirty="0">
                <a:solidFill>
                  <a:schemeClr val="accent1">
                    <a:lumMod val="50000"/>
                  </a:schemeClr>
                </a:solidFill>
                <a:latin typeface="HSE Sans" panose="02000000000000000000" pitchFamily="50" charset="-52"/>
              </a:rPr>
              <a:t>Ссылка на сервис:</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en-US" sz="4000" dirty="0">
                <a:solidFill>
                  <a:srgbClr val="007AC5"/>
                </a:solidFill>
                <a:latin typeface="HSE Sans" panose="02000000000000000000" pitchFamily="50" charset="-52"/>
                <a:hlinkClick r:id="rId2"/>
              </a:rPr>
              <a:t>https://studentcentre.hse.ru/</a:t>
            </a: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b="0" i="0" dirty="0">
                <a:solidFill>
                  <a:schemeClr val="accent1">
                    <a:lumMod val="50000"/>
                  </a:schemeClr>
                </a:solidFill>
                <a:effectLst/>
                <a:latin typeface="HSE Sans" panose="02000000000000000000" pitchFamily="50" charset="-52"/>
              </a:rPr>
              <a:t>Справки об обучении всех студентов-первокурсников, которые будут заселяться в общежития, </a:t>
            </a:r>
            <a:r>
              <a:rPr lang="ru-RU" sz="4000" b="1" i="0" dirty="0">
                <a:solidFill>
                  <a:schemeClr val="accent1">
                    <a:lumMod val="50000"/>
                  </a:schemeClr>
                </a:solidFill>
                <a:effectLst/>
                <a:latin typeface="HSE Sans" panose="02000000000000000000" pitchFamily="50" charset="-52"/>
              </a:rPr>
              <a:t>будут готовиться централизованно </a:t>
            </a:r>
            <a:r>
              <a:rPr lang="ru-RU" sz="4000" b="0" i="0" dirty="0">
                <a:solidFill>
                  <a:schemeClr val="accent1">
                    <a:lumMod val="50000"/>
                  </a:schemeClr>
                </a:solidFill>
                <a:effectLst/>
                <a:latin typeface="HSE Sans" panose="02000000000000000000" pitchFamily="50" charset="-52"/>
              </a:rPr>
              <a:t>Центром сервиса «Студент» и передаваться напрямую в Дирекцию по управлению общежитиями, гостиницами, учебно-оздоровительными комплексами.</a:t>
            </a:r>
            <a:endParaRPr lang="en-US" sz="5400" dirty="0">
              <a:solidFill>
                <a:schemeClr val="accent1">
                  <a:lumMod val="50000"/>
                </a:schemeClr>
              </a:solidFill>
              <a:latin typeface="HSE Sans" panose="02000000000000000000" pitchFamily="50" charset="-52"/>
            </a:endParaRPr>
          </a:p>
        </p:txBody>
      </p:sp>
      <p:sp>
        <p:nvSpPr>
          <p:cNvPr id="61" name="Заголовок основного текста"/>
          <p:cNvSpPr txBox="1"/>
          <p:nvPr/>
        </p:nvSpPr>
        <p:spPr>
          <a:xfrm>
            <a:off x="1201065" y="3843810"/>
            <a:ext cx="16073438"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Заказ справок осуществляется через Центр сервиса «Студент» </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495191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Встать на воинский учет</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958752" y="4682321"/>
            <a:ext cx="21506374" cy="68177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4000" b="0" i="0" dirty="0">
                <a:solidFill>
                  <a:schemeClr val="accent1">
                    <a:lumMod val="50000"/>
                  </a:schemeClr>
                </a:solidFill>
                <a:effectLst/>
                <a:latin typeface="HSE Sans" panose="02000000000000000000" pitchFamily="50" charset="-52"/>
              </a:rPr>
              <a:t>Для постановки на воинский учет в Университете </a:t>
            </a:r>
            <a:r>
              <a:rPr lang="ru-RU" sz="4000" b="1" i="0" dirty="0">
                <a:solidFill>
                  <a:schemeClr val="accent1">
                    <a:lumMod val="50000"/>
                  </a:schemeClr>
                </a:solidFill>
                <a:effectLst/>
                <a:latin typeface="HSE Sans" panose="02000000000000000000" pitchFamily="50" charset="-52"/>
              </a:rPr>
              <a:t>в течение 5 рабочих дней </a:t>
            </a:r>
            <a:r>
              <a:rPr lang="ru-RU" sz="4000" b="0" i="0" dirty="0">
                <a:solidFill>
                  <a:schemeClr val="accent1">
                    <a:lumMod val="50000"/>
                  </a:schemeClr>
                </a:solidFill>
                <a:effectLst/>
                <a:latin typeface="HSE Sans" panose="02000000000000000000" pitchFamily="50" charset="-52"/>
              </a:rPr>
              <a:t>после предоставления доступа в Едином личном кабинете необходимо направить заявку через сервис сбора данных воинского учета по ссылке </a:t>
            </a:r>
            <a:r>
              <a:rPr lang="en-US" sz="4000" dirty="0">
                <a:solidFill>
                  <a:srgbClr val="007AC5"/>
                </a:solidFill>
                <a:latin typeface="HSE Sans" panose="02000000000000000000" pitchFamily="50" charset="-52"/>
                <a:hlinkClick r:id="rId2"/>
              </a:rPr>
              <a:t>https://bpm.hse.ru/Runtime/Runtime/Form/ARMY__f__RequestByStudent</a:t>
            </a:r>
            <a:r>
              <a:rPr lang="ru-RU" sz="4000" dirty="0">
                <a:solidFill>
                  <a:srgbClr val="007AC5"/>
                </a:solidFill>
                <a:latin typeface="HSE Sans" panose="02000000000000000000" pitchFamily="50" charset="-52"/>
                <a:hlinkClick r:id="rId2"/>
              </a:rPr>
              <a:t> </a:t>
            </a: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dirty="0">
              <a:solidFill>
                <a:srgbClr val="007AC5"/>
              </a:solidFill>
              <a:latin typeface="HSE Sans" panose="02000000000000000000" pitchFamily="50" charset="-52"/>
            </a:endParaRPr>
          </a:p>
          <a:p>
            <a:pPr marL="457200" indent="-457200" algn="l">
              <a:buFont typeface="Arial" panose="020B0604020202020204" pitchFamily="34" charset="0"/>
              <a:buChar char="•"/>
              <a:defRPr sz="2800">
                <a:solidFill>
                  <a:srgbClr val="253957"/>
                </a:solidFill>
                <a:latin typeface="+mn-lt"/>
                <a:ea typeface="+mn-ea"/>
                <a:cs typeface="+mn-cs"/>
                <a:sym typeface="Arial Narrow"/>
              </a:defRPr>
            </a:pPr>
            <a:r>
              <a:rPr lang="ru-RU" sz="5400" b="0" i="0" dirty="0">
                <a:solidFill>
                  <a:srgbClr val="000000"/>
                </a:solidFill>
                <a:effectLst/>
                <a:latin typeface="HSE Sans" panose="02000000000000000000" pitchFamily="50" charset="-52"/>
              </a:rPr>
              <a:t> </a:t>
            </a:r>
            <a:r>
              <a:rPr lang="ru-RU" sz="4000" b="0" i="0" dirty="0">
                <a:solidFill>
                  <a:schemeClr val="accent1">
                    <a:lumMod val="50000"/>
                  </a:schemeClr>
                </a:solidFill>
                <a:effectLst/>
                <a:latin typeface="HSE Sans" panose="02000000000000000000" pitchFamily="50" charset="-52"/>
              </a:rPr>
              <a:t>Для получения справки установленного образца (приложение № 4 к Положению о призыве на военную службу граждан РФ), подтверждающей право на отсрочку от призыва на военную службу, необходимо посетить </a:t>
            </a:r>
            <a:r>
              <a:rPr lang="ru-RU" sz="4000" b="1" i="0" dirty="0">
                <a:solidFill>
                  <a:schemeClr val="accent1">
                    <a:lumMod val="50000"/>
                  </a:schemeClr>
                </a:solidFill>
                <a:effectLst/>
                <a:latin typeface="HSE Sans" panose="02000000000000000000" pitchFamily="50" charset="-52"/>
              </a:rPr>
              <a:t>Второй отдел</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b="1" dirty="0">
              <a:solidFill>
                <a:schemeClr val="accent1">
                  <a:lumMod val="50000"/>
                </a:schemeClr>
              </a:solidFill>
              <a:latin typeface="HSE Sans" panose="02000000000000000000" pitchFamily="50" charset="-52"/>
            </a:endParaRPr>
          </a:p>
          <a:p>
            <a:pPr algn="l">
              <a:defRPr sz="2800">
                <a:solidFill>
                  <a:srgbClr val="253957"/>
                </a:solidFill>
                <a:latin typeface="+mn-lt"/>
                <a:ea typeface="+mn-ea"/>
                <a:cs typeface="+mn-cs"/>
                <a:sym typeface="Arial Narrow"/>
              </a:defRPr>
            </a:pPr>
            <a:r>
              <a:rPr lang="ru-RU" sz="4000" b="1" dirty="0">
                <a:solidFill>
                  <a:schemeClr val="accent1">
                    <a:lumMod val="50000"/>
                  </a:schemeClr>
                </a:solidFill>
                <a:latin typeface="HSE Sans" panose="02000000000000000000" pitchFamily="50" charset="-52"/>
              </a:rPr>
              <a:t>Где получить справку</a:t>
            </a:r>
            <a:r>
              <a:rPr lang="ru-RU" sz="4000" dirty="0">
                <a:solidFill>
                  <a:schemeClr val="accent1">
                    <a:lumMod val="50000"/>
                  </a:schemeClr>
                </a:solidFill>
                <a:latin typeface="HSE Sans" panose="02000000000000000000" pitchFamily="50" charset="-52"/>
              </a:rPr>
              <a:t>: г. Москва, ул. Космонавта Волкова, дом 18 (МЦД-2, платформа «Красный балтиец»), комн. 101, 107. </a:t>
            </a:r>
            <a:r>
              <a:rPr lang="en-US" sz="4000" dirty="0">
                <a:solidFill>
                  <a:schemeClr val="accent1">
                    <a:lumMod val="50000"/>
                  </a:schemeClr>
                </a:solidFill>
                <a:latin typeface="HSE Sans" panose="02000000000000000000" pitchFamily="50" charset="-52"/>
                <a:hlinkClick r:id="rId3"/>
              </a:rPr>
              <a:t>2otdel@hse.ru</a:t>
            </a:r>
            <a:r>
              <a:rPr lang="ru-RU" sz="4000" dirty="0">
                <a:solidFill>
                  <a:schemeClr val="accent1">
                    <a:lumMod val="50000"/>
                  </a:schemeClr>
                </a:solidFill>
                <a:latin typeface="HSE Sans" panose="02000000000000000000" pitchFamily="50" charset="-52"/>
              </a:rPr>
              <a:t> </a:t>
            </a:r>
          </a:p>
          <a:p>
            <a:pPr marL="457200" indent="-457200" algn="l">
              <a:buFont typeface="Arial" panose="020B0604020202020204" pitchFamily="34" charset="0"/>
              <a:buChar char="•"/>
              <a:defRPr sz="2800">
                <a:solidFill>
                  <a:srgbClr val="253957"/>
                </a:solidFill>
                <a:latin typeface="+mn-lt"/>
                <a:ea typeface="+mn-ea"/>
                <a:cs typeface="+mn-cs"/>
                <a:sym typeface="Arial Narrow"/>
              </a:defRPr>
            </a:pPr>
            <a:endParaRPr lang="ru-RU" sz="4000" dirty="0">
              <a:solidFill>
                <a:schemeClr val="accent1">
                  <a:lumMod val="50000"/>
                </a:schemeClr>
              </a:solidFill>
              <a:latin typeface="HSE Sans" panose="02000000000000000000" pitchFamily="50" charset="-52"/>
            </a:endParaRPr>
          </a:p>
          <a:p>
            <a:pPr algn="l">
              <a:defRPr sz="2800">
                <a:solidFill>
                  <a:srgbClr val="253957"/>
                </a:solidFill>
                <a:latin typeface="+mn-lt"/>
                <a:ea typeface="+mn-ea"/>
                <a:cs typeface="+mn-cs"/>
                <a:sym typeface="Arial Narrow"/>
              </a:defRPr>
            </a:pPr>
            <a:r>
              <a:rPr lang="ru-RU" sz="4000" b="1" dirty="0">
                <a:solidFill>
                  <a:schemeClr val="accent1">
                    <a:lumMod val="50000"/>
                  </a:schemeClr>
                </a:solidFill>
                <a:latin typeface="HSE Sans" panose="02000000000000000000" pitchFamily="50" charset="-52"/>
              </a:rPr>
              <a:t>Когда получить справку</a:t>
            </a:r>
            <a:r>
              <a:rPr lang="ru-RU" sz="4000" dirty="0">
                <a:solidFill>
                  <a:schemeClr val="accent1">
                    <a:lumMod val="50000"/>
                  </a:schemeClr>
                </a:solidFill>
                <a:latin typeface="HSE Sans" panose="02000000000000000000" pitchFamily="50" charset="-52"/>
              </a:rPr>
              <a:t>: понедельник - пятница с 10:00 до 13:00, с 13.30 -16.30</a:t>
            </a:r>
            <a:endParaRPr lang="en-US" sz="4000" dirty="0">
              <a:solidFill>
                <a:schemeClr val="accent1">
                  <a:lumMod val="50000"/>
                </a:schemeClr>
              </a:solidFill>
              <a:latin typeface="HSE Sans" panose="02000000000000000000" pitchFamily="50" charset="-52"/>
            </a:endParaRPr>
          </a:p>
        </p:txBody>
      </p:sp>
      <p:sp>
        <p:nvSpPr>
          <p:cNvPr id="61" name="Заголовок основного текста"/>
          <p:cNvSpPr txBox="1"/>
          <p:nvPr/>
        </p:nvSpPr>
        <p:spPr>
          <a:xfrm>
            <a:off x="1226606" y="3961070"/>
            <a:ext cx="16073438" cy="13249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dirty="0">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084578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Расписание</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5705875"/>
            <a:ext cx="21506374" cy="68177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marL="457200" indent="-457200" algn="l">
              <a:buFont typeface="Arial" panose="020B0604020202020204" pitchFamily="34" charset="0"/>
              <a:buChar char="•"/>
            </a:pPr>
            <a:r>
              <a:rPr lang="ru-RU" sz="3200" b="0" i="0" dirty="0">
                <a:solidFill>
                  <a:schemeClr val="accent1">
                    <a:lumMod val="50000"/>
                  </a:schemeClr>
                </a:solidFill>
                <a:effectLst/>
                <a:latin typeface="HSE Sans" panose="02000000000000000000" pitchFamily="50" charset="-52"/>
              </a:rPr>
              <a:t>в приложении HSE </a:t>
            </a:r>
            <a:r>
              <a:rPr lang="ru-RU" sz="3200" b="0" i="0" dirty="0" err="1">
                <a:solidFill>
                  <a:schemeClr val="accent1">
                    <a:lumMod val="50000"/>
                  </a:schemeClr>
                </a:solidFill>
                <a:effectLst/>
                <a:latin typeface="HSE Sans" panose="02000000000000000000" pitchFamily="50" charset="-52"/>
              </a:rPr>
              <a:t>App</a:t>
            </a:r>
            <a:r>
              <a:rPr lang="ru-RU" sz="3200" b="0" i="0" dirty="0">
                <a:solidFill>
                  <a:schemeClr val="accent1">
                    <a:lumMod val="50000"/>
                  </a:schemeClr>
                </a:solidFill>
                <a:effectLst/>
                <a:latin typeface="HSE Sans" panose="02000000000000000000" pitchFamily="50" charset="-52"/>
              </a:rPr>
              <a:t> X, которое можно скачать для мобильных гаджетов с операционной системой </a:t>
            </a:r>
            <a:r>
              <a:rPr lang="ru-RU" sz="3200" b="0" i="0" dirty="0" err="1">
                <a:solidFill>
                  <a:schemeClr val="accent1">
                    <a:lumMod val="50000"/>
                  </a:schemeClr>
                </a:solidFill>
                <a:effectLst/>
                <a:latin typeface="HSE Sans" panose="02000000000000000000" pitchFamily="50" charset="-52"/>
              </a:rPr>
              <a:t>iOS</a:t>
            </a:r>
            <a:r>
              <a:rPr lang="ru-RU" sz="3200" b="0" i="0" dirty="0">
                <a:solidFill>
                  <a:schemeClr val="accent1">
                    <a:lumMod val="50000"/>
                  </a:schemeClr>
                </a:solidFill>
                <a:effectLst/>
                <a:latin typeface="HSE Sans" panose="02000000000000000000" pitchFamily="50" charset="-52"/>
              </a:rPr>
              <a:t> в </a:t>
            </a:r>
            <a:r>
              <a:rPr lang="ru-RU" sz="3200" b="0" i="0" dirty="0" err="1">
                <a:solidFill>
                  <a:schemeClr val="accent1">
                    <a:lumMod val="50000"/>
                  </a:schemeClr>
                </a:solidFill>
                <a:effectLst/>
                <a:latin typeface="HSE Sans" panose="02000000000000000000" pitchFamily="50" charset="-52"/>
              </a:rPr>
              <a:t>AppStore</a:t>
            </a:r>
            <a:r>
              <a:rPr lang="ru-RU" sz="3200" b="0" i="0" dirty="0">
                <a:solidFill>
                  <a:schemeClr val="accent1">
                    <a:lumMod val="50000"/>
                  </a:schemeClr>
                </a:solidFill>
                <a:effectLst/>
                <a:latin typeface="HSE Sans" panose="02000000000000000000" pitchFamily="50" charset="-52"/>
              </a:rPr>
              <a:t> </a:t>
            </a:r>
            <a:r>
              <a:rPr lang="ru-RU" sz="3200" b="0" i="0" u="none" strike="noStrike" dirty="0">
                <a:solidFill>
                  <a:srgbClr val="007AC5"/>
                </a:solidFill>
                <a:effectLst/>
                <a:latin typeface="HSE Sans" panose="02000000000000000000" pitchFamily="50" charset="-52"/>
                <a:hlinkClick r:id="rId2"/>
              </a:rPr>
              <a:t>по ссылке</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и для мобильных гаджетов с операционной системой </a:t>
            </a:r>
            <a:r>
              <a:rPr lang="ru-RU" sz="3200" b="0" i="0" dirty="0" err="1">
                <a:solidFill>
                  <a:schemeClr val="accent1">
                    <a:lumMod val="50000"/>
                  </a:schemeClr>
                </a:solidFill>
                <a:effectLst/>
                <a:latin typeface="HSE Sans" panose="02000000000000000000" pitchFamily="50" charset="-52"/>
              </a:rPr>
              <a:t>Android</a:t>
            </a:r>
            <a:r>
              <a:rPr lang="ru-RU" sz="3200" b="0" i="0" dirty="0">
                <a:solidFill>
                  <a:schemeClr val="accent1">
                    <a:lumMod val="50000"/>
                  </a:schemeClr>
                </a:solidFill>
                <a:effectLst/>
                <a:latin typeface="HSE Sans" panose="02000000000000000000" pitchFamily="50" charset="-52"/>
              </a:rPr>
              <a:t> - в </a:t>
            </a:r>
            <a:r>
              <a:rPr lang="ru-RU" sz="3200" b="0" i="0" dirty="0" err="1">
                <a:solidFill>
                  <a:schemeClr val="accent1">
                    <a:lumMod val="50000"/>
                  </a:schemeClr>
                </a:solidFill>
                <a:effectLst/>
                <a:latin typeface="HSE Sans" panose="02000000000000000000" pitchFamily="50" charset="-52"/>
              </a:rPr>
              <a:t>GooglePlay</a:t>
            </a:r>
            <a:r>
              <a:rPr lang="ru-RU" sz="3200" b="0" i="0" dirty="0">
                <a:solidFill>
                  <a:schemeClr val="accent1">
                    <a:lumMod val="50000"/>
                  </a:schemeClr>
                </a:solidFill>
                <a:effectLst/>
                <a:latin typeface="HSE Sans" panose="02000000000000000000" pitchFamily="50" charset="-52"/>
              </a:rPr>
              <a:t> </a:t>
            </a:r>
            <a:r>
              <a:rPr lang="ru-RU" sz="3200" b="0" i="0" u="none" strike="noStrike" dirty="0">
                <a:solidFill>
                  <a:srgbClr val="007AC5"/>
                </a:solidFill>
                <a:effectLst/>
                <a:latin typeface="HSE Sans" panose="02000000000000000000" pitchFamily="50" charset="-52"/>
                <a:hlinkClick r:id="rId3"/>
              </a:rPr>
              <a:t>по ссылке</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(расписание в системе дорабатывается);</a:t>
            </a:r>
          </a:p>
          <a:p>
            <a:pPr marL="457200" indent="-457200" algn="l">
              <a:buFont typeface="Arial" panose="020B0604020202020204" pitchFamily="34" charset="0"/>
              <a:buChar char="•"/>
            </a:pPr>
            <a:endParaRPr lang="ru-RU" sz="32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pPr>
            <a:r>
              <a:rPr lang="ru-RU" sz="3200" b="0" i="0" dirty="0">
                <a:solidFill>
                  <a:schemeClr val="accent1">
                    <a:lumMod val="50000"/>
                  </a:schemeClr>
                </a:solidFill>
                <a:effectLst/>
                <a:latin typeface="HSE Sans" panose="02000000000000000000" pitchFamily="50" charset="-52"/>
              </a:rPr>
              <a:t>через систему </a:t>
            </a:r>
            <a:r>
              <a:rPr lang="ru-RU" sz="3200" b="0" i="0" u="none" strike="noStrike" dirty="0">
                <a:solidFill>
                  <a:srgbClr val="007AC5"/>
                </a:solidFill>
                <a:effectLst/>
                <a:latin typeface="HSE Sans" panose="02000000000000000000" pitchFamily="50" charset="-52"/>
                <a:hlinkClick r:id="rId4"/>
              </a:rPr>
              <a:t>РУЗ</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доступен поиск занятий по преподавателям или академическим группам (расписание в системе дорабатывается);</a:t>
            </a:r>
          </a:p>
          <a:p>
            <a:pPr marL="457200" indent="-457200" algn="l">
              <a:buFont typeface="Arial" panose="020B0604020202020204" pitchFamily="34" charset="0"/>
              <a:buChar char="•"/>
            </a:pPr>
            <a:endParaRPr lang="ru-RU" sz="3200" b="0" i="0" dirty="0">
              <a:solidFill>
                <a:srgbClr val="000000"/>
              </a:solidFill>
              <a:effectLst/>
              <a:latin typeface="HSE Sans" panose="02000000000000000000" pitchFamily="50" charset="-52"/>
            </a:endParaRPr>
          </a:p>
          <a:p>
            <a:pPr marL="457200" indent="-457200" algn="l">
              <a:buFont typeface="Arial" panose="020B0604020202020204" pitchFamily="34" charset="0"/>
              <a:buChar char="•"/>
            </a:pPr>
            <a:r>
              <a:rPr lang="ru-RU" sz="3200" b="0" i="0" dirty="0">
                <a:solidFill>
                  <a:schemeClr val="accent1">
                    <a:lumMod val="50000"/>
                  </a:schemeClr>
                </a:solidFill>
                <a:effectLst/>
                <a:latin typeface="HSE Sans" panose="02000000000000000000" pitchFamily="50" charset="-52"/>
              </a:rPr>
              <a:t>в системе </a:t>
            </a:r>
            <a:r>
              <a:rPr lang="ru-RU" sz="3200" b="0" i="0" u="none" strike="noStrike" dirty="0">
                <a:solidFill>
                  <a:srgbClr val="007AC5"/>
                </a:solidFill>
                <a:effectLst/>
                <a:latin typeface="HSE Sans" panose="02000000000000000000" pitchFamily="50" charset="-52"/>
                <a:hlinkClick r:id="rId5"/>
              </a:rPr>
              <a:t>LMS НИУ ВШЭ</a:t>
            </a:r>
            <a:r>
              <a:rPr lang="ru-RU" sz="3200" b="0" i="0" dirty="0">
                <a:solidFill>
                  <a:srgbClr val="000000"/>
                </a:solidFill>
                <a:effectLst/>
                <a:latin typeface="HSE Sans" panose="02000000000000000000" pitchFamily="50" charset="-52"/>
              </a:rPr>
              <a:t>, </a:t>
            </a:r>
            <a:r>
              <a:rPr lang="ru-RU" sz="3200" b="0" i="0" dirty="0">
                <a:solidFill>
                  <a:schemeClr val="accent1">
                    <a:lumMod val="50000"/>
                  </a:schemeClr>
                </a:solidFill>
                <a:effectLst/>
                <a:latin typeface="HSE Sans" panose="02000000000000000000" pitchFamily="50" charset="-52"/>
              </a:rPr>
              <a:t>где в личном кабинете студента доступен модуль «Расписание», который позволяет проверить все запланированные занятия и получить их в электронном виде в любом удобном формате, включая возможность интеграции в индивидуальный календарь (расписание в системе дорабатывается);</a:t>
            </a:r>
          </a:p>
          <a:p>
            <a:pPr marL="457200" indent="-457200" algn="l">
              <a:buFont typeface="Arial" panose="020B0604020202020204" pitchFamily="34" charset="0"/>
              <a:buChar char="•"/>
            </a:pPr>
            <a:endParaRPr lang="ru-RU" sz="3200" b="0" i="0" dirty="0">
              <a:solidFill>
                <a:srgbClr val="000000"/>
              </a:solidFill>
              <a:effectLst/>
              <a:latin typeface="HSE Sans" panose="02000000000000000000" pitchFamily="50" charset="-52"/>
            </a:endParaRPr>
          </a:p>
          <a:p>
            <a:pPr marL="457200" indent="-457200" algn="l">
              <a:buFont typeface="Arial" panose="020B0604020202020204" pitchFamily="34" charset="0"/>
              <a:buChar char="•"/>
            </a:pPr>
            <a:r>
              <a:rPr lang="ru-RU" sz="4400" b="1" i="0" u="none" strike="noStrike" dirty="0">
                <a:solidFill>
                  <a:srgbClr val="007AC5"/>
                </a:solidFill>
                <a:effectLst/>
                <a:latin typeface="HSE Sans" panose="02000000000000000000" pitchFamily="50" charset="-52"/>
              </a:rPr>
              <a:t>на странице образовательной программы</a:t>
            </a:r>
            <a:r>
              <a:rPr lang="ru-RU" sz="4400" b="1" i="0" dirty="0">
                <a:solidFill>
                  <a:srgbClr val="000000"/>
                </a:solidFill>
                <a:effectLst/>
                <a:latin typeface="HSE Sans" panose="02000000000000000000" pitchFamily="50" charset="-52"/>
              </a:rPr>
              <a:t> </a:t>
            </a:r>
            <a:r>
              <a:rPr lang="ru-RU" sz="4400" b="1" i="0" dirty="0">
                <a:solidFill>
                  <a:schemeClr val="accent1">
                    <a:lumMod val="50000"/>
                  </a:schemeClr>
                </a:solidFill>
                <a:effectLst/>
                <a:latin typeface="HSE Sans" panose="02000000000000000000" pitchFamily="50" charset="-52"/>
              </a:rPr>
              <a:t>на портале НИУ ВШЭ уже опубликовано расписание для студентов </a:t>
            </a:r>
            <a:r>
              <a:rPr lang="ru-RU" sz="4400" b="1" i="0" u="none" strike="noStrike" dirty="0">
                <a:solidFill>
                  <a:srgbClr val="007AC5"/>
                </a:solidFill>
                <a:effectLst/>
                <a:latin typeface="HSE Sans" panose="02000000000000000000" pitchFamily="50" charset="-52"/>
              </a:rPr>
              <a:t>1 курса</a:t>
            </a:r>
            <a:r>
              <a:rPr lang="ru-RU" sz="4400" b="1" i="0" dirty="0">
                <a:solidFill>
                  <a:srgbClr val="000000"/>
                </a:solidFill>
                <a:effectLst/>
                <a:latin typeface="HSE Sans" panose="02000000000000000000" pitchFamily="50" charset="-52"/>
              </a:rPr>
              <a:t>;</a:t>
            </a:r>
            <a:endParaRPr lang="ru-RU" sz="4400" b="0" i="0" dirty="0">
              <a:solidFill>
                <a:srgbClr val="000000"/>
              </a:solidFill>
              <a:effectLst/>
              <a:latin typeface="HSE Sans" panose="02000000000000000000" pitchFamily="50" charset="-52"/>
            </a:endParaRPr>
          </a:p>
        </p:txBody>
      </p:sp>
      <p:sp>
        <p:nvSpPr>
          <p:cNvPr id="61" name="Заголовок основного текста"/>
          <p:cNvSpPr txBox="1"/>
          <p:nvPr/>
        </p:nvSpPr>
        <p:spPr>
          <a:xfrm>
            <a:off x="1226606" y="3961070"/>
            <a:ext cx="16073438"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HSE Sans" panose="02000000000000000000" pitchFamily="50" charset="-52"/>
              </a:rPr>
              <a:t>Каждый студент может проверить расписание учебных занятий:</a:t>
            </a: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6"/>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2554340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1065" y="2999116"/>
            <a:ext cx="22287807" cy="23132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HSE Sans" panose="02000000000000000000" pitchFamily="50" charset="-52"/>
              </a:rPr>
              <a:t>Стипендии и финансовая поддержка</a:t>
            </a: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201065" y="4553745"/>
            <a:ext cx="21506374" cy="79698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p>
            <a:pPr marL="457200" indent="-457200" algn="l">
              <a:buFont typeface="Arial" panose="020B0604020202020204" pitchFamily="34" charset="0"/>
              <a:buChar char="•"/>
            </a:pPr>
            <a:r>
              <a:rPr lang="ru-RU" sz="4800" b="0" i="0" dirty="0">
                <a:solidFill>
                  <a:schemeClr val="accent1">
                    <a:lumMod val="50000"/>
                  </a:schemeClr>
                </a:solidFill>
                <a:effectLst/>
                <a:latin typeface="HSE Sans" panose="02000000000000000000" pitchFamily="50" charset="-52"/>
              </a:rPr>
              <a:t>Государственная академическая стипендия (2100 рублей)</a:t>
            </a:r>
            <a:br>
              <a:rPr lang="ru-RU" sz="4800" b="0" i="0" dirty="0">
                <a:solidFill>
                  <a:schemeClr val="accent1">
                    <a:lumMod val="50000"/>
                  </a:schemeClr>
                </a:solidFill>
                <a:effectLst/>
                <a:latin typeface="HSE Sans" panose="02000000000000000000" pitchFamily="50" charset="-52"/>
              </a:rPr>
            </a:br>
            <a:endParaRPr lang="ru-RU" sz="4800" b="0" i="0" dirty="0">
              <a:solidFill>
                <a:schemeClr val="accent1">
                  <a:lumMod val="50000"/>
                </a:schemeClr>
              </a:solidFill>
              <a:effectLst/>
              <a:latin typeface="HSE Sans" panose="02000000000000000000" pitchFamily="50" charset="-52"/>
            </a:endParaRPr>
          </a:p>
          <a:p>
            <a:pPr marL="457200" indent="-457200" algn="l">
              <a:buFont typeface="Arial" panose="020B0604020202020204" pitchFamily="34" charset="0"/>
              <a:buChar char="•"/>
            </a:pPr>
            <a:r>
              <a:rPr lang="ru-RU" sz="4800" dirty="0">
                <a:solidFill>
                  <a:schemeClr val="accent1">
                    <a:lumMod val="50000"/>
                  </a:schemeClr>
                </a:solidFill>
                <a:latin typeface="HSE Sans" panose="02000000000000000000" pitchFamily="50" charset="-52"/>
              </a:rPr>
              <a:t>Стипендия для студентов факультета физики (10 </a:t>
            </a:r>
            <a:r>
              <a:rPr lang="ru-RU" sz="4800" dirty="0" err="1">
                <a:solidFill>
                  <a:schemeClr val="accent1">
                    <a:lumMod val="50000"/>
                  </a:schemeClr>
                </a:solidFill>
                <a:latin typeface="HSE Sans" panose="02000000000000000000" pitchFamily="50" charset="-52"/>
              </a:rPr>
              <a:t>т.р</a:t>
            </a:r>
            <a:r>
              <a:rPr lang="ru-RU" sz="4800" dirty="0">
                <a:solidFill>
                  <a:schemeClr val="accent1">
                    <a:lumMod val="50000"/>
                  </a:schemeClr>
                </a:solidFill>
                <a:latin typeface="HSE Sans" panose="02000000000000000000" pitchFamily="50" charset="-52"/>
              </a:rPr>
              <a:t>. и 20 </a:t>
            </a:r>
            <a:r>
              <a:rPr lang="ru-RU" sz="4800" dirty="0" err="1">
                <a:solidFill>
                  <a:schemeClr val="accent1">
                    <a:lumMod val="50000"/>
                  </a:schemeClr>
                </a:solidFill>
                <a:latin typeface="HSE Sans" panose="02000000000000000000" pitchFamily="50" charset="-52"/>
              </a:rPr>
              <a:t>т.р</a:t>
            </a:r>
            <a:r>
              <a:rPr lang="ru-RU" sz="4800" dirty="0">
                <a:solidFill>
                  <a:schemeClr val="accent1">
                    <a:lumMod val="50000"/>
                  </a:schemeClr>
                </a:solidFill>
                <a:latin typeface="HSE Sans" panose="02000000000000000000" pitchFamily="50" charset="-52"/>
              </a:rPr>
              <a:t>.)</a:t>
            </a:r>
          </a:p>
          <a:p>
            <a:pPr marL="457200" indent="-457200" algn="l">
              <a:buFont typeface="Arial" panose="020B0604020202020204" pitchFamily="34" charset="0"/>
              <a:buChar char="•"/>
            </a:pPr>
            <a:endParaRPr lang="ru-RU" sz="4800" dirty="0">
              <a:solidFill>
                <a:schemeClr val="accent1">
                  <a:lumMod val="50000"/>
                </a:schemeClr>
              </a:solidFill>
              <a:latin typeface="HSE Sans" panose="02000000000000000000" pitchFamily="50" charset="-52"/>
            </a:endParaRPr>
          </a:p>
          <a:p>
            <a:pPr marL="457200" indent="-457200" algn="l">
              <a:buFont typeface="Arial" panose="020B0604020202020204" pitchFamily="34" charset="0"/>
              <a:buChar char="•"/>
            </a:pPr>
            <a:r>
              <a:rPr lang="ru-RU" sz="4800" b="1" dirty="0">
                <a:solidFill>
                  <a:schemeClr val="accent1">
                    <a:lumMod val="50000"/>
                  </a:schemeClr>
                </a:solidFill>
                <a:latin typeface="HSE Sans" panose="02000000000000000000" pitchFamily="50" charset="-52"/>
              </a:rPr>
              <a:t>Государственная социальная стипендия (ГСС)</a:t>
            </a:r>
            <a:br>
              <a:rPr lang="ru-RU" sz="4800" b="1" dirty="0">
                <a:solidFill>
                  <a:schemeClr val="accent1">
                    <a:lumMod val="50000"/>
                  </a:schemeClr>
                </a:solidFill>
                <a:latin typeface="HSE Sans" panose="02000000000000000000" pitchFamily="50" charset="-52"/>
              </a:rPr>
            </a:br>
            <a:r>
              <a:rPr lang="ru-RU" sz="4800" dirty="0">
                <a:solidFill>
                  <a:schemeClr val="accent1">
                    <a:lumMod val="50000"/>
                  </a:schemeClr>
                </a:solidFill>
                <a:latin typeface="HSE Sans" panose="02000000000000000000" pitchFamily="50" charset="-52"/>
              </a:rPr>
              <a:t>10 000 (для сирот)  и 3 552 (для остальных категорий)</a:t>
            </a:r>
            <a:br>
              <a:rPr lang="ru-RU" sz="4800" dirty="0">
                <a:solidFill>
                  <a:schemeClr val="accent1">
                    <a:lumMod val="50000"/>
                  </a:schemeClr>
                </a:solidFill>
                <a:latin typeface="HSE Sans" panose="02000000000000000000" pitchFamily="50" charset="-52"/>
              </a:rPr>
            </a:br>
            <a:endParaRPr lang="ru-RU" sz="4800" dirty="0">
              <a:solidFill>
                <a:schemeClr val="accent1">
                  <a:lumMod val="50000"/>
                </a:schemeClr>
              </a:solidFill>
              <a:latin typeface="HSE Sans" panose="02000000000000000000" pitchFamily="50" charset="-52"/>
            </a:endParaRPr>
          </a:p>
          <a:p>
            <a:pPr marL="457200" indent="-457200" algn="l">
              <a:buFont typeface="Arial" panose="020B0604020202020204" pitchFamily="34" charset="0"/>
              <a:buChar char="•"/>
            </a:pPr>
            <a:r>
              <a:rPr lang="ru-RU" sz="4800" b="1" dirty="0">
                <a:solidFill>
                  <a:schemeClr val="accent1">
                    <a:lumMod val="50000"/>
                  </a:schemeClr>
                </a:solidFill>
                <a:latin typeface="HSE Sans" panose="02000000000000000000" pitchFamily="50" charset="-52"/>
              </a:rPr>
              <a:t>Материальная помощь (единовременные выплаты)</a:t>
            </a:r>
          </a:p>
          <a:p>
            <a:pPr marL="457200" indent="-457200" algn="l">
              <a:buFont typeface="Arial" panose="020B0604020202020204" pitchFamily="34" charset="0"/>
              <a:buChar char="•"/>
            </a:pPr>
            <a:endParaRPr lang="ru-RU" sz="4800" dirty="0">
              <a:solidFill>
                <a:schemeClr val="accent1">
                  <a:lumMod val="50000"/>
                </a:schemeClr>
              </a:solidFill>
              <a:latin typeface="HSE Sans" panose="02000000000000000000" pitchFamily="50" charset="-52"/>
            </a:endParaRPr>
          </a:p>
          <a:p>
            <a:pPr algn="l"/>
            <a:r>
              <a:rPr lang="ru-RU" sz="5400" dirty="0">
                <a:solidFill>
                  <a:schemeClr val="accent1">
                    <a:lumMod val="50000"/>
                  </a:schemeClr>
                </a:solidFill>
                <a:latin typeface="HSE Sans" panose="02000000000000000000" pitchFamily="50" charset="-52"/>
              </a:rPr>
              <a:t>Информация</a:t>
            </a:r>
            <a:r>
              <a:rPr lang="ru-RU" sz="5400" dirty="0">
                <a:latin typeface="HSE Sans" panose="02000000000000000000" pitchFamily="50" charset="-52"/>
              </a:rPr>
              <a:t> </a:t>
            </a:r>
            <a:r>
              <a:rPr lang="ru-RU" sz="5400" dirty="0">
                <a:solidFill>
                  <a:srgbClr val="007AC5"/>
                </a:solidFill>
                <a:latin typeface="HSE Sans" panose="02000000000000000000" pitchFamily="50" charset="-52"/>
                <a:hlinkClick r:id="rId2"/>
              </a:rPr>
              <a:t>на сайте Центра стипендиальных и благотворительных программ ВШЭ</a:t>
            </a:r>
            <a:r>
              <a:rPr lang="ru-RU" sz="5400" dirty="0">
                <a:solidFill>
                  <a:schemeClr val="accent1">
                    <a:lumMod val="50000"/>
                  </a:schemeClr>
                </a:solidFill>
                <a:latin typeface="HSE Sans" panose="02000000000000000000" pitchFamily="50" charset="-52"/>
              </a:rPr>
              <a:t> и в разделе </a:t>
            </a:r>
            <a:r>
              <a:rPr lang="ru-RU" sz="5400" dirty="0">
                <a:solidFill>
                  <a:srgbClr val="007AC5"/>
                </a:solidFill>
                <a:latin typeface="HSE Sans" panose="02000000000000000000" pitchFamily="50" charset="-52"/>
                <a:hlinkClick r:id="rId3"/>
              </a:rPr>
              <a:t>“Часто задаваемые вопросы”</a:t>
            </a:r>
            <a:r>
              <a:rPr lang="ru-RU" sz="5400" dirty="0">
                <a:latin typeface="HSE Sans" panose="02000000000000000000" pitchFamily="50" charset="-52"/>
              </a:rPr>
              <a:t> </a:t>
            </a:r>
            <a:endParaRPr lang="ru-RU" sz="16600" dirty="0">
              <a:solidFill>
                <a:schemeClr val="accent1">
                  <a:lumMod val="50000"/>
                </a:schemeClr>
              </a:solidFill>
              <a:latin typeface="HSE Sans" panose="02000000000000000000" pitchFamily="50" charset="-52"/>
            </a:endParaRPr>
          </a:p>
          <a:p>
            <a:pPr marL="457200" indent="-457200" algn="l">
              <a:buFont typeface="Arial" panose="020B0604020202020204" pitchFamily="34" charset="0"/>
              <a:buChar char="•"/>
            </a:pPr>
            <a:endParaRPr lang="ru-RU" sz="4800" dirty="0">
              <a:solidFill>
                <a:schemeClr val="accent1">
                  <a:lumMod val="50000"/>
                </a:schemeClr>
              </a:solidFill>
              <a:latin typeface="HSE Sans" panose="02000000000000000000" pitchFamily="50" charset="-52"/>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latin typeface="HSE Sans" panose="02000000000000000000" pitchFamily="50" charset="-52"/>
              </a:rPr>
              <a:t>Первокурсникам</a:t>
            </a:r>
            <a:r>
              <a:rPr lang="ru-RU" dirty="0"/>
              <a:t> 2025</a:t>
            </a: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Tree>
    <p:extLst>
      <p:ext uri="{BB962C8B-B14F-4D97-AF65-F5344CB8AC3E}">
        <p14:creationId xmlns:p14="http://schemas.microsoft.com/office/powerpoint/2010/main" val="3069201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412</TotalTime>
  <Words>1036</Words>
  <Application>Microsoft Office PowerPoint</Application>
  <PresentationFormat>Произвольный</PresentationFormat>
  <Paragraphs>115</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Helvetica</vt:lpstr>
      <vt:lpstr>Helvetica Light</vt:lpstr>
      <vt:lpstr>Helvetica Neue</vt:lpstr>
      <vt:lpstr>HSE Sans</vt:lpstr>
      <vt:lpstr>Wingdings</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Королькова Инна Юрьевна</dc:creator>
  <cp:lastModifiedBy>Богомазова Вероника Львовна</cp:lastModifiedBy>
  <cp:revision>30</cp:revision>
  <dcterms:modified xsi:type="dcterms:W3CDTF">2025-08-27T17:11:12Z</dcterms:modified>
</cp:coreProperties>
</file>