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258" r:id="rId2"/>
    <p:sldId id="460" r:id="rId3"/>
    <p:sldId id="473" r:id="rId4"/>
    <p:sldId id="472" r:id="rId5"/>
    <p:sldId id="461" r:id="rId6"/>
    <p:sldId id="462" r:id="rId7"/>
    <p:sldId id="463" r:id="rId8"/>
    <p:sldId id="465" r:id="rId9"/>
    <p:sldId id="471" r:id="rId10"/>
    <p:sldId id="467" r:id="rId11"/>
    <p:sldId id="443" r:id="rId12"/>
    <p:sldId id="468" r:id="rId13"/>
    <p:sldId id="466" r:id="rId14"/>
    <p:sldId id="444" r:id="rId15"/>
    <p:sldId id="445" r:id="rId16"/>
    <p:sldId id="416" r:id="rId17"/>
    <p:sldId id="417" r:id="rId18"/>
    <p:sldId id="420" r:id="rId19"/>
    <p:sldId id="421" r:id="rId20"/>
    <p:sldId id="447" r:id="rId21"/>
    <p:sldId id="448" r:id="rId22"/>
    <p:sldId id="455" r:id="rId23"/>
    <p:sldId id="456" r:id="rId24"/>
    <p:sldId id="423" r:id="rId25"/>
    <p:sldId id="457" r:id="rId26"/>
    <p:sldId id="453" r:id="rId27"/>
    <p:sldId id="474" r:id="rId28"/>
    <p:sldId id="426" r:id="rId29"/>
    <p:sldId id="437" r:id="rId30"/>
    <p:sldId id="438" r:id="rId31"/>
    <p:sldId id="449" r:id="rId32"/>
    <p:sldId id="452" r:id="rId3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B81559-CB89-49C1-A5F8-B1CCB9373171}">
          <p14:sldIdLst>
            <p14:sldId id="258"/>
            <p14:sldId id="460"/>
            <p14:sldId id="473"/>
            <p14:sldId id="472"/>
            <p14:sldId id="461"/>
            <p14:sldId id="462"/>
            <p14:sldId id="463"/>
            <p14:sldId id="465"/>
            <p14:sldId id="471"/>
            <p14:sldId id="467"/>
            <p14:sldId id="443"/>
            <p14:sldId id="468"/>
          </p14:sldIdLst>
        </p14:section>
        <p14:section name="Раздел без заголовка" id="{2810DABA-A994-4DFB-85D2-A1C1C8377F93}">
          <p14:sldIdLst>
            <p14:sldId id="466"/>
            <p14:sldId id="444"/>
            <p14:sldId id="445"/>
            <p14:sldId id="416"/>
            <p14:sldId id="417"/>
            <p14:sldId id="420"/>
            <p14:sldId id="421"/>
            <p14:sldId id="447"/>
            <p14:sldId id="448"/>
            <p14:sldId id="455"/>
            <p14:sldId id="456"/>
            <p14:sldId id="423"/>
            <p14:sldId id="457"/>
            <p14:sldId id="453"/>
            <p14:sldId id="474"/>
            <p14:sldId id="426"/>
            <p14:sldId id="437"/>
            <p14:sldId id="438"/>
            <p14:sldId id="449"/>
            <p14:sldId id="4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6F6"/>
    <a:srgbClr val="377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2" autoAdjust="0"/>
  </p:normalViewPr>
  <p:slideViewPr>
    <p:cSldViewPr>
      <p:cViewPr varScale="1">
        <p:scale>
          <a:sx n="114" d="100"/>
          <a:sy n="114" d="100"/>
        </p:scale>
        <p:origin x="1569" y="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4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830A3-C83D-400A-88F9-6A7A6FE1065C}" type="datetimeFigureOut">
              <a:rPr lang="ru-RU" smtClean="0"/>
              <a:pPr/>
              <a:t>15.09.2025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B6C5B-6064-4CDB-AEAF-D4B264E6F3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8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yriad Pro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yriad Pro" pitchFamily="34" charset="0"/>
              </a:defRPr>
            </a:lvl1pPr>
          </a:lstStyle>
          <a:p>
            <a:fld id="{34BFD623-5013-455C-97CB-541414B2F6B6}" type="datetimeFigureOut">
              <a:rPr lang="ru-RU" smtClean="0"/>
              <a:pPr/>
              <a:t>15.09.2025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yriad Pro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yriad Pro" pitchFamily="34" charset="0"/>
              </a:defRPr>
            </a:lvl1pPr>
          </a:lstStyle>
          <a:p>
            <a:fld id="{1C3E5336-34DB-4BEF-91DC-C7831C2646B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12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yriad Pro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FDCB-BEA3-45D8-8D38-02F5CDC93CE9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6D53-289D-4166-82EB-402605B7D791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5672-C338-4E69-858A-26F653A9B7DA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75DD-1064-404E-807A-81583C1AAB1F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5A27-C643-4D02-8211-A95D69DC9EA3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576B-B568-4C8D-BB04-788707F52BDC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91BF-A1DE-4A61-A044-AB6ABEC6E9F4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94E04-1D77-4CE5-9324-CC01C6C0E58E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1631D-7E42-450C-96EB-3B964950E50C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B5FC-8C5D-4D12-B51F-085F2E4F4078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E9092-89EE-4EF6-8040-2F0ACE54D00F}" type="datetime1">
              <a:rPr lang="ru-RU" smtClean="0"/>
              <a:pPr/>
              <a:t>15.09.2025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</a:lstStyle>
          <a:p>
            <a:fld id="{A3EB211D-8E5F-46F1-AFFB-F8DA6DB1208D}" type="datetime1">
              <a:rPr lang="ru-RU" smtClean="0"/>
              <a:pPr/>
              <a:t>15.09.2025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</a:lstStyle>
          <a:p>
            <a:fld id="{B9B67041-50ED-4F57-ADDD-222F46DBAD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yriad Pro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856984" cy="4752528"/>
          </a:xfrm>
        </p:spPr>
        <p:txBody>
          <a:bodyPr>
            <a:noAutofit/>
          </a:bodyPr>
          <a:lstStyle/>
          <a:p>
            <a:pPr algn="ctr" eaLnBrk="1" hangingPunct="1">
              <a:tabLst>
                <a:tab pos="3590925" algn="l"/>
              </a:tabLst>
              <a:defRPr/>
            </a:pPr>
            <a:r>
              <a:rPr lang="ru-RU" altLang="ru-RU" sz="3200" b="1" dirty="0" smtClean="0"/>
              <a:t>Тема 3</a:t>
            </a:r>
            <a:r>
              <a:rPr lang="ru-RU" altLang="ru-RU" sz="3200" b="1" dirty="0" smtClean="0">
                <a:solidFill>
                  <a:schemeClr val="tx1"/>
                </a:solidFill>
              </a:rPr>
              <a:t>. </a:t>
            </a:r>
            <a:br>
              <a:rPr lang="ru-RU" altLang="ru-RU" sz="3200" b="1" dirty="0" smtClean="0">
                <a:solidFill>
                  <a:schemeClr val="tx1"/>
                </a:solidFill>
              </a:rPr>
            </a:br>
            <a:r>
              <a:rPr lang="ru-RU" altLang="ru-RU" sz="3200" b="1" dirty="0"/>
              <a:t/>
            </a:r>
            <a:br>
              <a:rPr lang="ru-RU" altLang="ru-RU" sz="3200" b="1" dirty="0"/>
            </a:br>
            <a:r>
              <a:rPr lang="ru-RU" altLang="ru-RU" sz="3200" b="1" dirty="0" smtClean="0"/>
              <a:t>Государство: возникновение, </a:t>
            </a:r>
            <a:br>
              <a:rPr lang="ru-RU" altLang="ru-RU" sz="3200" b="1" dirty="0" smtClean="0"/>
            </a:br>
            <a:r>
              <a:rPr lang="ru-RU" altLang="ru-RU" sz="3200" b="1" dirty="0" smtClean="0"/>
              <a:t>эволюция, функции, типологии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1331640" y="1700808"/>
            <a:ext cx="6912768" cy="396044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800" b="1" dirty="0" smtClean="0"/>
              <a:t> </a:t>
            </a:r>
          </a:p>
        </p:txBody>
      </p:sp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>
            <a:normAutofit/>
          </a:bodyPr>
          <a:lstStyle/>
          <a:p>
            <a:fld id="{127092EE-DF49-4466-9AFE-518932658733}" type="slidenum">
              <a:rPr lang="ru-RU" altLang="ru-RU" smtClean="0"/>
              <a:pPr/>
              <a:t>1</a:t>
            </a:fld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Функции современного государства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Обеспечение суверенитета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Внешняя безопасность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Внутренний порядок (только ли «ночной сторож»?)</a:t>
            </a:r>
          </a:p>
          <a:p>
            <a:r>
              <a:rPr lang="ru-RU" sz="2400" b="1" dirty="0" smtClean="0"/>
              <a:t>Обеспечение легитимности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Признание государства и гражданства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Признание политического режима</a:t>
            </a:r>
            <a:endParaRPr lang="ru-RU" sz="2000" dirty="0"/>
          </a:p>
          <a:p>
            <a:r>
              <a:rPr lang="ru-RU" sz="2400" b="1" dirty="0" smtClean="0"/>
              <a:t>Обеспечение развития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Экономическое развитие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Социальное развитие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Развитие человеческого потенциала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/>
              <a:t>Включенность в глобальные процессы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620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2. Возникновение современных государств (из истории и теории)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Древние государства – Древний Египет, Шумерское государство, Древняя Индия, Античная Греция, Римская империя и др.</a:t>
            </a:r>
          </a:p>
          <a:p>
            <a:r>
              <a:rPr lang="ru-RU" sz="2400" dirty="0" smtClean="0"/>
              <a:t>Современное государство – «государство-нация», «национальное государство»</a:t>
            </a:r>
          </a:p>
          <a:p>
            <a:r>
              <a:rPr lang="ru-RU" sz="2400" dirty="0" smtClean="0"/>
              <a:t>Разные понимания и трактовки – «этническая» или «политическая» нация?</a:t>
            </a:r>
          </a:p>
          <a:p>
            <a:r>
              <a:rPr lang="ru-RU" sz="2400" dirty="0" smtClean="0"/>
              <a:t>Продолжаются дискуссии: время зарождения – 17-й век или раньше?</a:t>
            </a:r>
          </a:p>
          <a:p>
            <a:r>
              <a:rPr lang="ru-RU" sz="2400" dirty="0" smtClean="0"/>
              <a:t>Конституции, законодательная, исполнительная и судебная власти, бюрократия, институты принуждения и управления и др.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93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Национальное государство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Принцип территориальности. Значение Вестфальского мира 1648 г.</a:t>
            </a:r>
          </a:p>
          <a:p>
            <a:r>
              <a:rPr lang="ru-RU" sz="2400" dirty="0" smtClean="0"/>
              <a:t>Международное признание верховенства государственной власти на неприкосновенной территории</a:t>
            </a:r>
          </a:p>
          <a:p>
            <a:r>
              <a:rPr lang="ru-RU" sz="2400" dirty="0" smtClean="0"/>
              <a:t>Социально-культурная и политическая целостность (история, территория, национальная идентичность, язык, религия, институты и др.)</a:t>
            </a:r>
          </a:p>
          <a:p>
            <a:r>
              <a:rPr lang="ru-RU" sz="2400" dirty="0" smtClean="0"/>
              <a:t>Гражданская (политическая) – </a:t>
            </a:r>
            <a:r>
              <a:rPr lang="en-US" sz="2400" dirty="0" smtClean="0"/>
              <a:t>vs. </a:t>
            </a:r>
            <a:r>
              <a:rPr lang="ru-RU" sz="2400" dirty="0" smtClean="0"/>
              <a:t>– этническая нация. Гражданство как принцип идентификации с политическим порядком на данной территории</a:t>
            </a:r>
          </a:p>
          <a:p>
            <a:r>
              <a:rPr lang="ru-RU" sz="2400" dirty="0" smtClean="0"/>
              <a:t>Централизованный бюрократический аппарат</a:t>
            </a:r>
          </a:p>
          <a:p>
            <a:r>
              <a:rPr lang="ru-RU" sz="2400" dirty="0" smtClean="0"/>
              <a:t>Стандартизованные формальные институты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915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Из истории изучения государства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90000"/>
              </a:lnSpc>
            </a:pPr>
            <a:r>
              <a:rPr lang="ru-RU" sz="2400" dirty="0">
                <a:solidFill>
                  <a:prstClr val="black"/>
                </a:solidFill>
              </a:rPr>
              <a:t>Становление политической науки </a:t>
            </a:r>
            <a:r>
              <a:rPr lang="ru-RU" sz="2400" dirty="0" smtClean="0">
                <a:solidFill>
                  <a:prstClr val="black"/>
                </a:solidFill>
              </a:rPr>
              <a:t>во </a:t>
            </a:r>
            <a:r>
              <a:rPr lang="ru-RU" sz="2400" dirty="0">
                <a:solidFill>
                  <a:prstClr val="black"/>
                </a:solidFill>
              </a:rPr>
              <a:t>второй </a:t>
            </a:r>
            <a:r>
              <a:rPr lang="ru-RU" sz="2400" dirty="0" smtClean="0">
                <a:solidFill>
                  <a:prstClr val="black"/>
                </a:solidFill>
              </a:rPr>
              <a:t>половине </a:t>
            </a:r>
            <a:r>
              <a:rPr lang="ru-RU" sz="2400" dirty="0">
                <a:solidFill>
                  <a:prstClr val="black"/>
                </a:solidFill>
              </a:rPr>
              <a:t>19-го </a:t>
            </a:r>
            <a:r>
              <a:rPr lang="ru-RU" sz="2400" dirty="0" smtClean="0">
                <a:solidFill>
                  <a:prstClr val="black"/>
                </a:solidFill>
              </a:rPr>
              <a:t>- начале </a:t>
            </a:r>
            <a:r>
              <a:rPr lang="ru-RU" sz="2400" dirty="0">
                <a:solidFill>
                  <a:prstClr val="black"/>
                </a:solidFill>
              </a:rPr>
              <a:t>20-го вв</a:t>
            </a:r>
            <a:r>
              <a:rPr lang="ru-RU" sz="2400" dirty="0" smtClean="0">
                <a:solidFill>
                  <a:prstClr val="black"/>
                </a:solidFill>
              </a:rPr>
              <a:t>.: сравнительное </a:t>
            </a:r>
            <a:r>
              <a:rPr lang="ru-RU" sz="2400" dirty="0">
                <a:solidFill>
                  <a:prstClr val="black"/>
                </a:solidFill>
              </a:rPr>
              <a:t>и </a:t>
            </a:r>
            <a:r>
              <a:rPr lang="ru-RU" sz="2400" dirty="0" smtClean="0">
                <a:solidFill>
                  <a:prstClr val="black"/>
                </a:solidFill>
              </a:rPr>
              <a:t>эмпирическое </a:t>
            </a:r>
            <a:r>
              <a:rPr lang="ru-RU" sz="2400" dirty="0">
                <a:solidFill>
                  <a:prstClr val="black"/>
                </a:solidFill>
              </a:rPr>
              <a:t>изучения форм государственного </a:t>
            </a:r>
            <a:r>
              <a:rPr lang="ru-RU" sz="2400" dirty="0" smtClean="0">
                <a:solidFill>
                  <a:prstClr val="black"/>
                </a:solidFill>
              </a:rPr>
              <a:t>правления, включая «искусство администрирования» (В. Вильсон, Т. </a:t>
            </a:r>
            <a:r>
              <a:rPr lang="ru-RU" sz="2400" dirty="0" err="1" smtClean="0">
                <a:solidFill>
                  <a:prstClr val="black"/>
                </a:solidFill>
              </a:rPr>
              <a:t>Вулси</a:t>
            </a:r>
            <a:r>
              <a:rPr lang="ru-RU" sz="2400" dirty="0" smtClean="0">
                <a:solidFill>
                  <a:prstClr val="black"/>
                </a:solidFill>
              </a:rPr>
              <a:t>, В. </a:t>
            </a:r>
            <a:r>
              <a:rPr lang="ru-RU" sz="2400" dirty="0" err="1" smtClean="0">
                <a:solidFill>
                  <a:prstClr val="black"/>
                </a:solidFill>
              </a:rPr>
              <a:t>Рошер</a:t>
            </a:r>
            <a:r>
              <a:rPr lang="ru-RU" sz="2400" dirty="0" smtClean="0">
                <a:solidFill>
                  <a:prstClr val="black"/>
                </a:solidFill>
              </a:rPr>
              <a:t>, Б. Чичерин, А. </a:t>
            </a:r>
            <a:r>
              <a:rPr lang="ru-RU" sz="2400" dirty="0" err="1" smtClean="0">
                <a:solidFill>
                  <a:prstClr val="black"/>
                </a:solidFill>
              </a:rPr>
              <a:t>Стронин</a:t>
            </a:r>
            <a:r>
              <a:rPr lang="ru-RU" sz="2400" dirty="0" smtClean="0">
                <a:solidFill>
                  <a:prstClr val="black"/>
                </a:solidFill>
              </a:rPr>
              <a:t> и др.)</a:t>
            </a:r>
          </a:p>
          <a:p>
            <a:pPr lvl="0" algn="just">
              <a:lnSpc>
                <a:spcPct val="9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Государство </a:t>
            </a:r>
            <a:r>
              <a:rPr lang="ru-RU" sz="2400" dirty="0">
                <a:solidFill>
                  <a:prstClr val="black"/>
                </a:solidFill>
              </a:rPr>
              <a:t>и </a:t>
            </a:r>
            <a:r>
              <a:rPr lang="ru-RU" sz="2400" dirty="0" smtClean="0">
                <a:solidFill>
                  <a:prstClr val="black"/>
                </a:solidFill>
              </a:rPr>
              <a:t>государственные институты </a:t>
            </a:r>
            <a:r>
              <a:rPr lang="ru-RU" sz="2400" dirty="0">
                <a:solidFill>
                  <a:prstClr val="black"/>
                </a:solidFill>
              </a:rPr>
              <a:t>– в центре </a:t>
            </a:r>
            <a:r>
              <a:rPr lang="ru-RU" sz="2400" dirty="0" smtClean="0">
                <a:solidFill>
                  <a:prstClr val="black"/>
                </a:solidFill>
              </a:rPr>
              <a:t>внимания</a:t>
            </a:r>
          </a:p>
          <a:p>
            <a:pPr algn="just">
              <a:lnSpc>
                <a:spcPct val="9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Акцент на изучении формально закрепленных норм</a:t>
            </a:r>
          </a:p>
          <a:p>
            <a:pPr algn="just">
              <a:lnSpc>
                <a:spcPct val="9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Политическая наука – как «</a:t>
            </a:r>
            <a:r>
              <a:rPr lang="ru-RU" sz="2400" dirty="0" err="1" smtClean="0">
                <a:solidFill>
                  <a:prstClr val="black"/>
                </a:solidFill>
              </a:rPr>
              <a:t>государствоведение</a:t>
            </a:r>
            <a:r>
              <a:rPr lang="ru-RU" sz="2400" dirty="0" smtClean="0">
                <a:solidFill>
                  <a:prstClr val="black"/>
                </a:solidFill>
              </a:rPr>
              <a:t>»</a:t>
            </a:r>
            <a:endParaRPr lang="ru-RU" sz="24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98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Перенос фокуса на политическую систему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1950-60-е гг.: «</a:t>
            </a:r>
            <a:r>
              <a:rPr lang="ru-RU" sz="2400" dirty="0" err="1" smtClean="0"/>
              <a:t>бихевиоральная</a:t>
            </a:r>
            <a:r>
              <a:rPr lang="ru-RU" sz="2400" dirty="0" smtClean="0"/>
              <a:t> революция» и акцент на изучении поведения политических агентов. </a:t>
            </a:r>
          </a:p>
          <a:p>
            <a:r>
              <a:rPr lang="ru-RU" sz="2400" dirty="0" smtClean="0"/>
              <a:t>Государство как нейтральная арена соревнования групп интересов</a:t>
            </a:r>
          </a:p>
          <a:p>
            <a:r>
              <a:rPr lang="ru-RU" sz="2400" dirty="0" smtClean="0"/>
              <a:t>Изменения в терминологии: «политическая система» вместо «государства» (</a:t>
            </a:r>
            <a:r>
              <a:rPr lang="ru-RU" sz="2400" dirty="0" err="1" smtClean="0"/>
              <a:t>Д.Истон</a:t>
            </a:r>
            <a:r>
              <a:rPr lang="ru-RU" sz="2400" dirty="0" smtClean="0"/>
              <a:t>, Дж. Пауэлл, </a:t>
            </a:r>
          </a:p>
          <a:p>
            <a:r>
              <a:rPr lang="ru-RU" sz="2400" dirty="0" smtClean="0"/>
              <a:t>Т. </a:t>
            </a:r>
            <a:r>
              <a:rPr lang="ru-RU" sz="2400" dirty="0" err="1" smtClean="0"/>
              <a:t>Парсонс</a:t>
            </a:r>
            <a:r>
              <a:rPr lang="ru-RU" sz="2400" dirty="0" smtClean="0"/>
              <a:t>, Г. </a:t>
            </a:r>
            <a:r>
              <a:rPr lang="ru-RU" sz="2400" dirty="0" err="1" smtClean="0"/>
              <a:t>Алмонд</a:t>
            </a:r>
            <a:r>
              <a:rPr lang="ru-RU" sz="2400" dirty="0" smtClean="0"/>
              <a:t> и др.)</a:t>
            </a:r>
          </a:p>
          <a:p>
            <a:r>
              <a:rPr lang="ru-RU" sz="2400" dirty="0" smtClean="0"/>
              <a:t>Что за этим  стояло? </a:t>
            </a:r>
          </a:p>
          <a:p>
            <a:r>
              <a:rPr lang="ru-RU" sz="2400" dirty="0" err="1" smtClean="0"/>
              <a:t>Неомарксизм</a:t>
            </a:r>
            <a:r>
              <a:rPr lang="ru-RU" sz="2400" dirty="0" smtClean="0"/>
              <a:t>: вопрос об автономии государства от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групп интересов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5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«Возвращение государства»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79714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1980-е и начало 1990-х гг.: «возвращение государства» как центральной исследовательской проблемы (</a:t>
            </a:r>
            <a:r>
              <a:rPr lang="ru-RU" sz="2400" dirty="0" err="1" smtClean="0"/>
              <a:t>П.Эванс</a:t>
            </a:r>
            <a:r>
              <a:rPr lang="ru-RU" sz="2400" dirty="0" smtClean="0"/>
              <a:t>, </a:t>
            </a:r>
            <a:r>
              <a:rPr lang="ru-RU" sz="2400" dirty="0" err="1" smtClean="0"/>
              <a:t>Д.Рушемейер</a:t>
            </a:r>
            <a:r>
              <a:rPr lang="ru-RU" sz="2400" dirty="0" smtClean="0"/>
              <a:t>, </a:t>
            </a:r>
            <a:r>
              <a:rPr lang="ru-RU" sz="2400" dirty="0" err="1" smtClean="0"/>
              <a:t>Т.Скочпол</a:t>
            </a:r>
            <a:r>
              <a:rPr lang="ru-RU" sz="2400" dirty="0" smtClean="0"/>
              <a:t>, </a:t>
            </a:r>
            <a:r>
              <a:rPr lang="ru-RU" sz="2400" dirty="0" err="1" smtClean="0"/>
              <a:t>Х.Спрюйт</a:t>
            </a:r>
            <a:r>
              <a:rPr lang="ru-RU" sz="2400" dirty="0" smtClean="0"/>
              <a:t> и др.)</a:t>
            </a:r>
          </a:p>
          <a:p>
            <a:r>
              <a:rPr lang="ru-RU" sz="2400" dirty="0" smtClean="0"/>
              <a:t>Государство как самостоятельный политический </a:t>
            </a:r>
            <a:r>
              <a:rPr lang="ru-RU" sz="2400" dirty="0" err="1" smtClean="0"/>
              <a:t>актор</a:t>
            </a:r>
            <a:r>
              <a:rPr lang="ru-RU" sz="2400" dirty="0" smtClean="0"/>
              <a:t> и новая проблематика: государственная состоятельность и эффективность, государственное строительство и режимные трансформации, сравнительное исследования взаимодействия государств с социальными группами и институтами</a:t>
            </a:r>
            <a:r>
              <a:rPr lang="ru-RU" sz="2400" dirty="0"/>
              <a:t> </a:t>
            </a:r>
            <a:r>
              <a:rPr lang="ru-RU" sz="2400" dirty="0" smtClean="0"/>
              <a:t>и др.   </a:t>
            </a:r>
          </a:p>
          <a:p>
            <a:r>
              <a:rPr lang="ru-RU" sz="2400" dirty="0" smtClean="0"/>
              <a:t>Реальные проблемы: качество управленческих институтов, проблемы социально-экономического и политического развития, сложности демократизации и других трансформаций, распад коммунистической системы и новые независимые государства</a:t>
            </a:r>
            <a:r>
              <a:rPr lang="ru-RU" sz="2400" dirty="0"/>
              <a:t>, «несостоятельные» </a:t>
            </a:r>
            <a:r>
              <a:rPr lang="ru-RU" sz="2400" dirty="0" smtClean="0"/>
              <a:t>государства и др.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6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32556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Подходы к объяснению возникновения современных государств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12648" y="1916832"/>
            <a:ext cx="7991800" cy="468052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«</a:t>
            </a:r>
            <a:r>
              <a:rPr lang="ru-RU" sz="2400" u="sng" dirty="0" err="1" smtClean="0"/>
              <a:t>Беллицистский</a:t>
            </a:r>
            <a:r>
              <a:rPr lang="ru-RU" sz="2400" dirty="0" smtClean="0"/>
              <a:t>» подход (от лат. </a:t>
            </a:r>
            <a:r>
              <a:rPr lang="en-US" sz="2400" dirty="0"/>
              <a:t>b</a:t>
            </a:r>
            <a:r>
              <a:rPr lang="en-US" sz="2400" dirty="0" smtClean="0"/>
              <a:t>ellum </a:t>
            </a:r>
            <a:r>
              <a:rPr lang="ru-RU" sz="2400" dirty="0" smtClean="0"/>
              <a:t>– война)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 smtClean="0"/>
              <a:t>Ч. Тилли: ключевая роль войн в образовании современного государства</a:t>
            </a:r>
            <a:endParaRPr lang="en-US" sz="2400" dirty="0" smtClean="0"/>
          </a:p>
          <a:p>
            <a:r>
              <a:rPr lang="ru-RU" sz="2400" u="sng" dirty="0" err="1" smtClean="0"/>
              <a:t>Неомарксистский</a:t>
            </a:r>
            <a:r>
              <a:rPr lang="ru-RU" sz="2400" dirty="0" smtClean="0"/>
              <a:t> подход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 smtClean="0"/>
              <a:t>П. Андерсон, И. </a:t>
            </a:r>
            <a:r>
              <a:rPr lang="ru-RU" sz="2400" dirty="0" err="1" smtClean="0"/>
              <a:t>Валлерстайн</a:t>
            </a:r>
            <a:r>
              <a:rPr lang="ru-RU" sz="2400" dirty="0" smtClean="0"/>
              <a:t>: контроль над ресурсами и их эффективное извлечение -</a:t>
            </a:r>
            <a:r>
              <a:rPr lang="en-US" sz="2400" dirty="0" smtClean="0"/>
              <a:t>&gt; </a:t>
            </a:r>
            <a:r>
              <a:rPr lang="ru-RU" sz="2400" dirty="0" smtClean="0"/>
              <a:t>централизация власти </a:t>
            </a:r>
            <a:endParaRPr lang="en-US" sz="2400" dirty="0" smtClean="0"/>
          </a:p>
          <a:p>
            <a:r>
              <a:rPr lang="ru-RU" sz="2400" u="sng" dirty="0" err="1" smtClean="0"/>
              <a:t>Неовеберианский</a:t>
            </a:r>
            <a:r>
              <a:rPr lang="ru-RU" sz="2400" dirty="0" smtClean="0"/>
              <a:t> подход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 smtClean="0"/>
              <a:t>Ф. Горски: Роль религиозных дисциплинирующих практик в становлении современного государства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69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Подходы к объяснению возникновения современных государств </a:t>
            </a:r>
            <a:endParaRPr lang="ru-RU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ru-RU" sz="2600" u="sng" dirty="0" err="1" smtClean="0"/>
              <a:t>Неоинституциональный</a:t>
            </a:r>
            <a:r>
              <a:rPr lang="en-US" sz="2600" u="sng" dirty="0" smtClean="0"/>
              <a:t> </a:t>
            </a:r>
            <a:r>
              <a:rPr lang="ru-RU" sz="2600" u="sng" dirty="0" smtClean="0"/>
              <a:t>подход</a:t>
            </a:r>
            <a:r>
              <a:rPr lang="ru-RU" sz="2600" dirty="0" smtClean="0"/>
              <a:t>:</a:t>
            </a:r>
            <a:endParaRPr lang="en-US" sz="2600" dirty="0" smtClean="0"/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Д. Норт, Р. Томас: государственные институты образуются как инструменты снижения издержек взаимодействия экономических </a:t>
            </a:r>
            <a:r>
              <a:rPr lang="ru-RU" sz="2400" dirty="0" err="1" smtClean="0"/>
              <a:t>акторов</a:t>
            </a:r>
            <a:r>
              <a:rPr lang="ru-RU" sz="2400" dirty="0" smtClean="0"/>
              <a:t> -</a:t>
            </a:r>
            <a:r>
              <a:rPr lang="en-US" sz="2400" dirty="0" smtClean="0"/>
              <a:t>&gt; </a:t>
            </a:r>
            <a:r>
              <a:rPr lang="ru-RU" sz="2400" dirty="0" smtClean="0"/>
              <a:t>в том числе для предоставления общественных благ (</a:t>
            </a:r>
            <a:r>
              <a:rPr lang="en-US" sz="2400" dirty="0" smtClean="0"/>
              <a:t>public goods – vs. – private goods)</a:t>
            </a:r>
          </a:p>
          <a:p>
            <a:r>
              <a:rPr lang="ru-RU" sz="2600" u="sng" dirty="0" smtClean="0"/>
              <a:t>Роль идеационных факторов</a:t>
            </a:r>
            <a:r>
              <a:rPr lang="en-US" sz="2600" dirty="0"/>
              <a:t>:</a:t>
            </a:r>
            <a:endParaRPr lang="en-US" sz="2600" dirty="0" smtClean="0"/>
          </a:p>
          <a:p>
            <a:pPr lvl="1">
              <a:buFont typeface="Wingdings" pitchFamily="2" charset="2"/>
              <a:buChar char="Ø"/>
            </a:pPr>
            <a:r>
              <a:rPr lang="ru-RU" sz="2400" dirty="0"/>
              <a:t>Э. Канторович, К. Скиннер: интеллектуальное оформление современной идеи </a:t>
            </a:r>
            <a:r>
              <a:rPr lang="ru-RU" sz="2400" dirty="0" smtClean="0"/>
              <a:t>государства</a:t>
            </a:r>
          </a:p>
          <a:p>
            <a:pPr marL="457200" lvl="1" indent="0">
              <a:buNone/>
            </a:pPr>
            <a:endParaRPr lang="ru-RU" b="1" dirty="0" smtClean="0"/>
          </a:p>
          <a:p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28600"/>
            <a:ext cx="8568952" cy="9906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Войны и управленческие функции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Ч. Тилли</a:t>
            </a:r>
            <a:r>
              <a:rPr lang="ru-RU" sz="2400" dirty="0" smtClean="0"/>
              <a:t>: «Войны создавали государства, государства вели войны»</a:t>
            </a:r>
          </a:p>
          <a:p>
            <a:r>
              <a:rPr lang="ru-RU" sz="2400" u="sng" dirty="0" smtClean="0"/>
              <a:t>Революция в военном деле</a:t>
            </a:r>
            <a:r>
              <a:rPr lang="ru-RU" sz="2400" dirty="0" smtClean="0"/>
              <a:t> (начиная с </a:t>
            </a:r>
            <a:r>
              <a:rPr lang="en-US" sz="2400" dirty="0" smtClean="0"/>
              <a:t>XIV</a:t>
            </a:r>
            <a:r>
              <a:rPr lang="ru-RU" sz="2400" dirty="0" smtClean="0"/>
              <a:t> в.): пехота, «длинные луки» и осадная артиллерия против рыцарей и замков –</a:t>
            </a:r>
            <a:r>
              <a:rPr lang="en-US" sz="2400" dirty="0" smtClean="0"/>
              <a:t>&gt;</a:t>
            </a:r>
            <a:r>
              <a:rPr lang="ru-RU" sz="2400" dirty="0" smtClean="0"/>
              <a:t> какие административные и институциональные последствия?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27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Капитал и принуждение</a:t>
            </a:r>
            <a:endParaRPr lang="ru-RU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Ч. Тилли: «Капитал, принуждение и европейские государства, 990-1992»</a:t>
            </a:r>
          </a:p>
          <a:p>
            <a:r>
              <a:rPr lang="ru-RU" sz="2400" dirty="0" smtClean="0"/>
              <a:t>Две логики формирования институтов государственности: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Логика принуждения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Логика капитала</a:t>
            </a:r>
          </a:p>
          <a:p>
            <a:r>
              <a:rPr lang="ru-RU" sz="2400" dirty="0" smtClean="0"/>
              <a:t>Три типа государственности: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«Фрагментированный суверенитет»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Империя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Национальное государство</a:t>
            </a:r>
            <a:endParaRPr lang="ru-R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План лекции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060848"/>
            <a:ext cx="7859216" cy="4065315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Государство как ключевой агент политики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Возникновение современных государств (из истории и теории)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Государственность и государственная состоятельность</a:t>
            </a:r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041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/>
              <a:t>Пути формирования современных государств (Ч. Тилли)</a:t>
            </a:r>
            <a:endParaRPr lang="ru-RU" sz="3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20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700808"/>
            <a:ext cx="4176463" cy="2473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137596"/>
            <a:ext cx="3906390" cy="226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397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/>
              <a:t>Связь </a:t>
            </a:r>
            <a:r>
              <a:rPr lang="en-US" sz="3400" b="1" dirty="0" smtClean="0"/>
              <a:t>state building </a:t>
            </a:r>
            <a:r>
              <a:rPr lang="ru-RU" sz="3400" b="1" dirty="0" smtClean="0"/>
              <a:t>и режимных трансформаций</a:t>
            </a:r>
            <a:endParaRPr lang="ru-RU" sz="3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Теория Ч. Тилли: паттерны извлечения ресурсов и формирование институтов </a:t>
            </a:r>
            <a:r>
              <a:rPr lang="en-US" dirty="0" smtClean="0"/>
              <a:t>(e.g.: </a:t>
            </a:r>
            <a:r>
              <a:rPr lang="ru-RU" dirty="0" smtClean="0"/>
              <a:t>Британия </a:t>
            </a:r>
            <a:r>
              <a:rPr lang="en-US" i="1" dirty="0" smtClean="0"/>
              <a:t>vs</a:t>
            </a:r>
            <a:r>
              <a:rPr lang="en-US" dirty="0" smtClean="0"/>
              <a:t> </a:t>
            </a:r>
            <a:r>
              <a:rPr lang="ru-RU" dirty="0" smtClean="0"/>
              <a:t>Россия)</a:t>
            </a:r>
          </a:p>
          <a:p>
            <a:r>
              <a:rPr lang="ru-RU" dirty="0" smtClean="0"/>
              <a:t>Степень концентрации власти и «политические формы»: примеры:</a:t>
            </a:r>
          </a:p>
          <a:p>
            <a:pPr lvl="1"/>
            <a:r>
              <a:rPr lang="ru-RU" dirty="0" smtClean="0"/>
              <a:t>Гражданская община</a:t>
            </a:r>
          </a:p>
          <a:p>
            <a:pPr lvl="1"/>
            <a:r>
              <a:rPr lang="ru-RU" dirty="0" smtClean="0"/>
              <a:t>Независимые нотабли</a:t>
            </a:r>
          </a:p>
          <a:p>
            <a:pPr lvl="1"/>
            <a:r>
              <a:rPr lang="ru-RU" dirty="0" smtClean="0"/>
              <a:t>Абсолютная монархия</a:t>
            </a:r>
          </a:p>
          <a:p>
            <a:r>
              <a:rPr lang="en-US" dirty="0" smtClean="0"/>
              <a:t>State building </a:t>
            </a:r>
            <a:r>
              <a:rPr lang="ru-RU" dirty="0" smtClean="0"/>
              <a:t>как процесс концентрации власти -</a:t>
            </a:r>
            <a:r>
              <a:rPr lang="en-US" dirty="0" smtClean="0"/>
              <a:t>&gt; </a:t>
            </a:r>
            <a:r>
              <a:rPr lang="ru-RU" dirty="0" smtClean="0"/>
              <a:t>импликации для режимных характеристик</a:t>
            </a:r>
          </a:p>
          <a:p>
            <a:r>
              <a:rPr lang="ru-RU" dirty="0" smtClean="0"/>
              <a:t>Проблема отделения </a:t>
            </a:r>
            <a:r>
              <a:rPr lang="ru-RU" i="1" dirty="0" smtClean="0"/>
              <a:t>административной мощи </a:t>
            </a:r>
            <a:r>
              <a:rPr lang="ru-RU" dirty="0" smtClean="0"/>
              <a:t>государства от </a:t>
            </a:r>
            <a:r>
              <a:rPr lang="ru-RU" i="1" dirty="0" smtClean="0"/>
              <a:t>политической мощи </a:t>
            </a:r>
            <a:r>
              <a:rPr lang="ru-RU" dirty="0" smtClean="0"/>
              <a:t>(возможности «творить произвол»)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57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/>
              <a:t>Государство </a:t>
            </a:r>
            <a:r>
              <a:rPr lang="en-US" sz="3400" b="1" dirty="0" smtClean="0"/>
              <a:t>&amp;/vs. </a:t>
            </a:r>
            <a:r>
              <a:rPr lang="ru-RU" sz="3400" b="1" dirty="0" smtClean="0"/>
              <a:t>общество</a:t>
            </a:r>
            <a:endParaRPr lang="ru-RU" sz="3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075240" cy="4425355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Daron </a:t>
            </a:r>
            <a:r>
              <a:rPr lang="en-US" sz="2400" b="1" dirty="0" err="1" smtClean="0"/>
              <a:t>Acemoglu</a:t>
            </a:r>
            <a:r>
              <a:rPr lang="en-US" sz="2400" b="1" dirty="0" smtClean="0"/>
              <a:t> </a:t>
            </a:r>
            <a:r>
              <a:rPr lang="en-US" sz="2400" dirty="0" smtClean="0"/>
              <a:t>and </a:t>
            </a:r>
            <a:r>
              <a:rPr lang="en-US" sz="2400" b="1" dirty="0" smtClean="0"/>
              <a:t>James Robinson </a:t>
            </a:r>
            <a:r>
              <a:rPr lang="en-US" sz="2400" dirty="0" smtClean="0"/>
              <a:t>“The Narrow Corridor: States, Societies, and the Fate of Liberty” (2019)</a:t>
            </a:r>
            <a:endParaRPr lang="ru-RU" sz="2400" dirty="0" smtClean="0"/>
          </a:p>
          <a:p>
            <a:r>
              <a:rPr lang="ru-RU" sz="2400" dirty="0"/>
              <a:t>«…Чтобы свобода возникла и процветала, как государство, так и общество должны быть сильными. Сильное государство необходимо, чтобы контролировать насилие, соблюдать законы и предоставлять общественные услуги… Сильное общество необходимо, чтобы контролировать и держать в узде государство»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99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/>
              <a:t>«Эффект Красной королевы» и «узкий коридор свободы»</a:t>
            </a:r>
            <a:endParaRPr lang="ru-RU" sz="34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417638"/>
            <a:ext cx="5472608" cy="530383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80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С. </a:t>
            </a:r>
            <a:r>
              <a:rPr lang="ru-RU" sz="3200" b="1" dirty="0" err="1" smtClean="0"/>
              <a:t>Роккан</a:t>
            </a:r>
            <a:r>
              <a:rPr lang="ru-RU" sz="3200" b="1" dirty="0" smtClean="0"/>
              <a:t>: «Концептуальная карта Европы» 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544616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Особая </a:t>
            </a:r>
            <a:r>
              <a:rPr lang="ru-RU" sz="2600" u="sng" dirty="0" smtClean="0"/>
              <a:t>роль городов</a:t>
            </a:r>
            <a:r>
              <a:rPr lang="ru-RU" sz="2600" dirty="0" smtClean="0"/>
              <a:t> как центров сосредоточения капитала и торговли (со времен Римской империи). Относительная сила и независимость городов</a:t>
            </a:r>
          </a:p>
          <a:p>
            <a:r>
              <a:rPr lang="ru-RU" sz="2600" dirty="0" smtClean="0"/>
              <a:t>«Пояс городов» </a:t>
            </a:r>
            <a:r>
              <a:rPr lang="ru-RU" sz="2600" dirty="0" smtClean="0"/>
              <a:t>(ср. «голубой </a:t>
            </a:r>
            <a:r>
              <a:rPr lang="ru-RU" sz="2600" dirty="0" smtClean="0"/>
              <a:t>банан</a:t>
            </a:r>
            <a:r>
              <a:rPr lang="ru-RU" sz="2600" dirty="0" smtClean="0"/>
              <a:t>») </a:t>
            </a:r>
            <a:r>
              <a:rPr lang="ru-RU" sz="2600" dirty="0" smtClean="0"/>
              <a:t>на периферии «треугольника империй» (Византия, Вена, Москва) -</a:t>
            </a:r>
            <a:r>
              <a:rPr lang="en-US" sz="2600" dirty="0" smtClean="0"/>
              <a:t> &gt; </a:t>
            </a:r>
            <a:r>
              <a:rPr lang="ru-RU" sz="2600" dirty="0" smtClean="0"/>
              <a:t>торговые связи между Северной и Южной Европой</a:t>
            </a:r>
          </a:p>
          <a:p>
            <a:r>
              <a:rPr lang="ru-RU" sz="2600" dirty="0" smtClean="0"/>
              <a:t>Рождение национальных государств на границах «пояса городов» и династических центров</a:t>
            </a:r>
          </a:p>
          <a:p>
            <a:r>
              <a:rPr lang="ru-RU" sz="2600" dirty="0" smtClean="0"/>
              <a:t>Измерение «государство-экономика»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географическая проекция – Запад-Восток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приморские политические образования – «пояс городов» - континентальные политические образования </a:t>
            </a:r>
          </a:p>
          <a:p>
            <a:r>
              <a:rPr lang="ru-RU" sz="2600" dirty="0" smtClean="0"/>
              <a:t>Измерение «государство-культура»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географическая проекция – Юг-Север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 smtClean="0"/>
              <a:t>Католицизм – смесь конфессий - протестантизм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164288" y="6356350"/>
            <a:ext cx="1522512" cy="365125"/>
          </a:xfrm>
        </p:spPr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43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«Голубой банан» </a:t>
            </a:r>
            <a:r>
              <a:rPr lang="ru-RU" sz="3200" b="1" dirty="0" smtClean="0"/>
              <a:t>Р. </a:t>
            </a:r>
            <a:r>
              <a:rPr lang="ru-RU" sz="3200" b="1" dirty="0" err="1" smtClean="0"/>
              <a:t>Брюне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164288" y="6356350"/>
            <a:ext cx="1522512" cy="365125"/>
          </a:xfrm>
        </p:spPr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25</a:t>
            </a:fld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96" y="1196975"/>
            <a:ext cx="7964646" cy="554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89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С. </a:t>
            </a:r>
            <a:r>
              <a:rPr lang="ru-RU" sz="3200" b="1" dirty="0" err="1" smtClean="0"/>
              <a:t>Роккан</a:t>
            </a:r>
            <a:r>
              <a:rPr lang="ru-RU" sz="3200" b="1" dirty="0" smtClean="0"/>
              <a:t>: «Концептуальная карта Европы»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496855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Кроме </a:t>
            </a:r>
            <a:r>
              <a:rPr lang="ru-RU" sz="2400" u="sng" dirty="0" smtClean="0"/>
              <a:t>«пояса городов»</a:t>
            </a:r>
            <a:r>
              <a:rPr lang="ru-RU" sz="2400" dirty="0"/>
              <a:t>:</a:t>
            </a:r>
            <a:r>
              <a:rPr lang="en-US" sz="2400" dirty="0" smtClean="0"/>
              <a:t> </a:t>
            </a:r>
            <a:endParaRPr lang="ru-RU" sz="2400" u="sng" dirty="0" smtClean="0"/>
          </a:p>
          <a:p>
            <a:r>
              <a:rPr lang="ru-RU" sz="2400" u="sng" dirty="0" smtClean="0"/>
              <a:t>Роль расколов</a:t>
            </a:r>
            <a:r>
              <a:rPr lang="ru-RU" sz="2400" dirty="0" smtClean="0"/>
              <a:t>/«</a:t>
            </a:r>
            <a:r>
              <a:rPr lang="ru-RU" sz="2400" dirty="0" err="1" smtClean="0"/>
              <a:t>кливаджей</a:t>
            </a:r>
            <a:r>
              <a:rPr lang="ru-RU" sz="2400" dirty="0" smtClean="0"/>
              <a:t>» для формирования европейских политических структур</a:t>
            </a:r>
            <a:endParaRPr lang="en-US" sz="2400" dirty="0" smtClean="0"/>
          </a:p>
          <a:p>
            <a:r>
              <a:rPr lang="ru-RU" sz="2400" dirty="0" smtClean="0"/>
              <a:t>Союзы и варианты выбора на </a:t>
            </a:r>
            <a:r>
              <a:rPr lang="ru-RU" sz="2400" u="sng" dirty="0" smtClean="0"/>
              <a:t>«критических развилках» </a:t>
            </a:r>
            <a:r>
              <a:rPr lang="ru-RU" sz="2400" dirty="0" smtClean="0"/>
              <a:t>европейской истории (Реформация, национальные революция после Французской, промышленная революция и крах коммунизма)</a:t>
            </a:r>
          </a:p>
          <a:p>
            <a:r>
              <a:rPr lang="ru-RU" sz="2400" u="sng" dirty="0" smtClean="0"/>
              <a:t>«Точки </a:t>
            </a:r>
            <a:r>
              <a:rPr lang="ru-RU" sz="2400" u="sng" dirty="0"/>
              <a:t>о</a:t>
            </a:r>
            <a:r>
              <a:rPr lang="ru-RU" sz="2400" u="sng" dirty="0" smtClean="0"/>
              <a:t>твердения» </a:t>
            </a:r>
            <a:r>
              <a:rPr lang="ru-RU" sz="2400" dirty="0" smtClean="0"/>
              <a:t>в современном европейском государственном строительстве (1910-1920). Обособление/сохранение этнических (и иных) меньшинств. Как это сработало?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164288" y="6356350"/>
            <a:ext cx="1522512" cy="365125"/>
          </a:xfrm>
        </p:spPr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417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28600"/>
            <a:ext cx="7560840" cy="990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Плотность населения в Европе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164288" y="6356350"/>
            <a:ext cx="1522512" cy="365125"/>
          </a:xfrm>
        </p:spPr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27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484783"/>
            <a:ext cx="7620000" cy="439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6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Некоторые нерешенные вопросы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544616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В центре различных подходов – формирование государств в Западной Европе (после Вестфальского мира)</a:t>
            </a:r>
          </a:p>
          <a:p>
            <a:r>
              <a:rPr lang="ru-RU" sz="2400" u="sng" dirty="0" smtClean="0"/>
              <a:t>Универсальна ли эта модель</a:t>
            </a:r>
            <a:r>
              <a:rPr lang="ru-RU" sz="2400" dirty="0" smtClean="0"/>
              <a:t> формирования национальных государств? Восточная Европа? Развивающийся мир? </a:t>
            </a:r>
            <a:endParaRPr lang="ru-RU" sz="2400" dirty="0"/>
          </a:p>
          <a:p>
            <a:r>
              <a:rPr lang="ru-RU" sz="2400" u="sng" dirty="0" smtClean="0"/>
              <a:t>Деколонизация</a:t>
            </a:r>
            <a:r>
              <a:rPr lang="ru-RU" sz="2400" dirty="0" smtClean="0"/>
              <a:t> после Второй мировой войны – уроки для сравнительного изучения образования государств и заимствования государственных институтов?</a:t>
            </a:r>
          </a:p>
          <a:p>
            <a:r>
              <a:rPr lang="ru-RU" sz="2400" dirty="0" smtClean="0"/>
              <a:t>Особенности формирования </a:t>
            </a:r>
            <a:r>
              <a:rPr lang="ru-RU" sz="2400" u="sng" dirty="0" smtClean="0"/>
              <a:t>новых независимых государств</a:t>
            </a:r>
            <a:r>
              <a:rPr lang="ru-RU" sz="2400" dirty="0" smtClean="0"/>
              <a:t> (в том числе после 1989-1991 гг.)?</a:t>
            </a:r>
          </a:p>
          <a:p>
            <a:r>
              <a:rPr lang="ru-RU" sz="2400" dirty="0" smtClean="0"/>
              <a:t>Проблема институционального (и не только) </a:t>
            </a:r>
            <a:r>
              <a:rPr lang="ru-RU" sz="2400" u="sng" dirty="0" smtClean="0"/>
              <a:t>наследия имперских традиций </a:t>
            </a:r>
            <a:r>
              <a:rPr lang="ru-RU" sz="2400" dirty="0" smtClean="0"/>
              <a:t>и заимствования институтов в условиях догоняющего развития</a:t>
            </a:r>
          </a:p>
          <a:p>
            <a:r>
              <a:rPr lang="ru-RU" sz="2400" u="sng" dirty="0" smtClean="0"/>
              <a:t>Россия как </a:t>
            </a:r>
            <a:r>
              <a:rPr lang="en-US" sz="2400" u="sng" dirty="0" smtClean="0"/>
              <a:t>Nation State </a:t>
            </a:r>
            <a:r>
              <a:rPr lang="ru-RU" sz="2400" dirty="0" smtClean="0"/>
              <a:t>– что бы это могло значить</a:t>
            </a:r>
            <a:r>
              <a:rPr lang="ru-RU" sz="2400" dirty="0" smtClean="0"/>
              <a:t>?</a:t>
            </a:r>
          </a:p>
          <a:p>
            <a:r>
              <a:rPr lang="ru-RU" sz="2400" dirty="0" smtClean="0"/>
              <a:t>«</a:t>
            </a:r>
            <a:r>
              <a:rPr lang="ru-RU" sz="2400" u="sng" dirty="0" smtClean="0"/>
              <a:t>Государство-цивилизация</a:t>
            </a:r>
            <a:r>
              <a:rPr lang="ru-RU" sz="2400" dirty="0" smtClean="0"/>
              <a:t>» - дискуссии</a:t>
            </a:r>
            <a:r>
              <a:rPr lang="ru-RU" sz="2400" dirty="0" smtClean="0"/>
              <a:t> </a:t>
            </a:r>
            <a:endParaRPr lang="ru-RU" sz="24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83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29614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3</a:t>
            </a:r>
            <a:r>
              <a:rPr lang="ru-RU" sz="3200" b="1" dirty="0" smtClean="0"/>
              <a:t>. </a:t>
            </a:r>
            <a:r>
              <a:rPr lang="ru-RU" sz="3200" b="1" dirty="0" smtClean="0"/>
              <a:t>Государственность и государственная состоятельность 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12648" y="1340768"/>
            <a:ext cx="8153400" cy="5328592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Очень разные государства в мире и их различные «качества»</a:t>
            </a:r>
            <a:endParaRPr lang="en-US" sz="2400" dirty="0" smtClean="0"/>
          </a:p>
          <a:p>
            <a:r>
              <a:rPr lang="ru-RU" sz="2400" u="sng" dirty="0" smtClean="0"/>
              <a:t>Государственность</a:t>
            </a:r>
            <a:r>
              <a:rPr lang="ru-RU" sz="2400" dirty="0" smtClean="0"/>
              <a:t> (</a:t>
            </a:r>
            <a:r>
              <a:rPr lang="en-US" sz="2400" dirty="0" err="1" smtClean="0"/>
              <a:t>Stateness</a:t>
            </a:r>
            <a:r>
              <a:rPr lang="ru-RU" sz="2400" dirty="0" smtClean="0"/>
              <a:t>) – признание суверенитета вовне и внутри </a:t>
            </a:r>
          </a:p>
          <a:p>
            <a:r>
              <a:rPr lang="ru-RU" sz="2400" u="sng" dirty="0" smtClean="0"/>
              <a:t>Государственная состоятельность</a:t>
            </a:r>
            <a:r>
              <a:rPr lang="ru-RU" sz="2400" dirty="0" smtClean="0"/>
              <a:t> (</a:t>
            </a:r>
            <a:r>
              <a:rPr lang="en-US" sz="2400" dirty="0" smtClean="0"/>
              <a:t>State capacity</a:t>
            </a:r>
            <a:r>
              <a:rPr lang="ru-RU" sz="2400" dirty="0" smtClean="0"/>
              <a:t>) – ресурсы и институты управления и развития</a:t>
            </a:r>
          </a:p>
          <a:p>
            <a:r>
              <a:rPr lang="ru-RU" sz="2400" dirty="0" smtClean="0"/>
              <a:t>Проблема государственного управления (</a:t>
            </a:r>
            <a:r>
              <a:rPr lang="en-US" sz="2400" dirty="0" smtClean="0"/>
              <a:t>Governance</a:t>
            </a:r>
            <a:r>
              <a:rPr lang="ru-RU" sz="2400" dirty="0" smtClean="0"/>
              <a:t>) и качества государственных институтов</a:t>
            </a:r>
          </a:p>
          <a:p>
            <a:r>
              <a:rPr lang="ru-RU" sz="2400" dirty="0" smtClean="0"/>
              <a:t>Концептуальный сдвиг: осознание важности качества институционального контекста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r>
              <a:rPr lang="ru-RU" sz="2400" dirty="0" smtClean="0"/>
              <a:t>Идеал и норма </a:t>
            </a:r>
            <a:r>
              <a:rPr lang="en-US" sz="2400" dirty="0" smtClean="0"/>
              <a:t>Good governance </a:t>
            </a:r>
            <a:r>
              <a:rPr lang="ru-RU" sz="2400" dirty="0" smtClean="0"/>
              <a:t>(Всемирный банк)</a:t>
            </a:r>
          </a:p>
          <a:p>
            <a:r>
              <a:rPr lang="ru-RU" sz="2400" dirty="0" smtClean="0"/>
              <a:t>Попытки коррекции</a:t>
            </a:r>
            <a:r>
              <a:rPr lang="ru-RU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Good governance - vs. – Good </a:t>
            </a:r>
            <a:r>
              <a:rPr lang="en-US" sz="2400" u="sng" dirty="0"/>
              <a:t>enough</a:t>
            </a:r>
            <a:r>
              <a:rPr lang="en-US" sz="2400" dirty="0"/>
              <a:t> governance (</a:t>
            </a:r>
            <a:r>
              <a:rPr lang="ru-RU" sz="2400" dirty="0"/>
              <a:t>М. </a:t>
            </a:r>
            <a:r>
              <a:rPr lang="ru-RU" sz="2400" dirty="0" err="1"/>
              <a:t>Гриндл</a:t>
            </a:r>
            <a:r>
              <a:rPr lang="ru-RU" sz="2400" dirty="0"/>
              <a:t>, П. Эванс, Д. </a:t>
            </a:r>
            <a:r>
              <a:rPr lang="ru-RU" sz="2400" dirty="0" err="1"/>
              <a:t>Норт</a:t>
            </a:r>
            <a:r>
              <a:rPr lang="ru-RU" sz="2400" dirty="0"/>
              <a:t> и др.) </a:t>
            </a:r>
          </a:p>
          <a:p>
            <a:endParaRPr lang="ru-RU" sz="2400" dirty="0"/>
          </a:p>
          <a:p>
            <a:endParaRPr lang="en-US" sz="2400" b="1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9B67041-50ED-4F57-ADDD-222F46DBADEB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80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Государство как ключевой агент политики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Государство – центральное звено политической системы с решающими властными полномочиями; главный и универсальный институт в политике</a:t>
            </a:r>
          </a:p>
          <a:p>
            <a:r>
              <a:rPr lang="ru-RU" sz="2400" dirty="0" smtClean="0"/>
              <a:t>В центре внимания политической науки с Древности</a:t>
            </a:r>
          </a:p>
          <a:p>
            <a:r>
              <a:rPr lang="ru-RU" sz="2400" dirty="0" smtClean="0"/>
              <a:t>Увеличение внимания к государству как специфическому управленческому аппарату, отделенному от гражданского общества, начиная с раннего Нового времени (роль Т. Гоббса)</a:t>
            </a:r>
          </a:p>
          <a:p>
            <a:r>
              <a:rPr lang="ru-RU" sz="2400" dirty="0" smtClean="0"/>
              <a:t>Государство – система управления и властного принуждения</a:t>
            </a:r>
          </a:p>
          <a:p>
            <a:r>
              <a:rPr lang="ru-RU" sz="2400" dirty="0" smtClean="0"/>
              <a:t>Где сосредоточена политическая власть и как принимаются политические решения?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7296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Концептуальные и методологические проблемы</a:t>
            </a:r>
            <a:endParaRPr lang="ru-RU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53135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Существуют ли разные аспекты государственности или это внутренне гомогенная характеристика?</a:t>
            </a:r>
          </a:p>
          <a:p>
            <a:r>
              <a:rPr lang="ru-RU" sz="2400" dirty="0" smtClean="0"/>
              <a:t>М. Манн: инфраструктурная и деспотическая власть</a:t>
            </a:r>
            <a:r>
              <a:rPr lang="ru-RU" sz="2400" dirty="0"/>
              <a:t> </a:t>
            </a:r>
            <a:r>
              <a:rPr lang="ru-RU" sz="2400" dirty="0" smtClean="0"/>
              <a:t>государства</a:t>
            </a:r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400" dirty="0"/>
              <a:t>«Конфликтуют» ли разные аспекты государственности друг с другом?</a:t>
            </a:r>
          </a:p>
          <a:p>
            <a:r>
              <a:rPr lang="ru-RU" sz="2400" dirty="0" smtClean="0"/>
              <a:t>Как измерить государственную состоятельность (</a:t>
            </a:r>
            <a:r>
              <a:rPr lang="en-US" sz="2400" dirty="0" smtClean="0"/>
              <a:t>State capacity)</a:t>
            </a:r>
            <a:r>
              <a:rPr lang="ru-RU" sz="2400" dirty="0" smtClean="0"/>
              <a:t>? 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30</a:t>
            </a:fld>
            <a:endParaRPr lang="ru-RU"/>
          </a:p>
        </p:txBody>
      </p:sp>
      <p:pic>
        <p:nvPicPr>
          <p:cNvPr id="6" name="Picture 5" descr="Безымян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996952"/>
            <a:ext cx="8208912" cy="1584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Базовые аспекты/измерения государственной состоятельности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arenR"/>
            </a:pPr>
            <a:r>
              <a:rPr lang="ru-RU" sz="2400" b="1" dirty="0" smtClean="0"/>
              <a:t>Военно-принудительный</a:t>
            </a:r>
            <a:r>
              <a:rPr lang="ru-RU" sz="2400" dirty="0" smtClean="0"/>
              <a:t> («</a:t>
            </a:r>
            <a:r>
              <a:rPr lang="ru-RU" sz="2400" dirty="0" err="1" smtClean="0"/>
              <a:t>веберианский</a:t>
            </a:r>
            <a:r>
              <a:rPr lang="ru-RU" sz="2400" dirty="0" smtClean="0"/>
              <a:t>») – т.е. способность обеспечивать внешнюю безопасность внутренний порядок (контроль над негосударственным насилием)</a:t>
            </a:r>
          </a:p>
          <a:p>
            <a:pPr marL="457200" indent="-457200">
              <a:buAutoNum type="arabicParenR"/>
            </a:pPr>
            <a:r>
              <a:rPr lang="ru-RU" sz="2400" b="1" dirty="0" smtClean="0"/>
              <a:t>Фискально-экономический</a:t>
            </a:r>
            <a:r>
              <a:rPr lang="ru-RU" sz="2400" dirty="0" smtClean="0"/>
              <a:t> – т.е. «экстрактивная» способность (не только налоги, но и иные экономические ресурсы)</a:t>
            </a:r>
          </a:p>
          <a:p>
            <a:pPr marL="457200" indent="-457200">
              <a:buAutoNum type="arabicParenR"/>
            </a:pPr>
            <a:r>
              <a:rPr lang="ru-RU" sz="2400" b="1" dirty="0" smtClean="0"/>
              <a:t>Административно-бюрократический</a:t>
            </a:r>
            <a:r>
              <a:rPr lang="ru-RU" sz="2400" dirty="0" smtClean="0"/>
              <a:t> – т.е. эффективность и успешность институтов государственного управления, в том числе контроль над коррупцией, </a:t>
            </a:r>
            <a:r>
              <a:rPr lang="ru-RU" sz="2400" dirty="0" err="1" smtClean="0"/>
              <a:t>меритократические</a:t>
            </a:r>
            <a:r>
              <a:rPr lang="ru-RU" sz="2400" dirty="0" smtClean="0"/>
              <a:t> принципы и др.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Вопрос: есть ли </a:t>
            </a:r>
            <a:r>
              <a:rPr lang="ru-RU" sz="2400" dirty="0"/>
              <a:t>и</a:t>
            </a:r>
            <a:r>
              <a:rPr lang="ru-RU" sz="2400" dirty="0" smtClean="0"/>
              <a:t>ные аспекты государственной состоятельности?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73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33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Классическое определение М. Вебера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«Организация, претендующая (как правило, успешно) на монополию на легитимное физическое насилие на определенной территории»</a:t>
            </a:r>
          </a:p>
          <a:p>
            <a:r>
              <a:rPr lang="ru-RU" sz="2400" dirty="0" smtClean="0"/>
              <a:t>Итак: </a:t>
            </a:r>
            <a:r>
              <a:rPr lang="ru-RU" sz="2400" b="1" dirty="0" smtClean="0"/>
              <a:t>монополия на легитимное насилие</a:t>
            </a:r>
          </a:p>
          <a:p>
            <a:r>
              <a:rPr lang="ru-RU" sz="2400" dirty="0" smtClean="0"/>
              <a:t>Вопрос: всегда ли так? Насколько универсально это определение?</a:t>
            </a:r>
          </a:p>
          <a:p>
            <a:r>
              <a:rPr lang="ru-RU" sz="2400" b="1" dirty="0" smtClean="0"/>
              <a:t>Территория</a:t>
            </a:r>
            <a:r>
              <a:rPr lang="ru-RU" sz="2400" dirty="0" smtClean="0"/>
              <a:t> и </a:t>
            </a:r>
            <a:r>
              <a:rPr lang="ru-RU" sz="2400" b="1" dirty="0" smtClean="0"/>
              <a:t>суверенитет</a:t>
            </a:r>
            <a:r>
              <a:rPr lang="ru-RU" sz="2400" dirty="0" smtClean="0"/>
              <a:t> как ключевые характеристики современного государства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86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Добавления П. </a:t>
            </a:r>
            <a:r>
              <a:rPr lang="ru-RU" sz="3600" b="1" dirty="0" err="1" smtClean="0"/>
              <a:t>Бурдье</a:t>
            </a:r>
            <a:r>
              <a:rPr lang="ru-RU" sz="3600" b="1" dirty="0" smtClean="0"/>
              <a:t> (2012)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«…Я дополнил знаменитое определение Макса Вебера, который определяет государство как «монополию на легитимное насилие» … - я внес в него поправку, сказав, что это «монополия на легитимное физическое и символическое насилие». Можно было бы даже сказать «монополия на легитимное символическое насилие», поскольку монополия на символическое насилие является условием реального владения монополией на физическое насилие». </a:t>
            </a:r>
            <a:endParaRPr lang="ru-RU" sz="2400" dirty="0" smtClean="0"/>
          </a:p>
          <a:p>
            <a:r>
              <a:rPr lang="ru-RU" sz="2400" dirty="0"/>
              <a:t>П. </a:t>
            </a:r>
            <a:r>
              <a:rPr lang="ru-RU" sz="2400" dirty="0" err="1"/>
              <a:t>Бурдье</a:t>
            </a:r>
            <a:r>
              <a:rPr lang="ru-RU" sz="2400" dirty="0"/>
              <a:t> также ссылается на формулировку из </a:t>
            </a:r>
            <a:r>
              <a:rPr lang="ru-RU" sz="2400" dirty="0" smtClean="0"/>
              <a:t>Книги</a:t>
            </a:r>
            <a:r>
              <a:rPr lang="en-US" sz="2400" dirty="0" smtClean="0"/>
              <a:t> </a:t>
            </a:r>
            <a:r>
              <a:rPr lang="ru-RU" sz="2400" dirty="0" smtClean="0"/>
              <a:t>пророка Исайи: </a:t>
            </a:r>
            <a:r>
              <a:rPr lang="ru-RU" sz="2400" dirty="0"/>
              <a:t>«Государство – это название, которое мы даем </a:t>
            </a:r>
            <a:r>
              <a:rPr lang="ru-RU" sz="2400" dirty="0" smtClean="0"/>
              <a:t>скрытым, невидимым </a:t>
            </a:r>
            <a:r>
              <a:rPr lang="ru-RU" sz="2400" dirty="0"/>
              <a:t>принципам – указывая на своего рода </a:t>
            </a:r>
            <a:r>
              <a:rPr lang="ru-RU" sz="2400" i="1" dirty="0" err="1"/>
              <a:t>deus</a:t>
            </a:r>
            <a:r>
              <a:rPr lang="ru-RU" sz="2400" i="1" dirty="0"/>
              <a:t> </a:t>
            </a:r>
            <a:r>
              <a:rPr lang="ru-RU" sz="2400" i="1" dirty="0" err="1"/>
              <a:t>absconditus</a:t>
            </a:r>
            <a:r>
              <a:rPr lang="ru-RU" sz="2400" i="1" dirty="0"/>
              <a:t> </a:t>
            </a:r>
            <a:r>
              <a:rPr lang="ru-RU" sz="2400" dirty="0"/>
              <a:t>– социального порядка и в то же время господства как физического, так и символического, а также физического и символического насилия». </a:t>
            </a:r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92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Комментарий Р. </a:t>
            </a:r>
            <a:r>
              <a:rPr lang="ru-RU" sz="3600" b="1" dirty="0" err="1" smtClean="0"/>
              <a:t>Челлена</a:t>
            </a:r>
            <a:r>
              <a:rPr lang="ru-RU" sz="3600" b="1" dirty="0" smtClean="0"/>
              <a:t> (1916)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err="1" smtClean="0"/>
              <a:t>Челлен</a:t>
            </a:r>
            <a:r>
              <a:rPr lang="ru-RU" sz="2400" dirty="0" smtClean="0"/>
              <a:t> задается </a:t>
            </a:r>
            <a:r>
              <a:rPr lang="ru-RU" sz="2400" dirty="0"/>
              <a:t>вопросом: какой опыт получает гражданин из общения с собственным государством? И отвечает, что в обыденной жизни он его практически не видит. «И все же государство – всепроникающее как воздух, гражданин вдыхает его, он пронизан правовым порядком, который ограничивает его внешние действия. Если же он захочет воочию увидеть государство, то для этого есть особый способ: совершить правонарушение. Тогда государство словно выступает из тени, где оно скрытно таилось со всеми своими органами и институтами, предназначенными для наказания гражданина, - полицией, судами и тюрьмами»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277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Понимания суверенитета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256584"/>
          </a:xfrm>
        </p:spPr>
        <p:txBody>
          <a:bodyPr>
            <a:normAutofit lnSpcReduction="10000"/>
          </a:bodyPr>
          <a:lstStyle/>
          <a:p>
            <a:pPr lvl="0">
              <a:lnSpc>
                <a:spcPct val="90000"/>
              </a:lnSpc>
            </a:pPr>
            <a:r>
              <a:rPr lang="ru-RU" sz="2400" u="sng" dirty="0">
                <a:solidFill>
                  <a:prstClr val="black"/>
                </a:solidFill>
              </a:rPr>
              <a:t>Суверенитет</a:t>
            </a:r>
            <a:r>
              <a:rPr lang="ru-RU" sz="2400" dirty="0">
                <a:solidFill>
                  <a:prstClr val="black"/>
                </a:solidFill>
              </a:rPr>
              <a:t> как абсолютная, постоянная, неделимая власть (Ж. </a:t>
            </a:r>
            <a:r>
              <a:rPr lang="ru-RU" sz="2400" dirty="0" err="1">
                <a:solidFill>
                  <a:prstClr val="black"/>
                </a:solidFill>
              </a:rPr>
              <a:t>Боден</a:t>
            </a:r>
            <a:r>
              <a:rPr lang="ru-RU" sz="2400" dirty="0">
                <a:solidFill>
                  <a:prstClr val="black"/>
                </a:solidFill>
              </a:rPr>
              <a:t> и др.). </a:t>
            </a:r>
          </a:p>
          <a:p>
            <a:pPr lvl="0">
              <a:lnSpc>
                <a:spcPct val="90000"/>
              </a:lnSpc>
            </a:pPr>
            <a:r>
              <a:rPr lang="ru-RU" sz="2400" dirty="0">
                <a:solidFill>
                  <a:prstClr val="black"/>
                </a:solidFill>
              </a:rPr>
              <a:t>Ж.-Ж. Руссо о народном суверенитете</a:t>
            </a:r>
          </a:p>
          <a:p>
            <a:pPr lvl="0">
              <a:lnSpc>
                <a:spcPct val="90000"/>
              </a:lnSpc>
            </a:pPr>
            <a:r>
              <a:rPr lang="ru-RU" sz="2400" dirty="0">
                <a:solidFill>
                  <a:prstClr val="black"/>
                </a:solidFill>
              </a:rPr>
              <a:t>С. Краснер о типах суверенитета: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</a:rPr>
              <a:t>International legal sovereignty </a:t>
            </a:r>
            <a:r>
              <a:rPr lang="en-US" sz="2000" i="1" dirty="0">
                <a:solidFill>
                  <a:prstClr val="black"/>
                </a:solidFill>
              </a:rPr>
              <a:t>(</a:t>
            </a:r>
            <a:r>
              <a:rPr lang="ru-RU" sz="2000" i="1" dirty="0">
                <a:solidFill>
                  <a:prstClr val="black"/>
                </a:solidFill>
              </a:rPr>
              <a:t>взаимное признание государств)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</a:rPr>
              <a:t>Westphalian sovereignty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i="1" dirty="0">
                <a:solidFill>
                  <a:prstClr val="black"/>
                </a:solidFill>
              </a:rPr>
              <a:t>(исключение внешних </a:t>
            </a:r>
            <a:r>
              <a:rPr lang="ru-RU" sz="2000" i="1" dirty="0" err="1">
                <a:solidFill>
                  <a:prstClr val="black"/>
                </a:solidFill>
              </a:rPr>
              <a:t>акторов</a:t>
            </a:r>
            <a:r>
              <a:rPr lang="ru-RU" sz="2000" i="1" dirty="0">
                <a:solidFill>
                  <a:prstClr val="black"/>
                </a:solidFill>
              </a:rPr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</a:rPr>
              <a:t>Domestic sovereignty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i="1" dirty="0">
                <a:solidFill>
                  <a:prstClr val="black"/>
                </a:solidFill>
              </a:rPr>
              <a:t>(«вертикаль власти» внутри государства)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</a:rPr>
              <a:t>Interdependence sovereignty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i="1" dirty="0">
                <a:solidFill>
                  <a:prstClr val="black"/>
                </a:solidFill>
              </a:rPr>
              <a:t>(способность регулировать процессы на границе)</a:t>
            </a:r>
          </a:p>
          <a:p>
            <a:r>
              <a:rPr lang="ru-RU" sz="2400" dirty="0" smtClean="0"/>
              <a:t>Дискуссии о суверенитете и суверенности активно продолжаются – в том числе в контексте глобализации, добровольной передачи части суверенитета, гуманитарного вмешательства, вызовов территориальной целостности, проблем несостоятельных государств и др.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74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Альтернативные формы политической организации общества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</a:pPr>
            <a:r>
              <a:rPr lang="ru-RU" sz="2400" dirty="0">
                <a:solidFill>
                  <a:prstClr val="black"/>
                </a:solidFill>
              </a:rPr>
              <a:t>Город-государство (полис): минимальное «самодостаточное» сообщество (Аристотель) – не только в Древней Греции</a:t>
            </a:r>
          </a:p>
          <a:p>
            <a:pPr lvl="0">
              <a:lnSpc>
                <a:spcPct val="80000"/>
              </a:lnSpc>
            </a:pPr>
            <a:r>
              <a:rPr lang="ru-RU" sz="2400" dirty="0">
                <a:solidFill>
                  <a:prstClr val="black"/>
                </a:solidFill>
              </a:rPr>
              <a:t>Империя: расширение и поглощение – в пределе совпадает с границами населенного мира</a:t>
            </a:r>
          </a:p>
          <a:p>
            <a:pPr lvl="0">
              <a:lnSpc>
                <a:spcPct val="80000"/>
              </a:lnSpc>
            </a:pPr>
            <a:r>
              <a:rPr lang="ru-RU" sz="2400" dirty="0">
                <a:solidFill>
                  <a:prstClr val="black"/>
                </a:solidFill>
              </a:rPr>
              <a:t>Союзы городов (Ганзейский союз)</a:t>
            </a:r>
          </a:p>
          <a:p>
            <a:pPr lvl="0">
              <a:lnSpc>
                <a:spcPct val="80000"/>
              </a:lnSpc>
            </a:pPr>
            <a:r>
              <a:rPr lang="ru-RU" sz="2400" dirty="0">
                <a:solidFill>
                  <a:prstClr val="black"/>
                </a:solidFill>
              </a:rPr>
              <a:t>Конфедерации (Швейцарская конфедерация)</a:t>
            </a:r>
          </a:p>
          <a:p>
            <a:pPr lvl="0">
              <a:lnSpc>
                <a:spcPct val="80000"/>
              </a:lnSpc>
            </a:pPr>
            <a:r>
              <a:rPr lang="ru-RU" sz="2400" dirty="0">
                <a:solidFill>
                  <a:prstClr val="black"/>
                </a:solidFill>
              </a:rPr>
              <a:t>Религиозные сообщества (политическая роль Папы Римского в Средние века) и др. </a:t>
            </a:r>
            <a:endParaRPr lang="ru-RU" sz="2400" dirty="0" smtClean="0">
              <a:solidFill>
                <a:prstClr val="black"/>
              </a:solidFill>
            </a:endParaRP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Иные формы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Почему в итоге победило «национальное государство» (</a:t>
            </a:r>
            <a:r>
              <a:rPr lang="en-US" sz="2400" dirty="0" smtClean="0">
                <a:solidFill>
                  <a:prstClr val="black"/>
                </a:solidFill>
              </a:rPr>
              <a:t>Nation State</a:t>
            </a:r>
            <a:r>
              <a:rPr lang="ru-RU" sz="2400" dirty="0" smtClean="0">
                <a:solidFill>
                  <a:prstClr val="black"/>
                </a:solidFill>
              </a:rPr>
              <a:t>)?</a:t>
            </a:r>
          </a:p>
          <a:p>
            <a:pPr marL="0" lvl="0" indent="0">
              <a:lnSpc>
                <a:spcPct val="80000"/>
              </a:lnSpc>
              <a:buNone/>
            </a:pPr>
            <a:endParaRPr lang="ru-RU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05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Признаки «национального государства»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Ж. </a:t>
            </a:r>
            <a:r>
              <a:rPr lang="ru-RU" sz="2400" dirty="0" err="1" smtClean="0">
                <a:solidFill>
                  <a:prstClr val="black"/>
                </a:solidFill>
              </a:rPr>
              <a:t>Боден</a:t>
            </a:r>
            <a:r>
              <a:rPr lang="ru-RU" sz="2400" dirty="0" smtClean="0">
                <a:solidFill>
                  <a:prstClr val="black"/>
                </a:solidFill>
              </a:rPr>
              <a:t>, Н. Макиавелли, Г. </a:t>
            </a:r>
            <a:r>
              <a:rPr lang="ru-RU" sz="2400" dirty="0" err="1" smtClean="0">
                <a:solidFill>
                  <a:prstClr val="black"/>
                </a:solidFill>
              </a:rPr>
              <a:t>Гроций</a:t>
            </a:r>
            <a:r>
              <a:rPr lang="ru-RU" sz="2400" dirty="0" smtClean="0">
                <a:solidFill>
                  <a:prstClr val="black"/>
                </a:solidFill>
              </a:rPr>
              <a:t>, Т. Гоббс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Единая территория и публичная власть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Национально-культурная идентичность (происхождение и язык)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Становление единого национального рынка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Монополия на насилие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Централизация управления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Как насчет единой идеологии?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Критика концепции «национального государства»</a:t>
            </a:r>
          </a:p>
          <a:p>
            <a:pPr lvl="0">
              <a:lnSpc>
                <a:spcPct val="80000"/>
              </a:lnSpc>
            </a:pPr>
            <a:r>
              <a:rPr lang="ru-RU" sz="2400" dirty="0" smtClean="0">
                <a:solidFill>
                  <a:prstClr val="black"/>
                </a:solidFill>
              </a:rPr>
              <a:t>Глобализация и судьбы «национального государства»</a:t>
            </a:r>
          </a:p>
          <a:p>
            <a:pPr lvl="0">
              <a:lnSpc>
                <a:spcPct val="80000"/>
              </a:lnSpc>
            </a:pPr>
            <a:endParaRPr lang="ru-RU" sz="2400" dirty="0" smtClean="0">
              <a:solidFill>
                <a:prstClr val="black"/>
              </a:solidFill>
            </a:endParaRPr>
          </a:p>
          <a:p>
            <a:pPr lvl="0">
              <a:lnSpc>
                <a:spcPct val="80000"/>
              </a:lnSpc>
            </a:pPr>
            <a:endParaRPr lang="ru-RU" sz="2400" dirty="0" smtClean="0">
              <a:solidFill>
                <a:prstClr val="black"/>
              </a:solidFill>
            </a:endParaRPr>
          </a:p>
          <a:p>
            <a:pPr lvl="0">
              <a:lnSpc>
                <a:spcPct val="80000"/>
              </a:lnSpc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67041-50ED-4F57-ADDD-222F46DBADE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740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25098</TotalTime>
  <Words>1956</Words>
  <Application>Microsoft Office PowerPoint</Application>
  <PresentationFormat>Экран (4:3)</PresentationFormat>
  <Paragraphs>214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7" baseType="lpstr">
      <vt:lpstr>Arial</vt:lpstr>
      <vt:lpstr>Calibri</vt:lpstr>
      <vt:lpstr>Myriad Pro</vt:lpstr>
      <vt:lpstr>Wingdings</vt:lpstr>
      <vt:lpstr>Office Theme</vt:lpstr>
      <vt:lpstr>Тема 3.   Государство: возникновение,  эволюция, функции, типологии</vt:lpstr>
      <vt:lpstr>План лекции</vt:lpstr>
      <vt:lpstr>Государство как ключевой агент политики</vt:lpstr>
      <vt:lpstr>Классическое определение М. Вебера</vt:lpstr>
      <vt:lpstr>Добавления П. Бурдье (2012)</vt:lpstr>
      <vt:lpstr>Комментарий Р. Челлена (1916)</vt:lpstr>
      <vt:lpstr>Понимания суверенитета</vt:lpstr>
      <vt:lpstr>Альтернативные формы политической организации общества</vt:lpstr>
      <vt:lpstr>Признаки «национального государства»</vt:lpstr>
      <vt:lpstr>Функции современного государства</vt:lpstr>
      <vt:lpstr>2. Возникновение современных государств (из истории и теории)</vt:lpstr>
      <vt:lpstr>Национальное государство</vt:lpstr>
      <vt:lpstr>Из истории изучения государства</vt:lpstr>
      <vt:lpstr>Перенос фокуса на политическую систему</vt:lpstr>
      <vt:lpstr>«Возвращение государства»</vt:lpstr>
      <vt:lpstr>Подходы к объяснению возникновения современных государств</vt:lpstr>
      <vt:lpstr>Подходы к объяснению возникновения современных государств </vt:lpstr>
      <vt:lpstr>Войны и управленческие функции</vt:lpstr>
      <vt:lpstr>Капитал и принуждение</vt:lpstr>
      <vt:lpstr>Пути формирования современных государств (Ч. Тилли)</vt:lpstr>
      <vt:lpstr>Связь state building и режимных трансформаций</vt:lpstr>
      <vt:lpstr>Государство &amp;/vs. общество</vt:lpstr>
      <vt:lpstr>«Эффект Красной королевы» и «узкий коридор свободы»</vt:lpstr>
      <vt:lpstr>С. Роккан: «Концептуальная карта Европы» </vt:lpstr>
      <vt:lpstr>«Голубой банан» Р. Брюне </vt:lpstr>
      <vt:lpstr>С. Роккан: «Концептуальная карта Европы»</vt:lpstr>
      <vt:lpstr>Плотность населения в Европе</vt:lpstr>
      <vt:lpstr>Некоторые нерешенные вопросы</vt:lpstr>
      <vt:lpstr>3. Государственность и государственная состоятельность </vt:lpstr>
      <vt:lpstr>Концептуальные и методологические проблемы</vt:lpstr>
      <vt:lpstr>Базовые аспекты/измерения государственной состоятельности</vt:lpstr>
      <vt:lpstr>Спасибо за внимание!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НИУ ВШЭ Факультет социальных наук Департамент политической науки I-й курс 2015-16 уч. г.</dc:title>
  <dc:creator>1запуск BeCompact</dc:creator>
  <cp:lastModifiedBy>Мельвиль Андрей Юрьевич</cp:lastModifiedBy>
  <cp:revision>525</cp:revision>
  <cp:lastPrinted>2022-09-15T12:53:33Z</cp:lastPrinted>
  <dcterms:created xsi:type="dcterms:W3CDTF">2015-09-06T16:06:24Z</dcterms:created>
  <dcterms:modified xsi:type="dcterms:W3CDTF">2025-09-15T11:57:45Z</dcterms:modified>
</cp:coreProperties>
</file>