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8" r:id="rId2"/>
    <p:sldId id="460" r:id="rId3"/>
    <p:sldId id="385" r:id="rId4"/>
    <p:sldId id="469" r:id="rId5"/>
    <p:sldId id="387" r:id="rId6"/>
    <p:sldId id="470" r:id="rId7"/>
    <p:sldId id="486" r:id="rId8"/>
    <p:sldId id="489" r:id="rId9"/>
    <p:sldId id="391" r:id="rId10"/>
    <p:sldId id="484" r:id="rId11"/>
    <p:sldId id="441" r:id="rId12"/>
    <p:sldId id="474" r:id="rId13"/>
    <p:sldId id="475" r:id="rId14"/>
    <p:sldId id="480" r:id="rId15"/>
    <p:sldId id="481" r:id="rId16"/>
    <p:sldId id="482" r:id="rId17"/>
    <p:sldId id="476" r:id="rId18"/>
    <p:sldId id="477" r:id="rId19"/>
    <p:sldId id="478" r:id="rId20"/>
    <p:sldId id="479" r:id="rId21"/>
    <p:sldId id="452" r:id="rId22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B81559-CB89-49C1-A5F8-B1CCB9373171}">
          <p14:sldIdLst>
            <p14:sldId id="258"/>
            <p14:sldId id="460"/>
          </p14:sldIdLst>
        </p14:section>
        <p14:section name="Раздел без заголовка" id="{2810DABA-A994-4DFB-85D2-A1C1C8377F93}">
          <p14:sldIdLst>
            <p14:sldId id="385"/>
            <p14:sldId id="469"/>
            <p14:sldId id="387"/>
            <p14:sldId id="470"/>
            <p14:sldId id="486"/>
            <p14:sldId id="489"/>
            <p14:sldId id="391"/>
            <p14:sldId id="484"/>
            <p14:sldId id="441"/>
            <p14:sldId id="474"/>
            <p14:sldId id="475"/>
            <p14:sldId id="480"/>
            <p14:sldId id="481"/>
            <p14:sldId id="482"/>
            <p14:sldId id="476"/>
            <p14:sldId id="477"/>
            <p14:sldId id="478"/>
            <p14:sldId id="479"/>
            <p14:sldId id="4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6F6"/>
    <a:srgbClr val="377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2" autoAdjust="0"/>
  </p:normalViewPr>
  <p:slideViewPr>
    <p:cSldViewPr>
      <p:cViewPr varScale="1">
        <p:scale>
          <a:sx n="99" d="100"/>
          <a:sy n="99" d="100"/>
        </p:scale>
        <p:origin x="336" y="1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94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830A3-C83D-400A-88F9-6A7A6FE1065C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B6C5B-6064-4CDB-AEAF-D4B264E6F3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8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yriad Pro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yriad Pro" pitchFamily="34" charset="0"/>
              </a:defRPr>
            </a:lvl1pPr>
          </a:lstStyle>
          <a:p>
            <a:fld id="{34BFD623-5013-455C-97CB-541414B2F6B6}" type="datetimeFigureOut">
              <a:rPr lang="ru-RU" smtClean="0"/>
              <a:pPr/>
              <a:t>21.09.2025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yriad Pro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yriad Pro" pitchFamily="34" charset="0"/>
              </a:defRPr>
            </a:lvl1pPr>
          </a:lstStyle>
          <a:p>
            <a:fld id="{1C3E5336-34DB-4BEF-91DC-C7831C2646B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12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FDCB-BEA3-45D8-8D38-02F5CDC93CE9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6D53-289D-4166-82EB-402605B7D791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5672-C338-4E69-858A-26F653A9B7DA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75DD-1064-404E-807A-81583C1AAB1F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5A27-C643-4D02-8211-A95D69DC9EA3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76B-B568-4C8D-BB04-788707F52BDC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91BF-A1DE-4A61-A044-AB6ABEC6E9F4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4E04-1D77-4CE5-9324-CC01C6C0E58E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1631D-7E42-450C-96EB-3B964950E50C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B5FC-8C5D-4D12-B51F-085F2E4F4078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E9092-89EE-4EF6-8040-2F0ACE54D00F}" type="datetime1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</a:lstStyle>
          <a:p>
            <a:fld id="{A3EB211D-8E5F-46F1-AFFB-F8DA6DB1208D}" type="datetime1">
              <a:rPr lang="ru-RU" smtClean="0"/>
              <a:pPr/>
              <a:t>21.09.2025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</a:lstStyle>
          <a:p>
            <a:fld id="{B9B67041-50ED-4F57-ADDD-222F46DBAD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Myriad Pro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8208912" cy="4752528"/>
          </a:xfrm>
        </p:spPr>
        <p:txBody>
          <a:bodyPr>
            <a:noAutofit/>
          </a:bodyPr>
          <a:lstStyle/>
          <a:p>
            <a:pPr algn="ctr" eaLnBrk="1" hangingPunct="1">
              <a:tabLst>
                <a:tab pos="3590925" algn="l"/>
              </a:tabLst>
              <a:defRPr/>
            </a:pPr>
            <a:r>
              <a:rPr lang="ru-RU" altLang="ru-RU" sz="3200" b="1" dirty="0" smtClean="0"/>
              <a:t>Тема 4</a:t>
            </a:r>
            <a:r>
              <a:rPr lang="ru-RU" altLang="ru-RU" sz="3200" b="1" dirty="0" smtClean="0">
                <a:solidFill>
                  <a:schemeClr val="tx1"/>
                </a:solidFill>
              </a:rPr>
              <a:t>. </a:t>
            </a:r>
            <a:br>
              <a:rPr lang="ru-RU" altLang="ru-RU" sz="3200" b="1" dirty="0" smtClean="0">
                <a:solidFill>
                  <a:schemeClr val="tx1"/>
                </a:solidFill>
              </a:rPr>
            </a:br>
            <a:r>
              <a:rPr lang="ru-RU" altLang="ru-RU" sz="3200" b="1" dirty="0"/>
              <a:t/>
            </a:r>
            <a:br>
              <a:rPr lang="ru-RU" altLang="ru-RU" sz="3200" b="1" dirty="0"/>
            </a:br>
            <a:r>
              <a:rPr lang="ru-RU" altLang="ru-RU" sz="3200" b="1" dirty="0" smtClean="0"/>
              <a:t>Как измерять и сравнивать государства и их свойства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fld id="{127092EE-DF49-4466-9AFE-518932658733}" type="slidenum">
              <a:rPr lang="ru-RU" altLang="ru-RU" smtClean="0"/>
              <a:pPr/>
              <a:t>1</a:t>
            </a:fld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Рейтинг </a:t>
            </a:r>
            <a:r>
              <a:rPr lang="en-US" sz="3200" b="1" dirty="0" smtClean="0"/>
              <a:t>WGI (2022</a:t>
            </a:r>
            <a:r>
              <a:rPr lang="ru-RU" sz="3200" b="1" dirty="0" smtClean="0"/>
              <a:t>)</a:t>
            </a:r>
            <a:endParaRPr lang="ru-R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147248" cy="5400600"/>
          </a:xfrm>
        </p:spPr>
        <p:txBody>
          <a:bodyPr>
            <a:noAutofit/>
          </a:bodyPr>
          <a:lstStyle/>
          <a:p>
            <a:r>
              <a:rPr lang="ru-RU" sz="2000" dirty="0"/>
              <a:t>По каждому параметру создается отдельный рейтинг (всего 37 + постоянные переоценки). Рейтинги значительно коррелированы, что создает методологическую проблему</a:t>
            </a:r>
          </a:p>
          <a:p>
            <a:r>
              <a:rPr lang="ru-RU" sz="2000" dirty="0"/>
              <a:t>По данным 20</a:t>
            </a:r>
            <a:r>
              <a:rPr lang="en-US" sz="2000" dirty="0"/>
              <a:t>2</a:t>
            </a:r>
            <a:r>
              <a:rPr lang="ru-RU" sz="2000" dirty="0"/>
              <a:t>2 г. (как и ранее) среди лидеров по большинству параметру – Норвегия, Дания, Новая Зеландия, Швейцария, Сингапур, Финляндия и др.</a:t>
            </a:r>
          </a:p>
          <a:p>
            <a:r>
              <a:rPr lang="ru-RU" sz="2000" dirty="0"/>
              <a:t>Худшие показатели у Эритреи, Сомали, Южного Судана, Йемена, Гаити, Афганистана и др.</a:t>
            </a:r>
          </a:p>
          <a:p>
            <a:r>
              <a:rPr lang="ru-RU" sz="2000" dirty="0"/>
              <a:t>Россия по большинству параметров во второй половине списка и ниже</a:t>
            </a:r>
            <a:endParaRPr lang="en-US" sz="2000" dirty="0"/>
          </a:p>
          <a:p>
            <a:r>
              <a:rPr lang="ru-RU" sz="2000" dirty="0"/>
              <a:t>Критика индексов </a:t>
            </a:r>
            <a:r>
              <a:rPr lang="en-US" sz="2000" dirty="0"/>
              <a:t>WGI</a:t>
            </a:r>
            <a:r>
              <a:rPr lang="ru-RU" sz="2000" dirty="0"/>
              <a:t> и поиски альтернатив (</a:t>
            </a:r>
            <a:r>
              <a:rPr lang="en-US" sz="2000" dirty="0"/>
              <a:t>International Country Risk Guide, </a:t>
            </a:r>
            <a:r>
              <a:rPr lang="ru-RU" sz="2000" dirty="0"/>
              <a:t>индексы коррупции (</a:t>
            </a:r>
            <a:r>
              <a:rPr lang="en-US" sz="2000" dirty="0"/>
              <a:t>Corruption Perception Index) </a:t>
            </a:r>
            <a:r>
              <a:rPr lang="ru-RU" sz="2000" dirty="0"/>
              <a:t>и др.</a:t>
            </a:r>
          </a:p>
          <a:p>
            <a:r>
              <a:rPr lang="ru-RU" sz="2000" dirty="0"/>
              <a:t>Дискуссии и поиски продолжаются… </a:t>
            </a:r>
          </a:p>
          <a:p>
            <a:pPr marL="0" indent="0">
              <a:buNone/>
            </a:pPr>
            <a:r>
              <a:rPr lang="ru-RU" sz="2000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62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4. Рейтинг государственной состоятельности</a:t>
            </a:r>
            <a:br>
              <a:rPr lang="ru-RU" sz="3200" b="1" dirty="0" smtClean="0"/>
            </a:br>
            <a:r>
              <a:rPr lang="ru-RU" sz="2800" b="1" dirty="0" smtClean="0"/>
              <a:t>Проект </a:t>
            </a:r>
            <a:r>
              <a:rPr lang="ru-RU" sz="2800" b="1" dirty="0" smtClean="0"/>
              <a:t>НИУ ВШЭ, 2019 (индикаторы)</a:t>
            </a:r>
            <a:endParaRPr lang="ru-RU" sz="2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560" y="1988840"/>
            <a:ext cx="7632848" cy="4732635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Военно-принуждающие</a:t>
            </a:r>
          </a:p>
          <a:p>
            <a:pPr lvl="1"/>
            <a:r>
              <a:rPr lang="ru-RU" sz="2000" dirty="0" smtClean="0"/>
              <a:t>Военные расходы от ВВП (</a:t>
            </a:r>
            <a:r>
              <a:rPr lang="en-US" sz="2000" dirty="0" smtClean="0"/>
              <a:t>SIPRI)</a:t>
            </a:r>
            <a:endParaRPr lang="ru-RU" sz="2000" dirty="0" smtClean="0"/>
          </a:p>
          <a:p>
            <a:pPr lvl="1"/>
            <a:r>
              <a:rPr lang="ru-RU" sz="2000" dirty="0" smtClean="0"/>
              <a:t>Контроль над насилием внутри страны</a:t>
            </a:r>
            <a:r>
              <a:rPr lang="en-US" sz="2000" dirty="0" smtClean="0"/>
              <a:t> </a:t>
            </a:r>
            <a:r>
              <a:rPr lang="ru-RU" sz="2000" dirty="0" smtClean="0"/>
              <a:t>(ООН)</a:t>
            </a:r>
          </a:p>
          <a:p>
            <a:r>
              <a:rPr lang="ru-RU" sz="2400" b="1" dirty="0" smtClean="0"/>
              <a:t>«Экстрактивные»</a:t>
            </a:r>
          </a:p>
          <a:p>
            <a:pPr lvl="1"/>
            <a:r>
              <a:rPr lang="ru-RU" sz="2000" dirty="0"/>
              <a:t>Собираемость подоходных </a:t>
            </a:r>
            <a:r>
              <a:rPr lang="ru-RU" sz="2000" dirty="0" smtClean="0"/>
              <a:t>налогов (ООН)</a:t>
            </a:r>
            <a:endParaRPr lang="ru-RU" sz="2000" dirty="0"/>
          </a:p>
          <a:p>
            <a:pPr lvl="1"/>
            <a:r>
              <a:rPr lang="ru-RU" sz="2000" dirty="0"/>
              <a:t>Совокупные доходы государственного </a:t>
            </a:r>
            <a:r>
              <a:rPr lang="ru-RU" sz="2000" dirty="0" smtClean="0"/>
              <a:t>бюджета (ООН)</a:t>
            </a:r>
            <a:endParaRPr lang="ru-RU" sz="2400" b="1" dirty="0" smtClean="0"/>
          </a:p>
          <a:p>
            <a:r>
              <a:rPr lang="ru-RU" sz="2400" b="1" dirty="0" smtClean="0"/>
              <a:t>Административно-бюрократические</a:t>
            </a:r>
          </a:p>
          <a:p>
            <a:pPr lvl="1"/>
            <a:r>
              <a:rPr lang="ru-RU" sz="2000" dirty="0" smtClean="0"/>
              <a:t>Качество управленческих институтов (</a:t>
            </a:r>
            <a:r>
              <a:rPr lang="en-US" sz="2000" dirty="0" smtClean="0"/>
              <a:t>WGI)</a:t>
            </a:r>
            <a:endParaRPr lang="ru-RU" sz="2000" dirty="0" smtClean="0"/>
          </a:p>
          <a:p>
            <a:pPr lvl="1"/>
            <a:r>
              <a:rPr lang="ru-RU" sz="2000" dirty="0" smtClean="0"/>
              <a:t>Показатель теневой экономики (ООН)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78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Верхние 20 и нижние 20 стран в рейтинге государственной состоятельности</a:t>
            </a:r>
            <a:endParaRPr lang="ru-R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527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2800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361576"/>
              </p:ext>
            </p:extLst>
          </p:nvPr>
        </p:nvGraphicFramePr>
        <p:xfrm>
          <a:off x="1331641" y="1417636"/>
          <a:ext cx="6336703" cy="5048700"/>
        </p:xfrm>
        <a:graphic>
          <a:graphicData uri="http://schemas.openxmlformats.org/drawingml/2006/table">
            <a:tbl>
              <a:tblPr firstCol="1" bandRow="1" bandCol="1">
                <a:tableStyleId>{5C22544A-7EE6-4342-B048-85BDC9FD1C3A}</a:tableStyleId>
              </a:tblPr>
              <a:tblGrid>
                <a:gridCol w="2551913">
                  <a:extLst>
                    <a:ext uri="{9D8B030D-6E8A-4147-A177-3AD203B41FA5}">
                      <a16:colId xmlns:a16="http://schemas.microsoft.com/office/drawing/2014/main" val="2969943294"/>
                    </a:ext>
                  </a:extLst>
                </a:gridCol>
                <a:gridCol w="869190">
                  <a:extLst>
                    <a:ext uri="{9D8B030D-6E8A-4147-A177-3AD203B41FA5}">
                      <a16:colId xmlns:a16="http://schemas.microsoft.com/office/drawing/2014/main" val="362859949"/>
                    </a:ext>
                  </a:extLst>
                </a:gridCol>
                <a:gridCol w="2159252">
                  <a:extLst>
                    <a:ext uri="{9D8B030D-6E8A-4147-A177-3AD203B41FA5}">
                      <a16:colId xmlns:a16="http://schemas.microsoft.com/office/drawing/2014/main" val="527133251"/>
                    </a:ext>
                  </a:extLst>
                </a:gridCol>
                <a:gridCol w="756348">
                  <a:extLst>
                    <a:ext uri="{9D8B030D-6E8A-4147-A177-3AD203B41FA5}">
                      <a16:colId xmlns:a16="http://schemas.microsoft.com/office/drawing/2014/main" val="455463737"/>
                    </a:ext>
                  </a:extLst>
                </a:gridCol>
              </a:tblGrid>
              <a:tr h="2523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Страны-«лидеры»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Баллы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Страны-«неудачники»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Баллы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783598792"/>
                  </a:ext>
                </a:extLst>
              </a:tr>
              <a:tr h="244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Норвегия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9.78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Нигерия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2.46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834458320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9.72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Гаити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2.56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063338639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Израиль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9.68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Конго (ДР)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2.59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851354048"/>
                  </a:ext>
                </a:extLst>
              </a:tr>
              <a:tr h="244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Австралия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9.29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Эритрея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2.77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497549672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США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9.27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Мьянма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2.98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247018806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Швеция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9.11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Сальвадор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3.18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144797920"/>
                  </a:ext>
                </a:extLst>
              </a:tr>
              <a:tr h="244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Финляндия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9.10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Мадагаскар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3.28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694671548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Франция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8.97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Зимбабве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3.30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857951709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Новая Зеландия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Гватемала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3.37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562665603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Великобритания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8.83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Гвинея-Биссау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3.32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612130507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ОАЭ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8.63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Ливия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3.39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222404934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Катар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8.61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Чад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3.53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59103280"/>
                  </a:ext>
                </a:extLst>
              </a:tr>
              <a:tr h="244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Канада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8.53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Сьерра-Леоне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3.58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903092518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Сингапур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8.43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Коморские острова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3.77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979516371"/>
                  </a:ext>
                </a:extLst>
              </a:tr>
              <a:tr h="244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Люксембург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8.42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Бангладеш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3.77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660853715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Австрия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8.37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Йемен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3.77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4158131191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Бельгия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8.36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Бурунди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3.90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891084332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Нидерланды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8.31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Экваториальная Гвинея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3.94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68127076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Исландия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Танзания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4.05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366893958"/>
                  </a:ext>
                </a:extLst>
              </a:tr>
              <a:tr h="244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Германия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Габон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4.09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255650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42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/>
              <a:t>5</a:t>
            </a:r>
            <a:r>
              <a:rPr lang="ru-RU" sz="3200" b="1" smtClean="0"/>
              <a:t>. </a:t>
            </a:r>
            <a:r>
              <a:rPr lang="ru-RU" sz="3200" b="1" dirty="0" smtClean="0"/>
              <a:t>Национальная мощь государства</a:t>
            </a:r>
            <a:endParaRPr lang="ru-R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584" y="1700808"/>
            <a:ext cx="7128792" cy="502066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Вспомним </a:t>
            </a:r>
            <a:r>
              <a:rPr lang="en-US" sz="2400" dirty="0" smtClean="0"/>
              <a:t>power</a:t>
            </a:r>
            <a:r>
              <a:rPr lang="ru-RU" sz="2400" dirty="0" smtClean="0"/>
              <a:t>, мощь, сила, власть…</a:t>
            </a:r>
          </a:p>
          <a:p>
            <a:r>
              <a:rPr lang="ru-RU" sz="2400" dirty="0" smtClean="0"/>
              <a:t>Способность оказывать влияние разными способами</a:t>
            </a:r>
          </a:p>
          <a:p>
            <a:r>
              <a:rPr lang="ru-RU" sz="2400" dirty="0" smtClean="0"/>
              <a:t>Непрямая зависимость мощи и влияния</a:t>
            </a:r>
          </a:p>
          <a:p>
            <a:r>
              <a:rPr lang="ru-RU" sz="2400" dirty="0" smtClean="0"/>
              <a:t>Динамичность компонентов мощи</a:t>
            </a:r>
          </a:p>
          <a:p>
            <a:r>
              <a:rPr lang="ru-RU" sz="2400" dirty="0" smtClean="0"/>
              <a:t>Экспертные оценки и количественные измерения - проблема</a:t>
            </a:r>
          </a:p>
          <a:p>
            <a:endParaRPr lang="ru-RU" sz="2400" dirty="0" smtClean="0"/>
          </a:p>
          <a:p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7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Индексы национальной мощи</a:t>
            </a:r>
            <a:endParaRPr lang="ru-R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527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u="sng" dirty="0" smtClean="0"/>
              <a:t>Предшественники</a:t>
            </a:r>
            <a:r>
              <a:rPr lang="ru-RU" sz="2400" dirty="0" smtClean="0"/>
              <a:t>:</a:t>
            </a:r>
          </a:p>
          <a:p>
            <a:r>
              <a:rPr lang="en-US" sz="2400" b="1" dirty="0" smtClean="0"/>
              <a:t>F. German </a:t>
            </a:r>
            <a:r>
              <a:rPr lang="en-US" sz="2400" dirty="0" smtClean="0"/>
              <a:t>(1960) – </a:t>
            </a:r>
            <a:r>
              <a:rPr lang="ru-RU" sz="2400" dirty="0" smtClean="0"/>
              <a:t>Компоненты национальной мощи:</a:t>
            </a:r>
          </a:p>
          <a:p>
            <a:pPr marL="0" indent="0">
              <a:buNone/>
            </a:pPr>
            <a:r>
              <a:rPr lang="ru-RU" sz="2400" dirty="0"/>
              <a:t>н</a:t>
            </a:r>
            <a:r>
              <a:rPr lang="ru-RU" sz="2400" dirty="0" smtClean="0"/>
              <a:t>ациональная экономика + территория + население + военный потенциал</a:t>
            </a:r>
          </a:p>
          <a:p>
            <a:r>
              <a:rPr lang="en-US" sz="2400" b="1" dirty="0" smtClean="0"/>
              <a:t>R. Cline </a:t>
            </a:r>
            <a:r>
              <a:rPr lang="en-US" sz="2400" dirty="0" smtClean="0"/>
              <a:t>(1977)</a:t>
            </a:r>
            <a:r>
              <a:rPr lang="ru-RU" sz="2400" dirty="0" smtClean="0"/>
              <a:t>: население + территория + экономика + военная способность Х (</a:t>
            </a:r>
            <a:r>
              <a:rPr lang="ru-RU" sz="2400" b="1" dirty="0" smtClean="0"/>
              <a:t>стратегия + воля</a:t>
            </a:r>
            <a:r>
              <a:rPr lang="en-US" sz="2400" b="1" dirty="0" smtClean="0"/>
              <a:t> – NB!</a:t>
            </a:r>
            <a:r>
              <a:rPr lang="ru-RU" sz="2400" dirty="0" smtClean="0"/>
              <a:t>)</a:t>
            </a:r>
          </a:p>
          <a:p>
            <a:r>
              <a:rPr lang="en-US" sz="2400" b="1" dirty="0" smtClean="0"/>
              <a:t>J. Singer </a:t>
            </a:r>
            <a:r>
              <a:rPr lang="en-US" sz="2400" dirty="0" smtClean="0"/>
              <a:t>(CINC, 1963, Correlates of War</a:t>
            </a:r>
            <a:r>
              <a:rPr lang="ru-RU" sz="2400" dirty="0" smtClean="0"/>
              <a:t> – </a:t>
            </a:r>
            <a:r>
              <a:rPr lang="en-US" sz="2400" dirty="0" smtClean="0"/>
              <a:t>NB!</a:t>
            </a:r>
            <a:r>
              <a:rPr lang="ru-RU" sz="2400" dirty="0" smtClean="0"/>
              <a:t>)</a:t>
            </a:r>
            <a:r>
              <a:rPr lang="en-US" sz="2400" dirty="0" smtClean="0"/>
              <a:t>: </a:t>
            </a:r>
            <a:r>
              <a:rPr lang="ru-RU" sz="2400" dirty="0" smtClean="0"/>
              <a:t>население (% от мирового) + % городского населения + производство чугуна и стали + потребление энергии + военные расходы (доля от мировых) + численность вооруженных сил</a:t>
            </a:r>
          </a:p>
          <a:p>
            <a:r>
              <a:rPr lang="ru-RU" sz="2400" dirty="0" smtClean="0"/>
              <a:t>Многие недостатки </a:t>
            </a:r>
            <a:r>
              <a:rPr lang="en-US" sz="2400" dirty="0" smtClean="0"/>
              <a:t>Composite Inde</a:t>
            </a:r>
            <a:r>
              <a:rPr lang="en-US" sz="2400" dirty="0"/>
              <a:t>x</a:t>
            </a:r>
            <a:r>
              <a:rPr lang="en-US" sz="2400" dirty="0" smtClean="0"/>
              <a:t> of National Capability</a:t>
            </a:r>
            <a:r>
              <a:rPr lang="ru-RU" sz="2400" dirty="0" smtClean="0"/>
              <a:t> (средний % </a:t>
            </a:r>
            <a:r>
              <a:rPr lang="ru-RU" sz="2400" smtClean="0"/>
              <a:t>устаревших показателей), но и по </a:t>
            </a:r>
            <a:r>
              <a:rPr lang="ru-RU" sz="2400" dirty="0" smtClean="0"/>
              <a:t>сей день распространен</a:t>
            </a: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72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Индекс национальной мощи (проект НИУ ВШЭ/МГИМО, данные 1992-2020)</a:t>
            </a:r>
            <a:endParaRPr lang="ru-R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36691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/>
              <a:t>Экономические показател</a:t>
            </a:r>
            <a:r>
              <a:rPr lang="ru-RU" sz="2400" dirty="0" smtClean="0"/>
              <a:t>и (долевые по ППС)</a:t>
            </a:r>
          </a:p>
          <a:p>
            <a:pPr lvl="1"/>
            <a:r>
              <a:rPr lang="ru-RU" sz="2000" dirty="0" smtClean="0"/>
              <a:t>Доля ВВП от мировой</a:t>
            </a:r>
          </a:p>
          <a:p>
            <a:pPr lvl="1"/>
            <a:r>
              <a:rPr lang="ru-RU" sz="2000" dirty="0" smtClean="0"/>
              <a:t>Экспорт товаров</a:t>
            </a:r>
          </a:p>
          <a:p>
            <a:pPr lvl="1"/>
            <a:r>
              <a:rPr lang="ru-RU" sz="2000" dirty="0" smtClean="0"/>
              <a:t>НИОКР</a:t>
            </a:r>
          </a:p>
          <a:p>
            <a:pPr lvl="1"/>
            <a:r>
              <a:rPr lang="ru-RU" sz="2000" dirty="0" smtClean="0"/>
              <a:t>Электроэнергия</a:t>
            </a:r>
          </a:p>
          <a:p>
            <a:r>
              <a:rPr lang="ru-RU" sz="2400" b="1" dirty="0" smtClean="0"/>
              <a:t>Военно-силовые</a:t>
            </a:r>
          </a:p>
          <a:p>
            <a:pPr lvl="1"/>
            <a:r>
              <a:rPr lang="ru-RU" sz="2000" dirty="0" smtClean="0"/>
              <a:t>Доля в мировых вооружениях</a:t>
            </a:r>
          </a:p>
          <a:p>
            <a:pPr lvl="1"/>
            <a:r>
              <a:rPr lang="ru-RU" sz="2000" dirty="0" smtClean="0"/>
              <a:t>Доля в мировых военных расходах</a:t>
            </a:r>
          </a:p>
          <a:p>
            <a:pPr lvl="1"/>
            <a:r>
              <a:rPr lang="ru-RU" sz="2000" dirty="0" smtClean="0"/>
              <a:t>Стратегические ядерные боезаряды</a:t>
            </a:r>
          </a:p>
          <a:p>
            <a:r>
              <a:rPr lang="ru-RU" sz="2400" b="1" dirty="0" smtClean="0"/>
              <a:t>Природные</a:t>
            </a:r>
          </a:p>
          <a:p>
            <a:pPr lvl="1"/>
            <a:r>
              <a:rPr lang="ru-RU" sz="2000" dirty="0" smtClean="0"/>
              <a:t>Территория</a:t>
            </a:r>
          </a:p>
          <a:p>
            <a:pPr lvl="1"/>
            <a:r>
              <a:rPr lang="ru-RU" sz="2000" dirty="0" smtClean="0"/>
              <a:t>Население</a:t>
            </a:r>
          </a:p>
          <a:p>
            <a:pPr lvl="1"/>
            <a:r>
              <a:rPr lang="ru-RU" sz="2000" dirty="0" smtClean="0"/>
              <a:t>Добыча сырой нефти</a:t>
            </a:r>
          </a:p>
          <a:p>
            <a:pPr lvl="1"/>
            <a:r>
              <a:rPr lang="ru-RU" sz="2000" dirty="0" smtClean="0"/>
              <a:t>Добыча природного газа</a:t>
            </a:r>
          </a:p>
          <a:p>
            <a:r>
              <a:rPr lang="ru-RU" sz="2400" b="1" dirty="0" smtClean="0"/>
              <a:t>Институциональные</a:t>
            </a:r>
          </a:p>
          <a:p>
            <a:r>
              <a:rPr lang="ru-RU" sz="2400" b="1" dirty="0" smtClean="0"/>
              <a:t>Научно-технические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40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Продолжение</a:t>
            </a:r>
            <a:endParaRPr lang="ru-R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36691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Институциональные</a:t>
            </a:r>
          </a:p>
          <a:p>
            <a:pPr lvl="1"/>
            <a:r>
              <a:rPr lang="ru-RU" sz="2000" dirty="0" smtClean="0"/>
              <a:t>Продолжительность членства в ООН</a:t>
            </a:r>
          </a:p>
          <a:p>
            <a:pPr lvl="1"/>
            <a:r>
              <a:rPr lang="ru-RU" sz="2000" dirty="0" smtClean="0"/>
              <a:t>Доля голосов в МВФ (проблема!)</a:t>
            </a:r>
          </a:p>
          <a:p>
            <a:r>
              <a:rPr lang="ru-RU" sz="2400" b="1" dirty="0" smtClean="0"/>
              <a:t>Научно-технические («мягкая сила»)</a:t>
            </a:r>
          </a:p>
          <a:p>
            <a:pPr lvl="1"/>
            <a:r>
              <a:rPr lang="ru-RU" sz="2000" dirty="0" smtClean="0"/>
              <a:t>Патенты резидентов</a:t>
            </a:r>
          </a:p>
          <a:p>
            <a:pPr lvl="1"/>
            <a:r>
              <a:rPr lang="ru-RU" sz="2000" dirty="0" smtClean="0"/>
              <a:t>Патенты нерезидентов</a:t>
            </a:r>
          </a:p>
          <a:p>
            <a:pPr lvl="1"/>
            <a:r>
              <a:rPr lang="ru-RU" sz="2000" dirty="0" smtClean="0"/>
              <a:t>Доля научных публикаций в мире (проблема!)</a:t>
            </a:r>
          </a:p>
          <a:p>
            <a:pPr lvl="1"/>
            <a:r>
              <a:rPr lang="ru-RU" sz="2000" dirty="0" smtClean="0"/>
              <a:t>Численность Нобелевских премий (без мира и литературы)</a:t>
            </a:r>
          </a:p>
          <a:p>
            <a:pPr lvl="1"/>
            <a:endParaRPr lang="ru-RU" sz="20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84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Рейтинг национальной мощи для трех временных срезов (</a:t>
            </a:r>
            <a:r>
              <a:rPr lang="en-US" sz="3200" b="1" dirty="0" smtClean="0"/>
              <a:t>top 12)</a:t>
            </a:r>
            <a:endParaRPr lang="ru-RU" sz="32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335586"/>
              </p:ext>
            </p:extLst>
          </p:nvPr>
        </p:nvGraphicFramePr>
        <p:xfrm>
          <a:off x="827585" y="1700796"/>
          <a:ext cx="7416823" cy="4995439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445485">
                  <a:extLst>
                    <a:ext uri="{9D8B030D-6E8A-4147-A177-3AD203B41FA5}">
                      <a16:colId xmlns:a16="http://schemas.microsoft.com/office/drawing/2014/main" val="3344154673"/>
                    </a:ext>
                  </a:extLst>
                </a:gridCol>
                <a:gridCol w="1599157">
                  <a:extLst>
                    <a:ext uri="{9D8B030D-6E8A-4147-A177-3AD203B41FA5}">
                      <a16:colId xmlns:a16="http://schemas.microsoft.com/office/drawing/2014/main" val="1652872054"/>
                    </a:ext>
                  </a:extLst>
                </a:gridCol>
                <a:gridCol w="667378">
                  <a:extLst>
                    <a:ext uri="{9D8B030D-6E8A-4147-A177-3AD203B41FA5}">
                      <a16:colId xmlns:a16="http://schemas.microsoft.com/office/drawing/2014/main" val="1915585017"/>
                    </a:ext>
                  </a:extLst>
                </a:gridCol>
                <a:gridCol w="1502238">
                  <a:extLst>
                    <a:ext uri="{9D8B030D-6E8A-4147-A177-3AD203B41FA5}">
                      <a16:colId xmlns:a16="http://schemas.microsoft.com/office/drawing/2014/main" val="1536896433"/>
                    </a:ext>
                  </a:extLst>
                </a:gridCol>
                <a:gridCol w="850164">
                  <a:extLst>
                    <a:ext uri="{9D8B030D-6E8A-4147-A177-3AD203B41FA5}">
                      <a16:colId xmlns:a16="http://schemas.microsoft.com/office/drawing/2014/main" val="84666176"/>
                    </a:ext>
                  </a:extLst>
                </a:gridCol>
                <a:gridCol w="1560049">
                  <a:extLst>
                    <a:ext uri="{9D8B030D-6E8A-4147-A177-3AD203B41FA5}">
                      <a16:colId xmlns:a16="http://schemas.microsoft.com/office/drawing/2014/main" val="3313829818"/>
                    </a:ext>
                  </a:extLst>
                </a:gridCol>
                <a:gridCol w="792352">
                  <a:extLst>
                    <a:ext uri="{9D8B030D-6E8A-4147-A177-3AD203B41FA5}">
                      <a16:colId xmlns:a16="http://schemas.microsoft.com/office/drawing/2014/main" val="1487722419"/>
                    </a:ext>
                  </a:extLst>
                </a:gridCol>
              </a:tblGrid>
              <a:tr h="371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</a:rPr>
                        <a:t>№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</a:rPr>
                        <a:t>1992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2006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>
                          <a:effectLst/>
                        </a:rPr>
                        <a:t>2020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467089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1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США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12,61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США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11,273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США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10,630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5490244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2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Россия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4,653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Китай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3,855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Китай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7,960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8657068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3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Япония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4,420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Россия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3,180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Россия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3,281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600013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4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Великобритания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2,505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Великобритания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2,327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Великобритания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2,219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0833756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5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Германия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2,397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Япония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2,218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Германия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1,696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9714415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6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Китай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1,732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Германия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1,943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Япония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1,570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1398046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7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Франция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1,697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Франция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1,606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Франция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1,531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3871207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8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Индия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1,138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Индия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1,179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Индия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1,437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503302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9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Канада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1,004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Канада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0,831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Республика Корея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0,793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8233991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10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Италия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0,598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Республика Корея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0,672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Канада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0,627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1296936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11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Саудовская Аравия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0,503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Бразилия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0,553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Бразилия	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0,520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062962"/>
                  </a:ext>
                </a:extLst>
              </a:tr>
              <a:tr h="3711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effectLst/>
                        </a:rPr>
                        <a:t>12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Республика Корея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0,382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Италия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0,438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>
                          <a:effectLst/>
                        </a:rPr>
                        <a:t>Италия	</a:t>
                      </a:r>
                      <a:endParaRPr lang="ru-RU" sz="14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593215" algn="r"/>
                        </a:tabLst>
                      </a:pPr>
                      <a:r>
                        <a:rPr lang="ru-RU" sz="1400" b="1" kern="100" dirty="0">
                          <a:effectLst/>
                        </a:rPr>
                        <a:t>0,371</a:t>
                      </a:r>
                      <a:endParaRPr lang="ru-RU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504867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48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Динамика национальной мощи трех лидеров рейтинга (1992-2020)</a:t>
            </a:r>
            <a:endParaRPr lang="ru-RU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2816"/>
            <a:ext cx="7488832" cy="45835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493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Динамика национальной мощи «новых игроков» (1992-2020)</a:t>
            </a:r>
            <a:endParaRPr lang="ru-RU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7" name="Объект 6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7638"/>
            <a:ext cx="7344816" cy="4603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2409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План лекции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600200"/>
            <a:ext cx="7344816" cy="475615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Разновидности современных государств и проблемы их измерения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Рейтинг «слабости» государств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Рейтинг качества управленческих институтов (</a:t>
            </a:r>
            <a:r>
              <a:rPr lang="en-US" sz="2400" b="1" dirty="0" smtClean="0"/>
              <a:t>WGI)</a:t>
            </a:r>
          </a:p>
          <a:p>
            <a:pPr marL="0" indent="0">
              <a:buNone/>
            </a:pPr>
            <a:endParaRPr lang="ru-RU" sz="2400" b="1" dirty="0"/>
          </a:p>
          <a:p>
            <a:r>
              <a:rPr lang="ru-RU" sz="2400" b="1" dirty="0" smtClean="0"/>
              <a:t>Рейтинг государственной состоятельности</a:t>
            </a:r>
          </a:p>
          <a:p>
            <a:pPr marL="0" indent="0">
              <a:buNone/>
            </a:pPr>
            <a:endParaRPr lang="ru-RU" sz="2400" b="1" dirty="0" smtClean="0"/>
          </a:p>
          <a:p>
            <a:r>
              <a:rPr lang="ru-RU" sz="2400" b="1" dirty="0" smtClean="0"/>
              <a:t>Рейтинг национальной мощи</a:t>
            </a:r>
            <a:endParaRPr lang="ru-RU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041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Динамика национальной мощи государств </a:t>
            </a:r>
            <a:r>
              <a:rPr lang="en-US" sz="3200" b="1" dirty="0" smtClean="0"/>
              <a:t>G7 </a:t>
            </a:r>
            <a:r>
              <a:rPr lang="ru-RU" sz="3200" b="1" dirty="0" smtClean="0"/>
              <a:t>(без США), 1992-2020</a:t>
            </a:r>
            <a:endParaRPr lang="ru-RU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20</a:t>
            </a:fld>
            <a:endParaRPr lang="ru-RU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00808"/>
            <a:ext cx="7200800" cy="46555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1328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Исследования продолжаются!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 flipV="1">
            <a:off x="722313" y="4406900"/>
            <a:ext cx="77724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33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3969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1</a:t>
            </a:r>
            <a:r>
              <a:rPr lang="ru-RU" sz="3600" b="1" dirty="0" smtClean="0"/>
              <a:t>. Разновидности современных государств и проблемы их измерения</a:t>
            </a:r>
            <a:endParaRPr lang="ru-RU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340768"/>
            <a:ext cx="8352928" cy="5760640"/>
          </a:xfrm>
        </p:spPr>
        <p:txBody>
          <a:bodyPr>
            <a:normAutofit/>
          </a:bodyPr>
          <a:lstStyle/>
          <a:p>
            <a:r>
              <a:rPr lang="ru-RU" sz="2400" u="sng" dirty="0" smtClean="0"/>
              <a:t>Разные типы государств </a:t>
            </a:r>
            <a:r>
              <a:rPr lang="ru-RU" sz="2400" dirty="0" smtClean="0"/>
              <a:t>и государственных образований в синхронной и диахронной перспективах</a:t>
            </a:r>
          </a:p>
          <a:p>
            <a:r>
              <a:rPr lang="ru-RU" sz="2400" dirty="0" smtClean="0"/>
              <a:t>193 члена ООН – </a:t>
            </a:r>
            <a:r>
              <a:rPr lang="en-US" sz="2400" dirty="0" smtClean="0"/>
              <a:t>de jure </a:t>
            </a:r>
            <a:r>
              <a:rPr lang="ru-RU" sz="2400" dirty="0" smtClean="0"/>
              <a:t>все равны в своем суверенитете, </a:t>
            </a:r>
            <a:r>
              <a:rPr lang="en-US" sz="2400" dirty="0" smtClean="0"/>
              <a:t>de facto </a:t>
            </a:r>
            <a:r>
              <a:rPr lang="ru-RU" sz="2400" dirty="0" smtClean="0"/>
              <a:t>очень разные по своей природе и характеристикам. Сложная история. </a:t>
            </a:r>
            <a:r>
              <a:rPr lang="ru-RU" sz="2400" u="sng" dirty="0" smtClean="0"/>
              <a:t>Общее и специфическое</a:t>
            </a:r>
            <a:r>
              <a:rPr lang="ru-RU" sz="2400" dirty="0" smtClean="0"/>
              <a:t>: как можно сравнивать?</a:t>
            </a:r>
          </a:p>
          <a:p>
            <a:r>
              <a:rPr lang="ru-RU" sz="2400" dirty="0" smtClean="0"/>
              <a:t>«</a:t>
            </a:r>
            <a:r>
              <a:rPr lang="ru-RU" sz="2400" u="sng" dirty="0" smtClean="0"/>
              <a:t>Сверхдержавы</a:t>
            </a:r>
            <a:r>
              <a:rPr lang="ru-RU" sz="2400" dirty="0" smtClean="0"/>
              <a:t>», «</a:t>
            </a:r>
            <a:r>
              <a:rPr lang="ru-RU" sz="2400" u="sng" dirty="0" smtClean="0"/>
              <a:t>великие</a:t>
            </a:r>
            <a:r>
              <a:rPr lang="ru-RU" sz="2400" dirty="0" smtClean="0"/>
              <a:t>», «</a:t>
            </a:r>
            <a:r>
              <a:rPr lang="ru-RU" sz="2400" u="sng" dirty="0" smtClean="0"/>
              <a:t>рядовые</a:t>
            </a:r>
            <a:r>
              <a:rPr lang="ru-RU" sz="2400" dirty="0" smtClean="0"/>
              <a:t>», «</a:t>
            </a:r>
            <a:r>
              <a:rPr lang="ru-RU" sz="2400" u="sng" dirty="0" smtClean="0"/>
              <a:t>малые</a:t>
            </a:r>
            <a:r>
              <a:rPr lang="ru-RU" sz="2400" dirty="0" smtClean="0"/>
              <a:t>», «</a:t>
            </a:r>
            <a:r>
              <a:rPr lang="ru-RU" sz="2400" u="sng" dirty="0" smtClean="0"/>
              <a:t>слабые</a:t>
            </a:r>
            <a:r>
              <a:rPr lang="ru-RU" sz="2400" dirty="0" smtClean="0"/>
              <a:t>» и пр. </a:t>
            </a:r>
          </a:p>
          <a:p>
            <a:r>
              <a:rPr lang="ru-RU" sz="2400" dirty="0" smtClean="0"/>
              <a:t>«</a:t>
            </a:r>
            <a:r>
              <a:rPr lang="ru-RU" sz="2400" u="sng" dirty="0" smtClean="0"/>
              <a:t>Иные государства</a:t>
            </a:r>
            <a:r>
              <a:rPr lang="ru-RU" sz="2400" dirty="0" smtClean="0"/>
              <a:t>»: 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непризнанные и частично признанные, зависимые 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территории, несостоятельные государства и др.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8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1"/>
            <a:ext cx="8229600" cy="864097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Непризнанные и частично признанные государства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544616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Часто обладают почти всеми или многими государственными признаками (территория, население, органы власти, вооруженные силы и др.), но по разным причинам не являются членами ООН. Разные условия «</a:t>
            </a:r>
            <a:r>
              <a:rPr lang="ru-RU" sz="2400" dirty="0" err="1" smtClean="0"/>
              <a:t>самопровозглашения</a:t>
            </a:r>
            <a:r>
              <a:rPr lang="ru-RU" sz="2400" dirty="0" smtClean="0"/>
              <a:t>»</a:t>
            </a:r>
          </a:p>
          <a:p>
            <a:r>
              <a:rPr lang="ru-RU" sz="2400" dirty="0" smtClean="0"/>
              <a:t>Их суверенитет оспаривается, они не имеют или имеют частичное дипломатическое признание</a:t>
            </a:r>
          </a:p>
          <a:p>
            <a:r>
              <a:rPr lang="ru-RU" sz="2400" dirty="0" smtClean="0"/>
              <a:t>Несколько десятков: </a:t>
            </a:r>
            <a:r>
              <a:rPr lang="ru-RU" sz="2400" dirty="0" err="1" smtClean="0"/>
              <a:t>Сомалиленд</a:t>
            </a:r>
            <a:r>
              <a:rPr lang="ru-RU" sz="2400" dirty="0" smtClean="0"/>
              <a:t>, Мальтийский орден, </a:t>
            </a:r>
            <a:r>
              <a:rPr lang="ru-RU" sz="2400" dirty="0" err="1" smtClean="0"/>
              <a:t>Халистан</a:t>
            </a:r>
            <a:r>
              <a:rPr lang="ru-RU" sz="2400" dirty="0" smtClean="0"/>
              <a:t>, Китайская Республика (Тайвань),Турецкая Республика Северного Кипра, Приднестровская Молдавская Республика, Нагорно-Карабахская Республика, Республика Абхазия, Республика Южная Осетия, Донецкая </a:t>
            </a:r>
            <a:r>
              <a:rPr lang="ru-RU" sz="2400" dirty="0"/>
              <a:t>Н</a:t>
            </a:r>
            <a:r>
              <a:rPr lang="ru-RU" sz="2400" dirty="0" smtClean="0"/>
              <a:t>ародная Республика, Луганская Народная Республика и др. (Иногда в литературе – до 120)</a:t>
            </a:r>
          </a:p>
          <a:p>
            <a:r>
              <a:rPr lang="ru-RU" sz="2400" dirty="0" smtClean="0"/>
              <a:t>Есть разные проблемы с всеобщим признанием у Израиля, КНР, КНДР, Республикой Корея, Республики Косово и др.</a:t>
            </a:r>
          </a:p>
          <a:p>
            <a:r>
              <a:rPr lang="ru-RU" sz="2400" dirty="0" smtClean="0"/>
              <a:t>Проблема Палестины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89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2. Рейтинг</a:t>
            </a:r>
            <a:r>
              <a:rPr lang="en-US" sz="3600" b="1" dirty="0" smtClean="0"/>
              <a:t> </a:t>
            </a:r>
            <a:r>
              <a:rPr lang="ru-RU" sz="3600" b="1" dirty="0" smtClean="0"/>
              <a:t>«</a:t>
            </a:r>
            <a:r>
              <a:rPr lang="ru-RU" sz="3200" b="1" dirty="0" smtClean="0"/>
              <a:t>слабости</a:t>
            </a:r>
            <a:r>
              <a:rPr lang="ru-RU" sz="3600" b="1" dirty="0" smtClean="0"/>
              <a:t>» государств </a:t>
            </a:r>
            <a:endParaRPr lang="ru-RU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1845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dirty="0" smtClean="0"/>
              <a:t>Степени «силы» и «слабости» государств – как измерить? Контроль государства</a:t>
            </a:r>
          </a:p>
          <a:p>
            <a:pPr>
              <a:lnSpc>
                <a:spcPct val="90000"/>
              </a:lnSpc>
            </a:pPr>
            <a:r>
              <a:rPr lang="en-US" sz="2400" u="sng" dirty="0" smtClean="0"/>
              <a:t>Fragile (Failed) States</a:t>
            </a:r>
            <a:r>
              <a:rPr lang="ru-RU" sz="2400" u="sng" dirty="0" smtClean="0"/>
              <a:t> </a:t>
            </a:r>
            <a:r>
              <a:rPr lang="en-US" sz="2400" u="sng" dirty="0" smtClean="0"/>
              <a:t>Index</a:t>
            </a:r>
            <a:r>
              <a:rPr lang="ru-RU" sz="2400" dirty="0" smtClean="0"/>
              <a:t>- американский Фонд мира  журнал </a:t>
            </a:r>
            <a:r>
              <a:rPr lang="en-US" sz="2400" dirty="0" smtClean="0"/>
              <a:t>Foreign Policy</a:t>
            </a:r>
            <a:r>
              <a:rPr lang="ru-RU" sz="2400" dirty="0" smtClean="0"/>
              <a:t> (с 2005 г.)</a:t>
            </a:r>
            <a:endParaRPr lang="ru-RU" sz="2400" u="sng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400" b="1" dirty="0" smtClean="0"/>
          </a:p>
          <a:p>
            <a:pPr marL="0" indent="0">
              <a:buNone/>
            </a:pPr>
            <a:endParaRPr lang="en-US" sz="2800" b="1" dirty="0" smtClean="0"/>
          </a:p>
          <a:p>
            <a:endParaRPr lang="en-US" sz="2800" b="1" dirty="0" smtClean="0"/>
          </a:p>
          <a:p>
            <a:endParaRPr lang="ru-RU" sz="28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780928"/>
            <a:ext cx="5832648" cy="377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91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Индекс «слабых» (</a:t>
            </a:r>
            <a:r>
              <a:rPr lang="en-US" sz="3600" b="1" dirty="0" smtClean="0">
                <a:solidFill>
                  <a:prstClr val="black"/>
                </a:solidFill>
              </a:rPr>
              <a:t>Fragile) </a:t>
            </a:r>
            <a:r>
              <a:rPr lang="ru-RU" sz="3600" b="1" dirty="0" smtClean="0">
                <a:solidFill>
                  <a:prstClr val="black"/>
                </a:solidFill>
              </a:rPr>
              <a:t>государств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5544615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Оценивается эффективность системы государственного управления, в том числе контроль над собственной территорией, демографической, экономической, социальной и политической ситуацией в стране, включая международные отношения</a:t>
            </a:r>
          </a:p>
          <a:p>
            <a:r>
              <a:rPr lang="ru-RU" sz="2400" dirty="0" smtClean="0"/>
              <a:t>Параметры:</a:t>
            </a:r>
          </a:p>
          <a:p>
            <a:pPr lvl="1"/>
            <a:r>
              <a:rPr lang="ru-RU" sz="1600" dirty="0" smtClean="0"/>
              <a:t>Территория</a:t>
            </a:r>
          </a:p>
          <a:p>
            <a:pPr lvl="1"/>
            <a:r>
              <a:rPr lang="ru-RU" sz="1600" dirty="0" smtClean="0"/>
              <a:t>Эмиграция</a:t>
            </a:r>
          </a:p>
          <a:p>
            <a:pPr lvl="1"/>
            <a:r>
              <a:rPr lang="ru-RU" sz="1600" dirty="0" smtClean="0"/>
              <a:t>Экономическое неравенство</a:t>
            </a:r>
          </a:p>
          <a:p>
            <a:pPr lvl="1"/>
            <a:r>
              <a:rPr lang="ru-RU" sz="1600" dirty="0" smtClean="0"/>
              <a:t>Криминализация</a:t>
            </a:r>
            <a:endParaRPr lang="en-US" sz="1600" dirty="0" smtClean="0"/>
          </a:p>
          <a:p>
            <a:pPr lvl="1"/>
            <a:r>
              <a:rPr lang="ru-RU" sz="1600" dirty="0" smtClean="0"/>
              <a:t>Раздробленность в элите и силовых структурах</a:t>
            </a:r>
          </a:p>
          <a:p>
            <a:pPr lvl="1"/>
            <a:r>
              <a:rPr lang="ru-RU" sz="1600" dirty="0" smtClean="0"/>
              <a:t>Беженцы</a:t>
            </a:r>
          </a:p>
          <a:p>
            <a:pPr lvl="1"/>
            <a:r>
              <a:rPr lang="ru-RU" sz="1600" dirty="0" smtClean="0"/>
              <a:t>Реваншистские настроения</a:t>
            </a:r>
          </a:p>
          <a:p>
            <a:pPr lvl="1"/>
            <a:r>
              <a:rPr lang="ru-RU" sz="1600" dirty="0" smtClean="0"/>
              <a:t>Государственные услуги</a:t>
            </a:r>
          </a:p>
          <a:p>
            <a:pPr lvl="1"/>
            <a:r>
              <a:rPr lang="ru-RU" sz="1600" dirty="0" smtClean="0"/>
              <a:t>Приверженность законам и правам человека</a:t>
            </a:r>
          </a:p>
          <a:p>
            <a:pPr lvl="1"/>
            <a:r>
              <a:rPr lang="ru-RU" sz="1600" dirty="0" smtClean="0"/>
              <a:t>Угрозы внешнего вмешательства</a:t>
            </a:r>
          </a:p>
          <a:p>
            <a:pPr lvl="1"/>
            <a:endParaRPr lang="ru-RU" sz="1600" dirty="0" smtClean="0"/>
          </a:p>
          <a:p>
            <a:pPr lvl="1"/>
            <a:endParaRPr lang="ru-RU" sz="1600" dirty="0" smtClean="0"/>
          </a:p>
          <a:p>
            <a:pPr lvl="1"/>
            <a:endParaRPr lang="ru-RU" sz="2000" dirty="0" smtClean="0"/>
          </a:p>
          <a:p>
            <a:pPr marL="0" indent="0">
              <a:buNone/>
            </a:pPr>
            <a:endParaRPr lang="ru-RU" sz="24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87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Некоторые устойчивые результаты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 рейтингам за 2005-2024 гг. наихудшие показатели у Йемена, Сомали, Южного Судана, Сирии и др. Лучшие – у Финляндии, Норвегии, Швейцарии, Дании… </a:t>
            </a:r>
          </a:p>
          <a:p>
            <a:r>
              <a:rPr lang="ru-RU" sz="2400" dirty="0" smtClean="0"/>
              <a:t>Россия примерно в середине списка – в 2024 г. № 48 (между Джибути и Замбией)</a:t>
            </a:r>
          </a:p>
          <a:p>
            <a:r>
              <a:rPr lang="ru-RU" sz="2400" dirty="0" smtClean="0"/>
              <a:t>США в 2024 г. № 141 (между Барбадосом и Аргентиной)</a:t>
            </a:r>
          </a:p>
          <a:p>
            <a:r>
              <a:rPr lang="ru-RU" sz="2400" dirty="0" smtClean="0"/>
              <a:t>Концептуальные и политические проблемы индекса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7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Примеры из рейтинга 2024 г.</a:t>
            </a:r>
            <a:endParaRPr lang="ru-RU" sz="32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357925"/>
              </p:ext>
            </p:extLst>
          </p:nvPr>
        </p:nvGraphicFramePr>
        <p:xfrm>
          <a:off x="1115616" y="1700805"/>
          <a:ext cx="6840760" cy="4392490"/>
        </p:xfrm>
        <a:graphic>
          <a:graphicData uri="http://schemas.openxmlformats.org/drawingml/2006/table">
            <a:tbl>
              <a:tblPr firstCol="1" bandRow="1" bandCol="1">
                <a:tableStyleId>{5C22544A-7EE6-4342-B048-85BDC9FD1C3A}</a:tableStyleId>
              </a:tblPr>
              <a:tblGrid>
                <a:gridCol w="1710190">
                  <a:extLst>
                    <a:ext uri="{9D8B030D-6E8A-4147-A177-3AD203B41FA5}">
                      <a16:colId xmlns:a16="http://schemas.microsoft.com/office/drawing/2014/main" val="76072689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3964517390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2118428667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1741027570"/>
                    </a:ext>
                  </a:extLst>
                </a:gridCol>
              </a:tblGrid>
              <a:tr h="4845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</a:rPr>
                        <a:t>MAX</a:t>
                      </a:r>
                      <a:endParaRPr lang="en-US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Баллы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>
                          <a:effectLst/>
                        </a:rPr>
                        <a:t>MIN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Баллы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5640143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Сомали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111,30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Нидерданды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19,60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2296037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Судан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109,30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Люксембург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19,50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13869796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Южный Судан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109,00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Канада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18,70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8429149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Сирия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108,10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Ирландия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18,60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36414825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ДР Конго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106,70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Швецария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16,20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2963585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Йемен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106,60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Дания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15,90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6123864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Афганистан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103,90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Новая Зеландия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15,90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34621887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ЦАР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103,90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Грендандия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15,20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6139263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Гаити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103,50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Финляндия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14,30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38088496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Чад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102,70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Норвегия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12,70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1040956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0106250"/>
              </p:ext>
            </p:extLst>
          </p:nvPr>
        </p:nvGraphicFramePr>
        <p:xfrm>
          <a:off x="1115616" y="1700808"/>
          <a:ext cx="6840760" cy="4392490"/>
        </p:xfrm>
        <a:graphic>
          <a:graphicData uri="http://schemas.openxmlformats.org/drawingml/2006/table">
            <a:tbl>
              <a:tblPr firstCol="1" bandRow="1" bandCol="1">
                <a:tableStyleId>{5C22544A-7EE6-4342-B048-85BDC9FD1C3A}</a:tableStyleId>
              </a:tblPr>
              <a:tblGrid>
                <a:gridCol w="1710190">
                  <a:extLst>
                    <a:ext uri="{9D8B030D-6E8A-4147-A177-3AD203B41FA5}">
                      <a16:colId xmlns:a16="http://schemas.microsoft.com/office/drawing/2014/main" val="76072689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3964517390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2118428667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1741027570"/>
                    </a:ext>
                  </a:extLst>
                </a:gridCol>
              </a:tblGrid>
              <a:tr h="4845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MAX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Баллы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u="none" strike="noStrike" dirty="0">
                          <a:effectLst/>
                        </a:rPr>
                        <a:t>MIN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>
                          <a:effectLst/>
                        </a:rPr>
                        <a:t>Баллы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5640143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Сомали</a:t>
                      </a:r>
                      <a:endParaRPr lang="ru-RU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111,30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Нидерданды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19,60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2296037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Судан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109,30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Люксембург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19,50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13869796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Южный Судан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109,00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Канада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18,70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8429149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Сирия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108,10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Ирландия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18,60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36414825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ДР Конго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106,70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Швейцария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16,20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2963585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Йемен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106,60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Дания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15,90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6123864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Афганистан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103,90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Новая Зеландия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15,90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34621887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ЦАР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103,90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 smtClean="0">
                          <a:effectLst/>
                        </a:rPr>
                        <a:t>Гренландия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15,20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6139263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Гаити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103,50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Финляндия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14,30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38088496"/>
                  </a:ext>
                </a:extLst>
              </a:tr>
              <a:tr h="390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Чад</a:t>
                      </a:r>
                      <a:endParaRPr lang="ru-RU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102,70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>
                          <a:effectLst/>
                        </a:rPr>
                        <a:t>Норвегия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u="none" strike="noStrike" dirty="0">
                          <a:effectLst/>
                        </a:rPr>
                        <a:t>12,70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1040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321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3. Рейтинг качества государственных институтов (</a:t>
            </a:r>
            <a:r>
              <a:rPr lang="en-US" sz="3200" b="1" dirty="0" smtClean="0"/>
              <a:t>Worldwide Governance Indicators</a:t>
            </a:r>
            <a:r>
              <a:rPr lang="ru-RU" sz="3200" b="1" dirty="0" smtClean="0"/>
              <a:t>)</a:t>
            </a:r>
            <a:endParaRPr lang="ru-RU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Проект Всемирного банка (с 2006 г.), оценивающий качество государственного управления </a:t>
            </a:r>
            <a:r>
              <a:rPr lang="en-US" sz="2400" dirty="0" smtClean="0"/>
              <a:t>(2014 </a:t>
            </a:r>
            <a:r>
              <a:rPr lang="ru-RU" sz="2400" dirty="0" smtClean="0"/>
              <a:t>государств и территорий) по 6 параметрам</a:t>
            </a:r>
            <a:r>
              <a:rPr lang="en-US" sz="2400" dirty="0"/>
              <a:t>:</a:t>
            </a:r>
            <a:endParaRPr lang="ru-RU" sz="2400" dirty="0" smtClean="0"/>
          </a:p>
          <a:p>
            <a:pPr marL="857250" lvl="1" indent="-457200">
              <a:buAutoNum type="arabicParenR"/>
            </a:pPr>
            <a:r>
              <a:rPr lang="ru-RU" sz="2000" dirty="0" smtClean="0"/>
              <a:t>Учет мнения населения и подотчетность органов власти</a:t>
            </a:r>
          </a:p>
          <a:p>
            <a:pPr marL="857250" lvl="1" indent="-457200">
              <a:buAutoNum type="arabicParenR"/>
            </a:pPr>
            <a:r>
              <a:rPr lang="ru-RU" sz="2000" dirty="0" smtClean="0"/>
              <a:t>Политическая стабильность и отсутствие насилия</a:t>
            </a:r>
          </a:p>
          <a:p>
            <a:pPr marL="857250" lvl="1" indent="-457200">
              <a:buAutoNum type="arabicParenR"/>
            </a:pPr>
            <a:r>
              <a:rPr lang="ru-RU" sz="2000" dirty="0" smtClean="0"/>
              <a:t>Государственная эффективность</a:t>
            </a:r>
          </a:p>
          <a:p>
            <a:pPr marL="857250" lvl="1" indent="-457200">
              <a:buAutoNum type="arabicParenR"/>
            </a:pPr>
            <a:r>
              <a:rPr lang="ru-RU" sz="2000" dirty="0" smtClean="0"/>
              <a:t>Качество государственного регулирования</a:t>
            </a:r>
          </a:p>
          <a:p>
            <a:pPr marL="857250" lvl="1" indent="-457200">
              <a:buAutoNum type="arabicParenR"/>
            </a:pPr>
            <a:r>
              <a:rPr lang="ru-RU" sz="2000" dirty="0" smtClean="0"/>
              <a:t>Верховенство закона</a:t>
            </a:r>
          </a:p>
          <a:p>
            <a:pPr marL="857250" lvl="1" indent="-457200">
              <a:buAutoNum type="arabicParenR"/>
            </a:pPr>
            <a:r>
              <a:rPr lang="ru-RU" sz="2000" dirty="0" smtClean="0"/>
              <a:t>Контроль над коррупцией </a:t>
            </a:r>
          </a:p>
          <a:p>
            <a:r>
              <a:rPr lang="ru-RU" sz="2200" dirty="0" smtClean="0"/>
              <a:t>Концептуальные и методологические проблемы проекта</a:t>
            </a:r>
          </a:p>
          <a:p>
            <a:r>
              <a:rPr lang="ru-RU" sz="2200" dirty="0" smtClean="0"/>
              <a:t>Критика</a:t>
            </a:r>
          </a:p>
          <a:p>
            <a:r>
              <a:rPr lang="ru-RU" sz="2200" dirty="0" smtClean="0"/>
              <a:t>Состояние и перспективы проекта</a:t>
            </a:r>
          </a:p>
          <a:p>
            <a:pPr marL="0" indent="0">
              <a:buNone/>
            </a:pPr>
            <a:endParaRPr lang="ru-RU" sz="22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38130</TotalTime>
  <Words>1247</Words>
  <Application>Microsoft Office PowerPoint</Application>
  <PresentationFormat>Экран (4:3)</PresentationFormat>
  <Paragraphs>405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Myriad Pro</vt:lpstr>
      <vt:lpstr>Times New Roman</vt:lpstr>
      <vt:lpstr>Wingdings</vt:lpstr>
      <vt:lpstr>Office Theme</vt:lpstr>
      <vt:lpstr>Тема 4.   Как измерять и сравнивать государства и их свойства</vt:lpstr>
      <vt:lpstr>План лекции</vt:lpstr>
      <vt:lpstr>1. Разновидности современных государств и проблемы их измерения</vt:lpstr>
      <vt:lpstr>Непризнанные и частично признанные государства</vt:lpstr>
      <vt:lpstr>2. Рейтинг «слабости» государств </vt:lpstr>
      <vt:lpstr>Индекс «слабых» (Fragile) государств </vt:lpstr>
      <vt:lpstr>Некоторые устойчивые результаты</vt:lpstr>
      <vt:lpstr>Примеры из рейтинга 2024 г.</vt:lpstr>
      <vt:lpstr>3. Рейтинг качества государственных институтов (Worldwide Governance Indicators)</vt:lpstr>
      <vt:lpstr>Рейтинг WGI (2022)</vt:lpstr>
      <vt:lpstr>4. Рейтинг государственной состоятельности Проект НИУ ВШЭ, 2019 (индикаторы)</vt:lpstr>
      <vt:lpstr>Верхние 20 и нижние 20 стран в рейтинге государственной состоятельности</vt:lpstr>
      <vt:lpstr>5. Национальная мощь государства</vt:lpstr>
      <vt:lpstr>Индексы национальной мощи</vt:lpstr>
      <vt:lpstr>Индекс национальной мощи (проект НИУ ВШЭ/МГИМО, данные 1992-2020)</vt:lpstr>
      <vt:lpstr>Продолжение</vt:lpstr>
      <vt:lpstr>Рейтинг национальной мощи для трех временных срезов (top 12)</vt:lpstr>
      <vt:lpstr>Динамика национальной мощи трех лидеров рейтинга (1992-2020)</vt:lpstr>
      <vt:lpstr>Динамика национальной мощи «новых игроков» (1992-2020)</vt:lpstr>
      <vt:lpstr>Динамика национальной мощи государств G7 (без США), 1992-2020</vt:lpstr>
      <vt:lpstr>Исследования продолжаются!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НИУ ВШЭ Факультет социальных наук Департамент политической науки I-й курс 2015-16 уч. г.</dc:title>
  <dc:creator>1запуск BeCompact</dc:creator>
  <cp:lastModifiedBy>Пользователь Windows</cp:lastModifiedBy>
  <cp:revision>606</cp:revision>
  <cp:lastPrinted>2022-09-15T12:53:33Z</cp:lastPrinted>
  <dcterms:created xsi:type="dcterms:W3CDTF">2015-09-06T16:06:24Z</dcterms:created>
  <dcterms:modified xsi:type="dcterms:W3CDTF">2025-09-23T07:03:03Z</dcterms:modified>
</cp:coreProperties>
</file>