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304" r:id="rId4"/>
    <p:sldId id="461" r:id="rId5"/>
    <p:sldId id="462" r:id="rId6"/>
    <p:sldId id="464" r:id="rId7"/>
    <p:sldId id="463" r:id="rId8"/>
    <p:sldId id="287" r:id="rId9"/>
    <p:sldId id="466" r:id="rId10"/>
    <p:sldId id="371" r:id="rId11"/>
    <p:sldId id="336" r:id="rId13"/>
    <p:sldId id="465" r:id="rId14"/>
    <p:sldId id="376" r:id="rId15"/>
    <p:sldId id="300" r:id="rId16"/>
    <p:sldId id="385" r:id="rId17"/>
    <p:sldId id="290" r:id="rId18"/>
    <p:sldId id="293" r:id="rId19"/>
    <p:sldId id="386" r:id="rId20"/>
    <p:sldId id="387" r:id="rId21"/>
    <p:sldId id="388" r:id="rId22"/>
    <p:sldId id="299" r:id="rId23"/>
    <p:sldId id="389" r:id="rId24"/>
    <p:sldId id="391" r:id="rId25"/>
    <p:sldId id="467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9"/>
  </p:normalViewPr>
  <p:slideViewPr>
    <p:cSldViewPr snapToGrid="0" snapToObjects="1">
      <p:cViewPr varScale="1">
        <p:scale>
          <a:sx n="45" d="100"/>
          <a:sy n="45" d="100"/>
        </p:scale>
        <p:origin x="2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18A53D-A104-4C4C-A60C-6D7F5E74FF13}" type="slidenum">
              <a:rPr lang="ru-RU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fld>
            <a:endParaRPr lang="ru-RU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4E759B94-1C04-4563-8874-288B15EF62C4}" type="slidenum">
              <a:rPr lang="ru-RU" sz="1200">
                <a:solidFill>
                  <a:srgbClr val="000000"/>
                </a:solidFill>
              </a:rPr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>
              <a:latin typeface="Arial" panose="020B0704020202020204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>
                <a:solidFill>
                  <a:srgbClr val="000000"/>
                </a:solidFill>
                <a:latin typeface="Times New Roman" panose="0202060305040502030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>
                <a:solidFill>
                  <a:srgbClr val="000000"/>
                </a:solidFill>
                <a:latin typeface="Times New Roman" panose="02020603050405020304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>
                <a:solidFill>
                  <a:srgbClr val="000000"/>
                </a:solidFill>
                <a:latin typeface="Times New Roman" panose="02020603050405020304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>
                <a:solidFill>
                  <a:srgbClr val="000000"/>
                </a:solidFill>
                <a:latin typeface="Times New Roman" panose="02020603050405020304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>
                <a:solidFill>
                  <a:srgbClr val="000000"/>
                </a:solidFill>
                <a:latin typeface="Times New Roman" panose="02020603050405020304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>
                <a:solidFill>
                  <a:srgbClr val="000000"/>
                </a:solidFill>
                <a:latin typeface="Times New Roman" panose="02020603050405020304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>
                <a:solidFill>
                  <a:srgbClr val="000000"/>
                </a:solidFill>
                <a:latin typeface="Times New Roman" panose="02020603050405020304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>
                <a:solidFill>
                  <a:srgbClr val="000000"/>
                </a:solidFill>
                <a:latin typeface="Times New Roman" panose="02020603050405020304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>
                <a:solidFill>
                  <a:srgbClr val="000000"/>
                </a:solidFill>
                <a:latin typeface="Times New Roman" panose="0202060305040502030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BCC873-171B-FF4B-9EC4-9D3634B5BE0E}" type="slidenum">
              <a:rPr lang="ru-RU" altLang="ru-RU">
                <a:latin typeface="Arial" panose="020B0704020202020204" pitchFamily="34" charset="0"/>
              </a:rPr>
            </a:fld>
            <a:endParaRPr lang="ru-RU" altLang="ru-RU">
              <a:latin typeface="Arial" panose="020B0704020202020204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77863"/>
            <a:ext cx="6121400" cy="3444875"/>
          </a:xfrm>
          <a:solidFill>
            <a:srgbClr val="FFFFFF"/>
          </a:solidFill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027607-87D1-47F8-9EE9-6326D36F83A8}" type="slidenum">
              <a:rPr lang="ru-RU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fld>
            <a:endParaRPr lang="ru-RU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627BAA94-601A-40BE-B582-8523D39FC3A0}" type="slidenum">
              <a:rPr lang="ru-RU" sz="1200">
                <a:solidFill>
                  <a:srgbClr val="000000"/>
                </a:solidFill>
              </a:rPr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>
              <a:latin typeface="Arial" panose="020B0704020202020204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302BC89-03D9-4F77-8C4F-04AA54E1CCAF}" type="slidenum">
              <a:rPr lang="ru-RU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fld>
            <a:endParaRPr lang="ru-RU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78000" y="7073900"/>
            <a:ext cx="20828000" cy="202951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1454"/>
            <a:ext cx="24384001" cy="65522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0646" y="12727964"/>
            <a:ext cx="622708" cy="64713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38D-8327-DF4A-8164-ED10DB9B3D6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443" y="13081000"/>
            <a:ext cx="434413" cy="471924"/>
          </a:xfrm>
        </p:spPr>
        <p:txBody>
          <a:bodyPr/>
          <a:lstStyle/>
          <a:p>
            <a:fld id="{1DA80D6C-45EA-7444-8D26-55F8403EF95A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38D-8327-DF4A-8164-ED10DB9B3D6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968443" y="13081000"/>
            <a:ext cx="434413" cy="471924"/>
          </a:xfrm>
        </p:spPr>
        <p:txBody>
          <a:bodyPr/>
          <a:lstStyle/>
          <a:p>
            <a:fld id="{1DA80D6C-45EA-7444-8D26-55F8403EF95A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7313"/>
            <a:ext cx="24384001" cy="65522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600" b="0" i="0" u="none" strike="noStrike" cap="none" spc="0" baseline="0">
          <a:solidFill>
            <a:srgbClr val="464646"/>
          </a:solidFill>
          <a:uFillTx/>
          <a:latin typeface="+mn-lt"/>
          <a:ea typeface="+mn-ea"/>
          <a:cs typeface="+mn-cs"/>
          <a:sym typeface="Jos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600" b="0" i="0" u="none" strike="noStrike" cap="none" spc="0" baseline="0">
          <a:solidFill>
            <a:srgbClr val="464646"/>
          </a:solidFill>
          <a:uFillTx/>
          <a:latin typeface="+mn-lt"/>
          <a:ea typeface="+mn-ea"/>
          <a:cs typeface="+mn-cs"/>
          <a:sym typeface="Jos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600" b="0" i="0" u="none" strike="noStrike" cap="none" spc="0" baseline="0">
          <a:solidFill>
            <a:srgbClr val="464646"/>
          </a:solidFill>
          <a:uFillTx/>
          <a:latin typeface="+mn-lt"/>
          <a:ea typeface="+mn-ea"/>
          <a:cs typeface="+mn-cs"/>
          <a:sym typeface="Jos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600" b="0" i="0" u="none" strike="noStrike" cap="none" spc="0" baseline="0">
          <a:solidFill>
            <a:srgbClr val="464646"/>
          </a:solidFill>
          <a:uFillTx/>
          <a:latin typeface="+mn-lt"/>
          <a:ea typeface="+mn-ea"/>
          <a:cs typeface="+mn-cs"/>
          <a:sym typeface="Jos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600" b="0" i="0" u="none" strike="noStrike" cap="none" spc="0" baseline="0">
          <a:solidFill>
            <a:srgbClr val="464646"/>
          </a:solidFill>
          <a:uFillTx/>
          <a:latin typeface="+mn-lt"/>
          <a:ea typeface="+mn-ea"/>
          <a:cs typeface="+mn-cs"/>
          <a:sym typeface="Jos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600" b="0" i="0" u="none" strike="noStrike" cap="none" spc="0" baseline="0">
          <a:solidFill>
            <a:srgbClr val="464646"/>
          </a:solidFill>
          <a:uFillTx/>
          <a:latin typeface="+mn-lt"/>
          <a:ea typeface="+mn-ea"/>
          <a:cs typeface="+mn-cs"/>
          <a:sym typeface="Jos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600" b="0" i="0" u="none" strike="noStrike" cap="none" spc="0" baseline="0">
          <a:solidFill>
            <a:srgbClr val="464646"/>
          </a:solidFill>
          <a:uFillTx/>
          <a:latin typeface="+mn-lt"/>
          <a:ea typeface="+mn-ea"/>
          <a:cs typeface="+mn-cs"/>
          <a:sym typeface="Jos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600" b="0" i="0" u="none" strike="noStrike" cap="none" spc="0" baseline="0">
          <a:solidFill>
            <a:srgbClr val="464646"/>
          </a:solidFill>
          <a:uFillTx/>
          <a:latin typeface="+mn-lt"/>
          <a:ea typeface="+mn-ea"/>
          <a:cs typeface="+mn-cs"/>
          <a:sym typeface="Jos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600" b="0" i="0" u="none" strike="noStrike" cap="none" spc="0" baseline="0">
          <a:solidFill>
            <a:srgbClr val="464646"/>
          </a:solidFill>
          <a:uFillTx/>
          <a:latin typeface="+mn-lt"/>
          <a:ea typeface="+mn-ea"/>
          <a:cs typeface="+mn-cs"/>
          <a:sym typeface="Jost Regular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282828"/>
          </a:solidFill>
          <a:uFillTx/>
          <a:latin typeface="Helvetica Neue Light" panose="02000503000000020004"/>
          <a:ea typeface="Helvetica Neue Light" panose="02000503000000020004"/>
          <a:cs typeface="Helvetica Neue Light" panose="02000503000000020004"/>
          <a:sym typeface="Helvetica Neue Light" panose="02000503000000020004"/>
        </a:defRPr>
      </a:lvl1pPr>
      <a:lvl2pPr marL="1270000" marR="0" indent="-635000" algn="l" defTabSz="82550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282828"/>
          </a:solidFill>
          <a:uFillTx/>
          <a:latin typeface="Helvetica Neue Light" panose="02000503000000020004"/>
          <a:ea typeface="Helvetica Neue Light" panose="02000503000000020004"/>
          <a:cs typeface="Helvetica Neue Light" panose="02000503000000020004"/>
          <a:sym typeface="Helvetica Neue Light" panose="02000503000000020004"/>
        </a:defRPr>
      </a:lvl2pPr>
      <a:lvl3pPr marL="1905000" marR="0" indent="-635000" algn="l" defTabSz="82550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282828"/>
          </a:solidFill>
          <a:uFillTx/>
          <a:latin typeface="Helvetica Neue Light" panose="02000503000000020004"/>
          <a:ea typeface="Helvetica Neue Light" panose="02000503000000020004"/>
          <a:cs typeface="Helvetica Neue Light" panose="02000503000000020004"/>
          <a:sym typeface="Helvetica Neue Light" panose="02000503000000020004"/>
        </a:defRPr>
      </a:lvl3pPr>
      <a:lvl4pPr marL="2540000" marR="0" indent="-635000" algn="l" defTabSz="82550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282828"/>
          </a:solidFill>
          <a:uFillTx/>
          <a:latin typeface="Helvetica Neue Light" panose="02000503000000020004"/>
          <a:ea typeface="Helvetica Neue Light" panose="02000503000000020004"/>
          <a:cs typeface="Helvetica Neue Light" panose="02000503000000020004"/>
          <a:sym typeface="Helvetica Neue Light" panose="02000503000000020004"/>
        </a:defRPr>
      </a:lvl4pPr>
      <a:lvl5pPr marL="3175000" marR="0" indent="-635000" algn="l" defTabSz="82550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282828"/>
          </a:solidFill>
          <a:uFillTx/>
          <a:latin typeface="Helvetica Neue Light" panose="02000503000000020004"/>
          <a:ea typeface="Helvetica Neue Light" panose="02000503000000020004"/>
          <a:cs typeface="Helvetica Neue Light" panose="02000503000000020004"/>
          <a:sym typeface="Helvetica Neue Light" panose="02000503000000020004"/>
        </a:defRPr>
      </a:lvl5pPr>
      <a:lvl6pPr marL="3810000" marR="0" indent="-635000" algn="l" defTabSz="82550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282828"/>
          </a:solidFill>
          <a:uFillTx/>
          <a:latin typeface="Helvetica Neue Light" panose="02000503000000020004"/>
          <a:ea typeface="Helvetica Neue Light" panose="02000503000000020004"/>
          <a:cs typeface="Helvetica Neue Light" panose="02000503000000020004"/>
          <a:sym typeface="Helvetica Neue Light" panose="02000503000000020004"/>
        </a:defRPr>
      </a:lvl6pPr>
      <a:lvl7pPr marL="4445000" marR="0" indent="-635000" algn="l" defTabSz="82550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282828"/>
          </a:solidFill>
          <a:uFillTx/>
          <a:latin typeface="Helvetica Neue Light" panose="02000503000000020004"/>
          <a:ea typeface="Helvetica Neue Light" panose="02000503000000020004"/>
          <a:cs typeface="Helvetica Neue Light" panose="02000503000000020004"/>
          <a:sym typeface="Helvetica Neue Light" panose="02000503000000020004"/>
        </a:defRPr>
      </a:lvl7pPr>
      <a:lvl8pPr marL="5080000" marR="0" indent="-635000" algn="l" defTabSz="82550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282828"/>
          </a:solidFill>
          <a:uFillTx/>
          <a:latin typeface="Helvetica Neue Light" panose="02000503000000020004"/>
          <a:ea typeface="Helvetica Neue Light" panose="02000503000000020004"/>
          <a:cs typeface="Helvetica Neue Light" panose="02000503000000020004"/>
          <a:sym typeface="Helvetica Neue Light" panose="02000503000000020004"/>
        </a:defRPr>
      </a:lvl8pPr>
      <a:lvl9pPr marL="5715000" marR="0" indent="-635000" algn="l" defTabSz="82550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282828"/>
          </a:solidFill>
          <a:uFillTx/>
          <a:latin typeface="Helvetica Neue Light" panose="02000503000000020004"/>
          <a:ea typeface="Helvetica Neue Light" panose="02000503000000020004"/>
          <a:cs typeface="Helvetica Neue Light" panose="02000503000000020004"/>
          <a:sym typeface="Helvetica Neue Light" panose="02000503000000020004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Нажмите дважды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6600" dirty="0"/>
              <a:t>Нейропсихологические основы обучения: </a:t>
            </a:r>
            <a:br>
              <a:rPr lang="en-US" altLang="en-US" sz="6600" dirty="0"/>
            </a:br>
            <a:r>
              <a:rPr lang="en-US" altLang="en-US" sz="6600" dirty="0"/>
              <a:t>как мозг запоминает информацию </a:t>
            </a:r>
            <a:br>
              <a:rPr lang="en-US" altLang="en-US" sz="6600" dirty="0"/>
            </a:br>
            <a:r>
              <a:rPr lang="en-US" altLang="en-US" sz="6600" dirty="0"/>
              <a:t>и что это значит для методик преподавания</a:t>
            </a:r>
            <a:endParaRPr lang="en-US" altLang="en-US" sz="6600" dirty="0"/>
          </a:p>
        </p:txBody>
      </p:sp>
      <p:sp>
        <p:nvSpPr>
          <p:cNvPr id="145" name="Нажмите дважды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altLang="en-US"/>
              <a:t>Котов Алексей, ведущий научный сотрудник</a:t>
            </a:r>
            <a:endParaRPr lang="ru-RU" altLang="en-US"/>
          </a:p>
          <a:p>
            <a:r>
              <a:rPr lang="ru-RU" altLang="en-US"/>
              <a:t>Лаборатории когнитивных исследований НИУ ВШЭ</a:t>
            </a:r>
            <a:endParaRPr lang="ru-RU" alt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962400" y="549276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3200">
                <a:solidFill>
                  <a:srgbClr val="000000"/>
                </a:solidFill>
                <a:latin typeface="Arial" panose="020B0704020202020204" pitchFamily="34" charset="0"/>
                <a:ea typeface="SimSun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>
                <a:solidFill>
                  <a:srgbClr val="000000"/>
                </a:solidFill>
                <a:latin typeface="Arial" panose="020B0704020202020204" pitchFamily="34" charset="0"/>
                <a:ea typeface="SimSun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704020202020204" pitchFamily="34" charset="0"/>
                <a:ea typeface="SimSun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704020202020204" pitchFamily="34" charset="0"/>
                <a:ea typeface="SimSun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704020202020204" pitchFamily="34" charset="0"/>
                <a:ea typeface="SimSun" pitchFamily="2" charset="-122"/>
              </a:defRPr>
            </a:lvl5pPr>
            <a:lvl6pPr marL="25146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704020202020204" pitchFamily="34" charset="0"/>
                <a:ea typeface="SimSun" pitchFamily="2" charset="-122"/>
              </a:defRPr>
            </a:lvl6pPr>
            <a:lvl7pPr marL="29718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704020202020204" pitchFamily="34" charset="0"/>
                <a:ea typeface="SimSun" pitchFamily="2" charset="-122"/>
              </a:defRPr>
            </a:lvl7pPr>
            <a:lvl8pPr marL="34290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704020202020204" pitchFamily="34" charset="0"/>
                <a:ea typeface="SimSun" pitchFamily="2" charset="-122"/>
              </a:defRPr>
            </a:lvl8pPr>
            <a:lvl9pPr marL="38862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704020202020204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800"/>
              <a:t>Память и экспертность</a:t>
            </a:r>
            <a:endParaRPr lang="ru-RU" altLang="ru-RU" sz="880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1" y="2393951"/>
            <a:ext cx="12531726" cy="1118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различия между экспертами и новичками</a:t>
            </a:r>
            <a:endParaRPr lang="ru-RU" altLang="en-US"/>
          </a:p>
        </p:txBody>
      </p:sp>
      <p:pic>
        <p:nvPicPr>
          <p:cNvPr id="5324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0" y="3714750"/>
            <a:ext cx="10880090" cy="9253220"/>
          </a:xfrm>
        </p:spPr>
      </p:pic>
      <p:pic>
        <p:nvPicPr>
          <p:cNvPr id="54273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62130" y="3713480"/>
            <a:ext cx="11945620" cy="92544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264026" y="796926"/>
            <a:ext cx="15849600" cy="1889124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>
              <a:tabLst>
                <a:tab pos="0" algn="l"/>
                <a:tab pos="895350" algn="l"/>
                <a:tab pos="1793875" algn="l"/>
                <a:tab pos="2692400" algn="l"/>
                <a:tab pos="3590925" algn="l"/>
                <a:tab pos="4489450" algn="l"/>
                <a:tab pos="5387975" algn="l"/>
                <a:tab pos="6286500" algn="l"/>
                <a:tab pos="7185025" algn="l"/>
                <a:tab pos="8083550" algn="l"/>
                <a:tab pos="8982075" algn="l"/>
                <a:tab pos="9880600" algn="l"/>
                <a:tab pos="10779125" algn="l"/>
                <a:tab pos="11677650" algn="l"/>
                <a:tab pos="12576175" algn="l"/>
                <a:tab pos="13474700" algn="l"/>
                <a:tab pos="14373225" algn="l"/>
                <a:tab pos="15271750" algn="l"/>
                <a:tab pos="16170275" algn="l"/>
                <a:tab pos="17068800" algn="l"/>
                <a:tab pos="17967325" algn="l"/>
              </a:tabLst>
            </a:pPr>
            <a:r>
              <a:rPr lang="ru-RU" sz="5600"/>
              <a:t>Трехкомпонентная модель  (Аткинсона и Шифрина)</a:t>
            </a:r>
            <a:endParaRPr lang="ru-RU" sz="560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47184" y="3609976"/>
            <a:ext cx="14257584" cy="84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Уровни обработки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900" y="2641600"/>
            <a:ext cx="11663680" cy="10491470"/>
          </a:xfrm>
        </p:spPr>
        <p:txBody>
          <a:bodyPr>
            <a:normAutofit fontScale="72500"/>
          </a:bodyPr>
          <a:lstStyle/>
          <a:p>
            <a:pPr>
              <a:buFont typeface="Times New Roman" panose="02020603050405020304" charset="0"/>
              <a:buNone/>
              <a:defRPr/>
            </a:pPr>
            <a:r>
              <a:rPr lang="ru-RU" dirty="0" err="1"/>
              <a:t>Крейк</a:t>
            </a:r>
            <a:r>
              <a:rPr lang="ru-RU" dirty="0"/>
              <a:t> и </a:t>
            </a:r>
            <a:r>
              <a:rPr lang="ru-RU" dirty="0" err="1"/>
              <a:t>Локхарт</a:t>
            </a:r>
            <a:r>
              <a:rPr lang="ru-RU" dirty="0"/>
              <a:t>, 1972</a:t>
            </a:r>
            <a:endParaRPr lang="ru-RU" dirty="0"/>
          </a:p>
          <a:p>
            <a:pPr>
              <a:buFont typeface="Times New Roman" panose="02020603050405020304" charset="0"/>
              <a:buNone/>
              <a:defRPr/>
            </a:pPr>
            <a:endParaRPr lang="ru-RU" dirty="0"/>
          </a:p>
          <a:p>
            <a:pPr>
              <a:buFont typeface="Times New Roman" panose="02020603050405020304" charset="0"/>
              <a:buNone/>
              <a:defRPr/>
            </a:pPr>
            <a:r>
              <a:rPr lang="ru-RU" dirty="0" err="1"/>
              <a:t>Крейк</a:t>
            </a:r>
            <a:r>
              <a:rPr lang="ru-RU" dirty="0"/>
              <a:t> и </a:t>
            </a:r>
            <a:r>
              <a:rPr lang="ru-RU" dirty="0" err="1"/>
              <a:t>Тулвинг</a:t>
            </a:r>
            <a:r>
              <a:rPr lang="ru-RU" dirty="0"/>
              <a:t>, 1975 – эффект более глубокой обработки не связан с затраченным временем. Так они дали задание на поверхностную обработку в усложненном варианте – ответить про рифму и посчитать количество гласных и согласных. Временное усложнение не улучшило воспоминания</a:t>
            </a:r>
            <a:endParaRPr lang="ru-RU" dirty="0"/>
          </a:p>
          <a:p>
            <a:pPr>
              <a:buFont typeface="Times New Roman" panose="02020603050405020304" charset="0"/>
              <a:buNone/>
              <a:defRPr/>
            </a:pPr>
            <a:endParaRPr lang="ru-RU" dirty="0"/>
          </a:p>
          <a:p>
            <a:pPr>
              <a:buFont typeface="Times New Roman" panose="02020603050405020304" charset="0"/>
              <a:buNone/>
              <a:defRPr/>
            </a:pPr>
            <a:r>
              <a:rPr lang="en-US" dirty="0"/>
              <a:t>Hyde, Jenkins, 1973 – </a:t>
            </a:r>
            <a:r>
              <a:rPr lang="ru-RU" dirty="0"/>
              <a:t>уровни переработки одинаково проявляются в случае воспроизведения и узнавания. И не важно предупрежден ли испытуемый о будущем тестировании или нет</a:t>
            </a:r>
            <a:endParaRPr lang="ru-RU" dirty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2192000" y="3317875"/>
            <a:ext cx="12192000" cy="821055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962400" y="549276"/>
            <a:ext cx="16459200" cy="22860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endParaRPr lang="ru-RU" sz="6000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3962400" y="3200403"/>
            <a:ext cx="16459200" cy="9051926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endParaRPr lang="ru-RU" sz="6000"/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92529" y="3441703"/>
            <a:ext cx="16995774" cy="6829426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Многокомпонентая</a:t>
            </a:r>
            <a:r>
              <a:rPr lang="ru-RU" dirty="0"/>
              <a:t> модель РП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Объем КП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Что подлежит запоминанию?</a:t>
            </a:r>
            <a:endParaRPr lang="ru-RU" dirty="0"/>
          </a:p>
          <a:p>
            <a:r>
              <a:rPr lang="ru-RU" dirty="0"/>
              <a:t>Системы зрительной обработки </a:t>
            </a:r>
            <a:endParaRPr lang="ru-RU" dirty="0"/>
          </a:p>
          <a:p>
            <a:pPr lvl="1"/>
            <a:r>
              <a:rPr lang="ru-RU" dirty="0"/>
              <a:t>Система «что» </a:t>
            </a:r>
            <a:endParaRPr lang="ru-RU" dirty="0"/>
          </a:p>
          <a:p>
            <a:pPr lvl="1"/>
            <a:r>
              <a:rPr lang="ru-RU" dirty="0"/>
              <a:t>Система «где»</a:t>
            </a:r>
            <a:endParaRPr lang="ru-RU" dirty="0"/>
          </a:p>
          <a:p>
            <a:endParaRPr lang="ru-RU" dirty="0"/>
          </a:p>
          <a:p>
            <a:r>
              <a:rPr lang="en-US" dirty="0" err="1"/>
              <a:t>Ungerleider</a:t>
            </a:r>
            <a:r>
              <a:rPr lang="ru-RU" dirty="0"/>
              <a:t>, </a:t>
            </a:r>
            <a:r>
              <a:rPr lang="en-US" dirty="0" err="1"/>
              <a:t>Mishkin</a:t>
            </a:r>
            <a:r>
              <a:rPr lang="en-US" dirty="0"/>
              <a:t> (1982)</a:t>
            </a:r>
            <a:endParaRPr lang="ru-RU" dirty="0"/>
          </a:p>
          <a:p>
            <a:r>
              <a:rPr lang="ru-RU" dirty="0"/>
              <a:t>Два параллельных пути обработки зрительной информации</a:t>
            </a:r>
            <a:endParaRPr lang="ru-RU" dirty="0"/>
          </a:p>
          <a:p>
            <a:pPr lvl="1"/>
            <a:r>
              <a:rPr lang="ru-RU" dirty="0"/>
              <a:t>Расположение объектов в пространстве (дорсальный)</a:t>
            </a:r>
            <a:endParaRPr lang="ru-RU" dirty="0"/>
          </a:p>
          <a:p>
            <a:pPr lvl="1"/>
            <a:r>
              <a:rPr lang="ru-RU" dirty="0"/>
              <a:t>Идентификация объектов (вентральный)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36" y="377280"/>
            <a:ext cx="14242264" cy="1267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Роль фонологической петли в </a:t>
            </a:r>
            <a:r>
              <a:rPr lang="ru-RU" sz="7200" dirty="0" err="1"/>
              <a:t>научении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Vallar</a:t>
            </a:r>
            <a:r>
              <a:rPr lang="en-US" dirty="0"/>
              <a:t>, </a:t>
            </a:r>
            <a:r>
              <a:rPr lang="en-US" dirty="0" err="1"/>
              <a:t>Baddely</a:t>
            </a:r>
            <a:r>
              <a:rPr lang="en-US" dirty="0"/>
              <a:t>, 1987 – </a:t>
            </a:r>
            <a:r>
              <a:rPr lang="ru-RU" dirty="0"/>
              <a:t>больная ПВ с нарушением фонологической петли, но интеллект, ДП, и кратковременная зрительная были сохранны. Также была сохранна речь</a:t>
            </a:r>
            <a:endParaRPr lang="ru-RU" dirty="0"/>
          </a:p>
          <a:p>
            <a:r>
              <a:rPr lang="ru-RU" dirty="0"/>
              <a:t>Гипотеза – фонологическая петля нужна для овладения новым языком</a:t>
            </a:r>
            <a:endParaRPr lang="ru-RU" dirty="0"/>
          </a:p>
          <a:p>
            <a:r>
              <a:rPr lang="ru-RU" dirty="0"/>
              <a:t>Задача – связывать восемь русских слов с итальянскими</a:t>
            </a:r>
            <a:endParaRPr lang="ru-RU" dirty="0"/>
          </a:p>
          <a:p>
            <a:r>
              <a:rPr lang="ru-RU" dirty="0"/>
              <a:t>Результат – не справилась ни с одним, но с заданием на семантическое кодирование (замок - хлеб) справилась хорошо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Роль фонологической петли в </a:t>
            </a:r>
            <a:r>
              <a:rPr lang="ru-RU" sz="7200" dirty="0" err="1"/>
              <a:t>научении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Эксперимент на нормальных взрослых – когда им также было нужно запомнить пары слов из родного и чужого языка, они не справлялись, если при этом повторяли про себя нерелевантные звуки. Но повторение звуков не мешало связывать слова в родном языке</a:t>
            </a:r>
            <a:endParaRPr lang="ru-RU" dirty="0"/>
          </a:p>
          <a:p>
            <a:endParaRPr lang="ru-RU" dirty="0"/>
          </a:p>
          <a:p>
            <a:r>
              <a:rPr lang="ru-RU" dirty="0"/>
              <a:t>Дети с нормальным невербальным и отстающим вербальным интеллектом. Задача на повторение </a:t>
            </a:r>
            <a:r>
              <a:rPr lang="ru-RU" dirty="0" err="1"/>
              <a:t>псевдослов</a:t>
            </a:r>
            <a:r>
              <a:rPr lang="ru-RU" dirty="0"/>
              <a:t> – испытуемым произносят и они должны сразу повторить </a:t>
            </a:r>
            <a:r>
              <a:rPr lang="ru-RU" dirty="0" err="1"/>
              <a:t>псевдослова</a:t>
            </a:r>
            <a:r>
              <a:rPr lang="ru-RU" dirty="0"/>
              <a:t> все более длинные (</a:t>
            </a:r>
            <a:r>
              <a:rPr lang="en-US" dirty="0" err="1"/>
              <a:t>ballop</a:t>
            </a:r>
            <a:r>
              <a:rPr lang="en-US" dirty="0"/>
              <a:t>, </a:t>
            </a:r>
            <a:r>
              <a:rPr lang="en-US" dirty="0" err="1"/>
              <a:t>woogalamic</a:t>
            </a:r>
            <a:r>
              <a:rPr lang="en-US" dirty="0"/>
              <a:t>, </a:t>
            </a:r>
            <a:r>
              <a:rPr lang="en-US" dirty="0" err="1"/>
              <a:t>versatrational</a:t>
            </a:r>
            <a:r>
              <a:rPr lang="ru-RU" dirty="0"/>
              <a:t>). Дети с низким ВИ имели низкую РП</a:t>
            </a:r>
            <a:endParaRPr lang="ru-RU" dirty="0"/>
          </a:p>
          <a:p>
            <a:endParaRPr lang="en-US" dirty="0"/>
          </a:p>
          <a:p>
            <a:r>
              <a:rPr lang="ru-RU" dirty="0"/>
              <a:t>Фонологическая петля и регуляция поведения, контроль (</a:t>
            </a:r>
            <a:r>
              <a:rPr lang="ru-RU" dirty="0" err="1"/>
              <a:t>Выготский</a:t>
            </a:r>
            <a:r>
              <a:rPr lang="ru-RU" dirty="0"/>
              <a:t>, </a:t>
            </a:r>
            <a:r>
              <a:rPr lang="ru-RU" dirty="0" err="1"/>
              <a:t>Лурия</a:t>
            </a:r>
            <a:r>
              <a:rPr lang="ru-RU" dirty="0"/>
              <a:t>)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Ввод зрительно-пространственной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Мысленные образы и </a:t>
            </a:r>
            <a:r>
              <a:rPr lang="ru-RU" dirty="0" err="1"/>
              <a:t>Гальтон</a:t>
            </a:r>
            <a:r>
              <a:rPr lang="ru-RU" dirty="0"/>
              <a:t> (пример задания Шепарда)</a:t>
            </a:r>
            <a:endParaRPr lang="ru-RU" dirty="0"/>
          </a:p>
          <a:p>
            <a:endParaRPr lang="ru-RU" dirty="0"/>
          </a:p>
          <a:p>
            <a:r>
              <a:rPr lang="ru-RU" dirty="0"/>
              <a:t>Пирсон и соавторы (1999) – задание на составление сложной фигуры (в течение 2 мин) и рисование ее по памяти. Выполняемая параллельно деятельность </a:t>
            </a:r>
            <a:endParaRPr lang="ru-RU" dirty="0"/>
          </a:p>
          <a:p>
            <a:pPr lvl="1"/>
            <a:r>
              <a:rPr lang="ru-RU" dirty="0"/>
              <a:t>Артикуляторное подавление (не помнили из чего состоит фигура, но правильно составляли фигуру)</a:t>
            </a:r>
            <a:endParaRPr lang="ru-RU" dirty="0"/>
          </a:p>
          <a:p>
            <a:pPr lvl="1"/>
            <a:r>
              <a:rPr lang="ru-RU" dirty="0" err="1"/>
              <a:t>Тэппинг-тест</a:t>
            </a:r>
            <a:r>
              <a:rPr lang="ru-RU" dirty="0"/>
              <a:t> (помнили фигуры, но не могли составить за две минуты из них новую фигуру)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263901" y="231776"/>
            <a:ext cx="17570450" cy="2867024"/>
          </a:xfrm>
        </p:spPr>
        <p:txBody>
          <a:bodyPr/>
          <a:lstStyle/>
          <a:p>
            <a:r>
              <a:rPr lang="ru-RU" altLang="ru-RU" sz="7200"/>
              <a:t>Место памяти и научения среди других когнитивных функций</a:t>
            </a:r>
            <a:endParaRPr lang="ru-RU" altLang="ru-RU" sz="720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250315" y="3200400"/>
            <a:ext cx="22029420" cy="999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4400" b="1" dirty="0"/>
              <a:t>Память это сохранение опыта? Нет!</a:t>
            </a:r>
            <a:endParaRPr lang="ru-RU" altLang="ru-RU" sz="4400" b="1" dirty="0"/>
          </a:p>
          <a:p>
            <a:pPr marL="0" indent="0">
              <a:buNone/>
            </a:pPr>
            <a:endParaRPr lang="ru-RU" altLang="ru-RU" sz="4400" dirty="0">
              <a:sym typeface="+mn-ea"/>
            </a:endParaRPr>
          </a:p>
          <a:p>
            <a:pPr marL="0" indent="0">
              <a:buNone/>
            </a:pPr>
            <a:r>
              <a:rPr lang="ru-RU" altLang="ru-RU" sz="4400" dirty="0">
                <a:sym typeface="+mn-ea"/>
              </a:rPr>
              <a:t>Чаще всего мы сталкиваемся в памятью не когда запоминаем, а когда решаем разные задачи, принимаем решения, научаемся: например, </a:t>
            </a:r>
            <a:r>
              <a:rPr lang="ru-RU" altLang="ru-RU" sz="4400" i="1" dirty="0">
                <a:latin typeface="Helvetica Neue Light Italic" panose="02000503000000020004" charset="0"/>
                <a:cs typeface="Helvetica Neue Light Italic" panose="02000503000000020004" charset="0"/>
                <a:sym typeface="+mn-ea"/>
              </a:rPr>
              <a:t>эвристика доступности</a:t>
            </a:r>
            <a:r>
              <a:rPr lang="ru-RU" altLang="ru-RU" sz="4400" dirty="0">
                <a:sym typeface="+mn-ea"/>
              </a:rPr>
              <a:t> </a:t>
            </a:r>
            <a:endParaRPr lang="ru-RU" altLang="ru-RU" sz="4400" dirty="0">
              <a:sym typeface="+mn-ea"/>
            </a:endParaRPr>
          </a:p>
          <a:p>
            <a:pPr marL="0" indent="0">
              <a:buNone/>
            </a:pPr>
            <a:endParaRPr lang="ru-RU" altLang="ru-RU" sz="4400" dirty="0">
              <a:sym typeface="+mn-ea"/>
            </a:endParaRPr>
          </a:p>
          <a:p>
            <a:pPr marL="0" indent="0">
              <a:buNone/>
            </a:pPr>
            <a:r>
              <a:rPr lang="ru-RU" altLang="ru-RU" sz="4400" dirty="0"/>
              <a:t>Память - это </a:t>
            </a:r>
            <a:r>
              <a:rPr lang="ru-RU" altLang="ru-RU" sz="4400" i="1" dirty="0">
                <a:latin typeface="Helvetica Neue Light Italic" panose="02000503000000020004" charset="0"/>
                <a:cs typeface="Helvetica Neue Light Italic" panose="02000503000000020004" charset="0"/>
              </a:rPr>
              <a:t>предсказание </a:t>
            </a:r>
            <a:r>
              <a:rPr lang="ru-RU" altLang="ru-RU" sz="4400" dirty="0"/>
              <a:t>информации в настоящем и будущем через соотношение с прошлым опытом</a:t>
            </a:r>
            <a:endParaRPr lang="ru-RU" altLang="ru-RU" sz="4400" dirty="0"/>
          </a:p>
          <a:p>
            <a:pPr marL="0" indent="0">
              <a:buNone/>
            </a:pPr>
            <a:endParaRPr lang="ru-RU" altLang="ru-RU" sz="4400" dirty="0"/>
          </a:p>
          <a:p>
            <a:pPr marL="0" indent="0">
              <a:buNone/>
            </a:pPr>
            <a:r>
              <a:rPr lang="ru-RU" altLang="ru-RU" sz="4400" dirty="0"/>
              <a:t>Прогнозирование - это всегда ошибки!</a:t>
            </a:r>
            <a:endParaRPr lang="ru-RU" altLang="ru-RU" sz="4400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735616" y="280104"/>
            <a:ext cx="6768752" cy="128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9100" y="1868170"/>
            <a:ext cx="21005800" cy="9296400"/>
          </a:xfrm>
        </p:spPr>
        <p:txBody>
          <a:bodyPr/>
          <a:lstStyle/>
          <a:p>
            <a:r>
              <a:rPr lang="ru-RU" dirty="0"/>
              <a:t>Японские специалисты по абаку (</a:t>
            </a:r>
            <a:r>
              <a:rPr lang="ru-RU" dirty="0" err="1"/>
              <a:t>соробан</a:t>
            </a:r>
            <a:r>
              <a:rPr lang="ru-RU" dirty="0"/>
              <a:t>) и контрольная группа</a:t>
            </a:r>
            <a:endParaRPr lang="ru-RU" dirty="0"/>
          </a:p>
          <a:p>
            <a:pPr lvl="1"/>
            <a:r>
              <a:rPr lang="ru-RU" dirty="0"/>
              <a:t>Группа-абак не могла считать при другом пространственном задании</a:t>
            </a:r>
            <a:endParaRPr lang="ru-RU" dirty="0"/>
          </a:p>
          <a:p>
            <a:pPr lvl="1"/>
            <a:r>
              <a:rPr lang="ru-RU" dirty="0"/>
              <a:t>Контрольная – при артикуляторном подавлении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s://upload.wikimedia.org/wikipedia/commons/e/ea/Soroba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55299" y="9450288"/>
            <a:ext cx="1198245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Индивидуальные различия в рабочей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Working Memory span task </a:t>
            </a:r>
            <a:r>
              <a:rPr lang="en-US" dirty="0"/>
              <a:t>(</a:t>
            </a:r>
            <a:r>
              <a:rPr lang="en-US" dirty="0" err="1"/>
              <a:t>Daneman</a:t>
            </a:r>
            <a:r>
              <a:rPr lang="en-US" dirty="0"/>
              <a:t>, Carpenter, 1980)</a:t>
            </a:r>
            <a:r>
              <a:rPr lang="ru-RU" dirty="0"/>
              <a:t> – читать предложения и запоминать последнее слово</a:t>
            </a:r>
            <a:endParaRPr lang="en-US" dirty="0"/>
          </a:p>
          <a:p>
            <a:r>
              <a:rPr lang="ru-RU" dirty="0"/>
              <a:t>Корреляция </a:t>
            </a:r>
            <a:endParaRPr lang="ru-RU" dirty="0"/>
          </a:p>
          <a:p>
            <a:pPr lvl="1"/>
            <a:r>
              <a:rPr lang="ru-RU" dirty="0"/>
              <a:t>Языковые способности</a:t>
            </a:r>
            <a:endParaRPr lang="ru-RU" dirty="0"/>
          </a:p>
          <a:p>
            <a:pPr lvl="1"/>
            <a:r>
              <a:rPr lang="ru-RU" dirty="0"/>
              <a:t>Сочинения в прозе</a:t>
            </a:r>
            <a:endParaRPr lang="ru-RU" dirty="0"/>
          </a:p>
          <a:p>
            <a:pPr lvl="1"/>
            <a:r>
              <a:rPr lang="ru-RU" dirty="0"/>
              <a:t>Понимание сложных инструкций</a:t>
            </a:r>
            <a:endParaRPr lang="ru-RU" dirty="0"/>
          </a:p>
          <a:p>
            <a:pPr lvl="1"/>
            <a:r>
              <a:rPr lang="ru-RU" dirty="0"/>
              <a:t>Внимательность</a:t>
            </a:r>
            <a:endParaRPr lang="ru-RU" dirty="0"/>
          </a:p>
          <a:p>
            <a:pPr lvl="1"/>
            <a:r>
              <a:rPr lang="ru-RU" dirty="0"/>
              <a:t>Курс по языкам программирования</a:t>
            </a:r>
            <a:endParaRPr lang="ru-RU" dirty="0"/>
          </a:p>
          <a:p>
            <a:pPr lvl="1"/>
            <a:r>
              <a:rPr lang="ru-RU" dirty="0"/>
              <a:t>Логическое мышление</a:t>
            </a:r>
            <a:endParaRPr lang="ru-RU" dirty="0"/>
          </a:p>
          <a:p>
            <a:pPr lvl="1"/>
            <a:endParaRPr lang="ru-RU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Мета-память и научение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ru-RU" altLang="en-US"/>
              <a:t>В конце дошкольного возраста активно развиваются мета-когнитивные стратегии</a:t>
            </a: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r>
              <a:rPr lang="ru-RU" altLang="en-US"/>
              <a:t>Виды стратегий: </a:t>
            </a:r>
            <a:endParaRPr lang="ru-RU" altLang="en-US"/>
          </a:p>
          <a:p>
            <a:pPr marL="0" lvl="1"/>
            <a:r>
              <a:rPr lang="ru-RU" altLang="en-US">
                <a:sym typeface="+mn-ea"/>
              </a:rPr>
              <a:t>стратегии репрезентации: кодирование информации</a:t>
            </a:r>
            <a:endParaRPr lang="ru-RU" altLang="en-US"/>
          </a:p>
          <a:p>
            <a:pPr lvl="0"/>
            <a:r>
              <a:rPr lang="ru-RU" altLang="en-US"/>
              <a:t>оценка сложности задания для научения и запоминания</a:t>
            </a:r>
            <a:endParaRPr lang="ru-RU" altLang="en-US"/>
          </a:p>
          <a:p>
            <a:pPr lvl="0"/>
            <a:r>
              <a:rPr lang="ru-RU" altLang="en-US"/>
              <a:t>стратегии извлечения информации</a:t>
            </a:r>
            <a:endParaRPr lang="ru-RU" altLang="en-US"/>
          </a:p>
          <a:p>
            <a:pPr lvl="0"/>
            <a:endParaRPr lang="ru-RU" altLang="en-US"/>
          </a:p>
          <a:p>
            <a:pPr marL="0" lvl="0" indent="0">
              <a:buNone/>
            </a:pPr>
            <a:r>
              <a:rPr lang="ru-RU" altLang="en-US"/>
              <a:t>Стратегиям можно и нужно учиться!</a:t>
            </a:r>
            <a:endParaRPr lang="ru-RU" alt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821795" y="2248535"/>
            <a:ext cx="12562205" cy="837501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/>
        </p:nvSpPr>
        <p:spPr>
          <a:xfrm>
            <a:off x="130810" y="355600"/>
            <a:ext cx="11690985" cy="1216152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 fontScale="70000"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defRPr sz="5200" b="0" i="0" u="none" strike="noStrike" cap="none" spc="0" baseline="0">
                <a:solidFill>
                  <a:srgbClr val="282828"/>
                </a:solidFill>
                <a:uFillTx/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defRPr sz="5200" b="0" i="0" u="none" strike="noStrike" cap="none" spc="0" baseline="0">
                <a:solidFill>
                  <a:srgbClr val="282828"/>
                </a:solidFill>
                <a:uFillTx/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defRPr sz="5200" b="0" i="0" u="none" strike="noStrike" cap="none" spc="0" baseline="0">
                <a:solidFill>
                  <a:srgbClr val="282828"/>
                </a:solidFill>
                <a:uFillTx/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defRPr sz="5200" b="0" i="0" u="none" strike="noStrike" cap="none" spc="0" baseline="0">
                <a:solidFill>
                  <a:srgbClr val="282828"/>
                </a:solidFill>
                <a:uFillTx/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defRPr sz="5200" b="0" i="0" u="none" strike="noStrike" cap="none" spc="0" baseline="0">
                <a:solidFill>
                  <a:srgbClr val="282828"/>
                </a:solidFill>
                <a:uFillTx/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defRPr sz="5200" b="0" i="0" u="none" strike="noStrike" cap="none" spc="0" baseline="0">
                <a:solidFill>
                  <a:srgbClr val="282828"/>
                </a:solidFill>
                <a:uFillTx/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defRPr sz="5200" b="0" i="0" u="none" strike="noStrike" cap="none" spc="0" baseline="0">
                <a:solidFill>
                  <a:srgbClr val="282828"/>
                </a:solidFill>
                <a:uFillTx/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defRPr sz="5200" b="0" i="0" u="none" strike="noStrike" cap="none" spc="0" baseline="0">
                <a:solidFill>
                  <a:srgbClr val="282828"/>
                </a:solidFill>
                <a:uFillTx/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defRPr sz="5200" b="0" i="0" u="none" strike="noStrike" cap="none" spc="0" baseline="0">
                <a:solidFill>
                  <a:srgbClr val="282828"/>
                </a:solidFill>
                <a:uFillTx/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9pPr>
          </a:lstStyle>
          <a:p>
            <a:r>
              <a:rPr lang="ru-RU" altLang="en-US" b="1" i="1">
                <a:latin typeface="Helvetica Neue Bold Italic" panose="02000503000000020004" charset="0"/>
                <a:cs typeface="Helvetica Neue Bold Italic" panose="02000503000000020004" charset="0"/>
              </a:rPr>
              <a:t>Неустойчивость </a:t>
            </a:r>
            <a:r>
              <a:rPr lang="ru-RU" altLang="en-US"/>
              <a:t>- из-за новой информации (интерференция или неустойчивое внимание при запоминании)</a:t>
            </a:r>
            <a:endParaRPr lang="ru-RU" altLang="en-US"/>
          </a:p>
          <a:p>
            <a:r>
              <a:rPr lang="ru-RU" altLang="en-US" b="1" i="1">
                <a:latin typeface="Helvetica Neue Bold Italic" panose="02000503000000020004" charset="0"/>
                <a:cs typeface="Helvetica Neue Bold Italic" panose="02000503000000020004" charset="0"/>
              </a:rPr>
              <a:t>Блокировка </a:t>
            </a:r>
            <a:r>
              <a:rPr lang="ru-RU" altLang="en-US"/>
              <a:t>- мы не можем вспомнить, так как другая информация в памяти тоже активна (эффект воспоминаний на кончике языка)</a:t>
            </a:r>
            <a:endParaRPr lang="ru-RU" altLang="en-US"/>
          </a:p>
          <a:p>
            <a:r>
              <a:rPr lang="ru-RU" altLang="en-US" b="1" i="1">
                <a:latin typeface="Helvetica Neue Bold Italic" panose="02000503000000020004" charset="0"/>
                <a:cs typeface="Helvetica Neue Bold Italic" panose="02000503000000020004" charset="0"/>
              </a:rPr>
              <a:t>Неверная аттрибуция</a:t>
            </a:r>
            <a:r>
              <a:rPr lang="ru-RU" altLang="en-US"/>
              <a:t> - мы часто не помним источник информации</a:t>
            </a:r>
            <a:endParaRPr lang="ru-RU" altLang="en-US"/>
          </a:p>
          <a:p>
            <a:r>
              <a:rPr lang="ru-RU" altLang="en-US" b="1" i="1">
                <a:latin typeface="Helvetica Neue Bold Italic" panose="02000503000000020004" charset="0"/>
                <a:cs typeface="Helvetica Neue Bold Italic" panose="02000503000000020004" charset="0"/>
              </a:rPr>
              <a:t>Ложные воспоминания</a:t>
            </a:r>
            <a:r>
              <a:rPr lang="ru-RU" altLang="en-US"/>
              <a:t> - нам кажется, что мы помним то, чего на самом деле не было (очень часто под  влиянием речи и вербальной информации)</a:t>
            </a:r>
            <a:endParaRPr lang="ru-RU" altLang="en-US"/>
          </a:p>
          <a:p>
            <a:r>
              <a:rPr lang="ru-RU" altLang="en-US" b="1">
                <a:latin typeface="Helvetica Neue Bold" panose="02000503000000020004" charset="0"/>
                <a:cs typeface="Helvetica Neue Bold" panose="02000503000000020004" charset="0"/>
              </a:rPr>
              <a:t>Устойчивость </a:t>
            </a:r>
            <a:r>
              <a:rPr lang="ru-RU" altLang="en-US"/>
              <a:t>- мы не можем избавиться от воспоминаний, даже когда они ошибочны, не нужны нам (эффект выученного невнимания)</a:t>
            </a: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Память и эволюция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ru-RU" altLang="en-US"/>
              <a:t>Ошибки запоминания - это не недостаток системы научения, а результат оптимизацации памяти и научения в ходе эволюции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Наши воспоминания управляются отдельными системами научения и запоминания: целостными нейрокогнитивными модулями хранящими отдельный тип информации, сохранящими информацию с помощью определенного набора когнитивных функций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Системы научения независимы друг от друга, но мы пользуемся результатами работы каждой из них</a:t>
            </a:r>
            <a:endParaRPr lang="ru-RU" alt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22910"/>
            <a:ext cx="21031200" cy="2651126"/>
          </a:xfrm>
        </p:spPr>
        <p:txBody>
          <a:bodyPr>
            <a:noAutofit/>
          </a:bodyPr>
          <a:p>
            <a:r>
              <a:rPr lang="ru-RU" altLang="en-US" sz="6400"/>
              <a:t>Нарушение закономерностей развития в ходе обучения: перцептивное </a:t>
            </a:r>
            <a:r>
              <a:rPr lang="en-US" altLang="ru-RU" sz="6400"/>
              <a:t>VS </a:t>
            </a:r>
            <a:r>
              <a:rPr lang="ru-RU" altLang="en-US" sz="6400"/>
              <a:t>относительное правило в обучении детей</a:t>
            </a:r>
            <a:endParaRPr lang="ru-RU" altLang="en-US" sz="64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97330" y="3159760"/>
            <a:ext cx="12212320" cy="1055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970" y="4318000"/>
            <a:ext cx="9144000" cy="71247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6417608" y="12584430"/>
            <a:ext cx="942657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ru-RU" sz="6000"/>
              <a:t>Kaminski,</a:t>
            </a:r>
            <a:r>
              <a:rPr lang="ru-RU" altLang="en-US" sz="6000"/>
              <a:t> </a:t>
            </a:r>
            <a:r>
              <a:rPr lang="en-US" altLang="ru-RU" sz="6000"/>
              <a:t>Sloutsky, 2018 </a:t>
            </a:r>
            <a:endParaRPr lang="en-US" altLang="ru-RU" sz="6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виды памяти 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b="1">
                <a:latin typeface="Helvetica Neue Bold" panose="02000503000000020004" charset="0"/>
                <a:cs typeface="Helvetica Neue Bold" panose="02000503000000020004" charset="0"/>
              </a:rPr>
              <a:t>по содержанию:</a:t>
            </a:r>
            <a:r>
              <a:rPr lang="ru-RU" altLang="en-US"/>
              <a:t> процедурная и декларативная (эпизодическая и семантическая)</a:t>
            </a:r>
            <a:endParaRPr lang="ru-RU" altLang="en-US"/>
          </a:p>
          <a:p>
            <a:endParaRPr lang="ru-RU" altLang="en-US"/>
          </a:p>
          <a:p>
            <a:r>
              <a:rPr lang="ru-RU" altLang="en-US" b="1">
                <a:latin typeface="Helvetica Neue Bold" panose="02000503000000020004" charset="0"/>
                <a:cs typeface="Helvetica Neue Bold" panose="02000503000000020004" charset="0"/>
              </a:rPr>
              <a:t>по времени переработки информации: </a:t>
            </a:r>
            <a:r>
              <a:rPr lang="ru-RU" altLang="en-US"/>
              <a:t>сенсорная, кратковременная и долговременная</a:t>
            </a:r>
            <a:endParaRPr lang="ru-RU" alt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/>
              <a:t>От процедурной памяти к декларативной</a:t>
            </a:r>
            <a:endParaRPr lang="ru-RU" alt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3323" y="4454768"/>
            <a:ext cx="18873180" cy="10093081"/>
          </a:xfrm>
        </p:spPr>
        <p:txBody>
          <a:bodyPr>
            <a:normAutofit/>
          </a:bodyPr>
          <a:lstStyle/>
          <a:p>
            <a:pPr marL="682625" indent="-682625">
              <a:spcBef>
                <a:spcPts val="1200"/>
              </a:spcBef>
              <a:buClr>
                <a:srgbClr val="FFFFFF"/>
              </a:buClr>
              <a:buFont typeface="Times New Roman" panose="02020603050405020304" charset="0"/>
              <a:buChar char="•"/>
              <a:tabLst>
                <a:tab pos="1822450" algn="l"/>
                <a:tab pos="3651250" algn="l"/>
                <a:tab pos="5480050" algn="l"/>
                <a:tab pos="7308850" algn="l"/>
                <a:tab pos="9137650" algn="l"/>
                <a:tab pos="10966450" algn="l"/>
                <a:tab pos="12795250" algn="l"/>
                <a:tab pos="14624050" algn="l"/>
                <a:tab pos="16452850" algn="l"/>
                <a:tab pos="18281650" algn="l"/>
                <a:tab pos="20110450" algn="l"/>
              </a:tabLst>
              <a:defRPr/>
            </a:pPr>
            <a:r>
              <a:rPr lang="ru-RU" sz="3600" b="1" dirty="0" err="1"/>
              <a:t>Perris</a:t>
            </a:r>
            <a:r>
              <a:rPr lang="ru-RU" sz="3600" b="1" dirty="0"/>
              <a:t>, </a:t>
            </a:r>
            <a:r>
              <a:rPr lang="ru-RU" sz="3600" b="1" dirty="0" err="1"/>
              <a:t>Myers</a:t>
            </a:r>
            <a:r>
              <a:rPr lang="ru-RU" sz="3600" b="1" dirty="0"/>
              <a:t>, &amp; </a:t>
            </a:r>
            <a:r>
              <a:rPr lang="ru-RU" sz="3600" b="1" dirty="0" err="1"/>
              <a:t>Clifton</a:t>
            </a:r>
            <a:r>
              <a:rPr lang="ru-RU" sz="3600" b="1" dirty="0"/>
              <a:t>, 1990</a:t>
            </a:r>
            <a:r>
              <a:rPr lang="ru-RU" sz="3600" dirty="0"/>
              <a:t>: показывали детям в 6 </a:t>
            </a:r>
            <a:r>
              <a:rPr lang="ru-RU" sz="3600" dirty="0" err="1"/>
              <a:t>мес</a:t>
            </a:r>
            <a:r>
              <a:rPr lang="ru-RU" sz="3600" dirty="0"/>
              <a:t> игрушку (</a:t>
            </a:r>
            <a:r>
              <a:rPr lang="ru-RU" sz="3600" dirty="0" err="1"/>
              <a:t>Big</a:t>
            </a:r>
            <a:r>
              <a:rPr lang="ru-RU" sz="3600" dirty="0"/>
              <a:t> </a:t>
            </a:r>
            <a:r>
              <a:rPr lang="ru-RU" sz="3600" dirty="0" err="1"/>
              <a:t>Bird</a:t>
            </a:r>
            <a:r>
              <a:rPr lang="ru-RU" sz="3600" dirty="0"/>
              <a:t> </a:t>
            </a:r>
            <a:r>
              <a:rPr lang="ru-RU" sz="3600" dirty="0" err="1"/>
              <a:t>finger</a:t>
            </a:r>
            <a:r>
              <a:rPr lang="ru-RU" sz="3600" dirty="0"/>
              <a:t> </a:t>
            </a:r>
            <a:r>
              <a:rPr lang="ru-RU" sz="3600" dirty="0" err="1"/>
              <a:t>puppet</a:t>
            </a:r>
            <a:r>
              <a:rPr lang="ru-RU" sz="3600" dirty="0"/>
              <a:t>), с которой играли 20 мин таким образом, что в темноте просили найти ее по звуку</a:t>
            </a:r>
            <a:endParaRPr lang="ru-RU" sz="3600" dirty="0"/>
          </a:p>
          <a:p>
            <a:pPr marL="682625" indent="-682625">
              <a:spcBef>
                <a:spcPts val="1200"/>
              </a:spcBef>
              <a:buClr>
                <a:srgbClr val="FFFFFF"/>
              </a:buClr>
              <a:buFont typeface="Times New Roman" panose="02020603050405020304" charset="0"/>
              <a:buChar char="•"/>
              <a:tabLst>
                <a:tab pos="1822450" algn="l"/>
                <a:tab pos="3651250" algn="l"/>
                <a:tab pos="5480050" algn="l"/>
                <a:tab pos="7308850" algn="l"/>
                <a:tab pos="9137650" algn="l"/>
                <a:tab pos="10966450" algn="l"/>
                <a:tab pos="12795250" algn="l"/>
                <a:tab pos="14624050" algn="l"/>
                <a:tab pos="16452850" algn="l"/>
                <a:tab pos="18281650" algn="l"/>
                <a:tab pos="20110450" algn="l"/>
              </a:tabLst>
              <a:defRPr/>
            </a:pPr>
            <a:endParaRPr lang="ru-RU" sz="3600" dirty="0"/>
          </a:p>
          <a:p>
            <a:pPr marL="682625" indent="-682625">
              <a:spcBef>
                <a:spcPts val="1200"/>
              </a:spcBef>
              <a:buClr>
                <a:srgbClr val="FFFFFF"/>
              </a:buClr>
              <a:buFont typeface="Times New Roman" panose="02020603050405020304" charset="0"/>
              <a:buChar char="•"/>
              <a:tabLst>
                <a:tab pos="1822450" algn="l"/>
                <a:tab pos="3651250" algn="l"/>
                <a:tab pos="5480050" algn="l"/>
                <a:tab pos="7308850" algn="l"/>
                <a:tab pos="9137650" algn="l"/>
                <a:tab pos="10966450" algn="l"/>
                <a:tab pos="12795250" algn="l"/>
                <a:tab pos="14624050" algn="l"/>
                <a:tab pos="16452850" algn="l"/>
                <a:tab pos="18281650" algn="l"/>
                <a:tab pos="20110450" algn="l"/>
              </a:tabLst>
              <a:defRPr/>
            </a:pPr>
            <a:r>
              <a:rPr lang="ru-RU" sz="3600" dirty="0"/>
              <a:t>В 2.5 года повторили опыт с участием контрольной группы (которая не играла в 6 </a:t>
            </a:r>
            <a:r>
              <a:rPr lang="ru-RU" sz="3600" dirty="0" err="1"/>
              <a:t>мес</a:t>
            </a:r>
            <a:r>
              <a:rPr lang="ru-RU" sz="3600" dirty="0"/>
              <a:t>)</a:t>
            </a:r>
            <a:endParaRPr lang="ru-RU" sz="3600" dirty="0"/>
          </a:p>
          <a:p>
            <a:pPr marL="682625" indent="-682625">
              <a:spcBef>
                <a:spcPts val="1200"/>
              </a:spcBef>
              <a:buClr>
                <a:srgbClr val="FFFFFF"/>
              </a:buClr>
              <a:buFont typeface="Times New Roman" panose="02020603050405020304" charset="0"/>
              <a:buChar char="•"/>
              <a:tabLst>
                <a:tab pos="1822450" algn="l"/>
                <a:tab pos="3651250" algn="l"/>
                <a:tab pos="5480050" algn="l"/>
                <a:tab pos="7308850" algn="l"/>
                <a:tab pos="9137650" algn="l"/>
                <a:tab pos="10966450" algn="l"/>
                <a:tab pos="12795250" algn="l"/>
                <a:tab pos="14624050" algn="l"/>
                <a:tab pos="16452850" algn="l"/>
                <a:tab pos="18281650" algn="l"/>
                <a:tab pos="20110450" algn="l"/>
              </a:tabLst>
              <a:defRPr/>
            </a:pPr>
            <a:endParaRPr lang="ru-RU" sz="3600" dirty="0"/>
          </a:p>
          <a:p>
            <a:pPr marL="682625" indent="-682625">
              <a:spcBef>
                <a:spcPts val="1200"/>
              </a:spcBef>
              <a:buClr>
                <a:srgbClr val="FFFFFF"/>
              </a:buClr>
              <a:buFont typeface="Times New Roman" panose="02020603050405020304" charset="0"/>
              <a:buChar char="•"/>
              <a:tabLst>
                <a:tab pos="1822450" algn="l"/>
                <a:tab pos="3651250" algn="l"/>
                <a:tab pos="5480050" algn="l"/>
                <a:tab pos="7308850" algn="l"/>
                <a:tab pos="9137650" algn="l"/>
                <a:tab pos="10966450" algn="l"/>
                <a:tab pos="12795250" algn="l"/>
                <a:tab pos="14624050" algn="l"/>
                <a:tab pos="16452850" algn="l"/>
                <a:tab pos="18281650" algn="l"/>
                <a:tab pos="20110450" algn="l"/>
              </a:tabLst>
              <a:defRPr/>
            </a:pPr>
            <a:r>
              <a:rPr lang="ru-RU" sz="3600" dirty="0"/>
              <a:t>Говорили что сейчас будет игра и просили выбрать одну из</a:t>
            </a:r>
            <a:endParaRPr lang="ru-RU" sz="3600" dirty="0"/>
          </a:p>
          <a:p>
            <a:pPr marL="682625" indent="-682625">
              <a:spcBef>
                <a:spcPts val="1200"/>
              </a:spcBef>
              <a:buClr>
                <a:srgbClr val="FFFFFF"/>
              </a:buClr>
              <a:buFont typeface="Times New Roman" panose="02020603050405020304" charset="0"/>
              <a:buChar char="•"/>
              <a:tabLst>
                <a:tab pos="1822450" algn="l"/>
                <a:tab pos="3651250" algn="l"/>
                <a:tab pos="5480050" algn="l"/>
                <a:tab pos="7308850" algn="l"/>
                <a:tab pos="9137650" algn="l"/>
                <a:tab pos="10966450" algn="l"/>
                <a:tab pos="12795250" algn="l"/>
                <a:tab pos="14624050" algn="l"/>
                <a:tab pos="16452850" algn="l"/>
                <a:tab pos="18281650" algn="l"/>
                <a:tab pos="20110450" algn="l"/>
              </a:tabLst>
              <a:defRPr/>
            </a:pPr>
            <a:r>
              <a:rPr lang="ru-RU" sz="3600" dirty="0"/>
              <a:t>пяти кукол (среди них был </a:t>
            </a:r>
            <a:r>
              <a:rPr lang="en-US" sz="3600" dirty="0"/>
              <a:t>Big Bird</a:t>
            </a:r>
            <a:r>
              <a:rPr lang="ru-RU" sz="3600" dirty="0"/>
              <a:t>)</a:t>
            </a:r>
            <a:r>
              <a:rPr lang="en-US" sz="3600" dirty="0"/>
              <a:t> – </a:t>
            </a:r>
            <a:r>
              <a:rPr lang="ru-RU" sz="3600" dirty="0"/>
              <a:t>декларативная память</a:t>
            </a:r>
            <a:endParaRPr lang="ru-RU" sz="3600" dirty="0"/>
          </a:p>
          <a:p>
            <a:pPr marL="682625" indent="-682625">
              <a:spcBef>
                <a:spcPts val="1200"/>
              </a:spcBef>
              <a:buClr>
                <a:srgbClr val="FFFFFF"/>
              </a:buClr>
              <a:buFont typeface="Times New Roman" panose="02020603050405020304" charset="0"/>
              <a:buChar char="•"/>
              <a:tabLst>
                <a:tab pos="1822450" algn="l"/>
                <a:tab pos="3651250" algn="l"/>
                <a:tab pos="5480050" algn="l"/>
                <a:tab pos="7308850" algn="l"/>
                <a:tab pos="9137650" algn="l"/>
                <a:tab pos="10966450" algn="l"/>
                <a:tab pos="12795250" algn="l"/>
                <a:tab pos="14624050" algn="l"/>
                <a:tab pos="16452850" algn="l"/>
                <a:tab pos="18281650" algn="l"/>
                <a:tab pos="20110450" algn="l"/>
              </a:tabLst>
              <a:defRPr/>
            </a:pPr>
            <a:r>
              <a:rPr lang="ru-RU" sz="3600" dirty="0"/>
              <a:t>Независимо от выбора просили сказать какие звуки будет</a:t>
            </a:r>
            <a:endParaRPr lang="ru-RU" sz="3600" dirty="0"/>
          </a:p>
          <a:p>
            <a:pPr marL="682625" indent="-682625">
              <a:spcBef>
                <a:spcPts val="1200"/>
              </a:spcBef>
              <a:buClr>
                <a:srgbClr val="FFFFFF"/>
              </a:buClr>
              <a:buFont typeface="Times New Roman" panose="02020603050405020304" charset="0"/>
              <a:buChar char="•"/>
              <a:tabLst>
                <a:tab pos="1822450" algn="l"/>
                <a:tab pos="3651250" algn="l"/>
                <a:tab pos="5480050" algn="l"/>
                <a:tab pos="7308850" algn="l"/>
                <a:tab pos="9137650" algn="l"/>
                <a:tab pos="10966450" algn="l"/>
                <a:tab pos="12795250" algn="l"/>
                <a:tab pos="14624050" algn="l"/>
                <a:tab pos="16452850" algn="l"/>
                <a:tab pos="18281650" algn="l"/>
                <a:tab pos="20110450" algn="l"/>
              </a:tabLst>
              <a:defRPr/>
            </a:pPr>
            <a:r>
              <a:rPr lang="ru-RU" sz="3600" dirty="0"/>
              <a:t>издавать звуки </a:t>
            </a:r>
            <a:r>
              <a:rPr lang="en-US" sz="3600" dirty="0"/>
              <a:t>Big Bird</a:t>
            </a:r>
            <a:r>
              <a:rPr lang="ru-RU" sz="3600" dirty="0"/>
              <a:t> из трех на выбор – тоже</a:t>
            </a:r>
            <a:endParaRPr lang="ru-RU" sz="3600" dirty="0"/>
          </a:p>
          <a:p>
            <a:pPr marL="682625" indent="-682625">
              <a:spcBef>
                <a:spcPts val="1200"/>
              </a:spcBef>
              <a:buClr>
                <a:srgbClr val="FFFFFF"/>
              </a:buClr>
              <a:buFont typeface="Times New Roman" panose="02020603050405020304" charset="0"/>
              <a:buChar char="•"/>
              <a:tabLst>
                <a:tab pos="1822450" algn="l"/>
                <a:tab pos="3651250" algn="l"/>
                <a:tab pos="5480050" algn="l"/>
                <a:tab pos="7308850" algn="l"/>
                <a:tab pos="9137650" algn="l"/>
                <a:tab pos="10966450" algn="l"/>
                <a:tab pos="12795250" algn="l"/>
                <a:tab pos="14624050" algn="l"/>
                <a:tab pos="16452850" algn="l"/>
                <a:tab pos="18281650" algn="l"/>
                <a:tab pos="20110450" algn="l"/>
              </a:tabLst>
              <a:defRPr/>
            </a:pPr>
            <a:r>
              <a:rPr lang="ru-RU" sz="3600" dirty="0"/>
              <a:t>Оставляли детей в темноте без инструкции и </a:t>
            </a:r>
            <a:r>
              <a:rPr lang="en-US" sz="3600" dirty="0"/>
              <a:t>Big Bird</a:t>
            </a:r>
            <a:r>
              <a:rPr lang="ru-RU" sz="3600" dirty="0"/>
              <a:t> </a:t>
            </a:r>
            <a:endParaRPr lang="ru-RU" sz="3600" dirty="0"/>
          </a:p>
          <a:p>
            <a:pPr marL="682625" indent="-682625">
              <a:spcBef>
                <a:spcPts val="1200"/>
              </a:spcBef>
              <a:buClr>
                <a:srgbClr val="FFFFFF"/>
              </a:buClr>
              <a:buFont typeface="Times New Roman" panose="02020603050405020304" charset="0"/>
              <a:buChar char="•"/>
              <a:tabLst>
                <a:tab pos="1822450" algn="l"/>
                <a:tab pos="3651250" algn="l"/>
                <a:tab pos="5480050" algn="l"/>
                <a:tab pos="7308850" algn="l"/>
                <a:tab pos="9137650" algn="l"/>
                <a:tab pos="10966450" algn="l"/>
                <a:tab pos="12795250" algn="l"/>
                <a:tab pos="14624050" algn="l"/>
                <a:tab pos="16452850" algn="l"/>
                <a:tab pos="18281650" algn="l"/>
                <a:tab pos="20110450" algn="l"/>
              </a:tabLst>
              <a:defRPr/>
            </a:pPr>
            <a:r>
              <a:rPr lang="ru-RU" sz="3600" dirty="0"/>
              <a:t>издавал звук – пять попыток, кто будет искать – имплицитная </a:t>
            </a:r>
            <a:endParaRPr lang="ru-RU" sz="3600" dirty="0"/>
          </a:p>
          <a:p>
            <a:pPr marL="682625" indent="-682625">
              <a:spcBef>
                <a:spcPts val="1200"/>
              </a:spcBef>
              <a:buClr>
                <a:srgbClr val="FFFFFF"/>
              </a:buClr>
              <a:buFont typeface="Times New Roman" panose="02020603050405020304" charset="0"/>
              <a:buChar char="•"/>
              <a:tabLst>
                <a:tab pos="1822450" algn="l"/>
                <a:tab pos="3651250" algn="l"/>
                <a:tab pos="5480050" algn="l"/>
                <a:tab pos="7308850" algn="l"/>
                <a:tab pos="9137650" algn="l"/>
                <a:tab pos="10966450" algn="l"/>
                <a:tab pos="12795250" algn="l"/>
                <a:tab pos="14624050" algn="l"/>
                <a:tab pos="16452850" algn="l"/>
                <a:tab pos="18281650" algn="l"/>
                <a:tab pos="20110450" algn="l"/>
              </a:tabLst>
              <a:defRPr/>
            </a:pPr>
            <a:r>
              <a:rPr lang="ru-RU" sz="3600" dirty="0"/>
              <a:t>память</a:t>
            </a:r>
            <a:endParaRPr lang="ru-RU" sz="3600" dirty="0"/>
          </a:p>
          <a:p>
            <a:pPr>
              <a:buFont typeface="Times New Roman" panose="02020603050405020304" charset="0"/>
              <a:buNone/>
              <a:defRPr/>
            </a:pPr>
            <a:endParaRPr lang="ru-RU" dirty="0"/>
          </a:p>
        </p:txBody>
      </p:sp>
      <p:pic>
        <p:nvPicPr>
          <p:cNvPr id="82947" name="Picture 2" descr="http://static.comicvine.com/uploads/original/11113/111130081/3753478-3427630132-big_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576" y="8858253"/>
            <a:ext cx="3527424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ru-RU" altLang="en-US"/>
              <a:t>Семантическая память и научение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76400" y="3382010"/>
            <a:ext cx="21465540" cy="872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/>
          <p:nvPr/>
        </p:nvSpPr>
        <p:spPr>
          <a:xfrm>
            <a:off x="854710" y="12727940"/>
            <a:ext cx="2181923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Котов, А.А., Котова, Т.Н., Афонин, М.Д. (2025). Эффект репрезентационного сдвига у детей 6-9 лет. Культурно-историческая психология, 21(1), 55–63. </a:t>
            </a:r>
            <a:endParaRPr kumimoji="0" lang="en-US" altLang="en-US" sz="30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3962400" y="549276"/>
            <a:ext cx="16459200" cy="228600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>
              <a:tabLst>
                <a:tab pos="0" algn="l"/>
                <a:tab pos="895350" algn="l"/>
                <a:tab pos="1793875" algn="l"/>
                <a:tab pos="2692400" algn="l"/>
                <a:tab pos="3590925" algn="l"/>
                <a:tab pos="4489450" algn="l"/>
                <a:tab pos="5387975" algn="l"/>
                <a:tab pos="6286500" algn="l"/>
                <a:tab pos="7185025" algn="l"/>
                <a:tab pos="8083550" algn="l"/>
                <a:tab pos="8982075" algn="l"/>
                <a:tab pos="9880600" algn="l"/>
                <a:tab pos="10779125" algn="l"/>
                <a:tab pos="11677650" algn="l"/>
                <a:tab pos="12576175" algn="l"/>
                <a:tab pos="13474700" algn="l"/>
                <a:tab pos="14373225" algn="l"/>
                <a:tab pos="15271750" algn="l"/>
                <a:tab pos="16170275" algn="l"/>
                <a:tab pos="17068800" algn="l"/>
                <a:tab pos="17967325" algn="l"/>
              </a:tabLst>
            </a:pPr>
            <a:r>
              <a:rPr lang="ru-RU" sz="8800" b="0" dirty="0">
                <a:sym typeface="+mn-ea"/>
              </a:rPr>
              <a:t>Кратковременная память</a:t>
            </a:r>
            <a:endParaRPr lang="ru-RU" sz="8800" b="0" dirty="0"/>
          </a:p>
          <a:p>
            <a:pPr>
              <a:tabLst>
                <a:tab pos="0" algn="l"/>
                <a:tab pos="895350" algn="l"/>
                <a:tab pos="1793875" algn="l"/>
                <a:tab pos="2692400" algn="l"/>
                <a:tab pos="3590925" algn="l"/>
                <a:tab pos="4489450" algn="l"/>
                <a:tab pos="5387975" algn="l"/>
                <a:tab pos="6286500" algn="l"/>
                <a:tab pos="7185025" algn="l"/>
                <a:tab pos="8083550" algn="l"/>
                <a:tab pos="8982075" algn="l"/>
                <a:tab pos="9880600" algn="l"/>
                <a:tab pos="10779125" algn="l"/>
                <a:tab pos="11677650" algn="l"/>
                <a:tab pos="12576175" algn="l"/>
                <a:tab pos="13474700" algn="l"/>
                <a:tab pos="14373225" algn="l"/>
                <a:tab pos="15271750" algn="l"/>
                <a:tab pos="16170275" algn="l"/>
                <a:tab pos="17068800" algn="l"/>
                <a:tab pos="17967325" algn="l"/>
              </a:tabLst>
            </a:pPr>
            <a:r>
              <a:rPr lang="ru-RU" sz="8800" b="0" dirty="0"/>
              <a:t>Единицы КП</a:t>
            </a:r>
            <a:endParaRPr lang="ru-RU" sz="8800" b="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9450" indent="-679450">
              <a:lnSpc>
                <a:spcPct val="80000"/>
              </a:lnSpc>
              <a:spcBef>
                <a:spcPts val="900"/>
              </a:spcBef>
              <a:buFont typeface="Arial" panose="020B0704020202020204" pitchFamily="34" charset="0"/>
              <a:buChar char="•"/>
              <a:tabLst>
                <a:tab pos="679450" algn="l"/>
                <a:tab pos="1574800" algn="l"/>
                <a:tab pos="2473325" algn="l"/>
                <a:tab pos="3371850" algn="l"/>
                <a:tab pos="4270375" algn="l"/>
                <a:tab pos="5168900" algn="l"/>
                <a:tab pos="6067425" algn="l"/>
                <a:tab pos="6965950" algn="l"/>
                <a:tab pos="7864475" algn="l"/>
                <a:tab pos="8763000" algn="l"/>
                <a:tab pos="9661525" algn="l"/>
                <a:tab pos="10560050" algn="l"/>
                <a:tab pos="11458575" algn="l"/>
                <a:tab pos="12357100" algn="l"/>
                <a:tab pos="13255625" algn="l"/>
                <a:tab pos="14154150" algn="l"/>
                <a:tab pos="15052675" algn="l"/>
                <a:tab pos="15951200" algn="l"/>
                <a:tab pos="16849725" algn="l"/>
                <a:tab pos="17748250" algn="l"/>
                <a:tab pos="18646775" algn="l"/>
              </a:tabLst>
            </a:pPr>
            <a:r>
              <a:rPr lang="ru-RU" dirty="0">
                <a:solidFill>
                  <a:srgbClr val="000000"/>
                </a:solidFill>
              </a:rPr>
              <a:t>Единицы КП – </a:t>
            </a:r>
            <a:r>
              <a:rPr lang="ru-RU" dirty="0" err="1">
                <a:solidFill>
                  <a:srgbClr val="FF0000"/>
                </a:solidFill>
              </a:rPr>
              <a:t>чанки</a:t>
            </a:r>
            <a:r>
              <a:rPr lang="ru-RU" dirty="0">
                <a:solidFill>
                  <a:srgbClr val="000000"/>
                </a:solidFill>
              </a:rPr>
              <a:t>, 5-9 элементов (</a:t>
            </a:r>
            <a:r>
              <a:rPr lang="en-US" dirty="0">
                <a:solidFill>
                  <a:srgbClr val="000000"/>
                </a:solidFill>
              </a:rPr>
              <a:t>Miller, 1956</a:t>
            </a:r>
            <a:r>
              <a:rPr lang="ru-RU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679450" indent="-679450">
              <a:lnSpc>
                <a:spcPct val="80000"/>
              </a:lnSpc>
              <a:spcBef>
                <a:spcPts val="900"/>
              </a:spcBef>
              <a:buNone/>
              <a:tabLst>
                <a:tab pos="679450" algn="l"/>
                <a:tab pos="1574800" algn="l"/>
                <a:tab pos="2473325" algn="l"/>
                <a:tab pos="3371850" algn="l"/>
                <a:tab pos="4270375" algn="l"/>
                <a:tab pos="5168900" algn="l"/>
                <a:tab pos="6067425" algn="l"/>
                <a:tab pos="6965950" algn="l"/>
                <a:tab pos="7864475" algn="l"/>
                <a:tab pos="8763000" algn="l"/>
                <a:tab pos="9661525" algn="l"/>
                <a:tab pos="10560050" algn="l"/>
                <a:tab pos="11458575" algn="l"/>
                <a:tab pos="12357100" algn="l"/>
                <a:tab pos="13255625" algn="l"/>
                <a:tab pos="14154150" algn="l"/>
                <a:tab pos="15052675" algn="l"/>
                <a:tab pos="15951200" algn="l"/>
                <a:tab pos="16849725" algn="l"/>
                <a:tab pos="17748250" algn="l"/>
                <a:tab pos="18646775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r>
              <a:rPr lang="ru-RU" dirty="0"/>
              <a:t>ДТАЯРБУИЛП</a:t>
            </a:r>
            <a:endParaRPr lang="ru-RU" dirty="0"/>
          </a:p>
          <a:p>
            <a:r>
              <a:rPr lang="ru-RU" dirty="0"/>
              <a:t>ДАРУПЛИБЯТ</a:t>
            </a:r>
            <a:endParaRPr lang="en-US" dirty="0"/>
          </a:p>
          <a:p>
            <a:endParaRPr lang="en-US" dirty="0"/>
          </a:p>
          <a:p>
            <a:r>
              <a:rPr lang="ru-RU" dirty="0"/>
              <a:t>Группировка информации – по ритму (телефонные номера), цвету, размеру….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Jost Regular"/>
        <a:ea typeface="Jost Regular"/>
        <a:cs typeface="Jost Regular"/>
      </a:majorFont>
      <a:minorFont>
        <a:latin typeface="Jost Regular"/>
        <a:ea typeface="Jost Regular"/>
        <a:cs typeface="Jost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Jost Regular"/>
        <a:ea typeface="Jost Regular"/>
        <a:cs typeface="Jost Regular"/>
      </a:majorFont>
      <a:minorFont>
        <a:latin typeface="Jost Regular"/>
        <a:ea typeface="Jost Regular"/>
        <a:cs typeface="Jost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5844</Words>
  <Application>WPS Presentation</Application>
  <PresentationFormat>Произвольный</PresentationFormat>
  <Paragraphs>149</Paragraphs>
  <Slides>23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SimSun</vt:lpstr>
      <vt:lpstr>Wingdings</vt:lpstr>
      <vt:lpstr>Helvetica Neue</vt:lpstr>
      <vt:lpstr>Helvetica Neue Medium</vt:lpstr>
      <vt:lpstr>Helvetica Neue Light</vt:lpstr>
      <vt:lpstr>Jost Regular</vt:lpstr>
      <vt:lpstr>Thonburi</vt:lpstr>
      <vt:lpstr>Helvetica Neue Light Italic</vt:lpstr>
      <vt:lpstr>Helvetica Neue Bold Italic</vt:lpstr>
      <vt:lpstr>Helvetica Neue Bold</vt:lpstr>
      <vt:lpstr>Times New Roman</vt:lpstr>
      <vt:lpstr>Arial Unicode MS</vt:lpstr>
      <vt:lpstr>汉仪书宋二KW</vt:lpstr>
      <vt:lpstr>Microsoft YaHei</vt:lpstr>
      <vt:lpstr>汉仪旗黑</vt:lpstr>
      <vt:lpstr>Arial Unicode MS</vt:lpstr>
      <vt:lpstr>White</vt:lpstr>
      <vt:lpstr>Нейропсихологические основы обучения:  как мозг запоминает информацию  и что это значит для методик преподавания</vt:lpstr>
      <vt:lpstr>Место памяти и научения среди других когнитивных функций</vt:lpstr>
      <vt:lpstr>PowerPoint 演示文稿</vt:lpstr>
      <vt:lpstr>Память и эволюция</vt:lpstr>
      <vt:lpstr>Нарушение закономерностей развития в ходе обучения: перцептивное VS относительное правило в обучении детей</vt:lpstr>
      <vt:lpstr>виды памяти </vt:lpstr>
      <vt:lpstr>От процедурной памяти к декларативной</vt:lpstr>
      <vt:lpstr>Семантическая память и научение</vt:lpstr>
      <vt:lpstr>PowerPoint 演示文稿</vt:lpstr>
      <vt:lpstr>PowerPoint 演示文稿</vt:lpstr>
      <vt:lpstr>различия между экспертами и новичками</vt:lpstr>
      <vt:lpstr>PowerPoint 演示文稿</vt:lpstr>
      <vt:lpstr>Уровни обработки</vt:lpstr>
      <vt:lpstr>Многокомпонентая модель РП</vt:lpstr>
      <vt:lpstr>Объем КП</vt:lpstr>
      <vt:lpstr>PowerPoint 演示文稿</vt:lpstr>
      <vt:lpstr>Роль фонологической петли в научении</vt:lpstr>
      <vt:lpstr>Роль фонологической петли в научении</vt:lpstr>
      <vt:lpstr>Ввод зрительно-пространственной информации</vt:lpstr>
      <vt:lpstr>PowerPoint 演示文稿</vt:lpstr>
      <vt:lpstr>PowerPoint 演示文稿</vt:lpstr>
      <vt:lpstr>Индивидуальные различия в рабочей памяти</vt:lpstr>
      <vt:lpstr>Мета-память и научение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Память и научение</dc:title>
  <dc:creator/>
  <cp:lastModifiedBy>Alexey Kotov</cp:lastModifiedBy>
  <cp:revision>16</cp:revision>
  <dcterms:created xsi:type="dcterms:W3CDTF">2025-09-29T14:53:09Z</dcterms:created>
  <dcterms:modified xsi:type="dcterms:W3CDTF">2025-09-29T14:53:09Z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F1B0D766CB7724D60C6E5567BDE89FFE_42</vt:lpwstr>
  </property>
  <property fmtid="{D5CDD505-2E9C-101B-9397-08002B2CF9AE}" pid="3" name="KSOProductBuildVer">
    <vt:lpwstr>1033-12.1.22226.22226</vt:lpwstr>
  </property>
</Properties>
</file>