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431" r:id="rId2"/>
    <p:sldId id="440" r:id="rId3"/>
    <p:sldId id="441" r:id="rId4"/>
    <p:sldId id="475" r:id="rId5"/>
    <p:sldId id="481" r:id="rId6"/>
    <p:sldId id="442" r:id="rId7"/>
    <p:sldId id="476" r:id="rId8"/>
    <p:sldId id="443" r:id="rId9"/>
    <p:sldId id="444" r:id="rId10"/>
    <p:sldId id="445" r:id="rId11"/>
    <p:sldId id="446" r:id="rId12"/>
    <p:sldId id="447" r:id="rId13"/>
    <p:sldId id="473" r:id="rId14"/>
    <p:sldId id="448" r:id="rId15"/>
    <p:sldId id="450" r:id="rId16"/>
    <p:sldId id="449" r:id="rId17"/>
    <p:sldId id="451" r:id="rId18"/>
    <p:sldId id="477" r:id="rId19"/>
    <p:sldId id="452" r:id="rId20"/>
    <p:sldId id="454" r:id="rId21"/>
    <p:sldId id="455" r:id="rId22"/>
    <p:sldId id="456" r:id="rId23"/>
    <p:sldId id="453" r:id="rId24"/>
    <p:sldId id="457" r:id="rId25"/>
    <p:sldId id="478" r:id="rId26"/>
    <p:sldId id="458" r:id="rId27"/>
    <p:sldId id="468" r:id="rId28"/>
    <p:sldId id="469" r:id="rId29"/>
    <p:sldId id="470" r:id="rId30"/>
    <p:sldId id="471" r:id="rId31"/>
    <p:sldId id="472" r:id="rId32"/>
    <p:sldId id="479" r:id="rId33"/>
    <p:sldId id="459" r:id="rId34"/>
    <p:sldId id="460" r:id="rId35"/>
    <p:sldId id="461" r:id="rId36"/>
    <p:sldId id="462" r:id="rId37"/>
    <p:sldId id="463" r:id="rId38"/>
    <p:sldId id="464" r:id="rId39"/>
    <p:sldId id="465" r:id="rId40"/>
    <p:sldId id="466" r:id="rId41"/>
    <p:sldId id="467" r:id="rId42"/>
    <p:sldId id="439" r:id="rId4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Оценка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Лист1!$I$2:$I$194</c:f>
              <c:numCache>
                <c:formatCode>General</c:formatCode>
                <c:ptCount val="193"/>
                <c:pt idx="0">
                  <c:v>8</c:v>
                </c:pt>
                <c:pt idx="1">
                  <c:v>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  <c:pt idx="11">
                  <c:v>19</c:v>
                </c:pt>
                <c:pt idx="12">
                  <c:v>20</c:v>
                </c:pt>
                <c:pt idx="13">
                  <c:v>21</c:v>
                </c:pt>
                <c:pt idx="14">
                  <c:v>22</c:v>
                </c:pt>
                <c:pt idx="15">
                  <c:v>23</c:v>
                </c:pt>
                <c:pt idx="16">
                  <c:v>24</c:v>
                </c:pt>
                <c:pt idx="17">
                  <c:v>25</c:v>
                </c:pt>
                <c:pt idx="18">
                  <c:v>26</c:v>
                </c:pt>
                <c:pt idx="19">
                  <c:v>27</c:v>
                </c:pt>
                <c:pt idx="20">
                  <c:v>28</c:v>
                </c:pt>
                <c:pt idx="21">
                  <c:v>29</c:v>
                </c:pt>
                <c:pt idx="22">
                  <c:v>30</c:v>
                </c:pt>
                <c:pt idx="23">
                  <c:v>31</c:v>
                </c:pt>
                <c:pt idx="24">
                  <c:v>32</c:v>
                </c:pt>
                <c:pt idx="25">
                  <c:v>33</c:v>
                </c:pt>
                <c:pt idx="26">
                  <c:v>34</c:v>
                </c:pt>
                <c:pt idx="27">
                  <c:v>35</c:v>
                </c:pt>
                <c:pt idx="28">
                  <c:v>36</c:v>
                </c:pt>
                <c:pt idx="29">
                  <c:v>37</c:v>
                </c:pt>
                <c:pt idx="30">
                  <c:v>38</c:v>
                </c:pt>
                <c:pt idx="31">
                  <c:v>39</c:v>
                </c:pt>
                <c:pt idx="32">
                  <c:v>40</c:v>
                </c:pt>
                <c:pt idx="33">
                  <c:v>41</c:v>
                </c:pt>
                <c:pt idx="34">
                  <c:v>42</c:v>
                </c:pt>
                <c:pt idx="35">
                  <c:v>43</c:v>
                </c:pt>
                <c:pt idx="36">
                  <c:v>44</c:v>
                </c:pt>
                <c:pt idx="37">
                  <c:v>45</c:v>
                </c:pt>
                <c:pt idx="38">
                  <c:v>46</c:v>
                </c:pt>
                <c:pt idx="39">
                  <c:v>47</c:v>
                </c:pt>
                <c:pt idx="40">
                  <c:v>48</c:v>
                </c:pt>
                <c:pt idx="41">
                  <c:v>49</c:v>
                </c:pt>
                <c:pt idx="42">
                  <c:v>50</c:v>
                </c:pt>
                <c:pt idx="43">
                  <c:v>51</c:v>
                </c:pt>
                <c:pt idx="44">
                  <c:v>52</c:v>
                </c:pt>
                <c:pt idx="45">
                  <c:v>53</c:v>
                </c:pt>
                <c:pt idx="46">
                  <c:v>54</c:v>
                </c:pt>
                <c:pt idx="47">
                  <c:v>55</c:v>
                </c:pt>
                <c:pt idx="48">
                  <c:v>56</c:v>
                </c:pt>
                <c:pt idx="49">
                  <c:v>57</c:v>
                </c:pt>
                <c:pt idx="50">
                  <c:v>58</c:v>
                </c:pt>
                <c:pt idx="51">
                  <c:v>59</c:v>
                </c:pt>
                <c:pt idx="52">
                  <c:v>60</c:v>
                </c:pt>
                <c:pt idx="53">
                  <c:v>61</c:v>
                </c:pt>
                <c:pt idx="54">
                  <c:v>62</c:v>
                </c:pt>
                <c:pt idx="55">
                  <c:v>63</c:v>
                </c:pt>
                <c:pt idx="56">
                  <c:v>64</c:v>
                </c:pt>
                <c:pt idx="57">
                  <c:v>65</c:v>
                </c:pt>
                <c:pt idx="58">
                  <c:v>66</c:v>
                </c:pt>
                <c:pt idx="59">
                  <c:v>67</c:v>
                </c:pt>
                <c:pt idx="60">
                  <c:v>68</c:v>
                </c:pt>
                <c:pt idx="61">
                  <c:v>69</c:v>
                </c:pt>
                <c:pt idx="62">
                  <c:v>70</c:v>
                </c:pt>
                <c:pt idx="63">
                  <c:v>71</c:v>
                </c:pt>
                <c:pt idx="64">
                  <c:v>72</c:v>
                </c:pt>
                <c:pt idx="65">
                  <c:v>73</c:v>
                </c:pt>
                <c:pt idx="66">
                  <c:v>74</c:v>
                </c:pt>
                <c:pt idx="67">
                  <c:v>75</c:v>
                </c:pt>
                <c:pt idx="68">
                  <c:v>76</c:v>
                </c:pt>
                <c:pt idx="69">
                  <c:v>77</c:v>
                </c:pt>
                <c:pt idx="70">
                  <c:v>78</c:v>
                </c:pt>
                <c:pt idx="71">
                  <c:v>79</c:v>
                </c:pt>
                <c:pt idx="72">
                  <c:v>80</c:v>
                </c:pt>
                <c:pt idx="73">
                  <c:v>81</c:v>
                </c:pt>
                <c:pt idx="74">
                  <c:v>82</c:v>
                </c:pt>
                <c:pt idx="75">
                  <c:v>83</c:v>
                </c:pt>
                <c:pt idx="76">
                  <c:v>84</c:v>
                </c:pt>
                <c:pt idx="77">
                  <c:v>85</c:v>
                </c:pt>
                <c:pt idx="78">
                  <c:v>86</c:v>
                </c:pt>
                <c:pt idx="79">
                  <c:v>87</c:v>
                </c:pt>
                <c:pt idx="80">
                  <c:v>88</c:v>
                </c:pt>
                <c:pt idx="81">
                  <c:v>89</c:v>
                </c:pt>
                <c:pt idx="82">
                  <c:v>90</c:v>
                </c:pt>
                <c:pt idx="83">
                  <c:v>91</c:v>
                </c:pt>
                <c:pt idx="84">
                  <c:v>92</c:v>
                </c:pt>
                <c:pt idx="85">
                  <c:v>93</c:v>
                </c:pt>
                <c:pt idx="86">
                  <c:v>94</c:v>
                </c:pt>
                <c:pt idx="87">
                  <c:v>95</c:v>
                </c:pt>
                <c:pt idx="88">
                  <c:v>96</c:v>
                </c:pt>
                <c:pt idx="89">
                  <c:v>97</c:v>
                </c:pt>
                <c:pt idx="90">
                  <c:v>98</c:v>
                </c:pt>
                <c:pt idx="91">
                  <c:v>99</c:v>
                </c:pt>
                <c:pt idx="92">
                  <c:v>100</c:v>
                </c:pt>
                <c:pt idx="93">
                  <c:v>101</c:v>
                </c:pt>
                <c:pt idx="94">
                  <c:v>102</c:v>
                </c:pt>
                <c:pt idx="95">
                  <c:v>103</c:v>
                </c:pt>
                <c:pt idx="96">
                  <c:v>104</c:v>
                </c:pt>
                <c:pt idx="97">
                  <c:v>105</c:v>
                </c:pt>
                <c:pt idx="98">
                  <c:v>106</c:v>
                </c:pt>
                <c:pt idx="99">
                  <c:v>107</c:v>
                </c:pt>
                <c:pt idx="100">
                  <c:v>108</c:v>
                </c:pt>
                <c:pt idx="101">
                  <c:v>109</c:v>
                </c:pt>
                <c:pt idx="102">
                  <c:v>110</c:v>
                </c:pt>
                <c:pt idx="103">
                  <c:v>111</c:v>
                </c:pt>
                <c:pt idx="104">
                  <c:v>112</c:v>
                </c:pt>
                <c:pt idx="105">
                  <c:v>113</c:v>
                </c:pt>
                <c:pt idx="106">
                  <c:v>114</c:v>
                </c:pt>
                <c:pt idx="107">
                  <c:v>115</c:v>
                </c:pt>
                <c:pt idx="108">
                  <c:v>116</c:v>
                </c:pt>
                <c:pt idx="109">
                  <c:v>117</c:v>
                </c:pt>
                <c:pt idx="110">
                  <c:v>118</c:v>
                </c:pt>
                <c:pt idx="111">
                  <c:v>119</c:v>
                </c:pt>
                <c:pt idx="112">
                  <c:v>120</c:v>
                </c:pt>
                <c:pt idx="113">
                  <c:v>121</c:v>
                </c:pt>
                <c:pt idx="114">
                  <c:v>122</c:v>
                </c:pt>
                <c:pt idx="115">
                  <c:v>123</c:v>
                </c:pt>
                <c:pt idx="116">
                  <c:v>124</c:v>
                </c:pt>
                <c:pt idx="117">
                  <c:v>125</c:v>
                </c:pt>
                <c:pt idx="118">
                  <c:v>126</c:v>
                </c:pt>
                <c:pt idx="119">
                  <c:v>127</c:v>
                </c:pt>
                <c:pt idx="120">
                  <c:v>128</c:v>
                </c:pt>
                <c:pt idx="121">
                  <c:v>129</c:v>
                </c:pt>
                <c:pt idx="122">
                  <c:v>130</c:v>
                </c:pt>
                <c:pt idx="123">
                  <c:v>131</c:v>
                </c:pt>
                <c:pt idx="124">
                  <c:v>132</c:v>
                </c:pt>
                <c:pt idx="125">
                  <c:v>133</c:v>
                </c:pt>
                <c:pt idx="126">
                  <c:v>134</c:v>
                </c:pt>
                <c:pt idx="127">
                  <c:v>135</c:v>
                </c:pt>
                <c:pt idx="128">
                  <c:v>136</c:v>
                </c:pt>
                <c:pt idx="129">
                  <c:v>137</c:v>
                </c:pt>
                <c:pt idx="130">
                  <c:v>138</c:v>
                </c:pt>
                <c:pt idx="131">
                  <c:v>139</c:v>
                </c:pt>
                <c:pt idx="132">
                  <c:v>140</c:v>
                </c:pt>
                <c:pt idx="133">
                  <c:v>141</c:v>
                </c:pt>
                <c:pt idx="134">
                  <c:v>142</c:v>
                </c:pt>
                <c:pt idx="135">
                  <c:v>143</c:v>
                </c:pt>
                <c:pt idx="136">
                  <c:v>144</c:v>
                </c:pt>
                <c:pt idx="137">
                  <c:v>145</c:v>
                </c:pt>
                <c:pt idx="138">
                  <c:v>146</c:v>
                </c:pt>
                <c:pt idx="139">
                  <c:v>147</c:v>
                </c:pt>
                <c:pt idx="140">
                  <c:v>148</c:v>
                </c:pt>
                <c:pt idx="141">
                  <c:v>149</c:v>
                </c:pt>
                <c:pt idx="142">
                  <c:v>150</c:v>
                </c:pt>
                <c:pt idx="143">
                  <c:v>151</c:v>
                </c:pt>
                <c:pt idx="144">
                  <c:v>152</c:v>
                </c:pt>
                <c:pt idx="145">
                  <c:v>153</c:v>
                </c:pt>
                <c:pt idx="146">
                  <c:v>154</c:v>
                </c:pt>
                <c:pt idx="147">
                  <c:v>155</c:v>
                </c:pt>
                <c:pt idx="148">
                  <c:v>156</c:v>
                </c:pt>
                <c:pt idx="149">
                  <c:v>157</c:v>
                </c:pt>
                <c:pt idx="150">
                  <c:v>158</c:v>
                </c:pt>
                <c:pt idx="151">
                  <c:v>159</c:v>
                </c:pt>
                <c:pt idx="152">
                  <c:v>160</c:v>
                </c:pt>
                <c:pt idx="153">
                  <c:v>161</c:v>
                </c:pt>
                <c:pt idx="154">
                  <c:v>162</c:v>
                </c:pt>
                <c:pt idx="155">
                  <c:v>163</c:v>
                </c:pt>
                <c:pt idx="156">
                  <c:v>164</c:v>
                </c:pt>
                <c:pt idx="157">
                  <c:v>165</c:v>
                </c:pt>
                <c:pt idx="158">
                  <c:v>166</c:v>
                </c:pt>
                <c:pt idx="159">
                  <c:v>167</c:v>
                </c:pt>
                <c:pt idx="160">
                  <c:v>168</c:v>
                </c:pt>
                <c:pt idx="161">
                  <c:v>169</c:v>
                </c:pt>
                <c:pt idx="162">
                  <c:v>170</c:v>
                </c:pt>
                <c:pt idx="163">
                  <c:v>171</c:v>
                </c:pt>
                <c:pt idx="164">
                  <c:v>172</c:v>
                </c:pt>
                <c:pt idx="165">
                  <c:v>173</c:v>
                </c:pt>
                <c:pt idx="166">
                  <c:v>174</c:v>
                </c:pt>
                <c:pt idx="167">
                  <c:v>175</c:v>
                </c:pt>
                <c:pt idx="168">
                  <c:v>176</c:v>
                </c:pt>
                <c:pt idx="169">
                  <c:v>177</c:v>
                </c:pt>
                <c:pt idx="170">
                  <c:v>178</c:v>
                </c:pt>
                <c:pt idx="171">
                  <c:v>179</c:v>
                </c:pt>
                <c:pt idx="172">
                  <c:v>180</c:v>
                </c:pt>
                <c:pt idx="173">
                  <c:v>181</c:v>
                </c:pt>
                <c:pt idx="174">
                  <c:v>182</c:v>
                </c:pt>
                <c:pt idx="175">
                  <c:v>183</c:v>
                </c:pt>
                <c:pt idx="176">
                  <c:v>184</c:v>
                </c:pt>
                <c:pt idx="177">
                  <c:v>185</c:v>
                </c:pt>
                <c:pt idx="178">
                  <c:v>186</c:v>
                </c:pt>
                <c:pt idx="179">
                  <c:v>187</c:v>
                </c:pt>
                <c:pt idx="180">
                  <c:v>188</c:v>
                </c:pt>
                <c:pt idx="181">
                  <c:v>189</c:v>
                </c:pt>
                <c:pt idx="182">
                  <c:v>190</c:v>
                </c:pt>
                <c:pt idx="183">
                  <c:v>191</c:v>
                </c:pt>
                <c:pt idx="184">
                  <c:v>192</c:v>
                </c:pt>
                <c:pt idx="185">
                  <c:v>193</c:v>
                </c:pt>
                <c:pt idx="186">
                  <c:v>194</c:v>
                </c:pt>
                <c:pt idx="187">
                  <c:v>195</c:v>
                </c:pt>
                <c:pt idx="188">
                  <c:v>196</c:v>
                </c:pt>
                <c:pt idx="189">
                  <c:v>197</c:v>
                </c:pt>
                <c:pt idx="190">
                  <c:v>198</c:v>
                </c:pt>
                <c:pt idx="191">
                  <c:v>199</c:v>
                </c:pt>
                <c:pt idx="192">
                  <c:v>200</c:v>
                </c:pt>
              </c:numCache>
            </c:numRef>
          </c:xVal>
          <c:yVal>
            <c:numRef>
              <c:f>Лист1!$M$2:$M$194</c:f>
              <c:numCache>
                <c:formatCode>0.0</c:formatCode>
                <c:ptCount val="193"/>
                <c:pt idx="0">
                  <c:v>37.625658290495529</c:v>
                </c:pt>
                <c:pt idx="1">
                  <c:v>36.589735834718489</c:v>
                </c:pt>
                <c:pt idx="2">
                  <c:v>35.589938523857477</c:v>
                </c:pt>
                <c:pt idx="3">
                  <c:v>34.62500658592095</c:v>
                </c:pt>
                <c:pt idx="4">
                  <c:v>33.693724180242057</c:v>
                </c:pt>
                <c:pt idx="5">
                  <c:v>32.794917865486063</c:v>
                </c:pt>
                <c:pt idx="6">
                  <c:v>31.927455121082211</c:v>
                </c:pt>
                <c:pt idx="7">
                  <c:v>31.090242920216724</c:v>
                </c:pt>
                <c:pt idx="8">
                  <c:v>30.282226352589099</c:v>
                </c:pt>
                <c:pt idx="9">
                  <c:v>29.502387295196264</c:v>
                </c:pt>
                <c:pt idx="10">
                  <c:v>28.749743129469685</c:v>
                </c:pt>
                <c:pt idx="11">
                  <c:v>28.023345503149081</c:v>
                </c:pt>
                <c:pt idx="12">
                  <c:v>27.322279135332572</c:v>
                </c:pt>
                <c:pt idx="13">
                  <c:v>26.645660663197731</c:v>
                </c:pt>
                <c:pt idx="14">
                  <c:v>25.992637528940179</c:v>
                </c:pt>
                <c:pt idx="15">
                  <c:v>25.362386905527451</c:v>
                </c:pt>
                <c:pt idx="16">
                  <c:v>24.754114659914372</c:v>
                </c:pt>
                <c:pt idx="17">
                  <c:v>24.167054352413679</c:v>
                </c:pt>
                <c:pt idx="18">
                  <c:v>23.600466270961029</c:v>
                </c:pt>
                <c:pt idx="19">
                  <c:v>23.053636499057543</c:v>
                </c:pt>
                <c:pt idx="20">
                  <c:v>22.525876016215467</c:v>
                </c:pt>
                <c:pt idx="21">
                  <c:v>22.016519829773475</c:v>
                </c:pt>
                <c:pt idx="22">
                  <c:v>21.52492613698773</c:v>
                </c:pt>
                <c:pt idx="23">
                  <c:v>21.050475516342807</c:v>
                </c:pt>
                <c:pt idx="24">
                  <c:v>20.592570147063679</c:v>
                </c:pt>
                <c:pt idx="25">
                  <c:v>20.15063305584512</c:v>
                </c:pt>
                <c:pt idx="26">
                  <c:v>19.724107389849571</c:v>
                </c:pt>
                <c:pt idx="27">
                  <c:v>19.312455715057297</c:v>
                </c:pt>
                <c:pt idx="28">
                  <c:v>18.915159339084795</c:v>
                </c:pt>
                <c:pt idx="29">
                  <c:v>18.53171765761822</c:v>
                </c:pt>
                <c:pt idx="30">
                  <c:v>18.161647523638216</c:v>
                </c:pt>
                <c:pt idx="31">
                  <c:v>17.804482638641446</c:v>
                </c:pt>
                <c:pt idx="32">
                  <c:v>17.459772965091705</c:v>
                </c:pt>
                <c:pt idx="33">
                  <c:v>17.127084159360301</c:v>
                </c:pt>
                <c:pt idx="34">
                  <c:v>16.80599702444119</c:v>
                </c:pt>
                <c:pt idx="35">
                  <c:v>16.496106981751268</c:v>
                </c:pt>
                <c:pt idx="36">
                  <c:v>16.197023561350285</c:v>
                </c:pt>
                <c:pt idx="37">
                  <c:v>15.908369909938008</c:v>
                </c:pt>
                <c:pt idx="38">
                  <c:v>15.629782316008761</c:v>
                </c:pt>
                <c:pt idx="39">
                  <c:v>15.360909751564952</c:v>
                </c:pt>
                <c:pt idx="40">
                  <c:v>15.101413429812197</c:v>
                </c:pt>
                <c:pt idx="41">
                  <c:v>14.850966378278672</c:v>
                </c:pt>
                <c:pt idx="42">
                  <c:v>14.609253026820852</c:v>
                </c:pt>
                <c:pt idx="43">
                  <c:v>14.375968809996476</c:v>
                </c:pt>
                <c:pt idx="44">
                  <c:v>14.150819783303762</c:v>
                </c:pt>
                <c:pt idx="45">
                  <c:v>13.933522252803277</c:v>
                </c:pt>
                <c:pt idx="46">
                  <c:v>13.723802417655808</c:v>
                </c:pt>
                <c:pt idx="47">
                  <c:v>13.521396025125803</c:v>
                </c:pt>
                <c:pt idx="48">
                  <c:v>13.326048037615692</c:v>
                </c:pt>
                <c:pt idx="49">
                  <c:v>13.137512311311529</c:v>
                </c:pt>
                <c:pt idx="50">
                  <c:v>12.955551286035039</c:v>
                </c:pt>
                <c:pt idx="51">
                  <c:v>12.779935685911298</c:v>
                </c:pt>
                <c:pt idx="52">
                  <c:v>12.61044423047484</c:v>
                </c:pt>
                <c:pt idx="53">
                  <c:v>12.446863355850223</c:v>
                </c:pt>
                <c:pt idx="54">
                  <c:v>12.28898694565569</c:v>
                </c:pt>
                <c:pt idx="55">
                  <c:v>12.136616071290886</c:v>
                </c:pt>
                <c:pt idx="56">
                  <c:v>11.989558741281373</c:v>
                </c:pt>
                <c:pt idx="57">
                  <c:v>11.84762965936411</c:v>
                </c:pt>
                <c:pt idx="58">
                  <c:v>11.710649991009095</c:v>
                </c:pt>
                <c:pt idx="59">
                  <c:v>11.578447138082955</c:v>
                </c:pt>
                <c:pt idx="60">
                  <c:v>11.450854521370577</c:v>
                </c:pt>
                <c:pt idx="61">
                  <c:v>11.327711370680722</c:v>
                </c:pt>
                <c:pt idx="62">
                  <c:v>11.208862522271199</c:v>
                </c:pt>
                <c:pt idx="63">
                  <c:v>11.094158223338281</c:v>
                </c:pt>
                <c:pt idx="64">
                  <c:v>10.983453943324095</c:v>
                </c:pt>
                <c:pt idx="65">
                  <c:v>10.876610191804133</c:v>
                </c:pt>
                <c:pt idx="66">
                  <c:v>10.773492342725527</c:v>
                </c:pt>
                <c:pt idx="67">
                  <c:v>10.673970464774508</c:v>
                </c:pt>
                <c:pt idx="68">
                  <c:v>10.577919157659409</c:v>
                </c:pt>
                <c:pt idx="69">
                  <c:v>10.485217394102865</c:v>
                </c:pt>
                <c:pt idx="70">
                  <c:v>10.395748367344112</c:v>
                </c:pt>
                <c:pt idx="71">
                  <c:v>10.309399343959294</c:v>
                </c:pt>
                <c:pt idx="72">
                  <c:v>10.226061521814238</c:v>
                </c:pt>
                <c:pt idx="73">
                  <c:v>10.145629892970801</c:v>
                </c:pt>
                <c:pt idx="74">
                  <c:v>10.06800311137399</c:v>
                </c:pt>
                <c:pt idx="75">
                  <c:v>9.9930833651531472</c:v>
                </c:pt>
                <c:pt idx="76">
                  <c:v>9.920776253376328</c:v>
                </c:pt>
                <c:pt idx="77">
                  <c:v>9.8509906671025327</c:v>
                </c:pt>
                <c:pt idx="78">
                  <c:v>9.783638674581951</c:v>
                </c:pt>
                <c:pt idx="79">
                  <c:v>9.7186354104595427</c:v>
                </c:pt>
                <c:pt idx="80">
                  <c:v>9.6558989688423722</c:v>
                </c:pt>
                <c:pt idx="81">
                  <c:v>9.595350300095939</c:v>
                </c:pt>
                <c:pt idx="82">
                  <c:v>9.5369131112394712</c:v>
                </c:pt>
                <c:pt idx="83">
                  <c:v>9.4805137698146869</c:v>
                </c:pt>
                <c:pt idx="84">
                  <c:v>9.426081211106867</c:v>
                </c:pt>
                <c:pt idx="85">
                  <c:v>9.3735468486013822</c:v>
                </c:pt>
                <c:pt idx="86">
                  <c:v>9.3228444875628025</c:v>
                </c:pt>
                <c:pt idx="87">
                  <c:v>9.2739102416277124</c:v>
                </c:pt>
                <c:pt idx="88">
                  <c:v>9.2266824523061484</c:v>
                </c:pt>
                <c:pt idx="89">
                  <c:v>9.1811016112902148</c:v>
                </c:pt>
                <c:pt idx="90">
                  <c:v>9.1371102854719801</c:v>
                </c:pt>
                <c:pt idx="91">
                  <c:v>9.0946530445761926</c:v>
                </c:pt>
                <c:pt idx="92">
                  <c:v>9.0536763913166141</c:v>
                </c:pt>
                <c:pt idx="93">
                  <c:v>9.0141286939879759</c:v>
                </c:pt>
                <c:pt idx="94">
                  <c:v>8.9759601214086135</c:v>
                </c:pt>
                <c:pt idx="95">
                  <c:v>8.9391225801318139</c:v>
                </c:pt>
                <c:pt idx="96">
                  <c:v>8.903569653846759</c:v>
                </c:pt>
                <c:pt idx="97">
                  <c:v>8.8692565448926945</c:v>
                </c:pt>
                <c:pt idx="98">
                  <c:v>8.8361400178126637</c:v>
                </c:pt>
                <c:pt idx="99">
                  <c:v>8.8041783448756341</c:v>
                </c:pt>
                <c:pt idx="100">
                  <c:v>8.7733312534984194</c:v>
                </c:pt>
                <c:pt idx="101">
                  <c:v>8.743559875501127</c:v>
                </c:pt>
                <c:pt idx="102">
                  <c:v>8.7148266981321765</c:v>
                </c:pt>
                <c:pt idx="103">
                  <c:v>8.6870955168012145</c:v>
                </c:pt>
                <c:pt idx="104">
                  <c:v>8.6603313894603335</c:v>
                </c:pt>
                <c:pt idx="105">
                  <c:v>8.6345005925761367</c:v>
                </c:pt>
                <c:pt idx="106">
                  <c:v>8.6095705786371646</c:v>
                </c:pt>
                <c:pt idx="107">
                  <c:v>8.5855099351431345</c:v>
                </c:pt>
                <c:pt idx="108">
                  <c:v>8.5622883450243314</c:v>
                </c:pt>
                <c:pt idx="109">
                  <c:v>8.539876548441276</c:v>
                </c:pt>
                <c:pt idx="110">
                  <c:v>8.5182463059165165</c:v>
                </c:pt>
                <c:pt idx="111">
                  <c:v>8.4973703627521164</c:v>
                </c:pt>
                <c:pt idx="112">
                  <c:v>8.4772224146879935</c:v>
                </c:pt>
                <c:pt idx="113">
                  <c:v>8.4577770747578267</c:v>
                </c:pt>
                <c:pt idx="114">
                  <c:v>8.4390098413007859</c:v>
                </c:pt>
                <c:pt idx="115">
                  <c:v>8.4208970670887666</c:v>
                </c:pt>
                <c:pt idx="116">
                  <c:v>8.4034159295302366</c:v>
                </c:pt>
                <c:pt idx="117">
                  <c:v>8.3865444019131434</c:v>
                </c:pt>
                <c:pt idx="118">
                  <c:v>8.370261225650653</c:v>
                </c:pt>
                <c:pt idx="119">
                  <c:v>8.3545458834947581</c:v>
                </c:pt>
                <c:pt idx="120">
                  <c:v>8.3393785736839678</c:v>
                </c:pt>
                <c:pt idx="121">
                  <c:v>8.3247401849925584</c:v>
                </c:pt>
                <c:pt idx="122">
                  <c:v>8.3106122726498999</c:v>
                </c:pt>
                <c:pt idx="123">
                  <c:v>8.2969770350995411</c:v>
                </c:pt>
                <c:pt idx="124">
                  <c:v>8.2838172915687647</c:v>
                </c:pt>
                <c:pt idx="125">
                  <c:v>8.271116460420334</c:v>
                </c:pt>
                <c:pt idx="126">
                  <c:v>8.2588585382591848</c:v>
                </c:pt>
                <c:pt idx="127">
                  <c:v>8.2470280797677074</c:v>
                </c:pt>
                <c:pt idx="128">
                  <c:v>8.2356101782442188</c:v>
                </c:pt>
                <c:pt idx="129">
                  <c:v>8.2245904468201179</c:v>
                </c:pt>
                <c:pt idx="130">
                  <c:v>8.2139550003320281</c:v>
                </c:pt>
                <c:pt idx="131">
                  <c:v>8.2036904378261184</c:v>
                </c:pt>
                <c:pt idx="132">
                  <c:v>8.1937838256725328</c:v>
                </c:pt>
                <c:pt idx="133">
                  <c:v>8.1842226812686611</c:v>
                </c:pt>
                <c:pt idx="134">
                  <c:v>8.1749949573107195</c:v>
                </c:pt>
                <c:pt idx="135">
                  <c:v>8.1660890266138129</c:v>
                </c:pt>
                <c:pt idx="136">
                  <c:v>8.1574936674613738</c:v>
                </c:pt>
                <c:pt idx="137">
                  <c:v>8.1491980494654808</c:v>
                </c:pt>
                <c:pt idx="138">
                  <c:v>8.1411917199202808</c:v>
                </c:pt>
                <c:pt idx="139">
                  <c:v>8.1334645906312897</c:v>
                </c:pt>
                <c:pt idx="140">
                  <c:v>8.1260069252039937</c:v>
                </c:pt>
                <c:pt idx="141">
                  <c:v>8.1188093267757218</c:v>
                </c:pt>
                <c:pt idx="142">
                  <c:v>8.111862726175346</c:v>
                </c:pt>
                <c:pt idx="143">
                  <c:v>8.1051583704958752</c:v>
                </c:pt>
                <c:pt idx="144">
                  <c:v>8.098687812065549</c:v>
                </c:pt>
                <c:pt idx="145">
                  <c:v>8.092442897803549</c:v>
                </c:pt>
                <c:pt idx="146">
                  <c:v>8.0864157589468846</c:v>
                </c:pt>
                <c:pt idx="147">
                  <c:v>8.0805988011355403</c:v>
                </c:pt>
                <c:pt idx="148">
                  <c:v>8.0749846948433746</c:v>
                </c:pt>
                <c:pt idx="149">
                  <c:v>8.0695663661427144</c:v>
                </c:pt>
                <c:pt idx="150">
                  <c:v>8.0643369877910125</c:v>
                </c:pt>
                <c:pt idx="151">
                  <c:v>8.0592899706283401</c:v>
                </c:pt>
                <c:pt idx="152">
                  <c:v>8.0544189552748549</c:v>
                </c:pt>
                <c:pt idx="153">
                  <c:v>8.049717804117817</c:v>
                </c:pt>
                <c:pt idx="154">
                  <c:v>8.0451805935780261</c:v>
                </c:pt>
                <c:pt idx="155">
                  <c:v>8.0408016066459496</c:v>
                </c:pt>
                <c:pt idx="156">
                  <c:v>8.0365753256781325</c:v>
                </c:pt>
                <c:pt idx="157">
                  <c:v>8.0324964254448137</c:v>
                </c:pt>
                <c:pt idx="158">
                  <c:v>8.0285597664200008</c:v>
                </c:pt>
                <c:pt idx="159">
                  <c:v>8.0247603883055145</c:v>
                </c:pt>
                <c:pt idx="160">
                  <c:v>8.0210935037808824</c:v>
                </c:pt>
                <c:pt idx="161">
                  <c:v>8.0175544924711843</c:v>
                </c:pt>
                <c:pt idx="162">
                  <c:v>8.014138895125253</c:v>
                </c:pt>
                <c:pt idx="163">
                  <c:v>8.0108424079968952</c:v>
                </c:pt>
                <c:pt idx="164">
                  <c:v>8.0076608774220528</c:v>
                </c:pt>
                <c:pt idx="165">
                  <c:v>8.0045902945850731</c:v>
                </c:pt>
                <c:pt idx="166">
                  <c:v>8.0016267904674958</c:v>
                </c:pt>
                <c:pt idx="167">
                  <c:v>7.9987666309729724</c:v>
                </c:pt>
                <c:pt idx="168">
                  <c:v>7.9960062122222153</c:v>
                </c:pt>
                <c:pt idx="169">
                  <c:v>7.9933420560120023</c:v>
                </c:pt>
                <c:pt idx="170">
                  <c:v>7.9907708054325495</c:v>
                </c:pt>
                <c:pt idx="171">
                  <c:v>7.9882892206377125</c:v>
                </c:pt>
                <c:pt idx="172">
                  <c:v>7.9858941747626906</c:v>
                </c:pt>
                <c:pt idx="173">
                  <c:v>7.9835826499840907</c:v>
                </c:pt>
                <c:pt idx="174">
                  <c:v>7.9813517337173918</c:v>
                </c:pt>
                <c:pt idx="175">
                  <c:v>7.979198614947002</c:v>
                </c:pt>
                <c:pt idx="176">
                  <c:v>7.9771205806843062</c:v>
                </c:pt>
                <c:pt idx="177">
                  <c:v>7.9751150125492272</c:v>
                </c:pt>
                <c:pt idx="178">
                  <c:v>7.9731793834709892</c:v>
                </c:pt>
                <c:pt idx="179">
                  <c:v>7.9713112545039477</c:v>
                </c:pt>
                <c:pt idx="180">
                  <c:v>7.9695082717544441</c:v>
                </c:pt>
                <c:pt idx="181">
                  <c:v>7.9677681634148376</c:v>
                </c:pt>
                <c:pt idx="182">
                  <c:v>7.9660887369009679</c:v>
                </c:pt>
                <c:pt idx="183">
                  <c:v>7.9644678760894356</c:v>
                </c:pt>
                <c:pt idx="184">
                  <c:v>7.9629035386512292</c:v>
                </c:pt>
                <c:pt idx="185">
                  <c:v>7.9613937534783377</c:v>
                </c:pt>
                <c:pt idx="186">
                  <c:v>7.9599366182000963</c:v>
                </c:pt>
                <c:pt idx="187">
                  <c:v>7.9585302967861518</c:v>
                </c:pt>
                <c:pt idx="188">
                  <c:v>7.9571730172330071</c:v>
                </c:pt>
                <c:pt idx="189">
                  <c:v>7.9558630693312589</c:v>
                </c:pt>
                <c:pt idx="190">
                  <c:v>7.9545988025106746</c:v>
                </c:pt>
                <c:pt idx="191">
                  <c:v>7.9533786237604396</c:v>
                </c:pt>
                <c:pt idx="192">
                  <c:v>7.9522009956219124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C1C-4FC3-B431-F8715A380093}"/>
            </c:ext>
          </c:extLst>
        </c:ser>
        <c:ser>
          <c:idx val="1"/>
          <c:order val="1"/>
          <c:tx>
            <c:v>Реальные данные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Лист1!$I$2:$I$194</c:f>
              <c:numCache>
                <c:formatCode>General</c:formatCode>
                <c:ptCount val="193"/>
                <c:pt idx="0">
                  <c:v>8</c:v>
                </c:pt>
                <c:pt idx="1">
                  <c:v>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  <c:pt idx="11">
                  <c:v>19</c:v>
                </c:pt>
                <c:pt idx="12">
                  <c:v>20</c:v>
                </c:pt>
                <c:pt idx="13">
                  <c:v>21</c:v>
                </c:pt>
                <c:pt idx="14">
                  <c:v>22</c:v>
                </c:pt>
                <c:pt idx="15">
                  <c:v>23</c:v>
                </c:pt>
                <c:pt idx="16">
                  <c:v>24</c:v>
                </c:pt>
                <c:pt idx="17">
                  <c:v>25</c:v>
                </c:pt>
                <c:pt idx="18">
                  <c:v>26</c:v>
                </c:pt>
                <c:pt idx="19">
                  <c:v>27</c:v>
                </c:pt>
                <c:pt idx="20">
                  <c:v>28</c:v>
                </c:pt>
                <c:pt idx="21">
                  <c:v>29</c:v>
                </c:pt>
                <c:pt idx="22">
                  <c:v>30</c:v>
                </c:pt>
                <c:pt idx="23">
                  <c:v>31</c:v>
                </c:pt>
                <c:pt idx="24">
                  <c:v>32</c:v>
                </c:pt>
                <c:pt idx="25">
                  <c:v>33</c:v>
                </c:pt>
                <c:pt idx="26">
                  <c:v>34</c:v>
                </c:pt>
                <c:pt idx="27">
                  <c:v>35</c:v>
                </c:pt>
                <c:pt idx="28">
                  <c:v>36</c:v>
                </c:pt>
                <c:pt idx="29">
                  <c:v>37</c:v>
                </c:pt>
                <c:pt idx="30">
                  <c:v>38</c:v>
                </c:pt>
                <c:pt idx="31">
                  <c:v>39</c:v>
                </c:pt>
                <c:pt idx="32">
                  <c:v>40</c:v>
                </c:pt>
                <c:pt idx="33">
                  <c:v>41</c:v>
                </c:pt>
                <c:pt idx="34">
                  <c:v>42</c:v>
                </c:pt>
                <c:pt idx="35">
                  <c:v>43</c:v>
                </c:pt>
                <c:pt idx="36">
                  <c:v>44</c:v>
                </c:pt>
                <c:pt idx="37">
                  <c:v>45</c:v>
                </c:pt>
                <c:pt idx="38">
                  <c:v>46</c:v>
                </c:pt>
                <c:pt idx="39">
                  <c:v>47</c:v>
                </c:pt>
                <c:pt idx="40">
                  <c:v>48</c:v>
                </c:pt>
                <c:pt idx="41">
                  <c:v>49</c:v>
                </c:pt>
                <c:pt idx="42">
                  <c:v>50</c:v>
                </c:pt>
                <c:pt idx="43">
                  <c:v>51</c:v>
                </c:pt>
                <c:pt idx="44">
                  <c:v>52</c:v>
                </c:pt>
                <c:pt idx="45">
                  <c:v>53</c:v>
                </c:pt>
                <c:pt idx="46">
                  <c:v>54</c:v>
                </c:pt>
                <c:pt idx="47">
                  <c:v>55</c:v>
                </c:pt>
                <c:pt idx="48">
                  <c:v>56</c:v>
                </c:pt>
                <c:pt idx="49">
                  <c:v>57</c:v>
                </c:pt>
                <c:pt idx="50">
                  <c:v>58</c:v>
                </c:pt>
                <c:pt idx="51">
                  <c:v>59</c:v>
                </c:pt>
                <c:pt idx="52">
                  <c:v>60</c:v>
                </c:pt>
                <c:pt idx="53">
                  <c:v>61</c:v>
                </c:pt>
                <c:pt idx="54">
                  <c:v>62</c:v>
                </c:pt>
                <c:pt idx="55">
                  <c:v>63</c:v>
                </c:pt>
                <c:pt idx="56">
                  <c:v>64</c:v>
                </c:pt>
                <c:pt idx="57">
                  <c:v>65</c:v>
                </c:pt>
                <c:pt idx="58">
                  <c:v>66</c:v>
                </c:pt>
                <c:pt idx="59">
                  <c:v>67</c:v>
                </c:pt>
                <c:pt idx="60">
                  <c:v>68</c:v>
                </c:pt>
                <c:pt idx="61">
                  <c:v>69</c:v>
                </c:pt>
                <c:pt idx="62">
                  <c:v>70</c:v>
                </c:pt>
                <c:pt idx="63">
                  <c:v>71</c:v>
                </c:pt>
                <c:pt idx="64">
                  <c:v>72</c:v>
                </c:pt>
                <c:pt idx="65">
                  <c:v>73</c:v>
                </c:pt>
                <c:pt idx="66">
                  <c:v>74</c:v>
                </c:pt>
                <c:pt idx="67">
                  <c:v>75</c:v>
                </c:pt>
                <c:pt idx="68">
                  <c:v>76</c:v>
                </c:pt>
                <c:pt idx="69">
                  <c:v>77</c:v>
                </c:pt>
                <c:pt idx="70">
                  <c:v>78</c:v>
                </c:pt>
                <c:pt idx="71">
                  <c:v>79</c:v>
                </c:pt>
                <c:pt idx="72">
                  <c:v>80</c:v>
                </c:pt>
                <c:pt idx="73">
                  <c:v>81</c:v>
                </c:pt>
                <c:pt idx="74">
                  <c:v>82</c:v>
                </c:pt>
                <c:pt idx="75">
                  <c:v>83</c:v>
                </c:pt>
                <c:pt idx="76">
                  <c:v>84</c:v>
                </c:pt>
                <c:pt idx="77">
                  <c:v>85</c:v>
                </c:pt>
                <c:pt idx="78">
                  <c:v>86</c:v>
                </c:pt>
                <c:pt idx="79">
                  <c:v>87</c:v>
                </c:pt>
                <c:pt idx="80">
                  <c:v>88</c:v>
                </c:pt>
                <c:pt idx="81">
                  <c:v>89</c:v>
                </c:pt>
                <c:pt idx="82">
                  <c:v>90</c:v>
                </c:pt>
                <c:pt idx="83">
                  <c:v>91</c:v>
                </c:pt>
                <c:pt idx="84">
                  <c:v>92</c:v>
                </c:pt>
                <c:pt idx="85">
                  <c:v>93</c:v>
                </c:pt>
                <c:pt idx="86">
                  <c:v>94</c:v>
                </c:pt>
                <c:pt idx="87">
                  <c:v>95</c:v>
                </c:pt>
                <c:pt idx="88">
                  <c:v>96</c:v>
                </c:pt>
                <c:pt idx="89">
                  <c:v>97</c:v>
                </c:pt>
                <c:pt idx="90">
                  <c:v>98</c:v>
                </c:pt>
                <c:pt idx="91">
                  <c:v>99</c:v>
                </c:pt>
                <c:pt idx="92">
                  <c:v>100</c:v>
                </c:pt>
                <c:pt idx="93">
                  <c:v>101</c:v>
                </c:pt>
                <c:pt idx="94">
                  <c:v>102</c:v>
                </c:pt>
                <c:pt idx="95">
                  <c:v>103</c:v>
                </c:pt>
                <c:pt idx="96">
                  <c:v>104</c:v>
                </c:pt>
                <c:pt idx="97">
                  <c:v>105</c:v>
                </c:pt>
                <c:pt idx="98">
                  <c:v>106</c:v>
                </c:pt>
                <c:pt idx="99">
                  <c:v>107</c:v>
                </c:pt>
                <c:pt idx="100">
                  <c:v>108</c:v>
                </c:pt>
                <c:pt idx="101">
                  <c:v>109</c:v>
                </c:pt>
                <c:pt idx="102">
                  <c:v>110</c:v>
                </c:pt>
                <c:pt idx="103">
                  <c:v>111</c:v>
                </c:pt>
                <c:pt idx="104">
                  <c:v>112</c:v>
                </c:pt>
                <c:pt idx="105">
                  <c:v>113</c:v>
                </c:pt>
                <c:pt idx="106">
                  <c:v>114</c:v>
                </c:pt>
                <c:pt idx="107">
                  <c:v>115</c:v>
                </c:pt>
                <c:pt idx="108">
                  <c:v>116</c:v>
                </c:pt>
                <c:pt idx="109">
                  <c:v>117</c:v>
                </c:pt>
                <c:pt idx="110">
                  <c:v>118</c:v>
                </c:pt>
                <c:pt idx="111">
                  <c:v>119</c:v>
                </c:pt>
                <c:pt idx="112">
                  <c:v>120</c:v>
                </c:pt>
                <c:pt idx="113">
                  <c:v>121</c:v>
                </c:pt>
                <c:pt idx="114">
                  <c:v>122</c:v>
                </c:pt>
                <c:pt idx="115">
                  <c:v>123</c:v>
                </c:pt>
                <c:pt idx="116">
                  <c:v>124</c:v>
                </c:pt>
                <c:pt idx="117">
                  <c:v>125</c:v>
                </c:pt>
                <c:pt idx="118">
                  <c:v>126</c:v>
                </c:pt>
                <c:pt idx="119">
                  <c:v>127</c:v>
                </c:pt>
                <c:pt idx="120">
                  <c:v>128</c:v>
                </c:pt>
                <c:pt idx="121">
                  <c:v>129</c:v>
                </c:pt>
                <c:pt idx="122">
                  <c:v>130</c:v>
                </c:pt>
                <c:pt idx="123">
                  <c:v>131</c:v>
                </c:pt>
                <c:pt idx="124">
                  <c:v>132</c:v>
                </c:pt>
                <c:pt idx="125">
                  <c:v>133</c:v>
                </c:pt>
                <c:pt idx="126">
                  <c:v>134</c:v>
                </c:pt>
                <c:pt idx="127">
                  <c:v>135</c:v>
                </c:pt>
                <c:pt idx="128">
                  <c:v>136</c:v>
                </c:pt>
                <c:pt idx="129">
                  <c:v>137</c:v>
                </c:pt>
                <c:pt idx="130">
                  <c:v>138</c:v>
                </c:pt>
                <c:pt idx="131">
                  <c:v>139</c:v>
                </c:pt>
                <c:pt idx="132">
                  <c:v>140</c:v>
                </c:pt>
                <c:pt idx="133">
                  <c:v>141</c:v>
                </c:pt>
                <c:pt idx="134">
                  <c:v>142</c:v>
                </c:pt>
                <c:pt idx="135">
                  <c:v>143</c:v>
                </c:pt>
                <c:pt idx="136">
                  <c:v>144</c:v>
                </c:pt>
                <c:pt idx="137">
                  <c:v>145</c:v>
                </c:pt>
                <c:pt idx="138">
                  <c:v>146</c:v>
                </c:pt>
                <c:pt idx="139">
                  <c:v>147</c:v>
                </c:pt>
                <c:pt idx="140">
                  <c:v>148</c:v>
                </c:pt>
                <c:pt idx="141">
                  <c:v>149</c:v>
                </c:pt>
                <c:pt idx="142">
                  <c:v>150</c:v>
                </c:pt>
                <c:pt idx="143">
                  <c:v>151</c:v>
                </c:pt>
                <c:pt idx="144">
                  <c:v>152</c:v>
                </c:pt>
                <c:pt idx="145">
                  <c:v>153</c:v>
                </c:pt>
                <c:pt idx="146">
                  <c:v>154</c:v>
                </c:pt>
                <c:pt idx="147">
                  <c:v>155</c:v>
                </c:pt>
                <c:pt idx="148">
                  <c:v>156</c:v>
                </c:pt>
                <c:pt idx="149">
                  <c:v>157</c:v>
                </c:pt>
                <c:pt idx="150">
                  <c:v>158</c:v>
                </c:pt>
                <c:pt idx="151">
                  <c:v>159</c:v>
                </c:pt>
                <c:pt idx="152">
                  <c:v>160</c:v>
                </c:pt>
                <c:pt idx="153">
                  <c:v>161</c:v>
                </c:pt>
                <c:pt idx="154">
                  <c:v>162</c:v>
                </c:pt>
                <c:pt idx="155">
                  <c:v>163</c:v>
                </c:pt>
                <c:pt idx="156">
                  <c:v>164</c:v>
                </c:pt>
                <c:pt idx="157">
                  <c:v>165</c:v>
                </c:pt>
                <c:pt idx="158">
                  <c:v>166</c:v>
                </c:pt>
                <c:pt idx="159">
                  <c:v>167</c:v>
                </c:pt>
                <c:pt idx="160">
                  <c:v>168</c:v>
                </c:pt>
                <c:pt idx="161">
                  <c:v>169</c:v>
                </c:pt>
                <c:pt idx="162">
                  <c:v>170</c:v>
                </c:pt>
                <c:pt idx="163">
                  <c:v>171</c:v>
                </c:pt>
                <c:pt idx="164">
                  <c:v>172</c:v>
                </c:pt>
                <c:pt idx="165">
                  <c:v>173</c:v>
                </c:pt>
                <c:pt idx="166">
                  <c:v>174</c:v>
                </c:pt>
                <c:pt idx="167">
                  <c:v>175</c:v>
                </c:pt>
                <c:pt idx="168">
                  <c:v>176</c:v>
                </c:pt>
                <c:pt idx="169">
                  <c:v>177</c:v>
                </c:pt>
                <c:pt idx="170">
                  <c:v>178</c:v>
                </c:pt>
                <c:pt idx="171">
                  <c:v>179</c:v>
                </c:pt>
                <c:pt idx="172">
                  <c:v>180</c:v>
                </c:pt>
                <c:pt idx="173">
                  <c:v>181</c:v>
                </c:pt>
                <c:pt idx="174">
                  <c:v>182</c:v>
                </c:pt>
                <c:pt idx="175">
                  <c:v>183</c:v>
                </c:pt>
                <c:pt idx="176">
                  <c:v>184</c:v>
                </c:pt>
                <c:pt idx="177">
                  <c:v>185</c:v>
                </c:pt>
                <c:pt idx="178">
                  <c:v>186</c:v>
                </c:pt>
                <c:pt idx="179">
                  <c:v>187</c:v>
                </c:pt>
                <c:pt idx="180">
                  <c:v>188</c:v>
                </c:pt>
                <c:pt idx="181">
                  <c:v>189</c:v>
                </c:pt>
                <c:pt idx="182">
                  <c:v>190</c:v>
                </c:pt>
                <c:pt idx="183">
                  <c:v>191</c:v>
                </c:pt>
                <c:pt idx="184">
                  <c:v>192</c:v>
                </c:pt>
                <c:pt idx="185">
                  <c:v>193</c:v>
                </c:pt>
                <c:pt idx="186">
                  <c:v>194</c:v>
                </c:pt>
                <c:pt idx="187">
                  <c:v>195</c:v>
                </c:pt>
                <c:pt idx="188">
                  <c:v>196</c:v>
                </c:pt>
                <c:pt idx="189">
                  <c:v>197</c:v>
                </c:pt>
                <c:pt idx="190">
                  <c:v>198</c:v>
                </c:pt>
                <c:pt idx="191">
                  <c:v>199</c:v>
                </c:pt>
                <c:pt idx="192">
                  <c:v>200</c:v>
                </c:pt>
              </c:numCache>
            </c:numRef>
          </c:xVal>
          <c:yVal>
            <c:numRef>
              <c:f>Лист1!$G$2:$G$194</c:f>
              <c:numCache>
                <c:formatCode>General</c:formatCode>
                <c:ptCount val="193"/>
                <c:pt idx="0">
                  <c:v>35.033333333333331</c:v>
                </c:pt>
                <c:pt idx="1">
                  <c:v>49.61999999999999</c:v>
                </c:pt>
                <c:pt idx="2">
                  <c:v>31.46</c:v>
                </c:pt>
                <c:pt idx="3">
                  <c:v>46.6</c:v>
                </c:pt>
                <c:pt idx="4">
                  <c:v>22.7</c:v>
                </c:pt>
                <c:pt idx="5">
                  <c:v>24.6</c:v>
                </c:pt>
                <c:pt idx="6">
                  <c:v>41.9</c:v>
                </c:pt>
                <c:pt idx="7">
                  <c:v>21.8</c:v>
                </c:pt>
                <c:pt idx="9">
                  <c:v>24.9</c:v>
                </c:pt>
                <c:pt idx="10">
                  <c:v>38</c:v>
                </c:pt>
                <c:pt idx="13">
                  <c:v>36.4</c:v>
                </c:pt>
                <c:pt idx="16">
                  <c:v>17</c:v>
                </c:pt>
                <c:pt idx="17">
                  <c:v>15.2</c:v>
                </c:pt>
                <c:pt idx="18">
                  <c:v>10.4</c:v>
                </c:pt>
                <c:pt idx="34">
                  <c:v>31.4</c:v>
                </c:pt>
                <c:pt idx="35">
                  <c:v>12.5</c:v>
                </c:pt>
                <c:pt idx="40">
                  <c:v>16.2</c:v>
                </c:pt>
                <c:pt idx="42">
                  <c:v>25.5</c:v>
                </c:pt>
                <c:pt idx="43">
                  <c:v>8.6999999999999993</c:v>
                </c:pt>
                <c:pt idx="44">
                  <c:v>22.1</c:v>
                </c:pt>
                <c:pt idx="46">
                  <c:v>15.3</c:v>
                </c:pt>
                <c:pt idx="47">
                  <c:v>10.959999999999999</c:v>
                </c:pt>
                <c:pt idx="48">
                  <c:v>11.6</c:v>
                </c:pt>
                <c:pt idx="71">
                  <c:v>10.9</c:v>
                </c:pt>
                <c:pt idx="75">
                  <c:v>7.4</c:v>
                </c:pt>
                <c:pt idx="83">
                  <c:v>9</c:v>
                </c:pt>
                <c:pt idx="91">
                  <c:v>6.6</c:v>
                </c:pt>
                <c:pt idx="125">
                  <c:v>11.9</c:v>
                </c:pt>
                <c:pt idx="135">
                  <c:v>10.6</c:v>
                </c:pt>
                <c:pt idx="144">
                  <c:v>6.5</c:v>
                </c:pt>
                <c:pt idx="155">
                  <c:v>6.8</c:v>
                </c:pt>
                <c:pt idx="192">
                  <c:v>3.3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C1C-4FC3-B431-F8715A3800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85080320"/>
        <c:axId val="-185073248"/>
      </c:scatterChart>
      <c:valAx>
        <c:axId val="-1850803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Возраст</a:t>
                </a:r>
                <a:r>
                  <a:rPr lang="ru-RU" baseline="0"/>
                  <a:t> демократии (лет)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5073248"/>
        <c:crosses val="autoZero"/>
        <c:crossBetween val="midCat"/>
      </c:valAx>
      <c:valAx>
        <c:axId val="-185073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Волатильность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508032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>
              <a:latin typeface="Myriad Pro" panose="020B050303040302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729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B1D43-2E7F-4E6F-A570-F2AF4CE4F8F8}" type="datetimeFigureOut">
              <a:rPr lang="ru-RU" smtClean="0">
                <a:latin typeface="Myriad Pro" panose="020B0503030403020204" pitchFamily="34" charset="0"/>
              </a:rPr>
              <a:pPr/>
              <a:t>07.10.2025</a:t>
            </a:fld>
            <a:endParaRPr lang="ru-RU" dirty="0">
              <a:latin typeface="Myriad Pro" panose="020B0503030403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8960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>
              <a:latin typeface="Myriad Pro" panose="020B0503030403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729" y="9428960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B3237-83C8-4919-B7F0-8CB2D13204EC}" type="slidenum">
              <a:rPr lang="ru-RU" smtClean="0">
                <a:latin typeface="Myriad Pro" panose="020B0503030403020204" pitchFamily="34" charset="0"/>
              </a:rPr>
              <a:pPr/>
              <a:t>‹#›</a:t>
            </a:fld>
            <a:endParaRPr lang="ru-RU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652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yriad Pro" panose="020B0503030403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yriad Pro" panose="020B0503030403020204" pitchFamily="34" charset="0"/>
              </a:defRPr>
            </a:lvl1pPr>
          </a:lstStyle>
          <a:p>
            <a:fld id="{F3678816-9F85-433F-927E-91C1DB9CA9B3}" type="datetimeFigureOut">
              <a:rPr lang="ru-RU" smtClean="0"/>
              <a:pPr/>
              <a:t>07.10.2025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yriad Pro" panose="020B0503030403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yriad Pro" panose="020B0503030403020204" pitchFamily="34" charset="0"/>
              </a:defRPr>
            </a:lvl1pPr>
          </a:lstStyle>
          <a:p>
            <a:fld id="{76828749-C417-4EC7-8C7E-A0A22ACDAD5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1495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yriad Pro" panose="020B0503030403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yriad Pro" panose="020B0503030403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yriad Pro" panose="020B0503030403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yriad Pro" panose="020B0503030403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yriad Pro" panose="020B0503030403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9356E-B215-43C5-986E-03450C083F86}" type="datetime1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355B-CE68-4689-B240-9D19B09FB404}" type="datetime1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1466-F28E-4963-8759-957FB28661C3}" type="datetime1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FD022-6675-4D36-BD69-B0077B5E3AA9}" type="datetime1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2A49-89E2-4F67-AA3F-AE078C672443}" type="datetime1">
              <a:rPr lang="ru-RU" smtClean="0"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5EE8D-D014-497B-B702-88C976A9F09D}" type="datetime1">
              <a:rPr lang="ru-RU" smtClean="0"/>
              <a:t>07.10.2025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602B-1FC0-40EE-8130-DDAEAF9C3E34}" type="datetime1">
              <a:rPr lang="ru-RU" smtClean="0"/>
              <a:t>07.10.2025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A6E8-0CF7-4142-881E-9DD34AD1062C}" type="datetime1">
              <a:rPr lang="ru-RU" smtClean="0"/>
              <a:t>07.10.2025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6136A-AC9D-4267-9DC6-BA8A7DE4E904}" type="datetime1">
              <a:rPr lang="ru-RU" smtClean="0"/>
              <a:t>07.10.2025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7E94-2F11-4A66-87D4-E2833700DA8E}" type="datetime1">
              <a:rPr lang="ru-RU" smtClean="0"/>
              <a:t>07.10.2025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A7BE6-0B95-49DB-962D-2DDDA3640C59}" type="datetime1">
              <a:rPr lang="ru-RU" smtClean="0"/>
              <a:t>07.10.2025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79F39E1A-A6A1-4A9A-9BDB-D95DF965802F}" type="datetime1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338437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Тема 6.</a:t>
            </a:r>
            <a:br>
              <a:rPr lang="ru-RU" sz="3200" b="1" dirty="0" smtClean="0">
                <a:latin typeface="+mj-lt"/>
              </a:rPr>
            </a:br>
            <a:r>
              <a:rPr lang="ru-RU" sz="3200" b="1" dirty="0" smtClean="0">
                <a:latin typeface="+mj-lt"/>
              </a:rPr>
              <a:t/>
            </a:r>
            <a:br>
              <a:rPr lang="ru-RU" sz="3200" b="1" dirty="0" smtClean="0">
                <a:latin typeface="+mj-lt"/>
              </a:rPr>
            </a:br>
            <a:r>
              <a:rPr lang="ru-RU" sz="3200" b="1" dirty="0" smtClean="0">
                <a:latin typeface="+mj-lt"/>
              </a:rPr>
              <a:t>Институциональный дизайн </a:t>
            </a:r>
            <a:br>
              <a:rPr lang="ru-RU" sz="3200" b="1" dirty="0" smtClean="0">
                <a:latin typeface="+mj-lt"/>
              </a:rPr>
            </a:br>
            <a:endParaRPr lang="ru-RU" sz="3200" b="1" dirty="0">
              <a:latin typeface="+mj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5025"/>
            <a:ext cx="6400800" cy="2808312"/>
          </a:xfrm>
        </p:spPr>
        <p:txBody>
          <a:bodyPr>
            <a:normAutofit lnSpcReduction="10000"/>
          </a:bodyPr>
          <a:lstStyle/>
          <a:p>
            <a:pPr marL="457200" indent="-457200" algn="l">
              <a:buAutoNum type="arabicPeriod"/>
            </a:pPr>
            <a:r>
              <a:rPr lang="ru-RU" sz="2400" b="1" dirty="0" smtClean="0">
                <a:latin typeface="+mj-lt"/>
              </a:rPr>
              <a:t>Некоторые проблемы институционального дизайна</a:t>
            </a:r>
          </a:p>
          <a:p>
            <a:pPr marL="457200" indent="-457200" algn="l">
              <a:buAutoNum type="arabicPeriod"/>
            </a:pPr>
            <a:r>
              <a:rPr lang="ru-RU" sz="2400" b="1" dirty="0" smtClean="0">
                <a:latin typeface="+mj-lt"/>
              </a:rPr>
              <a:t>Формы государственного правления</a:t>
            </a:r>
            <a:endParaRPr lang="ru-RU" sz="2400" b="1" dirty="0">
              <a:latin typeface="+mj-lt"/>
            </a:endParaRPr>
          </a:p>
          <a:p>
            <a:pPr marL="457200" indent="-457200" algn="l">
              <a:buAutoNum type="arabicPeriod"/>
            </a:pPr>
            <a:r>
              <a:rPr lang="ru-RU" sz="2400" b="1" dirty="0" smtClean="0">
                <a:latin typeface="+mj-lt"/>
              </a:rPr>
              <a:t>Разновидности территориального распределения государственной власти</a:t>
            </a:r>
          </a:p>
          <a:p>
            <a:pPr marL="457200" indent="-457200" algn="l">
              <a:buAutoNum type="arabicPeriod"/>
            </a:pPr>
            <a:r>
              <a:rPr lang="ru-RU" sz="2400" b="1" dirty="0" smtClean="0">
                <a:latin typeface="+mj-lt"/>
              </a:rPr>
              <a:t>Партии и партийные системы</a:t>
            </a:r>
          </a:p>
          <a:p>
            <a:pPr marL="457200" indent="-457200" algn="l">
              <a:buAutoNum type="arabicPeriod"/>
            </a:pPr>
            <a:r>
              <a:rPr lang="ru-RU" sz="2400" b="1" dirty="0" smtClean="0">
                <a:latin typeface="+mj-lt"/>
              </a:rPr>
              <a:t>Выборы и избирательные системы</a:t>
            </a:r>
            <a:endParaRPr lang="ru-RU" sz="2400" b="1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65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Парламентская система: основные признаки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+mj-lt"/>
              </a:rPr>
              <a:t>Парламент формирует правительство</a:t>
            </a:r>
          </a:p>
          <a:p>
            <a:r>
              <a:rPr lang="ru-RU" sz="2400" dirty="0" smtClean="0">
                <a:latin typeface="+mj-lt"/>
              </a:rPr>
              <a:t>Парламент в любой момент может распустить правительство посредством вотума недоверия</a:t>
            </a:r>
          </a:p>
          <a:p>
            <a:r>
              <a:rPr lang="ru-RU" sz="2400" dirty="0" smtClean="0">
                <a:latin typeface="+mj-lt"/>
              </a:rPr>
              <a:t>Глава правительства не избирается всенародно</a:t>
            </a:r>
          </a:p>
          <a:p>
            <a:r>
              <a:rPr lang="ru-RU" sz="2400" dirty="0" smtClean="0">
                <a:latin typeface="+mj-lt"/>
              </a:rPr>
              <a:t>«Ослабленный» глава государства и «сильный» глава правительства</a:t>
            </a:r>
            <a:endParaRPr lang="ru-RU" sz="24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61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Президентская форма правления: основные признаки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+mj-lt"/>
              </a:rPr>
              <a:t>Всенародное избрание главы государства (президента) и парламента</a:t>
            </a:r>
          </a:p>
          <a:p>
            <a:r>
              <a:rPr lang="ru-RU" sz="2400" dirty="0" smtClean="0">
                <a:latin typeface="+mj-lt"/>
              </a:rPr>
              <a:t>Президент де факто является главой правительства</a:t>
            </a:r>
          </a:p>
          <a:p>
            <a:r>
              <a:rPr lang="ru-RU" sz="2400" dirty="0" smtClean="0">
                <a:latin typeface="+mj-lt"/>
              </a:rPr>
              <a:t>Парламент не может распустить правительство (однако есть процедура импичмента)</a:t>
            </a:r>
            <a:endParaRPr lang="ru-RU" sz="24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48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Смешанные формы правления</a:t>
            </a:r>
            <a:endParaRPr lang="ru-RU" sz="3200" b="1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>
                <a:latin typeface="+mj-lt"/>
              </a:rPr>
              <a:t>Есть всенародно избранный президент </a:t>
            </a:r>
            <a:r>
              <a:rPr lang="ru-RU" sz="2400" i="1" u="sng" dirty="0">
                <a:latin typeface="+mj-lt"/>
              </a:rPr>
              <a:t>(общая черта с президентской формой правления)</a:t>
            </a:r>
          </a:p>
          <a:p>
            <a:r>
              <a:rPr lang="ru-RU" sz="2400" dirty="0">
                <a:latin typeface="+mj-lt"/>
              </a:rPr>
              <a:t>Есть отдельный глава правительства (премьер-министр), правительство подотчетно парламенту</a:t>
            </a:r>
            <a:r>
              <a:rPr lang="en-US" sz="2400" dirty="0">
                <a:latin typeface="+mj-lt"/>
              </a:rPr>
              <a:t> </a:t>
            </a:r>
            <a:r>
              <a:rPr lang="ru-RU" sz="2400" dirty="0">
                <a:latin typeface="+mj-lt"/>
              </a:rPr>
              <a:t>и может быть им распущено посредством вотума недоверия </a:t>
            </a:r>
            <a:r>
              <a:rPr lang="ru-RU" sz="2400" i="1" u="sng" dirty="0">
                <a:latin typeface="+mj-lt"/>
              </a:rPr>
              <a:t>(общая черта с парламентской системой</a:t>
            </a:r>
            <a:r>
              <a:rPr lang="ru-RU" sz="2400" i="1" u="sng" dirty="0" smtClean="0">
                <a:latin typeface="+mj-lt"/>
              </a:rPr>
              <a:t>)</a:t>
            </a:r>
          </a:p>
          <a:p>
            <a:r>
              <a:rPr lang="ru-RU" sz="2400" dirty="0" smtClean="0">
                <a:latin typeface="+mj-lt"/>
              </a:rPr>
              <a:t>Президентско-парламентская система – правительство подотчетно и президенту, и парламенту </a:t>
            </a:r>
            <a:r>
              <a:rPr lang="ru-RU" sz="2200" i="1" dirty="0" smtClean="0">
                <a:latin typeface="+mj-lt"/>
              </a:rPr>
              <a:t>(</a:t>
            </a:r>
            <a:r>
              <a:rPr lang="en-US" sz="2400" i="1" dirty="0" smtClean="0">
                <a:latin typeface="+mj-lt"/>
              </a:rPr>
              <a:t>e.g.: </a:t>
            </a:r>
            <a:r>
              <a:rPr lang="ru-RU" sz="2400" i="1" dirty="0" smtClean="0">
                <a:latin typeface="+mj-lt"/>
              </a:rPr>
              <a:t>Веймарская Германия, Россия, Австрия)</a:t>
            </a:r>
            <a:endParaRPr lang="ru-RU" sz="2400" i="1" dirty="0">
              <a:latin typeface="+mj-lt"/>
            </a:endParaRPr>
          </a:p>
          <a:p>
            <a:r>
              <a:rPr lang="ru-RU" sz="2400" dirty="0" err="1" smtClean="0">
                <a:latin typeface="+mj-lt"/>
              </a:rPr>
              <a:t>Премьерско</a:t>
            </a:r>
            <a:r>
              <a:rPr lang="ru-RU" sz="2400" dirty="0" smtClean="0">
                <a:latin typeface="+mj-lt"/>
              </a:rPr>
              <a:t>-президентская система – правительство подотчетно только парламенту </a:t>
            </a:r>
            <a:r>
              <a:rPr lang="ru-RU" sz="2400" i="1" dirty="0" smtClean="0">
                <a:latin typeface="+mj-lt"/>
              </a:rPr>
              <a:t>(</a:t>
            </a:r>
            <a:r>
              <a:rPr lang="en-US" sz="2400" i="1" dirty="0" smtClean="0">
                <a:latin typeface="+mj-lt"/>
              </a:rPr>
              <a:t>e.g.: </a:t>
            </a:r>
            <a:r>
              <a:rPr lang="ru-RU" sz="2400" i="1" dirty="0" smtClean="0">
                <a:latin typeface="+mj-lt"/>
              </a:rPr>
              <a:t>Франция, Португалия, Польша)</a:t>
            </a:r>
            <a:endParaRPr lang="ru-RU" sz="24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37841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+mj-lt"/>
              </a:rPr>
              <a:t>Различия между двумя видами смешанных систем</a:t>
            </a:r>
            <a:r>
              <a:rPr lang="ru-RU" b="1" dirty="0" smtClean="0">
                <a:latin typeface="+mj-lt"/>
              </a:rPr>
              <a:t/>
            </a:r>
            <a:br>
              <a:rPr lang="ru-RU" b="1" dirty="0" smtClean="0">
                <a:latin typeface="+mj-lt"/>
              </a:rPr>
            </a:br>
            <a:r>
              <a:rPr lang="ru-RU" sz="1300" dirty="0" smtClean="0">
                <a:latin typeface="+mj-lt"/>
              </a:rPr>
              <a:t>Источник: </a:t>
            </a:r>
            <a:r>
              <a:rPr lang="en-US" sz="1300" dirty="0" err="1" smtClean="0">
                <a:latin typeface="+mj-lt"/>
              </a:rPr>
              <a:t>Shugart</a:t>
            </a:r>
            <a:r>
              <a:rPr lang="en-US" sz="1300" dirty="0" smtClean="0">
                <a:latin typeface="+mj-lt"/>
              </a:rPr>
              <a:t> M. </a:t>
            </a:r>
            <a:r>
              <a:rPr lang="en-US" sz="1300" dirty="0" err="1" smtClean="0">
                <a:latin typeface="+mj-lt"/>
              </a:rPr>
              <a:t>Semi_Presidential</a:t>
            </a:r>
            <a:r>
              <a:rPr lang="en-US" sz="1300" dirty="0" smtClean="0">
                <a:latin typeface="+mj-lt"/>
              </a:rPr>
              <a:t> Systems: Dual Executive and Mixed-Authority Patterns // French Politics, 2005. P. 332</a:t>
            </a:r>
            <a:endParaRPr lang="ru-RU" sz="1300" dirty="0">
              <a:latin typeface="+mj-lt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9631" y="1559488"/>
            <a:ext cx="6624737" cy="5170204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236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Недостатки президентской системы    </a:t>
            </a:r>
            <a:br>
              <a:rPr lang="ru-RU" sz="3200" b="1" dirty="0" smtClean="0">
                <a:latin typeface="+mj-lt"/>
              </a:rPr>
            </a:br>
            <a:r>
              <a:rPr lang="ru-RU" sz="3200" b="1" dirty="0" smtClean="0">
                <a:latin typeface="+mj-lt"/>
              </a:rPr>
              <a:t>(по Х. Линцу)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2800" dirty="0" smtClean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«Победитель получает все» высокие ставки в политической игре  опасность конфликтов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2800" dirty="0" smtClean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Двойной статус президента: представитель всего общества и представитель одной партии  как примирить?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2800" dirty="0" smtClean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Двойная </a:t>
            </a:r>
            <a:r>
              <a:rPr lang="ru-RU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легитимность президента и парламента 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 </a:t>
            </a:r>
            <a:r>
              <a:rPr lang="ru-RU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что если между ними возникнут конфликты?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Президент имеет фиксированный срок полномочий 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 </a:t>
            </a:r>
            <a:r>
              <a:rPr lang="ru-RU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большая ригидность, а что если с президентом что-то не так?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Ограниченность президентских сроков  </a:t>
            </a:r>
            <a:r>
              <a:rPr lang="ru-RU" sz="2800" dirty="0" smtClean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почва </a:t>
            </a:r>
            <a:r>
              <a:rPr lang="ru-RU" sz="2800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для непродуманных решений 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  <a:endParaRPr lang="ru-RU" sz="2800" dirty="0">
              <a:solidFill>
                <a:prstClr val="black"/>
              </a:solidFill>
              <a:latin typeface="Calibri" panose="020F0502020204030204"/>
            </a:endParaRP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91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Президентская и парламентская системы – и авторитаризм (по С. Фишу)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15</a:t>
            </a:fld>
            <a:endParaRPr lang="ru-RU"/>
          </a:p>
        </p:txBody>
      </p:sp>
      <p:pic>
        <p:nvPicPr>
          <p:cNvPr id="5" name="Объект 5"/>
          <p:cNvPicPr>
            <a:picLocks noChangeAspect="1"/>
          </p:cNvPicPr>
          <p:nvPr/>
        </p:nvPicPr>
        <p:blipFill rotWithShape="1">
          <a:blip r:embed="rId2"/>
          <a:srcRect l="6151"/>
          <a:stretch/>
        </p:blipFill>
        <p:spPr>
          <a:xfrm>
            <a:off x="611559" y="1647825"/>
            <a:ext cx="7848873" cy="4837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11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Критика аргументов Х. Линца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03837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+mj-lt"/>
              </a:rPr>
              <a:t>Выводы Линца сделаны в основном на почве латиноамериканского опыта </a:t>
            </a:r>
            <a:r>
              <a:rPr lang="ru-RU" sz="2400" dirty="0">
                <a:latin typeface="+mj-lt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 </a:t>
            </a:r>
            <a:r>
              <a:rPr lang="ru-RU" sz="2400" dirty="0">
                <a:latin typeface="+mj-lt"/>
                <a:sym typeface="Wingdings" panose="05000000000000000000" pitchFamily="2" charset="2"/>
              </a:rPr>
              <a:t>важность локальных контекстуальных факторов</a:t>
            </a:r>
            <a:endParaRPr lang="ru-RU" sz="2400" dirty="0">
              <a:latin typeface="+mj-lt"/>
            </a:endParaRPr>
          </a:p>
          <a:p>
            <a:r>
              <a:rPr lang="ru-RU" sz="2400" dirty="0">
                <a:latin typeface="+mj-lt"/>
              </a:rPr>
              <a:t>Двойной статус президента: вопрос способа его избрания</a:t>
            </a:r>
          </a:p>
          <a:p>
            <a:r>
              <a:rPr lang="ru-RU" sz="2400" dirty="0">
                <a:latin typeface="+mj-lt"/>
              </a:rPr>
              <a:t>Насколько широки (законодательные) президентские полномочия и его влияние на парламент? 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ru-RU" sz="2400" dirty="0">
                <a:solidFill>
                  <a:prstClr val="black"/>
                </a:solidFill>
                <a:latin typeface="+mj-lt"/>
              </a:rPr>
              <a:t>В ригидности сроков, ограниченности их количества и в принципе «победитель получает все» есть свои преимущества</a:t>
            </a:r>
            <a:r>
              <a:rPr lang="ru-RU" sz="2800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+mj-lt"/>
              </a:rPr>
              <a:t>Подотчетность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+mj-lt"/>
              </a:rPr>
              <a:t>Взаимные </a:t>
            </a:r>
            <a:r>
              <a:rPr lang="ru-RU" sz="2000" dirty="0">
                <a:solidFill>
                  <a:prstClr val="black"/>
                </a:solidFill>
                <a:latin typeface="+mj-lt"/>
              </a:rPr>
              <a:t>ограничения ветвей </a:t>
            </a:r>
            <a:r>
              <a:rPr lang="ru-RU" sz="2000" dirty="0" smtClean="0">
                <a:solidFill>
                  <a:prstClr val="black"/>
                </a:solidFill>
                <a:latin typeface="+mj-lt"/>
              </a:rPr>
              <a:t>власти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+mj-lt"/>
              </a:rPr>
              <a:t>Четкая </a:t>
            </a:r>
            <a:r>
              <a:rPr lang="ru-RU" sz="2000" dirty="0">
                <a:solidFill>
                  <a:prstClr val="black"/>
                </a:solidFill>
                <a:latin typeface="+mj-lt"/>
              </a:rPr>
              <a:t>вертикаль исполнительной </a:t>
            </a:r>
            <a:r>
              <a:rPr lang="ru-RU" sz="2000" dirty="0" smtClean="0">
                <a:solidFill>
                  <a:prstClr val="black"/>
                </a:solidFill>
                <a:latin typeface="+mj-lt"/>
              </a:rPr>
              <a:t>власти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+mj-lt"/>
              </a:rPr>
              <a:t>Наличие </a:t>
            </a:r>
            <a:r>
              <a:rPr lang="ru-RU" sz="2000" dirty="0">
                <a:solidFill>
                  <a:prstClr val="black"/>
                </a:solidFill>
                <a:latin typeface="+mj-lt"/>
              </a:rPr>
              <a:t>в политической системе «высшего арбитра»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5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67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Недостатки парламентской системы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66509"/>
            <a:ext cx="8229600" cy="5047847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+mj-lt"/>
              </a:rPr>
              <a:t>Подверженность правительственным кризисам из-за трудностей с формированием коалиции, неустойчивость правительства</a:t>
            </a:r>
          </a:p>
          <a:p>
            <a:r>
              <a:rPr lang="ru-RU" sz="2400" dirty="0" smtClean="0">
                <a:latin typeface="+mj-lt"/>
              </a:rPr>
              <a:t>Молодые демократии с парламентской системой особенно подвержены политическим кризисам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17</a:t>
            </a:fld>
            <a:endParaRPr lang="ru-RU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2035303"/>
              </p:ext>
            </p:extLst>
          </p:nvPr>
        </p:nvGraphicFramePr>
        <p:xfrm>
          <a:off x="683568" y="3212976"/>
          <a:ext cx="8064896" cy="3508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374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22313" y="2906714"/>
            <a:ext cx="7772400" cy="1458390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latin typeface="+mj-lt"/>
              </a:rPr>
              <a:t>3</a:t>
            </a:r>
            <a:r>
              <a:rPr lang="ru-RU" sz="3200" dirty="0" smtClean="0">
                <a:latin typeface="+mj-lt"/>
              </a:rPr>
              <a:t>. РАЗНОВИДНОСТИ ТЕРРИТОРИАЛЬНОГО РАСПРЕДЕЛЕНИЯ ГОСУДАРСТВЕННОЙ ВЛАСТИ</a:t>
            </a:r>
            <a:endParaRPr lang="ru-RU" sz="3200" dirty="0">
              <a:latin typeface="+mj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722313" y="2348881"/>
            <a:ext cx="7772400" cy="55783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5912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Разновидности территориального распределения государственной власти</a:t>
            </a:r>
            <a:endParaRPr lang="ru-RU" sz="3200" b="1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19</a:t>
            </a:fld>
            <a:endParaRPr lang="ru-RU"/>
          </a:p>
        </p:txBody>
      </p:sp>
      <p:pic>
        <p:nvPicPr>
          <p:cNvPr id="7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3" y="1666458"/>
            <a:ext cx="7423007" cy="4354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35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+mj-lt"/>
                <a:cs typeface="Times New Roman" panose="02020603050405020304" pitchFamily="18" charset="0"/>
              </a:rPr>
              <a:t>1. Некоторые проблемы институционального дизайна</a:t>
            </a:r>
            <a:endParaRPr lang="ru-RU" sz="36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+mj-lt"/>
                <a:cs typeface="Times New Roman" panose="02020603050405020304" pitchFamily="18" charset="0"/>
              </a:rPr>
              <a:t>Институциональный дизайн – общие принципы организации центральных политических институтов государства</a:t>
            </a:r>
          </a:p>
          <a:p>
            <a:r>
              <a:rPr lang="ru-RU" sz="2400" dirty="0" smtClean="0">
                <a:latin typeface="+mj-lt"/>
                <a:cs typeface="Times New Roman" panose="02020603050405020304" pitchFamily="18" charset="0"/>
              </a:rPr>
              <a:t>Ключевые сферы – организация форм правления и территориального устройства государства,  партийные и избирательные системы</a:t>
            </a:r>
            <a:endParaRPr lang="ru-RU" sz="2400" dirty="0">
              <a:latin typeface="+mj-lt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+mj-lt"/>
                <a:cs typeface="Times New Roman" panose="02020603050405020304" pitchFamily="18" charset="0"/>
              </a:rPr>
              <a:t>Влияние исторических, социальных, политических, персональных и иных факторов</a:t>
            </a:r>
          </a:p>
          <a:p>
            <a:r>
              <a:rPr lang="ru-RU" sz="2400" dirty="0" smtClean="0">
                <a:latin typeface="+mj-lt"/>
                <a:cs typeface="Times New Roman" panose="02020603050405020304" pitchFamily="18" charset="0"/>
              </a:rPr>
              <a:t>Пределы и возможности «выбора» институционального дизайна и трансплантации институтов</a:t>
            </a:r>
          </a:p>
          <a:p>
            <a:r>
              <a:rPr lang="ru-RU" sz="2400" dirty="0" smtClean="0">
                <a:latin typeface="+mj-lt"/>
                <a:cs typeface="Times New Roman" panose="02020603050405020304" pitchFamily="18" charset="0"/>
              </a:rPr>
              <a:t>Институты (органы) государственного управления – законодательная, исполнительная, судебная власть</a:t>
            </a:r>
            <a:endParaRPr lang="ru-RU" sz="24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76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Некоторые общие проблемы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+mj-lt"/>
              </a:rPr>
              <a:t>Власть и территория – обоюдное влияние? Как разная власть влияет на оформление территории и как характер территории сказывается на особенностях власти? Территория и политический режим – есть ли связь?</a:t>
            </a:r>
          </a:p>
          <a:p>
            <a:r>
              <a:rPr lang="ru-RU" sz="2400" dirty="0" smtClean="0">
                <a:latin typeface="+mj-lt"/>
              </a:rPr>
              <a:t>Проблема централизации и децентрализации властных полномочий</a:t>
            </a:r>
          </a:p>
          <a:p>
            <a:r>
              <a:rPr lang="ru-RU" sz="2400" dirty="0" smtClean="0">
                <a:latin typeface="+mj-lt"/>
              </a:rPr>
              <a:t>Суверенитет в унитарных и федеративных государствах</a:t>
            </a:r>
          </a:p>
          <a:p>
            <a:r>
              <a:rPr lang="ru-RU" sz="2400" dirty="0" smtClean="0">
                <a:latin typeface="+mj-lt"/>
              </a:rPr>
              <a:t>Принцип </a:t>
            </a:r>
            <a:r>
              <a:rPr lang="ru-RU" sz="2400" dirty="0" err="1" smtClean="0">
                <a:latin typeface="+mj-lt"/>
              </a:rPr>
              <a:t>субсидиарности</a:t>
            </a:r>
            <a:endParaRPr lang="ru-RU" sz="2400" dirty="0" smtClean="0">
              <a:latin typeface="+mj-lt"/>
            </a:endParaRPr>
          </a:p>
          <a:p>
            <a:r>
              <a:rPr lang="ru-RU" sz="2400" dirty="0" smtClean="0">
                <a:latin typeface="+mj-lt"/>
              </a:rPr>
              <a:t>Региональные политические режимы</a:t>
            </a:r>
          </a:p>
          <a:p>
            <a:r>
              <a:rPr lang="en-US" sz="2400" dirty="0" smtClean="0">
                <a:latin typeface="+mj-lt"/>
              </a:rPr>
              <a:t>Sequencing </a:t>
            </a:r>
            <a:r>
              <a:rPr lang="ru-RU" sz="2400" dirty="0" smtClean="0">
                <a:latin typeface="+mj-lt"/>
              </a:rPr>
              <a:t>применительно к новым независимым государствам? 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91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Унитарное устройство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+mj-lt"/>
              </a:rPr>
              <a:t>Unitas</a:t>
            </a:r>
            <a:r>
              <a:rPr lang="en-US" sz="2400" dirty="0" smtClean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(лат.) – единство</a:t>
            </a:r>
          </a:p>
          <a:p>
            <a:r>
              <a:rPr lang="ru-RU" sz="2400" dirty="0" smtClean="0">
                <a:latin typeface="+mj-lt"/>
              </a:rPr>
              <a:t>Централизованное государственное управление «сверху-вниз» </a:t>
            </a:r>
          </a:p>
          <a:p>
            <a:r>
              <a:rPr lang="ru-RU" sz="2400" dirty="0" smtClean="0">
                <a:latin typeface="+mj-lt"/>
              </a:rPr>
              <a:t>Унитарное устройство с единым центром верховной власти характерно для большинства современных государств</a:t>
            </a:r>
          </a:p>
          <a:p>
            <a:r>
              <a:rPr lang="ru-RU" sz="2400" dirty="0" smtClean="0">
                <a:latin typeface="+mj-lt"/>
              </a:rPr>
              <a:t>Тенденции глобализации и локализации</a:t>
            </a:r>
            <a:endParaRPr lang="ru-RU" sz="24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1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Конфедерация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atin typeface="+mj-lt"/>
              </a:rPr>
              <a:t>Confoederatio</a:t>
            </a:r>
            <a:r>
              <a:rPr lang="en-US" sz="2400" dirty="0" smtClean="0">
                <a:latin typeface="+mj-lt"/>
              </a:rPr>
              <a:t> (</a:t>
            </a:r>
            <a:r>
              <a:rPr lang="ru-RU" sz="2400" dirty="0" err="1" smtClean="0">
                <a:latin typeface="+mj-lt"/>
              </a:rPr>
              <a:t>позднелат</a:t>
            </a:r>
            <a:r>
              <a:rPr lang="ru-RU" sz="2400" dirty="0" smtClean="0">
                <a:latin typeface="+mj-lt"/>
              </a:rPr>
              <a:t>.) </a:t>
            </a:r>
            <a:r>
              <a:rPr lang="en-US" sz="2400" dirty="0" smtClean="0">
                <a:latin typeface="+mj-lt"/>
              </a:rPr>
              <a:t>– </a:t>
            </a:r>
            <a:r>
              <a:rPr lang="ru-RU" sz="2400" dirty="0" smtClean="0">
                <a:latin typeface="+mj-lt"/>
              </a:rPr>
              <a:t>союз, объединение</a:t>
            </a:r>
          </a:p>
          <a:p>
            <a:r>
              <a:rPr lang="ru-RU" sz="2400" dirty="0" smtClean="0">
                <a:latin typeface="+mj-lt"/>
              </a:rPr>
              <a:t>Добровольное объединение ради достижения некоторых общих целей при сохранении суверенности и основной части государственных прерогатив</a:t>
            </a:r>
          </a:p>
          <a:p>
            <a:r>
              <a:rPr lang="ru-RU" sz="2400" dirty="0" smtClean="0">
                <a:latin typeface="+mj-lt"/>
              </a:rPr>
              <a:t>Передача координирующим органам части предметов ведения (например, дипломатии</a:t>
            </a:r>
            <a:r>
              <a:rPr lang="ru-RU" sz="2400" dirty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и обороны).</a:t>
            </a:r>
          </a:p>
          <a:p>
            <a:r>
              <a:rPr lang="ru-RU" sz="2400" dirty="0" smtClean="0">
                <a:latin typeface="+mj-lt"/>
              </a:rPr>
              <a:t>Члены конфедерации имеют равный статус и право выхода из ее состава</a:t>
            </a:r>
          </a:p>
          <a:p>
            <a:r>
              <a:rPr lang="ru-RU" sz="2400" dirty="0" smtClean="0">
                <a:latin typeface="+mj-lt"/>
              </a:rPr>
              <a:t>Неустойчивость и тенденции к распаду (Швейцария – </a:t>
            </a:r>
            <a:r>
              <a:rPr lang="en-US" sz="2400" dirty="0" smtClean="0">
                <a:latin typeface="+mj-lt"/>
              </a:rPr>
              <a:t>vs. </a:t>
            </a:r>
            <a:r>
              <a:rPr lang="ru-RU" sz="2400" dirty="0" smtClean="0">
                <a:latin typeface="+mj-lt"/>
              </a:rPr>
              <a:t>- </a:t>
            </a:r>
            <a:r>
              <a:rPr lang="ru-RU" sz="2400" dirty="0" err="1" smtClean="0">
                <a:latin typeface="+mj-lt"/>
              </a:rPr>
              <a:t>Сенегамбия</a:t>
            </a:r>
            <a:endParaRPr lang="ru-RU" sz="24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24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Федерации: ключевые признаки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+mj-lt"/>
              </a:rPr>
              <a:t>Два или более уровня власти, прямо взаимодействующих с населением и располагающих собственными ресурсами (в том числе имеющих собственное финансирование)</a:t>
            </a:r>
          </a:p>
          <a:p>
            <a:r>
              <a:rPr lang="ru-RU" sz="2400" dirty="0">
                <a:latin typeface="+mj-lt"/>
              </a:rPr>
              <a:t>Закреплённость федеративного устройства в конституции с разграничением полномочий между разными уровнями власти</a:t>
            </a:r>
          </a:p>
          <a:p>
            <a:r>
              <a:rPr lang="ru-RU" sz="2400" dirty="0">
                <a:latin typeface="+mj-lt"/>
              </a:rPr>
              <a:t>Невозможность изменить конституционные нормы без согласия представителей субъектов федерации</a:t>
            </a:r>
          </a:p>
          <a:p>
            <a:r>
              <a:rPr lang="ru-RU" sz="2400" dirty="0">
                <a:latin typeface="+mj-lt"/>
              </a:rPr>
              <a:t>Наличие органов власти, на федеральном уровне представляющих интересы субъектов федерации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00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Федерации: некоторые различия 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+mj-lt"/>
              </a:rPr>
              <a:t>Симметричные </a:t>
            </a:r>
            <a:r>
              <a:rPr lang="en-US" sz="2400" dirty="0" smtClean="0">
                <a:latin typeface="+mj-lt"/>
              </a:rPr>
              <a:t>– vs. – </a:t>
            </a:r>
            <a:r>
              <a:rPr lang="ru-RU" sz="2400" dirty="0" smtClean="0">
                <a:latin typeface="+mj-lt"/>
              </a:rPr>
              <a:t>асимметричные федерации</a:t>
            </a:r>
          </a:p>
          <a:p>
            <a:r>
              <a:rPr lang="ru-RU" sz="2400" dirty="0" smtClean="0">
                <a:latin typeface="+mj-lt"/>
              </a:rPr>
              <a:t>Широта полномочий верхней палаты парламента</a:t>
            </a:r>
          </a:p>
          <a:p>
            <a:r>
              <a:rPr lang="ru-RU" sz="2400" dirty="0" smtClean="0">
                <a:latin typeface="+mj-lt"/>
              </a:rPr>
              <a:t>Широта полномочий субъектов федерации</a:t>
            </a:r>
          </a:p>
          <a:p>
            <a:r>
              <a:rPr lang="ru-RU" sz="2400" dirty="0" smtClean="0">
                <a:latin typeface="+mj-lt"/>
              </a:rPr>
              <a:t>Разные принципы формирования верхней палаты парламента: равенство субъектов федерации – </a:t>
            </a:r>
            <a:r>
              <a:rPr lang="en-US" sz="2400" dirty="0" smtClean="0">
                <a:latin typeface="+mj-lt"/>
              </a:rPr>
              <a:t>vs. </a:t>
            </a:r>
            <a:r>
              <a:rPr lang="ru-RU" sz="2400" dirty="0" smtClean="0">
                <a:latin typeface="+mj-lt"/>
              </a:rPr>
              <a:t>– равенство избирателей</a:t>
            </a:r>
          </a:p>
          <a:p>
            <a:r>
              <a:rPr lang="ru-RU" sz="2400" dirty="0" smtClean="0">
                <a:latin typeface="+mj-lt"/>
              </a:rPr>
              <a:t>Особый случай СССР-России в призме современного сравнительного федерализма</a:t>
            </a:r>
            <a:endParaRPr lang="ru-RU" sz="24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53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+mj-lt"/>
              </a:rPr>
              <a:t>4. Партии и партийные системы</a:t>
            </a:r>
            <a:endParaRPr lang="ru-RU" sz="3200" dirty="0">
              <a:latin typeface="+mj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0100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Рождение и развитие партий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59"/>
            <a:ext cx="8229600" cy="5452715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+mj-lt"/>
              </a:rPr>
              <a:t>Исторические предшественники партий – «</a:t>
            </a:r>
            <a:r>
              <a:rPr lang="ru-RU" sz="2400" dirty="0" err="1" smtClean="0">
                <a:latin typeface="+mj-lt"/>
              </a:rPr>
              <a:t>факции</a:t>
            </a:r>
            <a:r>
              <a:rPr lang="ru-RU" sz="2400" dirty="0" smtClean="0">
                <a:latin typeface="+mj-lt"/>
              </a:rPr>
              <a:t>» и клиентелы (Античный мир и Средневековье)</a:t>
            </a:r>
          </a:p>
          <a:p>
            <a:r>
              <a:rPr lang="ru-RU" sz="2400" dirty="0" smtClean="0">
                <a:latin typeface="+mj-lt"/>
              </a:rPr>
              <a:t>Современные политические партии – с начала 19 в.</a:t>
            </a:r>
          </a:p>
          <a:p>
            <a:r>
              <a:rPr lang="ru-RU" sz="2400" dirty="0" smtClean="0">
                <a:latin typeface="+mj-lt"/>
              </a:rPr>
              <a:t>Группы интересов и политические партии</a:t>
            </a:r>
          </a:p>
          <a:p>
            <a:r>
              <a:rPr lang="ru-RU" sz="2400" dirty="0" smtClean="0">
                <a:latin typeface="+mj-lt"/>
              </a:rPr>
              <a:t>Партии и регулирование конфликтов</a:t>
            </a:r>
          </a:p>
          <a:p>
            <a:r>
              <a:rPr lang="ru-RU" sz="2400" dirty="0" smtClean="0">
                <a:latin typeface="+mj-lt"/>
              </a:rPr>
              <a:t>Рождение и развитие </a:t>
            </a:r>
            <a:r>
              <a:rPr lang="ru-RU" sz="2400" b="1" dirty="0" smtClean="0">
                <a:latin typeface="+mj-lt"/>
              </a:rPr>
              <a:t>идея представительства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Образ монарха в Средние века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Сословные представительные органы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Представительство интересов в условиях «большого» государства</a:t>
            </a:r>
          </a:p>
          <a:p>
            <a:r>
              <a:rPr lang="ru-RU" sz="2400" b="1" dirty="0" smtClean="0">
                <a:latin typeface="+mj-lt"/>
              </a:rPr>
              <a:t>Институт представительства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Связь между представителем и представляемым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Существует ли подотчетность? Какая?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Проблема компетентности</a:t>
            </a:r>
            <a:endParaRPr lang="ru-RU" sz="20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29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Признаки и функции современных политических партий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latin typeface="+mj-lt"/>
              </a:rPr>
              <a:t>Признаки</a:t>
            </a:r>
            <a:r>
              <a:rPr lang="ru-RU" sz="2400" dirty="0" smtClean="0">
                <a:latin typeface="+mj-lt"/>
              </a:rPr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Формальная организационная структура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Участие в политической конкуренции за власть через электоральный процесс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Идеология и программа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Юридический статус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+mj-lt"/>
              </a:rPr>
              <a:t>Функции</a:t>
            </a:r>
            <a:r>
              <a:rPr lang="ru-RU" sz="2400" dirty="0" smtClean="0">
                <a:latin typeface="+mj-lt"/>
              </a:rPr>
              <a:t>: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Агрегация и артикуляция интересов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Формирование и пополнение элит, </a:t>
            </a:r>
            <a:r>
              <a:rPr lang="ru-RU" sz="2000" dirty="0" err="1">
                <a:latin typeface="+mj-lt"/>
              </a:rPr>
              <a:t>р</a:t>
            </a:r>
            <a:r>
              <a:rPr lang="ru-RU" sz="2000" dirty="0" err="1" smtClean="0">
                <a:latin typeface="+mj-lt"/>
              </a:rPr>
              <a:t>екрутирование</a:t>
            </a:r>
            <a:r>
              <a:rPr lang="ru-RU" sz="2000" dirty="0" smtClean="0">
                <a:latin typeface="+mj-lt"/>
              </a:rPr>
              <a:t> новых потенциальных лидеров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Легитимация политического курса 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Мобилизация электората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Кооптация потенциальной оппозиции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Формирование политической повестки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endParaRPr lang="ru-RU" sz="2000" dirty="0" smtClean="0"/>
          </a:p>
          <a:p>
            <a:pPr marL="742950" lvl="2" indent="-342900">
              <a:buFont typeface="Wingdings" panose="05000000000000000000" pitchFamily="2" charset="2"/>
              <a:buChar char="Ø"/>
            </a:pPr>
            <a:endParaRPr lang="ru-RU" sz="2000" dirty="0" smtClean="0"/>
          </a:p>
          <a:p>
            <a:pPr marL="742950" lvl="2" indent="-342900">
              <a:buFont typeface="Wingdings" panose="05000000000000000000" pitchFamily="2" charset="2"/>
              <a:buChar char="Ø"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23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Разновидности политических партий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+mj-lt"/>
              </a:rPr>
              <a:t>М. </a:t>
            </a:r>
            <a:r>
              <a:rPr lang="ru-RU" sz="2400" b="1" dirty="0" err="1" smtClean="0">
                <a:latin typeface="+mj-lt"/>
              </a:rPr>
              <a:t>Дюверже</a:t>
            </a:r>
            <a:r>
              <a:rPr lang="ru-RU" sz="2400" dirty="0" smtClean="0">
                <a:latin typeface="+mj-lt"/>
              </a:rPr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u="sng" dirty="0" smtClean="0">
                <a:latin typeface="+mj-lt"/>
              </a:rPr>
              <a:t>Кадровы</a:t>
            </a:r>
            <a:r>
              <a:rPr lang="ru-RU" sz="2000" dirty="0" smtClean="0">
                <a:latin typeface="+mj-lt"/>
              </a:rPr>
              <a:t>е партии («партии знати») – нет постоянного членства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u="sng" dirty="0" smtClean="0">
                <a:latin typeface="+mj-lt"/>
              </a:rPr>
              <a:t>Массовые</a:t>
            </a:r>
            <a:r>
              <a:rPr lang="ru-RU" sz="2000" dirty="0" smtClean="0">
                <a:latin typeface="+mj-lt"/>
              </a:rPr>
              <a:t> партии (всеобщее избирательное право) – централизованное руководство и членство («индекс членства» – соотношение между числом избирателей и числом членов партии)</a:t>
            </a:r>
          </a:p>
          <a:p>
            <a:r>
              <a:rPr lang="ru-RU" sz="2400" b="1" dirty="0" smtClean="0">
                <a:latin typeface="+mj-lt"/>
              </a:rPr>
              <a:t>Отто </a:t>
            </a:r>
            <a:r>
              <a:rPr lang="ru-RU" sz="2400" b="1" dirty="0" err="1" smtClean="0">
                <a:latin typeface="+mj-lt"/>
              </a:rPr>
              <a:t>Киркхаймер</a:t>
            </a:r>
            <a:r>
              <a:rPr lang="ru-RU" sz="2400" dirty="0" smtClean="0">
                <a:latin typeface="+mj-lt"/>
              </a:rPr>
              <a:t>: </a:t>
            </a:r>
            <a:r>
              <a:rPr lang="en-US" sz="2400" u="sng" dirty="0" smtClean="0">
                <a:latin typeface="+mj-lt"/>
              </a:rPr>
              <a:t>catch-all party</a:t>
            </a:r>
            <a:r>
              <a:rPr lang="ru-RU" sz="2400" u="sng" dirty="0" smtClean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и «кризис политики»</a:t>
            </a:r>
          </a:p>
          <a:p>
            <a:r>
              <a:rPr lang="ru-RU" sz="2400" dirty="0" smtClean="0">
                <a:latin typeface="+mj-lt"/>
              </a:rPr>
              <a:t>«</a:t>
            </a:r>
            <a:r>
              <a:rPr lang="ru-RU" sz="2400" u="sng" dirty="0" smtClean="0">
                <a:latin typeface="+mj-lt"/>
              </a:rPr>
              <a:t>Универсальные</a:t>
            </a:r>
            <a:r>
              <a:rPr lang="ru-RU" sz="2400" dirty="0" smtClean="0">
                <a:latin typeface="+mj-lt"/>
              </a:rPr>
              <a:t>» («зонтичные») партии</a:t>
            </a:r>
          </a:p>
          <a:p>
            <a:r>
              <a:rPr lang="ru-RU" sz="2400" dirty="0" smtClean="0">
                <a:latin typeface="+mj-lt"/>
              </a:rPr>
              <a:t>«</a:t>
            </a:r>
            <a:r>
              <a:rPr lang="ru-RU" sz="2400" u="sng" dirty="0" smtClean="0">
                <a:latin typeface="+mj-lt"/>
              </a:rPr>
              <a:t>Новые</a:t>
            </a:r>
            <a:r>
              <a:rPr lang="ru-RU" sz="2400" dirty="0" smtClean="0">
                <a:latin typeface="+mj-lt"/>
              </a:rPr>
              <a:t>» партии (например, «зеленые»)</a:t>
            </a:r>
          </a:p>
          <a:p>
            <a:r>
              <a:rPr lang="ru-RU" sz="2400" dirty="0" smtClean="0">
                <a:latin typeface="+mj-lt"/>
              </a:rPr>
              <a:t> Иные разновидности политических партий – «революционные», религиозные (исламские), этнические и др. </a:t>
            </a:r>
            <a:endParaRPr lang="ru-RU" sz="24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6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Партийные системы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+mj-lt"/>
              </a:rPr>
              <a:t>Беспартийные государства (Королевство Бахрейн, Королевство Свазиленд, Уганда в 1986-1995 гг.) существуют, но это все же исключения</a:t>
            </a:r>
          </a:p>
          <a:p>
            <a:r>
              <a:rPr lang="ru-RU" sz="2400" dirty="0" smtClean="0">
                <a:latin typeface="+mj-lt"/>
              </a:rPr>
              <a:t>Партийная системы – это структура взаимоотношений между партиями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Количество партий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Условия партийной деятельности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Тип электоральной системы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Реальные возможности доступа к власти</a:t>
            </a:r>
          </a:p>
          <a:p>
            <a:r>
              <a:rPr lang="ru-RU" sz="2400" b="1" dirty="0" smtClean="0">
                <a:latin typeface="+mj-lt"/>
              </a:rPr>
              <a:t>А. </a:t>
            </a:r>
            <a:r>
              <a:rPr lang="ru-RU" sz="2400" b="1" dirty="0" err="1" smtClean="0">
                <a:latin typeface="+mj-lt"/>
              </a:rPr>
              <a:t>Пшеворский</a:t>
            </a:r>
            <a:r>
              <a:rPr lang="ru-RU" sz="2400" dirty="0" smtClean="0">
                <a:latin typeface="+mj-lt"/>
              </a:rPr>
              <a:t>: демократия – система, при которой партии теряют власть</a:t>
            </a:r>
            <a:endParaRPr lang="ru-RU" sz="24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16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Классификация форм правления по Аристотелю (сколько властителей и в чью пользу властвуют)</a:t>
            </a:r>
            <a:endParaRPr lang="ru-RU" sz="3200" b="1" dirty="0">
              <a:latin typeface="+mj-lt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1502825"/>
              </p:ext>
            </p:extLst>
          </p:nvPr>
        </p:nvGraphicFramePr>
        <p:xfrm>
          <a:off x="457200" y="2852936"/>
          <a:ext cx="8229600" cy="17526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Правление</a:t>
                      </a:r>
                      <a:r>
                        <a:rPr lang="ru-RU" baseline="0" dirty="0" smtClean="0"/>
                        <a:t> в пользу правящих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Правление ради общего блага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Один</a:t>
                      </a:r>
                      <a:endParaRPr lang="ru-RU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Тирания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Царская влас</a:t>
                      </a:r>
                      <a:r>
                        <a:rPr lang="ru-RU" baseline="0" dirty="0" smtClean="0"/>
                        <a:t>ть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Немногие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Олигархия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Аристократия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Многие</a:t>
                      </a:r>
                      <a:endParaRPr lang="ru-RU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Демократия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Полития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292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Типологии партийных систем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80707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+mj-lt"/>
              </a:rPr>
              <a:t>Различные типологии по разным основаниям</a:t>
            </a:r>
          </a:p>
          <a:p>
            <a:r>
              <a:rPr lang="ru-RU" sz="2400" b="1" dirty="0" smtClean="0">
                <a:latin typeface="+mj-lt"/>
              </a:rPr>
              <a:t>Дж. </a:t>
            </a:r>
            <a:r>
              <a:rPr lang="ru-RU" sz="2400" b="1" dirty="0" err="1" smtClean="0">
                <a:latin typeface="+mj-lt"/>
              </a:rPr>
              <a:t>Сартори</a:t>
            </a:r>
            <a:r>
              <a:rPr lang="ru-RU" sz="2400" b="1" dirty="0" smtClean="0">
                <a:latin typeface="+mj-lt"/>
              </a:rPr>
              <a:t> (1976)</a:t>
            </a:r>
            <a:r>
              <a:rPr lang="ru-RU" sz="2400" dirty="0" smtClean="0">
                <a:latin typeface="+mj-lt"/>
              </a:rPr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Однопартийные (СССР, Куба)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Партии-гегемоны (КНР, ГДР)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Доминирующая партия (Япония, Индия)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Двухпартийная (США, Великобритания)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Умеренный плюрализм – 3-5 партий (Франция, Бельгия)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Крайний плюрализм – 6-8 партий (Нидерланды, Финляндия)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«</a:t>
            </a:r>
            <a:r>
              <a:rPr lang="ru-RU" sz="2000" dirty="0" err="1" smtClean="0">
                <a:latin typeface="+mj-lt"/>
              </a:rPr>
              <a:t>Атомизированные</a:t>
            </a:r>
            <a:r>
              <a:rPr lang="ru-RU" sz="2000" dirty="0" smtClean="0">
                <a:latin typeface="+mj-lt"/>
              </a:rPr>
              <a:t>» системы – свыше 8 (Малайзия)</a:t>
            </a:r>
          </a:p>
          <a:p>
            <a:r>
              <a:rPr lang="ru-RU" sz="2400" b="1" dirty="0" smtClean="0">
                <a:latin typeface="+mj-lt"/>
              </a:rPr>
              <a:t>Г. </a:t>
            </a:r>
            <a:r>
              <a:rPr lang="ru-RU" sz="2400" b="1" dirty="0" err="1" smtClean="0">
                <a:latin typeface="+mj-lt"/>
              </a:rPr>
              <a:t>Алмонд</a:t>
            </a:r>
            <a:r>
              <a:rPr lang="ru-RU" sz="2400" b="1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et. al: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Состязательные партийные системы (мажоритарные и многопартийные)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Авторитарные партийные системы (эксклюзивные и инклюзивные)</a:t>
            </a:r>
            <a:endParaRPr lang="ru-RU" sz="20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38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Кризис партий? 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+mj-lt"/>
              </a:rPr>
              <a:t>Основания и аргументы в критике современных политических партий – «демократическая </a:t>
            </a:r>
            <a:r>
              <a:rPr lang="ru-RU" sz="2400" dirty="0" err="1" smtClean="0">
                <a:latin typeface="+mj-lt"/>
              </a:rPr>
              <a:t>делиберация</a:t>
            </a:r>
            <a:r>
              <a:rPr lang="ru-RU" sz="2400" dirty="0" smtClean="0">
                <a:latin typeface="+mj-lt"/>
              </a:rPr>
              <a:t>» </a:t>
            </a:r>
            <a:r>
              <a:rPr lang="en-US" sz="2400" dirty="0" smtClean="0">
                <a:latin typeface="+mj-lt"/>
              </a:rPr>
              <a:t>- vs. - </a:t>
            </a:r>
            <a:r>
              <a:rPr lang="ru-RU" sz="2400" dirty="0" smtClean="0">
                <a:latin typeface="+mj-lt"/>
              </a:rPr>
              <a:t>имитация</a:t>
            </a:r>
          </a:p>
          <a:p>
            <a:r>
              <a:rPr lang="ru-RU" sz="2400" dirty="0" smtClean="0">
                <a:latin typeface="+mj-lt"/>
              </a:rPr>
              <a:t>Различные мотивы критики</a:t>
            </a:r>
          </a:p>
          <a:p>
            <a:r>
              <a:rPr lang="ru-RU" sz="2400" b="1" dirty="0" smtClean="0">
                <a:latin typeface="+mj-lt"/>
              </a:rPr>
              <a:t>Б. Манен </a:t>
            </a:r>
            <a:r>
              <a:rPr lang="ru-RU" sz="2400" dirty="0" smtClean="0">
                <a:latin typeface="+mj-lt"/>
              </a:rPr>
              <a:t>«Принципы представительного правления» (1997): «аудиторная демократия»</a:t>
            </a:r>
          </a:p>
          <a:p>
            <a:r>
              <a:rPr lang="ru-RU" sz="2400" b="1" dirty="0" smtClean="0">
                <a:latin typeface="+mj-lt"/>
              </a:rPr>
              <a:t>К. </a:t>
            </a:r>
            <a:r>
              <a:rPr lang="ru-RU" sz="2400" b="1" dirty="0" err="1" smtClean="0">
                <a:latin typeface="+mj-lt"/>
              </a:rPr>
              <a:t>Крауч</a:t>
            </a:r>
            <a:r>
              <a:rPr lang="ru-RU" sz="2400" b="1" dirty="0" smtClean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«</a:t>
            </a:r>
            <a:r>
              <a:rPr lang="ru-RU" sz="2400" dirty="0" err="1" smtClean="0">
                <a:latin typeface="+mj-lt"/>
              </a:rPr>
              <a:t>Постдемократия</a:t>
            </a:r>
            <a:r>
              <a:rPr lang="ru-RU" sz="2400" dirty="0" smtClean="0">
                <a:latin typeface="+mj-lt"/>
              </a:rPr>
              <a:t>» (2003): руководящее ядро современной политической партии как «эллипс» (концентрические круги взаимосвязей между партиями и избирателями)</a:t>
            </a:r>
          </a:p>
          <a:p>
            <a:r>
              <a:rPr lang="ru-RU" sz="2400" dirty="0" smtClean="0">
                <a:latin typeface="+mj-lt"/>
              </a:rPr>
              <a:t>Из недавних событий – «</a:t>
            </a:r>
            <a:r>
              <a:rPr lang="ru-RU" sz="2400" dirty="0" err="1" smtClean="0">
                <a:latin typeface="+mj-lt"/>
              </a:rPr>
              <a:t>трампизм</a:t>
            </a:r>
            <a:r>
              <a:rPr lang="ru-RU" sz="2400" dirty="0" smtClean="0">
                <a:latin typeface="+mj-lt"/>
              </a:rPr>
              <a:t>» в контексте эволюции республиканской и демократической партий в США 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8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+mj-lt"/>
              </a:rPr>
              <a:t>5. Выборы и избирательные системы</a:t>
            </a:r>
            <a:endParaRPr lang="ru-RU" sz="3200" dirty="0">
              <a:latin typeface="+mj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2841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Выборы и избирательные системы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+mj-lt"/>
              </a:rPr>
              <a:t>Избирательные системы – </a:t>
            </a:r>
            <a:r>
              <a:rPr lang="ru-RU" sz="2400" i="1" dirty="0">
                <a:latin typeface="+mj-lt"/>
              </a:rPr>
              <a:t>«самый специфический </a:t>
            </a:r>
            <a:r>
              <a:rPr lang="ru-RU" sz="2400" i="1" dirty="0" err="1">
                <a:latin typeface="+mj-lt"/>
              </a:rPr>
              <a:t>манипулятивный</a:t>
            </a:r>
            <a:r>
              <a:rPr lang="ru-RU" sz="2400" i="1" dirty="0">
                <a:latin typeface="+mj-lt"/>
              </a:rPr>
              <a:t> инструмент в политике» </a:t>
            </a:r>
            <a:r>
              <a:rPr lang="ru-RU" sz="2400" dirty="0">
                <a:latin typeface="+mj-lt"/>
              </a:rPr>
              <a:t>(</a:t>
            </a:r>
            <a:r>
              <a:rPr lang="ru-RU" sz="2400" b="1" dirty="0">
                <a:latin typeface="+mj-lt"/>
              </a:rPr>
              <a:t>Дж. </a:t>
            </a:r>
            <a:r>
              <a:rPr lang="ru-RU" sz="2400" b="1" dirty="0" err="1">
                <a:latin typeface="+mj-lt"/>
              </a:rPr>
              <a:t>Сартори</a:t>
            </a:r>
            <a:r>
              <a:rPr lang="ru-RU" sz="2400" dirty="0">
                <a:latin typeface="+mj-lt"/>
              </a:rPr>
              <a:t>)</a:t>
            </a:r>
          </a:p>
          <a:p>
            <a:r>
              <a:rPr lang="ru-RU" sz="2400" dirty="0">
                <a:latin typeface="+mj-lt"/>
              </a:rPr>
              <a:t>Огромное разнообразие избирательных систем, некоторые из них очень сложно </a:t>
            </a:r>
            <a:r>
              <a:rPr lang="ru-RU" sz="2400" dirty="0" smtClean="0">
                <a:latin typeface="+mj-lt"/>
              </a:rPr>
              <a:t>устроены</a:t>
            </a:r>
          </a:p>
          <a:p>
            <a:r>
              <a:rPr lang="ru-RU" sz="2400" dirty="0" smtClean="0">
                <a:latin typeface="+mj-lt"/>
              </a:rPr>
              <a:t>В Афинах – жребий как доминирующий механизм назначения на государственные должности</a:t>
            </a:r>
          </a:p>
          <a:p>
            <a:r>
              <a:rPr lang="ru-RU" sz="2400" dirty="0" smtClean="0">
                <a:latin typeface="+mj-lt"/>
              </a:rPr>
              <a:t>Представительство – эволюция идеи и института</a:t>
            </a:r>
          </a:p>
          <a:p>
            <a:r>
              <a:rPr lang="ru-RU" sz="2400" dirty="0" smtClean="0">
                <a:latin typeface="+mj-lt"/>
              </a:rPr>
              <a:t>Смысл и значение института выборов в разных системах правления и политических режимах</a:t>
            </a:r>
          </a:p>
          <a:p>
            <a:r>
              <a:rPr lang="ru-RU" sz="2400" dirty="0" smtClean="0">
                <a:latin typeface="+mj-lt"/>
              </a:rPr>
              <a:t>Разные мотивации участников голосования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65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Разнообразие избирательных систем</a:t>
            </a:r>
            <a:br>
              <a:rPr lang="ru-RU" sz="3200" b="1" dirty="0" smtClean="0"/>
            </a:br>
            <a:r>
              <a:rPr lang="en-US" sz="1700" dirty="0">
                <a:solidFill>
                  <a:prstClr val="black"/>
                </a:solidFill>
                <a:latin typeface="Calibri Light" panose="020F0302020204030204"/>
              </a:rPr>
              <a:t>Bormann N.-C., </a:t>
            </a:r>
            <a:r>
              <a:rPr lang="en-US" sz="1700" dirty="0" err="1">
                <a:solidFill>
                  <a:prstClr val="black"/>
                </a:solidFill>
                <a:latin typeface="Calibri Light" panose="020F0302020204030204"/>
              </a:rPr>
              <a:t>Golder</a:t>
            </a:r>
            <a:r>
              <a:rPr lang="en-US" sz="1700" dirty="0">
                <a:solidFill>
                  <a:prstClr val="black"/>
                </a:solidFill>
                <a:latin typeface="Calibri Light" panose="020F0302020204030204"/>
              </a:rPr>
              <a:t> M. (2013). Democratic Electoral Systems around the World, 1946-2011 // Electoral Studies. – Vol. 32. – P. 362. </a:t>
            </a:r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34</a:t>
            </a:fld>
            <a:endParaRPr lang="ru-RU"/>
          </a:p>
        </p:txBody>
      </p:sp>
      <p:pic>
        <p:nvPicPr>
          <p:cNvPr id="5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00808"/>
            <a:ext cx="8229599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73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Базовые избирательные системы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+mj-lt"/>
              </a:rPr>
              <a:t>Мажоритарная система простого большинства (с избранием от округа одного кандидата)</a:t>
            </a:r>
          </a:p>
          <a:p>
            <a:r>
              <a:rPr lang="ru-RU" sz="2400" dirty="0">
                <a:latin typeface="+mj-lt"/>
              </a:rPr>
              <a:t>Мажоритарная система абсолютного большинства</a:t>
            </a:r>
          </a:p>
          <a:p>
            <a:r>
              <a:rPr lang="ru-RU" sz="2400" dirty="0">
                <a:latin typeface="+mj-lt"/>
              </a:rPr>
              <a:t>Пропорциональная система партийных списков</a:t>
            </a:r>
          </a:p>
          <a:p>
            <a:r>
              <a:rPr lang="ru-RU" sz="2400" dirty="0" smtClean="0">
                <a:latin typeface="+mj-lt"/>
              </a:rPr>
              <a:t>У каждой – свои «плюсы» и «минусы»</a:t>
            </a:r>
            <a:endParaRPr lang="ru-RU" sz="24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33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Мажоритарная система простого большинства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+mj-lt"/>
              </a:rPr>
              <a:t>От округа избирается один кандидат</a:t>
            </a:r>
          </a:p>
          <a:p>
            <a:r>
              <a:rPr lang="ru-RU" sz="2400" dirty="0" smtClean="0">
                <a:latin typeface="+mj-lt"/>
              </a:rPr>
              <a:t>Страна поделена на избирательные округа примерно одинакового размера</a:t>
            </a:r>
          </a:p>
          <a:p>
            <a:r>
              <a:rPr lang="ru-RU" sz="2400" dirty="0" smtClean="0">
                <a:latin typeface="+mj-lt"/>
              </a:rPr>
              <a:t>Избиратели голосуют только за одного кандидата</a:t>
            </a:r>
          </a:p>
          <a:p>
            <a:r>
              <a:rPr lang="ru-RU" sz="2400" dirty="0" smtClean="0">
                <a:latin typeface="+mj-lt"/>
              </a:rPr>
              <a:t>Кандидат избирается, если за него проголосовало больше избирателей, чем за других кандидатов</a:t>
            </a:r>
            <a:endParaRPr lang="ru-RU" sz="24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68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«Плюсы» и «минусы» мажоритарной системы простого большинства 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5"/>
            <a:ext cx="8229600" cy="5308699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latin typeface="+mj-lt"/>
              </a:rPr>
              <a:t>Наличие устойчивого большинства в парламенте </a:t>
            </a:r>
            <a:r>
              <a:rPr lang="ru-RU" sz="2400" dirty="0">
                <a:latin typeface="+mj-lt"/>
                <a:sym typeface="Wingdings" panose="05000000000000000000" pitchFamily="2" charset="2"/>
              </a:rPr>
              <a:t></a:t>
            </a:r>
            <a:r>
              <a:rPr lang="ru-RU" sz="2400" dirty="0">
                <a:latin typeface="+mj-lt"/>
              </a:rPr>
              <a:t> облегчение процессов принятия решений («+» для управляемости</a:t>
            </a:r>
            <a:r>
              <a:rPr lang="ru-RU" sz="2400" dirty="0" smtClean="0">
                <a:latin typeface="+mj-lt"/>
              </a:rPr>
              <a:t>)</a:t>
            </a:r>
            <a:endParaRPr lang="ru-RU" sz="2400" dirty="0">
              <a:latin typeface="+mj-lt"/>
            </a:endParaRPr>
          </a:p>
          <a:p>
            <a:r>
              <a:rPr lang="ru-RU" sz="2400" dirty="0">
                <a:latin typeface="+mj-lt"/>
              </a:rPr>
              <a:t>Ясная и прямая связь избирателей с округами </a:t>
            </a:r>
            <a:r>
              <a:rPr lang="ru-RU" sz="2400" dirty="0">
                <a:latin typeface="+mj-lt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 </a:t>
            </a:r>
            <a:r>
              <a:rPr lang="ru-RU" sz="2400" dirty="0">
                <a:latin typeface="+mj-lt"/>
                <a:sym typeface="Wingdings" panose="05000000000000000000" pitchFamily="2" charset="2"/>
              </a:rPr>
              <a:t>«+» для </a:t>
            </a:r>
            <a:r>
              <a:rPr lang="ru-RU" sz="2400" dirty="0" smtClean="0">
                <a:latin typeface="+mj-lt"/>
                <a:sym typeface="Wingdings" panose="05000000000000000000" pitchFamily="2" charset="2"/>
              </a:rPr>
              <a:t>подотчетности</a:t>
            </a:r>
            <a:endParaRPr lang="ru-RU" sz="2400" dirty="0">
              <a:latin typeface="+mj-lt"/>
            </a:endParaRPr>
          </a:p>
          <a:p>
            <a:r>
              <a:rPr lang="ru-RU" sz="2400" dirty="0">
                <a:latin typeface="+mj-lt"/>
              </a:rPr>
              <a:t>Простота использования и понятность для </a:t>
            </a:r>
            <a:r>
              <a:rPr lang="ru-RU" sz="2400" dirty="0" smtClean="0">
                <a:latin typeface="+mj-lt"/>
              </a:rPr>
              <a:t>избирателей</a:t>
            </a:r>
          </a:p>
          <a:p>
            <a:pPr>
              <a:spcBef>
                <a:spcPts val="580"/>
              </a:spcBef>
              <a:defRPr/>
            </a:pPr>
            <a:r>
              <a:rPr lang="ru-RU" sz="2400" b="1" dirty="0" smtClean="0">
                <a:latin typeface="+mj-lt"/>
              </a:rPr>
              <a:t>Однако: </a:t>
            </a:r>
            <a:r>
              <a:rPr lang="ru-RU" sz="2400" dirty="0" smtClean="0">
                <a:latin typeface="+mj-lt"/>
              </a:rPr>
              <a:t>многие </a:t>
            </a:r>
            <a:r>
              <a:rPr lang="ru-RU" sz="2400" dirty="0">
                <a:latin typeface="+mj-lt"/>
              </a:rPr>
              <a:t>голоса фактически не учитываются</a:t>
            </a:r>
          </a:p>
          <a:p>
            <a:pPr>
              <a:spcBef>
                <a:spcPts val="580"/>
              </a:spcBef>
              <a:defRPr/>
            </a:pPr>
            <a:r>
              <a:rPr lang="ru-RU" sz="2400" dirty="0">
                <a:latin typeface="+mj-lt"/>
              </a:rPr>
              <a:t>Малые партии и партии с размытой по территории поддержкой – в заведомо проигрышном положении</a:t>
            </a:r>
          </a:p>
          <a:p>
            <a:pPr>
              <a:spcBef>
                <a:spcPts val="580"/>
              </a:spcBef>
              <a:defRPr/>
            </a:pPr>
            <a:r>
              <a:rPr lang="ru-RU" sz="2400" dirty="0">
                <a:latin typeface="+mj-lt"/>
              </a:rPr>
              <a:t>Реальный выбор избирателей сильно ограничен (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+mj-lt"/>
              </a:rPr>
              <a:t> </a:t>
            </a:r>
            <a:r>
              <a:rPr lang="ru-RU" sz="2400" dirty="0">
                <a:latin typeface="+mj-lt"/>
              </a:rPr>
              <a:t>стратегическое голосование</a:t>
            </a:r>
            <a:r>
              <a:rPr lang="en-US" sz="2400" dirty="0">
                <a:latin typeface="+mj-lt"/>
              </a:rPr>
              <a:t>)</a:t>
            </a:r>
            <a:endParaRPr lang="ru-RU" sz="2400" dirty="0">
              <a:latin typeface="+mj-lt"/>
            </a:endParaRPr>
          </a:p>
          <a:p>
            <a:pPr>
              <a:spcBef>
                <a:spcPts val="580"/>
              </a:spcBef>
              <a:defRPr/>
            </a:pPr>
            <a:r>
              <a:rPr lang="ru-RU" sz="2400" dirty="0" err="1">
                <a:latin typeface="+mj-lt"/>
              </a:rPr>
              <a:t>Недопредставленность</a:t>
            </a:r>
            <a:r>
              <a:rPr lang="ru-RU" sz="2400" dirty="0">
                <a:latin typeface="+mj-lt"/>
              </a:rPr>
              <a:t> в парламенте многих партий </a:t>
            </a:r>
            <a:r>
              <a:rPr lang="en-US" sz="2400" dirty="0">
                <a:latin typeface="+mj-lt"/>
                <a:sym typeface="Wingdings" panose="05000000000000000000" pitchFamily="2" charset="2"/>
              </a:rPr>
              <a:t></a:t>
            </a:r>
            <a:r>
              <a:rPr lang="ru-RU" sz="2400" dirty="0">
                <a:latin typeface="+mj-lt"/>
              </a:rPr>
              <a:t> недостаток с точки зрения репрезентативности и ограничения власти</a:t>
            </a:r>
          </a:p>
          <a:p>
            <a:endParaRPr lang="ru-RU" sz="2400" dirty="0"/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65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Пропорциональная система партийных списков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2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>
                <a:latin typeface="+mj-lt"/>
              </a:rPr>
              <a:t>Избиратели голосуют не за кандидатов, а за партии</a:t>
            </a:r>
          </a:p>
          <a:p>
            <a:r>
              <a:rPr lang="ru-RU" sz="2600" dirty="0">
                <a:latin typeface="+mj-lt"/>
              </a:rPr>
              <a:t>Партия получает число мест, пропорциональное числу полученных голосов</a:t>
            </a:r>
          </a:p>
          <a:p>
            <a:r>
              <a:rPr lang="ru-RU" sz="2600" dirty="0">
                <a:latin typeface="+mj-lt"/>
              </a:rPr>
              <a:t>Может быть установлен барьер, отсекающий малые партии</a:t>
            </a:r>
          </a:p>
          <a:p>
            <a:r>
              <a:rPr lang="ru-RU" sz="2600" dirty="0">
                <a:latin typeface="+mj-lt"/>
              </a:rPr>
              <a:t>Система может подразумевать либо закрытые, либо открытые партийные списки</a:t>
            </a:r>
          </a:p>
          <a:p>
            <a:r>
              <a:rPr lang="ru-RU" sz="2600" dirty="0">
                <a:latin typeface="+mj-lt"/>
              </a:rPr>
              <a:t>Страна может делиться на разное число избирательных округов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33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18137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«Плюсы» и «минусы» пропорциональной </a:t>
            </a:r>
            <a:br>
              <a:rPr lang="ru-RU" sz="3200" b="1" dirty="0" smtClean="0">
                <a:latin typeface="+mj-lt"/>
              </a:rPr>
            </a:br>
            <a:r>
              <a:rPr lang="ru-RU" sz="3200" b="1" dirty="0" smtClean="0">
                <a:latin typeface="+mj-lt"/>
              </a:rPr>
              <a:t>системы партийных списков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70013"/>
            <a:ext cx="8928992" cy="5487987"/>
          </a:xfrm>
        </p:spPr>
        <p:txBody>
          <a:bodyPr>
            <a:normAutofit fontScale="92500"/>
          </a:bodyPr>
          <a:lstStyle/>
          <a:p>
            <a:r>
              <a:rPr lang="ru-RU" sz="2400" dirty="0">
                <a:latin typeface="+mj-lt"/>
              </a:rPr>
              <a:t>«Понапрасну» расходуется сравнительно небольшое число </a:t>
            </a:r>
            <a:r>
              <a:rPr lang="ru-RU" sz="2400" dirty="0" smtClean="0">
                <a:latin typeface="+mj-lt"/>
              </a:rPr>
              <a:t>голосов</a:t>
            </a:r>
            <a:endParaRPr lang="ru-RU" sz="2400" dirty="0">
              <a:latin typeface="+mj-lt"/>
            </a:endParaRPr>
          </a:p>
          <a:p>
            <a:r>
              <a:rPr lang="ru-RU" sz="2400" dirty="0">
                <a:latin typeface="+mj-lt"/>
              </a:rPr>
              <a:t>Сравнительно большая репрезентативность парламента (больше шансов для малых партий – но, как правило, есть барьер</a:t>
            </a:r>
            <a:r>
              <a:rPr lang="ru-RU" sz="2400" dirty="0" smtClean="0">
                <a:latin typeface="+mj-lt"/>
              </a:rPr>
              <a:t>)</a:t>
            </a:r>
          </a:p>
          <a:p>
            <a:pPr>
              <a:spcBef>
                <a:spcPts val="580"/>
              </a:spcBef>
              <a:defRPr/>
            </a:pPr>
            <a:r>
              <a:rPr lang="ru-RU" sz="2400" b="1" dirty="0" smtClean="0">
                <a:latin typeface="+mj-lt"/>
              </a:rPr>
              <a:t>Однако</a:t>
            </a:r>
            <a:r>
              <a:rPr lang="ru-RU" sz="2400" dirty="0" smtClean="0">
                <a:latin typeface="+mj-lt"/>
              </a:rPr>
              <a:t>: связь </a:t>
            </a:r>
            <a:r>
              <a:rPr lang="ru-RU" sz="2400" dirty="0">
                <a:latin typeface="+mj-lt"/>
              </a:rPr>
              <a:t>между представителями и округами ослаблена</a:t>
            </a:r>
          </a:p>
          <a:p>
            <a:pPr>
              <a:spcBef>
                <a:spcPts val="580"/>
              </a:spcBef>
              <a:defRPr/>
            </a:pPr>
            <a:r>
              <a:rPr lang="ru-RU" sz="2400" dirty="0">
                <a:latin typeface="+mj-lt"/>
              </a:rPr>
              <a:t>В случае закрытых списков могут избираться персонально непопулярные политики</a:t>
            </a:r>
          </a:p>
          <a:p>
            <a:pPr>
              <a:spcBef>
                <a:spcPts val="580"/>
              </a:spcBef>
              <a:defRPr/>
            </a:pPr>
            <a:r>
              <a:rPr lang="ru-RU" sz="2400" dirty="0">
                <a:latin typeface="+mj-lt"/>
              </a:rPr>
              <a:t>Общественные расколы воспроизводятся в парламенте и партийной системе</a:t>
            </a:r>
          </a:p>
          <a:p>
            <a:pPr>
              <a:spcBef>
                <a:spcPts val="580"/>
              </a:spcBef>
              <a:defRPr/>
            </a:pPr>
            <a:r>
              <a:rPr lang="ru-RU" sz="2400" dirty="0">
                <a:latin typeface="+mj-lt"/>
              </a:rPr>
              <a:t>Могут быть сложности при формировании большинства в парламенте </a:t>
            </a:r>
            <a:r>
              <a:rPr lang="ru-RU" sz="2400" dirty="0">
                <a:latin typeface="+mj-lt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+mj-lt"/>
              </a:rPr>
              <a:t> </a:t>
            </a:r>
            <a:r>
              <a:rPr lang="ru-RU" sz="2400" dirty="0">
                <a:latin typeface="+mj-lt"/>
              </a:rPr>
              <a:t>недостаток для управляемости</a:t>
            </a:r>
          </a:p>
          <a:p>
            <a:pPr>
              <a:spcBef>
                <a:spcPts val="580"/>
              </a:spcBef>
              <a:defRPr/>
            </a:pPr>
            <a:r>
              <a:rPr lang="ru-RU" sz="2400" dirty="0">
                <a:latin typeface="+mj-lt"/>
              </a:rPr>
              <a:t>На формирование правительства оказывают влияние кулуарные договоренности </a:t>
            </a:r>
            <a:r>
              <a:rPr lang="ru-RU" sz="2400" dirty="0" smtClean="0">
                <a:latin typeface="+mj-lt"/>
                <a:sym typeface="Wingdings" panose="05000000000000000000" pitchFamily="2" charset="2"/>
              </a:rPr>
              <a:t></a:t>
            </a:r>
            <a:r>
              <a:rPr lang="ru-RU" sz="2400" dirty="0" smtClean="0">
                <a:latin typeface="+mj-lt"/>
              </a:rPr>
              <a:t> </a:t>
            </a:r>
            <a:r>
              <a:rPr lang="ru-RU" sz="2400" dirty="0">
                <a:latin typeface="+mj-lt"/>
              </a:rPr>
              <a:t>часто а) непропорциональный вес малых партий, б) снижение влияния избирателей на состав парламентского </a:t>
            </a:r>
            <a:r>
              <a:rPr lang="ru-RU" sz="2400" dirty="0" smtClean="0">
                <a:latin typeface="+mj-lt"/>
              </a:rPr>
              <a:t>большинства</a:t>
            </a:r>
            <a:endParaRPr lang="ru-RU" sz="24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26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+mj-lt"/>
              </a:rPr>
              <a:t>Некоторые дилеммы </a:t>
            </a:r>
            <a:r>
              <a:rPr lang="ru-RU" sz="3200" b="1" dirty="0">
                <a:latin typeface="+mj-lt"/>
              </a:rPr>
              <a:t>институционального дизайна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9265" y="1628800"/>
            <a:ext cx="8207771" cy="481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0993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Законы </a:t>
            </a:r>
            <a:r>
              <a:rPr lang="ru-RU" sz="3200" b="1" dirty="0" err="1" smtClean="0">
                <a:latin typeface="+mj-lt"/>
              </a:rPr>
              <a:t>Дюверже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+mj-lt"/>
              </a:rPr>
              <a:t>Мажоритарная система в один тур </a:t>
            </a:r>
            <a:r>
              <a:rPr lang="ru-RU" sz="2400" dirty="0" smtClean="0">
                <a:latin typeface="+mj-lt"/>
                <a:sym typeface="Wingdings" panose="05000000000000000000" pitchFamily="2" charset="2"/>
              </a:rPr>
              <a:t> две крупные партии</a:t>
            </a:r>
          </a:p>
          <a:p>
            <a:r>
              <a:rPr lang="ru-RU" sz="2400" dirty="0" smtClean="0">
                <a:latin typeface="+mj-lt"/>
                <a:sym typeface="Wingdings" panose="05000000000000000000" pitchFamily="2" charset="2"/>
              </a:rPr>
              <a:t>Мажоритарная система в два тура  несколько партий, объединяющихся в две коалиции</a:t>
            </a:r>
          </a:p>
          <a:p>
            <a:r>
              <a:rPr lang="ru-RU" sz="2400" dirty="0" smtClean="0">
                <a:latin typeface="+mj-lt"/>
                <a:sym typeface="Wingdings" panose="05000000000000000000" pitchFamily="2" charset="2"/>
              </a:rPr>
              <a:t>Пропорциональная система  многопартийный парламент</a:t>
            </a:r>
            <a:endParaRPr lang="ru-RU" sz="24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97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Избирательные системы для разделенных обществ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+mj-lt"/>
              </a:rPr>
              <a:t>В чем проблема выборов в разделенных обществах?</a:t>
            </a:r>
          </a:p>
          <a:p>
            <a:r>
              <a:rPr lang="ru-RU" sz="2400" dirty="0" smtClean="0">
                <a:latin typeface="+mj-lt"/>
              </a:rPr>
              <a:t>Возможные нарушения принципа справедливых выборов</a:t>
            </a:r>
          </a:p>
          <a:p>
            <a:r>
              <a:rPr lang="ru-RU" sz="2400" dirty="0">
                <a:latin typeface="+mj-lt"/>
              </a:rPr>
              <a:t>П</a:t>
            </a:r>
            <a:r>
              <a:rPr lang="ru-RU" sz="2400" dirty="0" smtClean="0">
                <a:latin typeface="+mj-lt"/>
              </a:rPr>
              <a:t>одход </a:t>
            </a:r>
            <a:r>
              <a:rPr lang="ru-RU" sz="2400" b="1" dirty="0" smtClean="0">
                <a:latin typeface="+mj-lt"/>
              </a:rPr>
              <a:t>А. </a:t>
            </a:r>
            <a:r>
              <a:rPr lang="ru-RU" sz="2400" b="1" dirty="0" err="1" smtClean="0">
                <a:latin typeface="+mj-lt"/>
              </a:rPr>
              <a:t>Лейпхарта</a:t>
            </a:r>
            <a:endParaRPr lang="ru-RU" sz="2400" b="1" dirty="0" smtClean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Принцип </a:t>
            </a:r>
            <a:r>
              <a:rPr lang="ru-RU" sz="2000" b="1" dirty="0" err="1" smtClean="0">
                <a:latin typeface="+mj-lt"/>
              </a:rPr>
              <a:t>консоциации</a:t>
            </a:r>
            <a:r>
              <a:rPr lang="ru-RU" sz="2000" dirty="0" smtClean="0">
                <a:latin typeface="+mj-lt"/>
              </a:rPr>
              <a:t> и взаимоограничения – логика </a:t>
            </a:r>
            <a:r>
              <a:rPr lang="en-US" sz="2000" dirty="0" smtClean="0">
                <a:latin typeface="+mj-lt"/>
              </a:rPr>
              <a:t>power-sharing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Акцент на </a:t>
            </a:r>
            <a:r>
              <a:rPr lang="ru-RU" sz="2000" b="1" dirty="0" smtClean="0">
                <a:latin typeface="+mj-lt"/>
              </a:rPr>
              <a:t>пост</a:t>
            </a:r>
            <a:r>
              <a:rPr lang="ru-RU" sz="2000" dirty="0" smtClean="0">
                <a:latin typeface="+mj-lt"/>
              </a:rPr>
              <a:t>-выборных коалициях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Роль элитных соглашений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+mj-lt"/>
              </a:rPr>
              <a:t>Подход </a:t>
            </a:r>
            <a:r>
              <a:rPr lang="ru-RU" sz="2000" b="1" dirty="0" smtClean="0">
                <a:latin typeface="+mj-lt"/>
              </a:rPr>
              <a:t>Д. </a:t>
            </a:r>
            <a:r>
              <a:rPr lang="ru-RU" sz="2000" b="1" dirty="0" err="1" smtClean="0">
                <a:latin typeface="+mj-lt"/>
              </a:rPr>
              <a:t>Горовица</a:t>
            </a:r>
            <a:endParaRPr lang="ru-RU" sz="2000" b="1" dirty="0" smtClean="0">
              <a:latin typeface="+mj-lt"/>
            </a:endParaRP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Принцип создания стимулов для «умеренной» политики – логика </a:t>
            </a:r>
            <a:r>
              <a:rPr lang="en-US" sz="2000" dirty="0" err="1" smtClean="0">
                <a:latin typeface="+mj-lt"/>
              </a:rPr>
              <a:t>vorder</a:t>
            </a:r>
            <a:r>
              <a:rPr lang="en-US" sz="2000" dirty="0" smtClean="0">
                <a:latin typeface="+mj-lt"/>
              </a:rPr>
              <a:t>-crossing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+mj-lt"/>
              </a:rPr>
              <a:t>Vote pooling </a:t>
            </a:r>
            <a:r>
              <a:rPr lang="ru-RU" sz="2000" dirty="0" smtClean="0">
                <a:latin typeface="+mj-lt"/>
              </a:rPr>
              <a:t>и акцент на </a:t>
            </a:r>
            <a:r>
              <a:rPr lang="ru-RU" sz="2000" b="1" dirty="0" smtClean="0">
                <a:latin typeface="+mj-lt"/>
              </a:rPr>
              <a:t>пред</a:t>
            </a:r>
            <a:r>
              <a:rPr lang="ru-RU" sz="2000" dirty="0" smtClean="0">
                <a:latin typeface="+mj-lt"/>
              </a:rPr>
              <a:t>-выборных коалициях</a:t>
            </a:r>
            <a:endParaRPr lang="ru-RU" sz="16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8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400" dirty="0" smtClean="0">
                <a:latin typeface="+mj-lt"/>
              </a:rPr>
              <a:t>Спасибо за внимание!</a:t>
            </a:r>
            <a:endParaRPr lang="ru-RU" sz="3400" dirty="0">
              <a:latin typeface="+mj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 flipV="1">
            <a:off x="722313" y="4406900"/>
            <a:ext cx="7772400" cy="45719"/>
          </a:xfrm>
        </p:spPr>
        <p:txBody>
          <a:bodyPr>
            <a:normAutofit fontScale="25000" lnSpcReduction="20000"/>
          </a:bodyPr>
          <a:lstStyle/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2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prstClr val="black"/>
                </a:solidFill>
                <a:latin typeface="+mj-lt"/>
              </a:rPr>
              <a:t>Дилеммы демократического институционального </a:t>
            </a:r>
            <a:r>
              <a:rPr lang="ru-RU" sz="3200" b="1" dirty="0" smtClean="0">
                <a:solidFill>
                  <a:prstClr val="black"/>
                </a:solidFill>
                <a:latin typeface="+mj-lt"/>
              </a:rPr>
              <a:t>дизайна - 2</a:t>
            </a:r>
            <a:endParaRPr lang="ru-RU" sz="3200" b="1" dirty="0">
              <a:latin typeface="+mj-lt"/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1085" y="1700808"/>
            <a:ext cx="8204480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625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Фундаментальные дилеммы</a:t>
            </a:r>
            <a:endParaRPr lang="ru-RU" sz="3200" b="1" dirty="0">
              <a:latin typeface="+mj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18158"/>
            <a:ext cx="8229600" cy="4525963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+mj-lt"/>
              </a:rPr>
              <a:t>Каковы требования к центральным политическим институтам?</a:t>
            </a:r>
          </a:p>
          <a:p>
            <a:r>
              <a:rPr lang="ru-RU" sz="2400" dirty="0" smtClean="0">
                <a:latin typeface="+mj-lt"/>
              </a:rPr>
              <a:t>Ограничение власти – </a:t>
            </a:r>
            <a:r>
              <a:rPr lang="en-US" sz="2400" dirty="0" smtClean="0">
                <a:latin typeface="+mj-lt"/>
              </a:rPr>
              <a:t>vs. </a:t>
            </a:r>
            <a:r>
              <a:rPr lang="ru-RU" sz="2400" dirty="0" smtClean="0">
                <a:latin typeface="+mj-lt"/>
              </a:rPr>
              <a:t>– обеспечение управляемости</a:t>
            </a:r>
          </a:p>
          <a:p>
            <a:r>
              <a:rPr lang="ru-RU" sz="2400" dirty="0" err="1" smtClean="0">
                <a:latin typeface="+mj-lt"/>
              </a:rPr>
              <a:t>Консенсусная</a:t>
            </a:r>
            <a:r>
              <a:rPr lang="ru-RU" sz="2400" dirty="0" smtClean="0">
                <a:latin typeface="+mj-lt"/>
              </a:rPr>
              <a:t> модель – </a:t>
            </a:r>
            <a:r>
              <a:rPr lang="en-US" sz="2400" dirty="0" smtClean="0">
                <a:latin typeface="+mj-lt"/>
              </a:rPr>
              <a:t>vs. – </a:t>
            </a:r>
            <a:r>
              <a:rPr lang="ru-RU" sz="2400" dirty="0" smtClean="0">
                <a:latin typeface="+mj-lt"/>
              </a:rPr>
              <a:t>конкурентная модель</a:t>
            </a:r>
          </a:p>
          <a:p>
            <a:r>
              <a:rPr lang="ru-RU" sz="2400" dirty="0" smtClean="0">
                <a:latin typeface="+mj-lt"/>
              </a:rPr>
              <a:t>Вето-игроки (</a:t>
            </a:r>
            <a:r>
              <a:rPr lang="ru-RU" sz="2400" b="1" dirty="0" smtClean="0">
                <a:latin typeface="+mj-lt"/>
              </a:rPr>
              <a:t>Дж. </a:t>
            </a:r>
            <a:r>
              <a:rPr lang="ru-RU" sz="2400" b="1" dirty="0" err="1" smtClean="0">
                <a:latin typeface="+mj-lt"/>
              </a:rPr>
              <a:t>Цебелис</a:t>
            </a:r>
            <a:r>
              <a:rPr lang="ru-RU" sz="2400" dirty="0" smtClean="0">
                <a:latin typeface="+mj-lt"/>
              </a:rPr>
              <a:t>) – индивидуальный или коллективный </a:t>
            </a:r>
            <a:r>
              <a:rPr lang="ru-RU" sz="2400" dirty="0" err="1" smtClean="0">
                <a:latin typeface="+mj-lt"/>
              </a:rPr>
              <a:t>актор</a:t>
            </a:r>
            <a:r>
              <a:rPr lang="ru-RU" sz="2400" dirty="0" smtClean="0">
                <a:latin typeface="+mj-lt"/>
              </a:rPr>
              <a:t>, согласие которого необходимо для принятия решения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Число вето-игроков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Расстояния между предпочтениями вето-игроков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Внутреннее единство вето-игроков </a:t>
            </a:r>
            <a:r>
              <a:rPr lang="ru-RU" sz="2400" dirty="0" smtClean="0">
                <a:latin typeface="+mj-lt"/>
              </a:rPr>
              <a:t> 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25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22313" y="2924945"/>
            <a:ext cx="7772400" cy="288975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+mj-lt"/>
              </a:rPr>
              <a:t>2. Формы ГОСУДАРСТВЕННОГО правления</a:t>
            </a:r>
            <a:endParaRPr lang="ru-RU" sz="3200" dirty="0">
              <a:latin typeface="+mj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 flipV="1">
            <a:off x="722313" y="4406900"/>
            <a:ext cx="77724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660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Какими бывают формы правления?</a:t>
            </a:r>
            <a:endParaRPr lang="ru-RU" sz="3200" b="1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+mj-lt"/>
              </a:rPr>
              <a:t>Монархии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Неконституционные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Конституционные</a:t>
            </a:r>
            <a:endParaRPr lang="ru-RU" sz="2400" dirty="0">
              <a:latin typeface="+mj-lt"/>
            </a:endParaRPr>
          </a:p>
          <a:p>
            <a:r>
              <a:rPr lang="ru-RU" sz="2400" b="1" dirty="0" smtClean="0">
                <a:latin typeface="+mj-lt"/>
              </a:rPr>
              <a:t>Республики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Парламентские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Президентские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+mj-lt"/>
              </a:rPr>
              <a:t>Смешанные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+mj-lt"/>
              </a:rPr>
              <a:t>Президентско-парламентские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ru-RU" sz="1600" dirty="0" err="1" smtClean="0">
                <a:latin typeface="+mj-lt"/>
              </a:rPr>
              <a:t>Премьерско</a:t>
            </a:r>
            <a:r>
              <a:rPr lang="ru-RU" sz="1600" dirty="0" smtClean="0">
                <a:latin typeface="+mj-lt"/>
              </a:rPr>
              <a:t>-президентские</a:t>
            </a:r>
            <a:endParaRPr lang="ru-RU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2377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</a:rPr>
              <a:t>Республиканские формы правления</a:t>
            </a:r>
            <a:endParaRPr lang="ru-RU" sz="3200" b="1" dirty="0">
              <a:latin typeface="+mj-lt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9633" y="1988499"/>
            <a:ext cx="2376264" cy="3749365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988498"/>
            <a:ext cx="3888432" cy="3749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85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9578</TotalTime>
  <Words>1834</Words>
  <Application>Microsoft Office PowerPoint</Application>
  <PresentationFormat>Экран (4:3)</PresentationFormat>
  <Paragraphs>273</Paragraphs>
  <Slides>42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9" baseType="lpstr">
      <vt:lpstr>Arial</vt:lpstr>
      <vt:lpstr>Calibri</vt:lpstr>
      <vt:lpstr>Calibri Light</vt:lpstr>
      <vt:lpstr>Myriad Pro</vt:lpstr>
      <vt:lpstr>Times New Roman</vt:lpstr>
      <vt:lpstr>Wingdings</vt:lpstr>
      <vt:lpstr>Тема Office</vt:lpstr>
      <vt:lpstr>Тема 6.  Институциональный дизайн  </vt:lpstr>
      <vt:lpstr>1. Некоторые проблемы институционального дизайна</vt:lpstr>
      <vt:lpstr>Классификация форм правления по Аристотелю (сколько властителей и в чью пользу властвуют)</vt:lpstr>
      <vt:lpstr>Некоторые дилеммы институционального дизайна</vt:lpstr>
      <vt:lpstr>Дилеммы демократического институционального дизайна - 2</vt:lpstr>
      <vt:lpstr>Фундаментальные дилеммы</vt:lpstr>
      <vt:lpstr>2. Формы ГОСУДАРСТВЕННОГО правления</vt:lpstr>
      <vt:lpstr>Какими бывают формы правления?</vt:lpstr>
      <vt:lpstr>Республиканские формы правления</vt:lpstr>
      <vt:lpstr>Парламентская система: основные признаки</vt:lpstr>
      <vt:lpstr>Президентская форма правления: основные признаки</vt:lpstr>
      <vt:lpstr>Смешанные формы правления</vt:lpstr>
      <vt:lpstr>Различия между двумя видами смешанных систем Источник: Shugart M. Semi_Presidential Systems: Dual Executive and Mixed-Authority Patterns // French Politics, 2005. P. 332</vt:lpstr>
      <vt:lpstr>Недостатки президентской системы     (по Х. Линцу)</vt:lpstr>
      <vt:lpstr>Президентская и парламентская системы – и авторитаризм (по С. Фишу)</vt:lpstr>
      <vt:lpstr>Критика аргументов Х. Линца</vt:lpstr>
      <vt:lpstr>Недостатки парламентской системы</vt:lpstr>
      <vt:lpstr>3. РАЗНОВИДНОСТИ ТЕРРИТОРИАЛЬНОГО РАСПРЕДЕЛЕНИЯ ГОСУДАРСТВЕННОЙ ВЛАСТИ</vt:lpstr>
      <vt:lpstr>Разновидности территориального распределения государственной власти</vt:lpstr>
      <vt:lpstr>Некоторые общие проблемы</vt:lpstr>
      <vt:lpstr>Унитарное устройство</vt:lpstr>
      <vt:lpstr>Конфедерация</vt:lpstr>
      <vt:lpstr>Федерации: ключевые признаки</vt:lpstr>
      <vt:lpstr>Федерации: некоторые различия </vt:lpstr>
      <vt:lpstr>4. Партии и партийные системы</vt:lpstr>
      <vt:lpstr>Рождение и развитие партий</vt:lpstr>
      <vt:lpstr>Признаки и функции современных политических партий</vt:lpstr>
      <vt:lpstr>Разновидности политических партий</vt:lpstr>
      <vt:lpstr>Партийные системы</vt:lpstr>
      <vt:lpstr>Типологии партийных систем</vt:lpstr>
      <vt:lpstr>Кризис партий? </vt:lpstr>
      <vt:lpstr>5. Выборы и избирательные системы</vt:lpstr>
      <vt:lpstr>Выборы и избирательные системы</vt:lpstr>
      <vt:lpstr>Разнообразие избирательных систем Bormann N.-C., Golder M. (2013). Democratic Electoral Systems around the World, 1946-2011 // Electoral Studies. – Vol. 32. – P. 362. </vt:lpstr>
      <vt:lpstr>Базовые избирательные системы</vt:lpstr>
      <vt:lpstr>Мажоритарная система простого большинства</vt:lpstr>
      <vt:lpstr>«Плюсы» и «минусы» мажоритарной системы простого большинства </vt:lpstr>
      <vt:lpstr>Пропорциональная система партийных списков</vt:lpstr>
      <vt:lpstr>«Плюсы» и «минусы» пропорциональной  системы партийных списков</vt:lpstr>
      <vt:lpstr>Законы Дюверже</vt:lpstr>
      <vt:lpstr>Избирательные системы для разделенных обществ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1. МИР ПОЛИТИКИ:  ПОДХОДЫ К ОСМЫСЛЕНИЮ И ПОЗНАНИЮ</dc:title>
  <dc:creator>user</dc:creator>
  <cp:lastModifiedBy>Петрушенкова Алена Дмитриевна</cp:lastModifiedBy>
  <cp:revision>547</cp:revision>
  <cp:lastPrinted>2024-10-03T11:18:51Z</cp:lastPrinted>
  <dcterms:created xsi:type="dcterms:W3CDTF">2015-10-29T15:08:05Z</dcterms:created>
  <dcterms:modified xsi:type="dcterms:W3CDTF">2025-10-07T10:33:47Z</dcterms:modified>
</cp:coreProperties>
</file>