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41"/>
  </p:notesMasterIdLst>
  <p:sldIdLst>
    <p:sldId id="256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6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9144000" cy="6858000" type="screen4x3"/>
  <p:notesSz cx="6797675" cy="9928225"/>
  <p:embeddedFontLst>
    <p:embeddedFont>
      <p:font typeface="Open Sans" panose="020B0604020202020204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hBFMeEV54WshkdT/GOG3bMlcjh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997B3B-CBE0-440C-888B-A83764159F39}">
  <a:tblStyle styleId="{B4997B3B-CBE0-440C-888B-A83764159F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698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font" Target="fonts/font4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5.fntdata"/><Relationship Id="rId20" Type="http://schemas.openxmlformats.org/officeDocument/2006/relationships/slide" Target="slides/slide12.xml"/><Relationship Id="rId41" Type="http://schemas.openxmlformats.org/officeDocument/2006/relationships/notesMaster" Target="notesMasters/notesMaster1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8.fntdata"/><Relationship Id="rId5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2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2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2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2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17a99d5504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17a99d55043_0_1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g17a99d55043_0_17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2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2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2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2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2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3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3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8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8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8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8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0"/>
          <p:cNvSpPr txBox="1"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60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0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0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1"/>
          <p:cNvSpPr txBox="1"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61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1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61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62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p62"/>
          <p:cNvSpPr txBox="1">
            <a:spLocks noGrp="1"/>
          </p:cNvSpPr>
          <p:nvPr>
            <p:ph type="body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62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2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6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6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6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p63"/>
          <p:cNvSpPr txBox="1">
            <a:spLocks noGrp="1"/>
          </p:cNvSpPr>
          <p:nvPr>
            <p:ph type="body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63"/>
          <p:cNvSpPr txBox="1">
            <a:spLocks noGrp="1"/>
          </p:cNvSpPr>
          <p:nvPr>
            <p:ph type="body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p63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63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3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64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64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64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5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65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65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6"/>
          <p:cNvSpPr txBox="1"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6"/>
          <p:cNvSpPr txBox="1">
            <a:spLocks noGrp="1"/>
          </p:cNvSpPr>
          <p:nvPr>
            <p:ph type="body"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66"/>
          <p:cNvSpPr txBox="1">
            <a:spLocks noGrp="1"/>
          </p:cNvSpPr>
          <p:nvPr>
            <p:ph type="body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66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66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66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6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67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67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67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6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2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68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68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68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9"/>
          <p:cNvSpPr txBox="1">
            <a:spLocks noGrp="1"/>
          </p:cNvSpPr>
          <p:nvPr>
            <p:ph type="title"/>
          </p:nvPr>
        </p:nvSpPr>
        <p:spPr>
          <a:xfrm rot="5400000">
            <a:off x="4732338" y="2171709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8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69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69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69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0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70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4" name="Google Shape;174;p7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7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7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1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71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7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7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7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7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7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7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7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7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3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73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3" name="Google Shape;193;p7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7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5" name="Google Shape;195;p7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7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7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7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7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7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7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7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7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76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1" name="Google Shape;211;p76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2" name="Google Shape;212;p7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7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7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7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77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9" name="Google Shape;219;p7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7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7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78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7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7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7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9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79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7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7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7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42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42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42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4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0"/>
          <p:cNvSpPr txBox="1"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8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80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80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80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81"/>
          <p:cNvSpPr txBox="1"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8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81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81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81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82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61" name="Google Shape;261;p82"/>
          <p:cNvSpPr txBox="1">
            <a:spLocks noGrp="1"/>
          </p:cNvSpPr>
          <p:nvPr>
            <p:ph type="body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62" name="Google Shape;262;p82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82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8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8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8" name="Google Shape;268;p8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69" name="Google Shape;269;p83"/>
          <p:cNvSpPr txBox="1">
            <a:spLocks noGrp="1"/>
          </p:cNvSpPr>
          <p:nvPr>
            <p:ph type="body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0" name="Google Shape;270;p83"/>
          <p:cNvSpPr txBox="1">
            <a:spLocks noGrp="1"/>
          </p:cNvSpPr>
          <p:nvPr>
            <p:ph type="body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71" name="Google Shape;271;p83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83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83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84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84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84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85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85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6"/>
          <p:cNvSpPr txBox="1"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86"/>
          <p:cNvSpPr txBox="1">
            <a:spLocks noGrp="1"/>
          </p:cNvSpPr>
          <p:nvPr>
            <p:ph type="body"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86" name="Google Shape;286;p86"/>
          <p:cNvSpPr txBox="1">
            <a:spLocks noGrp="1"/>
          </p:cNvSpPr>
          <p:nvPr>
            <p:ph type="body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87" name="Google Shape;287;p86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86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86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8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8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93" name="Google Shape;293;p8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4" name="Google Shape;294;p87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87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87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8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2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88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88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88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9"/>
          <p:cNvSpPr txBox="1">
            <a:spLocks noGrp="1"/>
          </p:cNvSpPr>
          <p:nvPr>
            <p:ph type="title"/>
          </p:nvPr>
        </p:nvSpPr>
        <p:spPr>
          <a:xfrm rot="5400000">
            <a:off x="4732338" y="2171709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8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8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89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89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89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44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p44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44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44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0"/>
          <p:cNvSpPr txBox="1"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9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90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90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0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91"/>
          <p:cNvSpPr txBox="1"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9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0" name="Google Shape;330;p91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91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91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9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92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6" name="Google Shape;336;p92"/>
          <p:cNvSpPr txBox="1">
            <a:spLocks noGrp="1"/>
          </p:cNvSpPr>
          <p:nvPr>
            <p:ph type="body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7" name="Google Shape;337;p92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92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9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9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9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3" name="Google Shape;343;p9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44" name="Google Shape;344;p93"/>
          <p:cNvSpPr txBox="1">
            <a:spLocks noGrp="1"/>
          </p:cNvSpPr>
          <p:nvPr>
            <p:ph type="body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5" name="Google Shape;345;p93"/>
          <p:cNvSpPr txBox="1">
            <a:spLocks noGrp="1"/>
          </p:cNvSpPr>
          <p:nvPr>
            <p:ph type="body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46" name="Google Shape;346;p93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93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93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5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94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94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94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95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95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95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96"/>
          <p:cNvSpPr txBox="1"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96"/>
          <p:cNvSpPr txBox="1">
            <a:spLocks noGrp="1"/>
          </p:cNvSpPr>
          <p:nvPr>
            <p:ph type="body"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61" name="Google Shape;361;p96"/>
          <p:cNvSpPr txBox="1">
            <a:spLocks noGrp="1"/>
          </p:cNvSpPr>
          <p:nvPr>
            <p:ph type="body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62" name="Google Shape;362;p96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96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96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9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9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68" name="Google Shape;368;p9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69" name="Google Shape;369;p97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97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97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9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9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2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p98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98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98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99"/>
          <p:cNvSpPr txBox="1">
            <a:spLocks noGrp="1"/>
          </p:cNvSpPr>
          <p:nvPr>
            <p:ph type="title"/>
          </p:nvPr>
        </p:nvSpPr>
        <p:spPr>
          <a:xfrm rot="5400000">
            <a:off x="4732338" y="2171709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9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8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1" name="Google Shape;381;p99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99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99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46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3" name="Google Shape;393;p46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46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46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00"/>
          <p:cNvSpPr txBox="1"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10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100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100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100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01"/>
          <p:cNvSpPr txBox="1"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10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5" name="Google Shape;405;p101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01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101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02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1" name="Google Shape;411;p102"/>
          <p:cNvSpPr txBox="1">
            <a:spLocks noGrp="1"/>
          </p:cNvSpPr>
          <p:nvPr>
            <p:ph type="body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2" name="Google Shape;412;p102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02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0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0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10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8" name="Google Shape;418;p10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9" name="Google Shape;419;p103"/>
          <p:cNvSpPr txBox="1">
            <a:spLocks noGrp="1"/>
          </p:cNvSpPr>
          <p:nvPr>
            <p:ph type="body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0" name="Google Shape;420;p103"/>
          <p:cNvSpPr txBox="1">
            <a:spLocks noGrp="1"/>
          </p:cNvSpPr>
          <p:nvPr>
            <p:ph type="body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1" name="Google Shape;421;p103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03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103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0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104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104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104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05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05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105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06"/>
          <p:cNvSpPr txBox="1"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106"/>
          <p:cNvSpPr txBox="1">
            <a:spLocks noGrp="1"/>
          </p:cNvSpPr>
          <p:nvPr>
            <p:ph type="body"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6" name="Google Shape;436;p106"/>
          <p:cNvSpPr txBox="1">
            <a:spLocks noGrp="1"/>
          </p:cNvSpPr>
          <p:nvPr>
            <p:ph type="body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37" name="Google Shape;437;p106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106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106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0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10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43" name="Google Shape;443;p10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44" name="Google Shape;444;p107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107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107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0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10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2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0" name="Google Shape;450;p108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08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108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09"/>
          <p:cNvSpPr txBox="1">
            <a:spLocks noGrp="1"/>
          </p:cNvSpPr>
          <p:nvPr>
            <p:ph type="title"/>
          </p:nvPr>
        </p:nvSpPr>
        <p:spPr>
          <a:xfrm rot="5400000">
            <a:off x="4732338" y="2171709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10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8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6" name="Google Shape;456;p109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109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109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48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8" name="Google Shape;468;p48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48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48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10"/>
          <p:cNvSpPr txBox="1"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11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4" name="Google Shape;474;p110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110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110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11"/>
          <p:cNvSpPr txBox="1"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111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111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111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112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86" name="Google Shape;486;p112"/>
          <p:cNvSpPr txBox="1">
            <a:spLocks noGrp="1"/>
          </p:cNvSpPr>
          <p:nvPr>
            <p:ph type="body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87" name="Google Shape;487;p112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112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1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1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3" name="Google Shape;493;p1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4" name="Google Shape;494;p113"/>
          <p:cNvSpPr txBox="1">
            <a:spLocks noGrp="1"/>
          </p:cNvSpPr>
          <p:nvPr>
            <p:ph type="body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5" name="Google Shape;495;p113"/>
          <p:cNvSpPr txBox="1">
            <a:spLocks noGrp="1"/>
          </p:cNvSpPr>
          <p:nvPr>
            <p:ph type="body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6" name="Google Shape;496;p113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113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113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114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114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14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15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15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115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16"/>
          <p:cNvSpPr txBox="1"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116"/>
          <p:cNvSpPr txBox="1">
            <a:spLocks noGrp="1"/>
          </p:cNvSpPr>
          <p:nvPr>
            <p:ph type="body"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1" name="Google Shape;511;p116"/>
          <p:cNvSpPr txBox="1">
            <a:spLocks noGrp="1"/>
          </p:cNvSpPr>
          <p:nvPr>
            <p:ph type="body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12" name="Google Shape;512;p116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16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116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11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11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19" name="Google Shape;519;p117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117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117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11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2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5" name="Google Shape;525;p118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118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118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19"/>
          <p:cNvSpPr txBox="1">
            <a:spLocks noGrp="1"/>
          </p:cNvSpPr>
          <p:nvPr>
            <p:ph type="title"/>
          </p:nvPr>
        </p:nvSpPr>
        <p:spPr>
          <a:xfrm rot="5400000">
            <a:off x="4732338" y="2171709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11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8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1" name="Google Shape;531;p119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119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119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50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3" name="Google Shape;543;p50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50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50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20"/>
          <p:cNvSpPr txBox="1"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1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9" name="Google Shape;549;p120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120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120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1"/>
          <p:cNvSpPr txBox="1"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1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5" name="Google Shape;555;p121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121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121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122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61" name="Google Shape;561;p122"/>
          <p:cNvSpPr txBox="1">
            <a:spLocks noGrp="1"/>
          </p:cNvSpPr>
          <p:nvPr>
            <p:ph type="body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62" name="Google Shape;562;p122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22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1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1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8" name="Google Shape;568;p1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9" name="Google Shape;569;p123"/>
          <p:cNvSpPr txBox="1">
            <a:spLocks noGrp="1"/>
          </p:cNvSpPr>
          <p:nvPr>
            <p:ph type="body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0" name="Google Shape;570;p123"/>
          <p:cNvSpPr txBox="1">
            <a:spLocks noGrp="1"/>
          </p:cNvSpPr>
          <p:nvPr>
            <p:ph type="body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71" name="Google Shape;571;p123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123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123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124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124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124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25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25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125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26"/>
          <p:cNvSpPr txBox="1"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26"/>
          <p:cNvSpPr txBox="1">
            <a:spLocks noGrp="1"/>
          </p:cNvSpPr>
          <p:nvPr>
            <p:ph type="body"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6" name="Google Shape;586;p126"/>
          <p:cNvSpPr txBox="1">
            <a:spLocks noGrp="1"/>
          </p:cNvSpPr>
          <p:nvPr>
            <p:ph type="body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7" name="Google Shape;587;p126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126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126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1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93" name="Google Shape;593;p1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4" name="Google Shape;594;p127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5" name="Google Shape;595;p127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127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9" name="Google Shape;599;p12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2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0" name="Google Shape;600;p128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128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128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29"/>
          <p:cNvSpPr txBox="1">
            <a:spLocks noGrp="1"/>
          </p:cNvSpPr>
          <p:nvPr>
            <p:ph type="title"/>
          </p:nvPr>
        </p:nvSpPr>
        <p:spPr>
          <a:xfrm rot="5400000">
            <a:off x="4732338" y="2171709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1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8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6" name="Google Shape;606;p129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29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129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37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1" name="Google Shape;161;p3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3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3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6" name="Google Shape;236;p41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Google Shape;237;p41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Google Shape;238;p41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Google Shape;239;p41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1" name="Google Shape;311;p43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Google Shape;312;p43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3" name="Google Shape;313;p43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4" name="Google Shape;314;p43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6" name="Google Shape;386;p45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7" name="Google Shape;387;p45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8" name="Google Shape;388;p45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9" name="Google Shape;389;p45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1" name="Google Shape;461;p47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2" name="Google Shape;462;p47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3" name="Google Shape;463;p47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4" name="Google Shape;464;p47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6" name="Google Shape;536;p49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7" name="Google Shape;537;p49"/>
          <p:cNvSpPr txBox="1">
            <a:spLocks noGrp="1"/>
          </p:cNvSpPr>
          <p:nvPr>
            <p:ph type="dt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8" name="Google Shape;538;p49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9" name="Google Shape;539;p49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"/>
          <p:cNvSpPr txBox="1">
            <a:spLocks noGrp="1"/>
          </p:cNvSpPr>
          <p:nvPr>
            <p:ph type="ctrTitle"/>
          </p:nvPr>
        </p:nvSpPr>
        <p:spPr>
          <a:xfrm>
            <a:off x="685800" y="332657"/>
            <a:ext cx="7772400" cy="285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ru-RU" sz="3200" b="1" dirty="0">
                <a:latin typeface="Open Sans"/>
                <a:ea typeface="Open Sans"/>
                <a:cs typeface="Open Sans"/>
                <a:sym typeface="Open Sans"/>
              </a:rPr>
              <a:t>Лекция </a:t>
            </a:r>
            <a:r>
              <a:rPr lang="ru-RU" sz="3200" b="1" dirty="0"/>
              <a:t>8</a:t>
            </a:r>
            <a:r>
              <a:rPr lang="ru-RU" sz="3200" b="1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3200" b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3200" b="1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3200" b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3200" b="1" dirty="0">
                <a:latin typeface="Open Sans"/>
                <a:ea typeface="Open Sans"/>
                <a:cs typeface="Open Sans"/>
                <a:sym typeface="Open Sans"/>
              </a:rPr>
              <a:t>Тоталитарные и авторитарные политические режимы. Новые автократии и гибридные режимы</a:t>
            </a:r>
            <a:r>
              <a:rPr lang="ru-RU" sz="32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3200" dirty="0">
                <a:latin typeface="Open Sans"/>
                <a:ea typeface="Open Sans"/>
                <a:cs typeface="Open Sans"/>
                <a:sym typeface="Open Sans"/>
              </a:rPr>
            </a:br>
            <a:endParaRPr sz="2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4" name="Google Shape;614;p1"/>
          <p:cNvSpPr txBox="1">
            <a:spLocks noGrp="1"/>
          </p:cNvSpPr>
          <p:nvPr>
            <p:ph type="subTitle" idx="1"/>
          </p:nvPr>
        </p:nvSpPr>
        <p:spPr>
          <a:xfrm>
            <a:off x="1376218" y="3768436"/>
            <a:ext cx="6580158" cy="3786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SzPts val="2400"/>
              <a:buAutoNum type="arabicPeriod"/>
            </a:pPr>
            <a:r>
              <a:rPr lang="ru-RU" sz="2400" b="1" dirty="0" smtClean="0">
                <a:solidFill>
                  <a:srgbClr val="000000"/>
                </a:solidFill>
              </a:rPr>
              <a:t>«Уникальность</a:t>
            </a:r>
            <a:r>
              <a:rPr lang="ru-RU" sz="2400" b="1" dirty="0">
                <a:solidFill>
                  <a:srgbClr val="000000"/>
                </a:solidFill>
              </a:rPr>
              <a:t>» </a:t>
            </a:r>
            <a:r>
              <a:rPr lang="ru-RU" sz="2400" b="1" dirty="0" smtClean="0">
                <a:solidFill>
                  <a:srgbClr val="000000"/>
                </a:solidFill>
              </a:rPr>
              <a:t>тоталитаризма</a:t>
            </a:r>
            <a:endParaRPr lang="ru-RU" dirty="0"/>
          </a:p>
          <a:p>
            <a:pPr lvl="0" indent="-457200" algn="l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SzPts val="2400"/>
              <a:buAutoNum type="arabicPeriod"/>
            </a:pPr>
            <a:r>
              <a:rPr lang="ru-RU" sz="2400" b="1" dirty="0" smtClean="0">
                <a:solidFill>
                  <a:srgbClr val="000000"/>
                </a:solidFill>
              </a:rPr>
              <a:t>Авторитаризм </a:t>
            </a:r>
            <a:r>
              <a:rPr lang="ru-RU" sz="2400" b="1" dirty="0">
                <a:solidFill>
                  <a:srgbClr val="000000"/>
                </a:solidFill>
              </a:rPr>
              <a:t>и его </a:t>
            </a:r>
            <a:r>
              <a:rPr lang="ru-RU" sz="2400" b="1" dirty="0" smtClean="0">
                <a:solidFill>
                  <a:srgbClr val="000000"/>
                </a:solidFill>
              </a:rPr>
              <a:t>разновидности</a:t>
            </a:r>
            <a:endParaRPr lang="ru-RU" dirty="0"/>
          </a:p>
          <a:p>
            <a:pPr lvl="0" indent="-457200" algn="l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SzPts val="2400"/>
              <a:buAutoNum type="arabicPeriod"/>
            </a:pPr>
            <a:r>
              <a:rPr lang="ru-RU" sz="2400" b="1" dirty="0" smtClean="0">
                <a:solidFill>
                  <a:srgbClr val="000000"/>
                </a:solidFill>
              </a:rPr>
              <a:t>Гибридные режимы</a:t>
            </a:r>
            <a:endParaRPr lang="ru-RU" dirty="0"/>
          </a:p>
          <a:p>
            <a:pPr lvl="0" indent="-457200" algn="l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SzPts val="2400"/>
              <a:buAutoNum type="arabicPeriod"/>
            </a:pPr>
            <a:r>
              <a:rPr lang="ru-RU" sz="2400" b="1" dirty="0" smtClean="0">
                <a:solidFill>
                  <a:srgbClr val="000000"/>
                </a:solidFill>
              </a:rPr>
              <a:t>Авторитаризм </a:t>
            </a:r>
            <a:r>
              <a:rPr lang="ru-RU" sz="2400" b="1" dirty="0">
                <a:solidFill>
                  <a:srgbClr val="000000"/>
                </a:solidFill>
              </a:rPr>
              <a:t>и </a:t>
            </a:r>
            <a:r>
              <a:rPr lang="ru-RU" sz="2400" b="1" dirty="0" smtClean="0">
                <a:solidFill>
                  <a:srgbClr val="000000"/>
                </a:solidFill>
              </a:rPr>
              <a:t>институты</a:t>
            </a:r>
            <a:endParaRPr lang="ru-RU" dirty="0"/>
          </a:p>
          <a:p>
            <a:pPr lvl="0" indent="-457200" algn="l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SzPts val="2400"/>
              <a:buAutoNum type="arabicPeriod"/>
            </a:pPr>
            <a:r>
              <a:rPr lang="ru-RU" sz="2400" b="1" dirty="0" smtClean="0">
                <a:solidFill>
                  <a:srgbClr val="000000"/>
                </a:solidFill>
              </a:rPr>
              <a:t>Стратегии диктатора</a:t>
            </a:r>
            <a:endParaRPr lang="ru-RU" dirty="0"/>
          </a:p>
          <a:p>
            <a:pPr lvl="0" indent="-457200" algn="l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SzPts val="2400"/>
              <a:buAutoNum type="arabicPeriod"/>
            </a:pPr>
            <a:r>
              <a:rPr lang="ru-RU" sz="2400" b="1" dirty="0" smtClean="0">
                <a:solidFill>
                  <a:srgbClr val="000000"/>
                </a:solidFill>
              </a:rPr>
              <a:t>«Успешный</a:t>
            </a:r>
            <a:r>
              <a:rPr lang="ru-RU" sz="2400" b="1" dirty="0">
                <a:solidFill>
                  <a:srgbClr val="000000"/>
                </a:solidFill>
              </a:rPr>
              <a:t>» авторитаризм?</a:t>
            </a:r>
            <a:endParaRPr lang="ru-RU" dirty="0"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ru-RU" sz="28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24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5" name="Google Shape;615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3200" b="1"/>
              <a:t>Иди Амин – Президент Уганды (1971-1979)</a:t>
            </a:r>
            <a:endParaRPr sz="3200" b="1"/>
          </a:p>
        </p:txBody>
      </p:sp>
      <p:sp>
        <p:nvSpPr>
          <p:cNvPr id="708" name="Google Shape;708;p12"/>
          <p:cNvSpPr txBox="1">
            <a:spLocks noGrp="1"/>
          </p:cNvSpPr>
          <p:nvPr>
            <p:ph type="body" idx="1"/>
          </p:nvPr>
        </p:nvSpPr>
        <p:spPr>
          <a:xfrm>
            <a:off x="251520" y="1052736"/>
            <a:ext cx="8640960" cy="561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«Его Превосходительство Пожизненный Президент, Фельдмаршал Аль-Хаджи Доктор Иди Амин, Повелитель всех зверей на земле и рыб в море, Завоеватель Британской Империи в Африке вообще и в Уганде в частности, кавалер орденов „Крест Виктории“, „Военный крест“ и ордена „За боевые заслуги“»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Людоед (!)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Массовый террор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Личное обогащение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Нищета в стране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Бегство из Уганды</a:t>
            </a:r>
            <a:endParaRPr sz="2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709" name="Google Shape;709;p1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888888"/>
                </a:solidFill>
              </a:rPr>
              <a:t>10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10" name="Google Shape;710;p12"/>
          <p:cNvSpPr/>
          <p:nvPr/>
        </p:nvSpPr>
        <p:spPr>
          <a:xfrm>
            <a:off x="4427984" y="3068959"/>
            <a:ext cx="3960440" cy="3603575"/>
          </a:xfrm>
          <a:prstGeom prst="rect">
            <a:avLst/>
          </a:prstGeom>
          <a:noFill/>
          <a:ln>
            <a:noFill/>
          </a:ln>
        </p:spPr>
      </p:sp>
      <p:pic>
        <p:nvPicPr>
          <p:cNvPr id="711" name="Google Shape;71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7944" y="3068959"/>
            <a:ext cx="3960440" cy="36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3200" b="1">
                <a:latin typeface="Calibri"/>
                <a:ea typeface="Calibri"/>
                <a:cs typeface="Calibri"/>
                <a:sym typeface="Calibri"/>
              </a:rPr>
              <a:t>Диктатор Доминиканской республики генерал Рафаэль Трухильо 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13"/>
          <p:cNvSpPr txBox="1">
            <a:spLocks noGrp="1"/>
          </p:cNvSpPr>
          <p:nvPr>
            <p:ph type="body" idx="1"/>
          </p:nvPr>
        </p:nvSpPr>
        <p:spPr>
          <a:xfrm>
            <a:off x="628650" y="1690688"/>
            <a:ext cx="7886700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dirty="0"/>
              <a:t>Формально занимал пост президента в 1930-1938 и в 1942-1952 гг., но реально и при «преемниках» до </a:t>
            </a:r>
            <a:r>
              <a:rPr lang="ru-RU" sz="2400" dirty="0" smtClean="0"/>
              <a:t>1961 </a:t>
            </a:r>
            <a:r>
              <a:rPr lang="ru-RU" sz="2400" dirty="0"/>
              <a:t>г.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dirty="0"/>
              <a:t>Террор и репрессии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dirty="0"/>
              <a:t>Разруха и нищета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dirty="0"/>
              <a:t>Убит в результате </a:t>
            </a:r>
            <a:endParaRPr lang="ru-RU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 dirty="0" smtClean="0"/>
              <a:t> </a:t>
            </a:r>
            <a:r>
              <a:rPr lang="ru-RU" sz="2400" dirty="0"/>
              <a:t>заговора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</p:txBody>
      </p:sp>
      <p:pic>
        <p:nvPicPr>
          <p:cNvPr id="718" name="Google Shape;7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6935" y="2564904"/>
            <a:ext cx="4091488" cy="367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3200" b="1">
                <a:latin typeface="Calibri"/>
                <a:ea typeface="Calibri"/>
                <a:cs typeface="Calibri"/>
                <a:sym typeface="Calibri"/>
              </a:rPr>
              <a:t>Ли Кван Ю – премьер-министр Сингапура (1959-1990), потом «министр-наставник»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Сингапурское «экономическое чудо» – из «третьего мира» - в «первый»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«Мягкий» авторитаризм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Эффективные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   институты государственного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   управления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Социально-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экономическое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развитие 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</p:txBody>
      </p:sp>
      <p:pic>
        <p:nvPicPr>
          <p:cNvPr id="725" name="Google Shape;7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080" y="2708920"/>
            <a:ext cx="3744416" cy="3475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5"/>
          <p:cNvSpPr txBox="1"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ru-RU" sz="3200" b="1" dirty="0" smtClean="0">
                <a:latin typeface="Open Sans"/>
                <a:ea typeface="Open Sans"/>
                <a:cs typeface="Open Sans"/>
                <a:sym typeface="Open Sans"/>
              </a:rPr>
              <a:t>Разновидности </a:t>
            </a:r>
            <a:r>
              <a:rPr lang="ru-RU" sz="3200" b="1" dirty="0">
                <a:latin typeface="Open Sans"/>
                <a:ea typeface="Open Sans"/>
                <a:cs typeface="Open Sans"/>
                <a:sym typeface="Open Sans"/>
              </a:rPr>
              <a:t>авторитаризма</a:t>
            </a:r>
            <a:endParaRPr sz="3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1" name="Google Shape;73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400">
                <a:latin typeface="Open Sans"/>
                <a:ea typeface="Open Sans"/>
                <a:cs typeface="Open Sans"/>
                <a:sym typeface="Open Sans"/>
              </a:rPr>
              <a:t>Авторитаризм как «зонтичное» понятие – включает монархии (неконституционные), однопартийные режимы, пожизненные тирании, личные диктатуры, султанизм, военные режимы, корпоративный авторитаризм, неопатримониализм и др.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400">
                <a:latin typeface="Open Sans"/>
                <a:ea typeface="Open Sans"/>
                <a:cs typeface="Open Sans"/>
                <a:sym typeface="Open Sans"/>
              </a:rPr>
              <a:t>Авторитаризм «с прилагательными» – «электоральный», «конкурентный», «плебисцитарный» и др. 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400">
                <a:latin typeface="Open Sans"/>
                <a:ea typeface="Open Sans"/>
                <a:cs typeface="Open Sans"/>
                <a:sym typeface="Open Sans"/>
              </a:rPr>
              <a:t>Проблема «гибридных» режимов (</a:t>
            </a:r>
            <a:r>
              <a:rPr lang="ru-RU" sz="2400" b="1">
                <a:latin typeface="Open Sans"/>
                <a:ea typeface="Open Sans"/>
                <a:cs typeface="Open Sans"/>
                <a:sym typeface="Open Sans"/>
              </a:rPr>
              <a:t>А. Шедлер, Л. Морлино, С. Левитски, Л. Уэй </a:t>
            </a:r>
            <a:r>
              <a:rPr lang="ru-RU" sz="2400">
                <a:latin typeface="Open Sans"/>
                <a:ea typeface="Open Sans"/>
                <a:cs typeface="Open Sans"/>
                <a:sym typeface="Open Sans"/>
              </a:rPr>
              <a:t>и др.)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400">
                <a:latin typeface="Open Sans"/>
                <a:ea typeface="Open Sans"/>
                <a:cs typeface="Open Sans"/>
                <a:sym typeface="Open Sans"/>
              </a:rPr>
              <a:t>Различные стратегии  в современных авторитарных режимах - легитимация, репрессии и кооптация (и их сочетания) – </a:t>
            </a:r>
            <a:r>
              <a:rPr lang="ru-RU" sz="2400" b="1">
                <a:latin typeface="Open Sans"/>
                <a:ea typeface="Open Sans"/>
                <a:cs typeface="Open Sans"/>
                <a:sym typeface="Open Sans"/>
              </a:rPr>
              <a:t>Р. Уайнтроб, С. Хабер </a:t>
            </a:r>
            <a:r>
              <a:rPr lang="ru-RU" sz="2400">
                <a:latin typeface="Open Sans"/>
                <a:ea typeface="Open Sans"/>
                <a:cs typeface="Open Sans"/>
                <a:sym typeface="Open Sans"/>
              </a:rPr>
              <a:t>и др.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2" name="Google Shape;73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6"/>
          <p:cNvSpPr txBox="1"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ru-RU" sz="3200" b="1" dirty="0" smtClean="0">
                <a:latin typeface="Open Sans"/>
                <a:ea typeface="Open Sans"/>
                <a:cs typeface="Open Sans"/>
                <a:sym typeface="Open Sans"/>
              </a:rPr>
              <a:t> Разновидности </a:t>
            </a:r>
            <a:r>
              <a:rPr lang="ru-RU" sz="3200" b="1" dirty="0">
                <a:latin typeface="Open Sans"/>
                <a:ea typeface="Open Sans"/>
                <a:cs typeface="Open Sans"/>
                <a:sym typeface="Open Sans"/>
              </a:rPr>
              <a:t>авторитарных режимов</a:t>
            </a:r>
            <a:endParaRPr sz="3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8" name="Google Shape;73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314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400" u="sng">
                <a:latin typeface="Open Sans"/>
                <a:ea typeface="Open Sans"/>
                <a:cs typeface="Open Sans"/>
                <a:sym typeface="Open Sans"/>
              </a:rPr>
              <a:t>Военно-бюрократический режим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742950" lvl="1" indent="-27622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000">
                <a:latin typeface="Open Sans"/>
                <a:ea typeface="Open Sans"/>
                <a:cs typeface="Open Sans"/>
                <a:sym typeface="Open Sans"/>
              </a:rPr>
              <a:t>Часто – через военный переворот или «ползучую» узурпацию власти</a:t>
            </a:r>
            <a:endParaRPr/>
          </a:p>
          <a:p>
            <a:pPr marL="742950" lvl="1" indent="-27622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000">
                <a:latin typeface="Open Sans"/>
                <a:ea typeface="Open Sans"/>
                <a:cs typeface="Open Sans"/>
                <a:sym typeface="Open Sans"/>
              </a:rPr>
              <a:t>Большинство примеров – в Латинской Америке</a:t>
            </a:r>
            <a:endParaRPr/>
          </a:p>
          <a:p>
            <a:pPr marL="742950" lvl="1" indent="-27622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000">
                <a:latin typeface="Open Sans"/>
                <a:ea typeface="Open Sans"/>
                <a:cs typeface="Open Sans"/>
                <a:sym typeface="Open Sans"/>
              </a:rPr>
              <a:t>Проблема преторианства (см. </a:t>
            </a:r>
            <a:r>
              <a:rPr lang="ru-RU" sz="2000" b="1">
                <a:latin typeface="Open Sans"/>
                <a:ea typeface="Open Sans"/>
                <a:cs typeface="Open Sans"/>
                <a:sym typeface="Open Sans"/>
              </a:rPr>
              <a:t>С. Хантингтон</a:t>
            </a:r>
            <a:r>
              <a:rPr lang="ru-RU" sz="2000"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/>
          </a:p>
          <a:p>
            <a:pPr marL="742950" lvl="1" indent="-27622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000">
                <a:latin typeface="Open Sans"/>
                <a:ea typeface="Open Sans"/>
                <a:cs typeface="Open Sans"/>
                <a:sym typeface="Open Sans"/>
              </a:rPr>
              <a:t>Военные диктатуры – vs. – гражданские профессионалы</a:t>
            </a:r>
            <a:endParaRPr/>
          </a:p>
          <a:p>
            <a:pPr marL="342900" lvl="0" indent="-33147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400">
                <a:latin typeface="Open Sans"/>
                <a:ea typeface="Open Sans"/>
                <a:cs typeface="Open Sans"/>
                <a:sym typeface="Open Sans"/>
              </a:rPr>
              <a:t>См. </a:t>
            </a:r>
            <a:r>
              <a:rPr lang="ru-RU" sz="2400" b="1">
                <a:latin typeface="Open Sans"/>
                <a:ea typeface="Open Sans"/>
                <a:cs typeface="Open Sans"/>
                <a:sym typeface="Open Sans"/>
              </a:rPr>
              <a:t>С. Файнер </a:t>
            </a:r>
            <a:r>
              <a:rPr lang="ru-RU" sz="2400">
                <a:latin typeface="Open Sans"/>
                <a:ea typeface="Open Sans"/>
                <a:cs typeface="Open Sans"/>
                <a:sym typeface="Open Sans"/>
              </a:rPr>
              <a:t>«Всадник. Роль военных в политике» (1962) – по своей природе военные аполитичны</a:t>
            </a:r>
            <a:endParaRPr/>
          </a:p>
          <a:p>
            <a:pPr marL="342900" lvl="0" indent="-33147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400">
                <a:latin typeface="Open Sans"/>
                <a:ea typeface="Open Sans"/>
                <a:cs typeface="Open Sans"/>
                <a:sym typeface="Open Sans"/>
              </a:rPr>
              <a:t>Влияние национальных традиций (Европа, Латинская Америка, Африка)?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u="sng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9" name="Google Shape;73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7"/>
          <p:cNvSpPr txBox="1"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</a:pPr>
            <a:r>
              <a:rPr lang="ru-RU" sz="3000" b="1">
                <a:latin typeface="Open Sans"/>
                <a:ea typeface="Open Sans"/>
                <a:cs typeface="Open Sans"/>
                <a:sym typeface="Open Sans"/>
              </a:rPr>
              <a:t>Разновидности авторитарных режимов </a:t>
            </a:r>
            <a:endParaRPr sz="30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5" name="Google Shape;745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u="sng">
                <a:latin typeface="Open Sans"/>
                <a:ea typeface="Open Sans"/>
                <a:cs typeface="Open Sans"/>
                <a:sym typeface="Open Sans"/>
              </a:rPr>
              <a:t>Корпоративный авторитаризм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ru-RU" sz="2000">
                <a:latin typeface="Open Sans"/>
                <a:ea typeface="Open Sans"/>
                <a:cs typeface="Open Sans"/>
                <a:sym typeface="Open Sans"/>
              </a:rPr>
              <a:t>Корпоративное представительство интересов – vs. – идеологизированные массовые партии 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ru-RU" sz="2000">
                <a:latin typeface="Open Sans"/>
                <a:ea typeface="Open Sans"/>
                <a:cs typeface="Open Sans"/>
                <a:sym typeface="Open Sans"/>
              </a:rPr>
              <a:t>De facto – однопартийное правление 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>
                <a:latin typeface="Open Sans"/>
                <a:ea typeface="Open Sans"/>
                <a:cs typeface="Open Sans"/>
                <a:sym typeface="Open Sans"/>
              </a:rPr>
              <a:t>Вклад </a:t>
            </a:r>
            <a:r>
              <a:rPr lang="ru-RU" sz="2400" b="1">
                <a:latin typeface="Open Sans"/>
                <a:ea typeface="Open Sans"/>
                <a:cs typeface="Open Sans"/>
                <a:sym typeface="Open Sans"/>
              </a:rPr>
              <a:t>Ф. Шмиттера </a:t>
            </a:r>
            <a:r>
              <a:rPr lang="ru-RU" sz="2400">
                <a:latin typeface="Open Sans"/>
                <a:ea typeface="Open Sans"/>
                <a:cs typeface="Open Sans"/>
                <a:sym typeface="Open Sans"/>
              </a:rPr>
              <a:t>и</a:t>
            </a:r>
            <a:r>
              <a:rPr lang="ru-RU" sz="2400" i="1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2400" b="1">
                <a:latin typeface="Open Sans"/>
                <a:ea typeface="Open Sans"/>
                <a:cs typeface="Open Sans"/>
                <a:sym typeface="Open Sans"/>
              </a:rPr>
              <a:t>Г. О’Доннелла</a:t>
            </a:r>
            <a:r>
              <a:rPr lang="ru-RU" sz="2400"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ru-RU" sz="2000">
                <a:latin typeface="Open Sans"/>
                <a:ea typeface="Open Sans"/>
                <a:cs typeface="Open Sans"/>
                <a:sym typeface="Open Sans"/>
              </a:rPr>
              <a:t>Система иерархических структур, создаваемых «сверху»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ru-RU" sz="2000">
                <a:latin typeface="Open Sans"/>
                <a:ea typeface="Open Sans"/>
                <a:cs typeface="Open Sans"/>
                <a:sym typeface="Open Sans"/>
              </a:rPr>
              <a:t>Относительно широкая, но жестко фиксированная система представительства 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>
                <a:latin typeface="Open Sans"/>
                <a:ea typeface="Open Sans"/>
                <a:cs typeface="Open Sans"/>
                <a:sym typeface="Open Sans"/>
              </a:rPr>
              <a:t>Примеры: Португалия при Салазаре, Испания при Франко, Мексика при господстве Институциональной Революционной Партии…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6" name="Google Shape;74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8"/>
          <p:cNvSpPr txBox="1"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</a:pPr>
            <a:r>
              <a:rPr lang="ru-RU" sz="3000" b="1">
                <a:latin typeface="Open Sans"/>
                <a:ea typeface="Open Sans"/>
                <a:cs typeface="Open Sans"/>
                <a:sym typeface="Open Sans"/>
              </a:rPr>
              <a:t>Разновидности авторитарных режимов </a:t>
            </a:r>
            <a:endParaRPr sz="30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2" name="Google Shape;752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u="sng">
                <a:latin typeface="Open Sans"/>
                <a:ea typeface="Open Sans"/>
                <a:cs typeface="Open Sans"/>
                <a:sym typeface="Open Sans"/>
              </a:rPr>
              <a:t>Дототалитарный авторитаризм</a:t>
            </a:r>
            <a:r>
              <a:rPr lang="ru-RU" sz="2400">
                <a:latin typeface="Open Sans"/>
                <a:ea typeface="Open Sans"/>
                <a:cs typeface="Open Sans"/>
                <a:sym typeface="Open Sans"/>
              </a:rPr>
              <a:t> – к вопросу об этапах формирования режимных типов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ru-RU" sz="2000">
                <a:latin typeface="Open Sans"/>
                <a:ea typeface="Open Sans"/>
                <a:cs typeface="Open Sans"/>
                <a:sym typeface="Open Sans"/>
              </a:rPr>
              <a:t>Протофашистские мобилизационные режимы («партиципаторные»)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ru-RU" sz="2000">
                <a:latin typeface="Open Sans"/>
                <a:ea typeface="Open Sans"/>
                <a:cs typeface="Open Sans"/>
                <a:sym typeface="Open Sans"/>
              </a:rPr>
              <a:t>Одна влиятельная политическая сила, ориентированная на тоталитарную утопию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ru-RU" sz="2000">
                <a:latin typeface="Open Sans"/>
                <a:ea typeface="Open Sans"/>
                <a:cs typeface="Open Sans"/>
                <a:sym typeface="Open Sans"/>
              </a:rPr>
              <a:t>Армия и другие группы интересов (иногда – церковь), стремящиеся к ограничению плюрализма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ru-RU" sz="2000">
                <a:latin typeface="Open Sans"/>
                <a:ea typeface="Open Sans"/>
                <a:cs typeface="Open Sans"/>
                <a:sym typeface="Open Sans"/>
              </a:rPr>
              <a:t>Ситуация общественной и политической неопределенности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3" name="Google Shape;75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9"/>
          <p:cNvSpPr txBox="1"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</a:pPr>
            <a:r>
              <a:rPr lang="ru-RU" sz="3000" b="1">
                <a:latin typeface="Open Sans"/>
                <a:ea typeface="Open Sans"/>
                <a:cs typeface="Open Sans"/>
                <a:sym typeface="Open Sans"/>
              </a:rPr>
              <a:t>Разновидности авторитарных режимов </a:t>
            </a:r>
            <a:endParaRPr sz="30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9" name="Google Shape;759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u="sng">
                <a:latin typeface="Open Sans"/>
                <a:ea typeface="Open Sans"/>
                <a:cs typeface="Open Sans"/>
                <a:sym typeface="Open Sans"/>
              </a:rPr>
              <a:t>Постколониальный авторитаризм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ru-RU" sz="2000">
                <a:latin typeface="Open Sans"/>
                <a:ea typeface="Open Sans"/>
                <a:cs typeface="Open Sans"/>
                <a:sym typeface="Open Sans"/>
              </a:rPr>
              <a:t>После обретения колониями независимости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ru-RU" sz="2000">
                <a:latin typeface="Open Sans"/>
                <a:ea typeface="Open Sans"/>
                <a:cs typeface="Open Sans"/>
                <a:sym typeface="Open Sans"/>
              </a:rPr>
              <a:t>Часто – однопартийные мобилизационные режимы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ru-RU" sz="2000">
                <a:latin typeface="Open Sans"/>
                <a:ea typeface="Open Sans"/>
                <a:cs typeface="Open Sans"/>
                <a:sym typeface="Open Sans"/>
              </a:rPr>
              <a:t>Популизм ради поддержки «снизу»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ru-RU" sz="2000">
                <a:latin typeface="Open Sans"/>
                <a:ea typeface="Open Sans"/>
                <a:cs typeface="Open Sans"/>
                <a:sym typeface="Open Sans"/>
              </a:rPr>
              <a:t>Эгалитаризм и национализм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ru-RU" sz="2000">
                <a:latin typeface="Open Sans"/>
                <a:ea typeface="Open Sans"/>
                <a:cs typeface="Open Sans"/>
                <a:sym typeface="Open Sans"/>
              </a:rPr>
              <a:t>ДР Конго при Мобуту, Сенегал при Сенгоре… 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u="sng">
                <a:latin typeface="Open Sans"/>
                <a:ea typeface="Open Sans"/>
                <a:cs typeface="Open Sans"/>
                <a:sym typeface="Open Sans"/>
              </a:rPr>
              <a:t>Расовая (этническая) демократия </a:t>
            </a:r>
            <a:r>
              <a:rPr lang="ru-RU" sz="2400">
                <a:latin typeface="Open Sans"/>
                <a:ea typeface="Open Sans"/>
                <a:cs typeface="Open Sans"/>
                <a:sym typeface="Open Sans"/>
              </a:rPr>
              <a:t>(олигархия)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ru-RU" sz="2000">
                <a:latin typeface="Open Sans"/>
                <a:ea typeface="Open Sans"/>
                <a:cs typeface="Open Sans"/>
                <a:sym typeface="Open Sans"/>
              </a:rPr>
              <a:t>ЮАР при режиме апартеида  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0" name="Google Shape;76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20"/>
          <p:cNvSpPr txBox="1"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</a:pPr>
            <a:r>
              <a:rPr lang="ru-RU" sz="3000" b="1">
                <a:latin typeface="Open Sans"/>
                <a:ea typeface="Open Sans"/>
                <a:cs typeface="Open Sans"/>
                <a:sym typeface="Open Sans"/>
              </a:rPr>
              <a:t>Разновидности авторитарных режимов </a:t>
            </a:r>
            <a:endParaRPr sz="30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6" name="Google Shape;766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u="sng">
                <a:latin typeface="Open Sans"/>
                <a:ea typeface="Open Sans"/>
                <a:cs typeface="Open Sans"/>
                <a:sym typeface="Open Sans"/>
              </a:rPr>
              <a:t>Султанизм</a:t>
            </a:r>
            <a:r>
              <a:rPr lang="ru-RU" sz="2400">
                <a:latin typeface="Open Sans"/>
                <a:ea typeface="Open Sans"/>
                <a:cs typeface="Open Sans"/>
                <a:sym typeface="Open Sans"/>
              </a:rPr>
              <a:t> как особый тип авторитаризма 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ru-RU" sz="2000">
                <a:latin typeface="Open Sans"/>
                <a:ea typeface="Open Sans"/>
                <a:cs typeface="Open Sans"/>
                <a:sym typeface="Open Sans"/>
              </a:rPr>
              <a:t>Ничем не ограничиваемая власть 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ru-RU" sz="2000">
                <a:latin typeface="Open Sans"/>
                <a:ea typeface="Open Sans"/>
                <a:cs typeface="Open Sans"/>
                <a:sym typeface="Open Sans"/>
              </a:rPr>
              <a:t>Нет идеологической основы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ru-RU" sz="2000">
                <a:latin typeface="Open Sans"/>
                <a:ea typeface="Open Sans"/>
                <a:cs typeface="Open Sans"/>
                <a:sym typeface="Open Sans"/>
              </a:rPr>
              <a:t>Необязательность партии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ru-RU" sz="2000">
                <a:latin typeface="Open Sans"/>
                <a:ea typeface="Open Sans"/>
                <a:cs typeface="Open Sans"/>
                <a:sym typeface="Open Sans"/>
              </a:rPr>
              <a:t>Непредсказуемость произвола 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ru-RU" sz="2000">
                <a:latin typeface="Open Sans"/>
                <a:ea typeface="Open Sans"/>
                <a:cs typeface="Open Sans"/>
                <a:sym typeface="Open Sans"/>
              </a:rPr>
              <a:t>Гаити при Дювалье, ЦАР при Бокассе, Заир при Мобуту, Уганда при Иди Амине…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>
                <a:latin typeface="Open Sans"/>
                <a:ea typeface="Open Sans"/>
                <a:cs typeface="Open Sans"/>
                <a:sym typeface="Open Sans"/>
              </a:rPr>
              <a:t>Вопрос: есть ли примеры современного султанизма?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>
                <a:latin typeface="Open Sans"/>
                <a:ea typeface="Open Sans"/>
                <a:cs typeface="Open Sans"/>
                <a:sym typeface="Open Sans"/>
              </a:rPr>
              <a:t>См. </a:t>
            </a:r>
            <a:r>
              <a:rPr lang="ru-RU" sz="2400" b="1">
                <a:latin typeface="Open Sans"/>
                <a:ea typeface="Open Sans"/>
                <a:cs typeface="Open Sans"/>
                <a:sym typeface="Open Sans"/>
              </a:rPr>
              <a:t>М. Вебер </a:t>
            </a:r>
            <a:r>
              <a:rPr lang="ru-RU" sz="2400">
                <a:latin typeface="Open Sans"/>
                <a:ea typeface="Open Sans"/>
                <a:cs typeface="Open Sans"/>
                <a:sym typeface="Open Sans"/>
              </a:rPr>
              <a:t>и </a:t>
            </a:r>
            <a:r>
              <a:rPr lang="ru-RU" sz="2400" b="1">
                <a:latin typeface="Open Sans"/>
                <a:ea typeface="Open Sans"/>
                <a:cs typeface="Open Sans"/>
                <a:sym typeface="Open Sans"/>
              </a:rPr>
              <a:t>Р. Пайпс </a:t>
            </a:r>
            <a:r>
              <a:rPr lang="ru-RU" sz="2400">
                <a:latin typeface="Open Sans"/>
                <a:ea typeface="Open Sans"/>
                <a:cs typeface="Open Sans"/>
                <a:sym typeface="Open Sans"/>
              </a:rPr>
              <a:t>о </a:t>
            </a:r>
            <a:r>
              <a:rPr lang="ru-RU" sz="2400" u="sng">
                <a:latin typeface="Open Sans"/>
                <a:ea typeface="Open Sans"/>
                <a:cs typeface="Open Sans"/>
                <a:sym typeface="Open Sans"/>
              </a:rPr>
              <a:t>патримониализме</a:t>
            </a:r>
            <a:r>
              <a:rPr lang="ru-RU" sz="2400">
                <a:latin typeface="Open Sans"/>
                <a:ea typeface="Open Sans"/>
                <a:cs typeface="Open Sans"/>
                <a:sym typeface="Open Sans"/>
              </a:rPr>
              <a:t> (власть + собственность)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>
                <a:latin typeface="Open Sans"/>
                <a:ea typeface="Open Sans"/>
                <a:cs typeface="Open Sans"/>
                <a:sym typeface="Open Sans"/>
              </a:rPr>
              <a:t>Дискуссии о современном неопатримониализме (на примере Африки – и не только)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7" name="Google Shape;76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ru-RU" sz="3200" b="1"/>
              <a:t>Новые типологии авторитарных режимов</a:t>
            </a:r>
            <a:endParaRPr sz="3200" b="1"/>
          </a:p>
        </p:txBody>
      </p:sp>
      <p:sp>
        <p:nvSpPr>
          <p:cNvPr id="773" name="Google Shape;773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600" b="1"/>
              <a:t>Б. Геддес </a:t>
            </a:r>
            <a:r>
              <a:rPr lang="ru-RU" sz="2600"/>
              <a:t>и др.</a:t>
            </a:r>
            <a:endParaRPr/>
          </a:p>
          <a:p>
            <a:pPr marL="742950" lvl="1" indent="-285750" algn="l" rtl="0"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200"/>
              <a:t>Авторитарные режимы с доминантной партией</a:t>
            </a:r>
            <a:endParaRPr/>
          </a:p>
          <a:p>
            <a:pPr marL="742950" lvl="1" indent="-285750" algn="l" rtl="0"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200"/>
              <a:t>Военные режимы</a:t>
            </a:r>
            <a:endParaRPr/>
          </a:p>
          <a:p>
            <a:pPr marL="742950" lvl="1" indent="-285750" algn="l" rtl="0"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200"/>
              <a:t>Персоналистские режимы</a:t>
            </a:r>
            <a:endParaRPr/>
          </a:p>
          <a:p>
            <a:pPr marL="342900" lvl="0" indent="-342900" algn="l" rtl="0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600" b="1"/>
              <a:t>А. Хадениус, Я. Теорелл</a:t>
            </a:r>
            <a:endParaRPr sz="2600" b="1"/>
          </a:p>
          <a:p>
            <a:pPr marL="742950" lvl="1" indent="-285750" algn="l" rtl="0"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200"/>
              <a:t>Неэлекторальные режимы</a:t>
            </a:r>
            <a:endParaRPr/>
          </a:p>
          <a:p>
            <a:pPr marL="1143000" lvl="2" indent="-228631" algn="l" rtl="0"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1900"/>
              <a:t>монархии, где монарх постоянно использует свою обширную власть</a:t>
            </a:r>
            <a:endParaRPr/>
          </a:p>
          <a:p>
            <a:pPr marL="1143000" lvl="2" indent="-228631" algn="l" rtl="0"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1900"/>
              <a:t>Военные режимы</a:t>
            </a:r>
            <a:endParaRPr/>
          </a:p>
          <a:p>
            <a:pPr marL="742950" lvl="1" indent="-285750" algn="l" rtl="0"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ru-RU" sz="2200"/>
              <a:t>Электоральные режимы</a:t>
            </a:r>
            <a:endParaRPr/>
          </a:p>
          <a:p>
            <a:pPr marL="1143000" lvl="2" indent="-228631" algn="l" rtl="0"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1900"/>
              <a:t>Беспартийные режимы</a:t>
            </a:r>
            <a:endParaRPr/>
          </a:p>
          <a:p>
            <a:pPr marL="1143000" lvl="2" indent="-228631" algn="l" rtl="0"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1900"/>
              <a:t>Однопартийные режимы</a:t>
            </a:r>
            <a:endParaRPr/>
          </a:p>
          <a:p>
            <a:pPr marL="1143000" lvl="2" indent="-228631" algn="l" rtl="0"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1900"/>
              <a:t>Режим с ограниченным плюрализмом</a:t>
            </a:r>
            <a:endParaRPr/>
          </a:p>
          <a:p>
            <a:pPr marL="742950" lvl="1" indent="-12128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742950" lvl="1" indent="-12128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774" name="Google Shape;77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"/>
          <p:cNvSpPr txBox="1"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ru-RU" sz="3200" b="1" dirty="0" smtClean="0"/>
              <a:t>1. «Уникальность» т</a:t>
            </a:r>
            <a:r>
              <a:rPr lang="ru-RU" sz="3200" b="1" dirty="0" smtClean="0">
                <a:latin typeface="Open Sans"/>
                <a:ea typeface="Open Sans"/>
                <a:cs typeface="Open Sans"/>
                <a:sym typeface="Open Sans"/>
              </a:rPr>
              <a:t>оталитаризм</a:t>
            </a:r>
            <a:r>
              <a:rPr lang="ru-RU" sz="3200" b="1" dirty="0" smtClean="0"/>
              <a:t>а</a:t>
            </a:r>
            <a:endParaRPr sz="3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8" name="Google Shape;628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600">
                <a:latin typeface="Open Sans"/>
                <a:ea typeface="Open Sans"/>
                <a:cs typeface="Open Sans"/>
                <a:sym typeface="Open Sans"/>
              </a:rPr>
              <a:t>Totalis (средневек. лат.) – целый, совокупный</a:t>
            </a:r>
            <a:endParaRPr sz="260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600">
                <a:latin typeface="Open Sans"/>
                <a:ea typeface="Open Sans"/>
                <a:cs typeface="Open Sans"/>
                <a:sym typeface="Open Sans"/>
              </a:rPr>
              <a:t>Уникальный феномен XX в. – почему? Аберрация, исключение?</a:t>
            </a:r>
            <a:endParaRPr/>
          </a:p>
          <a:p>
            <a:pPr marL="342900" lvl="0" indent="-342900" algn="l" rtl="0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600">
                <a:latin typeface="Open Sans"/>
                <a:ea typeface="Open Sans"/>
                <a:cs typeface="Open Sans"/>
                <a:sym typeface="Open Sans"/>
              </a:rPr>
              <a:t>Крайний «полюс» в спектре политических режимов</a:t>
            </a:r>
            <a:endParaRPr/>
          </a:p>
          <a:p>
            <a:pPr marL="342900" lvl="0" indent="-342900" algn="l" rtl="0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600" b="1">
                <a:latin typeface="Open Sans"/>
                <a:ea typeface="Open Sans"/>
                <a:cs typeface="Open Sans"/>
                <a:sym typeface="Open Sans"/>
              </a:rPr>
              <a:t>Х. Арендт </a:t>
            </a:r>
            <a:r>
              <a:rPr lang="ru-RU" sz="2600">
                <a:latin typeface="Open Sans"/>
                <a:ea typeface="Open Sans"/>
                <a:cs typeface="Open Sans"/>
                <a:sym typeface="Open Sans"/>
              </a:rPr>
              <a:t>«Истоки тоталитаризма» (1951): </a:t>
            </a:r>
            <a:r>
              <a:rPr lang="ru-RU" sz="2600" i="1">
                <a:latin typeface="Open Sans"/>
                <a:ea typeface="Open Sans"/>
                <a:cs typeface="Open Sans"/>
                <a:sym typeface="Open Sans"/>
              </a:rPr>
              <a:t>«Тоталитаризм существенно отличается от всех иных форм политического подавления, известных как деспотизм, тирания или диктатура. Где бы тоталитаризм ни приходил к власти, везде он приносил с собой совершенно новые политические институты и разрушал все социальные, правовые и политические традиции данной страны» </a:t>
            </a:r>
            <a:endParaRPr/>
          </a:p>
          <a:p>
            <a:pPr marL="342900" lvl="0" indent="-20193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9" name="Google Shape;629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ru-RU" sz="3200" b="1" dirty="0" smtClean="0"/>
              <a:t>3. «Гибридные</a:t>
            </a:r>
            <a:r>
              <a:rPr lang="ru-RU" sz="3200" b="1" dirty="0"/>
              <a:t>» режимы</a:t>
            </a:r>
            <a:endParaRPr sz="3200" b="1" dirty="0"/>
          </a:p>
        </p:txBody>
      </p:sp>
      <p:sp>
        <p:nvSpPr>
          <p:cNvPr id="780" name="Google Shape;780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Сочетание признаков демократии (часто – «фасадные» институты) и недемократических практик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Куда эволюционируют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    «гибриды»?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Устойчивость – 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    «гибриды» не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    обязательно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    «переходный»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    режимный тип</a:t>
            </a:r>
            <a:endParaRPr/>
          </a:p>
        </p:txBody>
      </p:sp>
      <p:sp>
        <p:nvSpPr>
          <p:cNvPr id="781" name="Google Shape;78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  <p:pic>
        <p:nvPicPr>
          <p:cNvPr id="782" name="Google Shape;78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7984" y="2594064"/>
            <a:ext cx="4248472" cy="3716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ru-RU" sz="3200" b="1"/>
              <a:t>Авторитаризм и модернизация</a:t>
            </a:r>
            <a:endParaRPr sz="3200" b="1"/>
          </a:p>
        </p:txBody>
      </p:sp>
      <p:sp>
        <p:nvSpPr>
          <p:cNvPr id="788" name="Google Shape;788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Распределение темпов экономического роста между демократиями и авторитарными режимами</a:t>
            </a:r>
            <a:r>
              <a:rPr lang="ru-RU"/>
              <a:t>: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789" name="Google Shape;789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  <p:pic>
        <p:nvPicPr>
          <p:cNvPr id="790" name="Google Shape;79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2480604"/>
            <a:ext cx="5591956" cy="4096322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23"/>
          <p:cNvSpPr txBox="1"/>
          <p:nvPr/>
        </p:nvSpPr>
        <p:spPr>
          <a:xfrm>
            <a:off x="6588224" y="2708920"/>
            <a:ext cx="232892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Источник: Besley T., Kudamatsu M. (2007). Making Autocracy Work. London School of Economics and Political Science Working Paper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17a99d55043_0_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“Modernization Trap” </a:t>
            </a:r>
            <a:r>
              <a:rPr lang="ru-RU" sz="2200"/>
              <a:t>(Jack Snyder)</a:t>
            </a:r>
            <a:endParaRPr sz="2200"/>
          </a:p>
        </p:txBody>
      </p:sp>
      <p:sp>
        <p:nvSpPr>
          <p:cNvPr id="806" name="Google Shape;806;g17a99d55043_0_17"/>
          <p:cNvSpPr txBox="1">
            <a:spLocks noGrp="1"/>
          </p:cNvSpPr>
          <p:nvPr>
            <p:ph type="body" idx="1"/>
          </p:nvPr>
        </p:nvSpPr>
        <p:spPr>
          <a:xfrm>
            <a:off x="457200" y="16239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The reason [стоящая за “ловушкой модернизации”] lies in a </a:t>
            </a: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mismatch between economic markets and political institutions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. Illiberal nationalism, including its populist variant, </a:t>
            </a: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can work well during the early, forced-draft stage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 of accumulating capital for a modernizing market society. Once the room for growth based on cheap labor runs out, however, </a:t>
            </a: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there must be a shift to growth based on higher productivity. These two stages of development call for different institutional arrangements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, indeed different economic cultures. Authoritarian patronage systems can work to mobilize fallow factors of production by requisitioning, but </a:t>
            </a: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only rule-based institutions can lead the breakthrough to higher levels of economic development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7" name="Google Shape;807;g17a99d55043_0_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rPr lang="ru-RU" sz="3600" b="1"/>
              <a:t>«Сквозные» сюжеты в современных исследованиях авторитаризма</a:t>
            </a:r>
            <a:endParaRPr sz="3600" b="1"/>
          </a:p>
        </p:txBody>
      </p:sp>
      <p:sp>
        <p:nvSpPr>
          <p:cNvPr id="813" name="Google Shape;813;p24"/>
          <p:cNvSpPr txBox="1">
            <a:spLocks noGrp="1"/>
          </p:cNvSpPr>
          <p:nvPr>
            <p:ph type="body" idx="1"/>
          </p:nvPr>
        </p:nvSpPr>
        <p:spPr>
          <a:xfrm>
            <a:off x="457200" y="2204864"/>
            <a:ext cx="8229600" cy="3921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Почему одни авторитарные режимы очень устойчивы, а другие – нет?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Как авторитарные лидеры и элиты решают проблемы, органически присущие авторитаризму?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ru-RU" sz="2400"/>
              <a:t>Проблема достоверных обязательств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ru-RU" sz="2400"/>
              <a:t>Проблема нехватки информации о политических предпочтениях</a:t>
            </a:r>
            <a:endParaRPr sz="2400"/>
          </a:p>
        </p:txBody>
      </p:sp>
      <p:sp>
        <p:nvSpPr>
          <p:cNvPr id="814" name="Google Shape;81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25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ru-RU" sz="3200" b="1" dirty="0" smtClean="0"/>
              <a:t>4. Авторитаризм </a:t>
            </a:r>
            <a:r>
              <a:rPr lang="ru-RU" sz="3200" b="1" dirty="0"/>
              <a:t>и институты</a:t>
            </a:r>
            <a:endParaRPr sz="3200" b="1" dirty="0"/>
          </a:p>
        </p:txBody>
      </p:sp>
      <p:sp>
        <p:nvSpPr>
          <p:cNvPr id="820" name="Google Shape;820;p25"/>
          <p:cNvSpPr txBox="1">
            <a:spLocks noGrp="1"/>
          </p:cNvSpPr>
          <p:nvPr>
            <p:ph type="body" idx="1"/>
          </p:nvPr>
        </p:nvSpPr>
        <p:spPr>
          <a:xfrm>
            <a:off x="457200" y="908720"/>
            <a:ext cx="8229600" cy="568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600"/>
              <a:t>Зачем институты, почему не личный произвол?</a:t>
            </a:r>
            <a:endParaRPr/>
          </a:p>
          <a:p>
            <a:pPr marL="342900" lvl="0" indent="-342900" algn="l" rtl="0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600" b="1"/>
              <a:t>А. Пшеворский, Дж. Ганди, М. Сволик, Р. Райт, Б. Магалони, Дж. Фортин </a:t>
            </a:r>
            <a:r>
              <a:rPr lang="ru-RU" sz="2600"/>
              <a:t>и др.</a:t>
            </a:r>
            <a:endParaRPr/>
          </a:p>
          <a:p>
            <a:pPr marL="342900" lvl="0" indent="-342900" algn="l" rtl="0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600"/>
              <a:t>Институты ограничивают автократа, но они ему выгодны. Создание институтов как способ снижения издержек авторитарного правления и повышения политической предсказуемости</a:t>
            </a:r>
            <a:endParaRPr/>
          </a:p>
          <a:p>
            <a:pPr marL="342900" lvl="0" indent="-342900" algn="l" rtl="0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600"/>
              <a:t>Мотивы для создания институтов: легитимация, контроль за элитами и оппозицией, снижение личной ответственности, учет международного контекста и др.</a:t>
            </a:r>
            <a:endParaRPr/>
          </a:p>
          <a:p>
            <a:pPr marL="342900" lvl="0" indent="-342900" algn="l" rtl="0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600"/>
              <a:t>Зачем автократу «хорошие» институты?</a:t>
            </a:r>
            <a:endParaRPr/>
          </a:p>
          <a:p>
            <a:pPr marL="342900" lvl="0" indent="-342900" algn="l" rtl="0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600"/>
              <a:t>Партии, легислатуры, выборы в авторитарных режимах – имитации или реальные функции? </a:t>
            </a:r>
            <a:endParaRPr sz="2600"/>
          </a:p>
          <a:p>
            <a:pPr marL="342900" lvl="0" indent="-342900" algn="l" rtl="0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600"/>
              <a:t>Институты ограничивают диктатора или укрепляют его власть?</a:t>
            </a:r>
            <a:endParaRPr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821" name="Google Shape;82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3200" b="1">
                <a:solidFill>
                  <a:srgbClr val="000000"/>
                </a:solidFill>
              </a:rPr>
              <a:t>Селекторат и выигрывающая коалиция</a:t>
            </a:r>
            <a:endParaRPr/>
          </a:p>
        </p:txBody>
      </p:sp>
      <p:sp>
        <p:nvSpPr>
          <p:cNvPr id="827" name="Google Shape;827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 b="1"/>
              <a:t>Б. Буэно де Мескита </a:t>
            </a:r>
            <a:r>
              <a:rPr lang="ru-RU" sz="2400"/>
              <a:t>и др.: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Маленький селекторат: кооптация посредством распределения частных благ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Большой селекторат: кооптация посредством распределения общественных благ --&gt; нужны удовлетворительно работающие институты, без которых общественные блага не могут нормально предоставляться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Правителю (как авторитарному, так и демократическому) выгодна небольшая выигрывающая коалиция</a:t>
            </a:r>
            <a:endParaRPr sz="2400"/>
          </a:p>
        </p:txBody>
      </p:sp>
      <p:sp>
        <p:nvSpPr>
          <p:cNvPr id="828" name="Google Shape;828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27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3200" b="1" dirty="0" smtClean="0">
                <a:latin typeface="Calibri"/>
                <a:ea typeface="Calibri"/>
                <a:cs typeface="Calibri"/>
                <a:sym typeface="Calibri"/>
              </a:rPr>
              <a:t>5. Стратегии </a:t>
            </a:r>
            <a:r>
              <a:rPr lang="ru-RU" sz="3200" b="1" dirty="0">
                <a:latin typeface="Calibri"/>
                <a:ea typeface="Calibri"/>
                <a:cs typeface="Calibri"/>
                <a:sym typeface="Calibri"/>
              </a:rPr>
              <a:t>диктатора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27"/>
          <p:cNvSpPr txBox="1">
            <a:spLocks noGrp="1"/>
          </p:cNvSpPr>
          <p:nvPr>
            <p:ph type="body" idx="1"/>
          </p:nvPr>
        </p:nvSpPr>
        <p:spPr>
          <a:xfrm>
            <a:off x="611560" y="1412776"/>
            <a:ext cx="8064896" cy="5445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«Дилемма диктатора» (</a:t>
            </a:r>
            <a:r>
              <a:rPr lang="ru-RU" sz="2400" b="1"/>
              <a:t>Haber 2006, Wintrobe 2007</a:t>
            </a:r>
            <a:r>
              <a:rPr lang="ru-RU" sz="2400"/>
              <a:t>) в условиях неопределенности – никогда нет уверенности в лояльности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Варианты стратегий (их «плюсы» и «минусы»)</a:t>
            </a:r>
            <a:r>
              <a:rPr lang="ru-RU" sz="1600"/>
              <a:t>:</a:t>
            </a:r>
            <a:r>
              <a:rPr lang="ru-RU" sz="2400"/>
              <a:t>		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	- репрессии (и их разновидности в разных условиях)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	- кооптация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	- легитимация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Стратегии диктатора в неблагоприятных условиях (экономический кризис, оппозиция и протест, санкции и др.)</a:t>
            </a:r>
            <a:endParaRPr sz="2400"/>
          </a:p>
        </p:txBody>
      </p:sp>
      <p:sp>
        <p:nvSpPr>
          <p:cNvPr id="835" name="Google Shape;835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888888"/>
                </a:solidFill>
              </a:rPr>
              <a:t>26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3200" b="1">
                <a:latin typeface="Calibri"/>
                <a:ea typeface="Calibri"/>
                <a:cs typeface="Calibri"/>
                <a:sym typeface="Calibri"/>
              </a:rPr>
              <a:t>Как и чем заканчиваются авторитарные режимы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28"/>
          <p:cNvSpPr txBox="1">
            <a:spLocks noGrp="1"/>
          </p:cNvSpPr>
          <p:nvPr>
            <p:ph type="body" idx="1"/>
          </p:nvPr>
        </p:nvSpPr>
        <p:spPr>
          <a:xfrm>
            <a:off x="755576" y="1628800"/>
            <a:ext cx="7704856" cy="48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Авторитарные режимы не вечны – но их «конец» не обязательно  ведет к демократизации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Когда и как происходит демократизация авторитарного режима?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Структурные предпосылки демократизации или «ошибки» диктатора?  </a:t>
            </a: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Проблема «продолжительности» авторитарного режима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Перевороты, ротации, восстания, гражданские войны, интервенции и др.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Новая проблематика: новые базы данных и новые методы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Перспективное направление исследований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842" name="Google Shape;842;p28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888888"/>
                </a:solidFill>
              </a:rPr>
              <a:t>27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3200" b="1"/>
              <a:t>Автократии заканчиваются по-разному</a:t>
            </a:r>
            <a:endParaRPr sz="3200" b="1"/>
          </a:p>
        </p:txBody>
      </p:sp>
      <p:sp>
        <p:nvSpPr>
          <p:cNvPr id="848" name="Google Shape;848;p29"/>
          <p:cNvSpPr txBox="1">
            <a:spLocks noGrp="1"/>
          </p:cNvSpPr>
          <p:nvPr>
            <p:ph type="body" idx="1"/>
          </p:nvPr>
        </p:nvSpPr>
        <p:spPr>
          <a:xfrm>
            <a:off x="611560" y="1628800"/>
            <a:ext cx="8064896" cy="48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849" name="Google Shape;849;p29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888888"/>
                </a:solidFill>
              </a:rPr>
              <a:t>28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850" name="Google Shape;85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85" y="1196752"/>
            <a:ext cx="7344816" cy="54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3200" b="1"/>
              <a:t>Обстоятельства краха авторитаризма</a:t>
            </a:r>
            <a:endParaRPr sz="3200" b="1"/>
          </a:p>
        </p:txBody>
      </p:sp>
      <p:sp>
        <p:nvSpPr>
          <p:cNvPr id="856" name="Google Shape;856;p30"/>
          <p:cNvSpPr txBox="1">
            <a:spLocks noGrp="1"/>
          </p:cNvSpPr>
          <p:nvPr>
            <p:ph type="body" idx="1"/>
          </p:nvPr>
        </p:nvSpPr>
        <p:spPr>
          <a:xfrm>
            <a:off x="611560" y="1628800"/>
            <a:ext cx="8064896" cy="48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857" name="Google Shape;857;p30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888888"/>
                </a:solidFill>
              </a:rPr>
              <a:t>29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858" name="Google Shape;85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620" y="1340768"/>
            <a:ext cx="7128791" cy="511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"/>
          <p:cNvSpPr txBox="1"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ru-RU" sz="3200" b="1">
                <a:latin typeface="Open Sans"/>
                <a:ea typeface="Open Sans"/>
                <a:cs typeface="Open Sans"/>
                <a:sym typeface="Open Sans"/>
              </a:rPr>
              <a:t>Разные объяснения тоталитаризма </a:t>
            </a:r>
            <a:endParaRPr sz="32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5" name="Google Shape;635;p4"/>
          <p:cNvSpPr txBox="1">
            <a:spLocks noGrp="1"/>
          </p:cNvSpPr>
          <p:nvPr>
            <p:ph type="body" idx="1"/>
          </p:nvPr>
        </p:nvSpPr>
        <p:spPr>
          <a:xfrm>
            <a:off x="467544" y="1268760"/>
            <a:ext cx="8229600" cy="478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Тоталитаризм – </a:t>
            </a:r>
            <a:r>
              <a:rPr lang="ru-RU" sz="2400" u="sng" dirty="0">
                <a:latin typeface="Open Sans"/>
                <a:ea typeface="Open Sans"/>
                <a:cs typeface="Open Sans"/>
                <a:sym typeface="Open Sans"/>
              </a:rPr>
              <a:t>образ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 или </a:t>
            </a:r>
            <a:r>
              <a:rPr lang="ru-RU" sz="2400" u="sng" dirty="0">
                <a:latin typeface="Open Sans"/>
                <a:ea typeface="Open Sans"/>
                <a:cs typeface="Open Sans"/>
                <a:sym typeface="Open Sans"/>
              </a:rPr>
              <a:t>понятие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2400" dirty="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b="1" dirty="0">
                <a:latin typeface="Open Sans"/>
                <a:ea typeface="Open Sans"/>
                <a:cs typeface="Open Sans"/>
                <a:sym typeface="Open Sans"/>
              </a:rPr>
              <a:t>Дж. Оруэлл  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«Звериная ферма» (1945) и «1984» (1949)	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Проблема: </a:t>
            </a:r>
            <a:r>
              <a:rPr lang="ru-RU" sz="2400" u="sng" dirty="0">
                <a:latin typeface="Open Sans"/>
                <a:ea typeface="Open Sans"/>
                <a:cs typeface="Open Sans"/>
                <a:sym typeface="Open Sans"/>
              </a:rPr>
              <a:t>описательный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ru-RU" sz="2400" dirty="0" err="1">
                <a:latin typeface="Open Sans"/>
                <a:ea typeface="Open Sans"/>
                <a:cs typeface="Open Sans"/>
                <a:sym typeface="Open Sans"/>
              </a:rPr>
              <a:t>descriptive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) или </a:t>
            </a:r>
            <a:r>
              <a:rPr lang="ru-RU" sz="2400" u="sng" dirty="0">
                <a:latin typeface="Open Sans"/>
                <a:ea typeface="Open Sans"/>
                <a:cs typeface="Open Sans"/>
                <a:sym typeface="Open Sans"/>
              </a:rPr>
              <a:t>сущностный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ru-RU" sz="2400" dirty="0" err="1">
                <a:latin typeface="Open Sans"/>
                <a:ea typeface="Open Sans"/>
                <a:cs typeface="Open Sans"/>
                <a:sym typeface="Open Sans"/>
              </a:rPr>
              <a:t>ideational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) термин? </a:t>
            </a:r>
            <a:endParaRPr sz="2400" dirty="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В том числе сейчас (в контексте проблемы так наз. «новой этики») – «тоталитаризм» как новая мифологема</a:t>
            </a:r>
            <a:endParaRPr sz="2400" dirty="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«Человеческая цена» (разные данные): Гитлер – 17 млн., Сталин – 25-40 млн., Мао – 29 млн., Пол Пот – 2 млн. </a:t>
            </a:r>
            <a:endParaRPr lang="ru-RU" sz="2400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dirty="0" smtClean="0"/>
              <a:t>Тоталитаризм и средства массовой  информации</a:t>
            </a:r>
            <a:endParaRPr sz="2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6" name="Google Shape;63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31"/>
          <p:cNvSpPr txBox="1"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3200" b="1" dirty="0" smtClean="0"/>
              <a:t>6. «Успешный</a:t>
            </a:r>
            <a:r>
              <a:rPr lang="ru-RU" sz="3200" b="1" dirty="0"/>
              <a:t>» авторитаризм?</a:t>
            </a:r>
            <a:endParaRPr sz="3200" b="1" dirty="0"/>
          </a:p>
        </p:txBody>
      </p:sp>
      <p:sp>
        <p:nvSpPr>
          <p:cNvPr id="864" name="Google Shape;864;p31"/>
          <p:cNvSpPr txBox="1">
            <a:spLocks noGrp="1"/>
          </p:cNvSpPr>
          <p:nvPr>
            <p:ph type="body" idx="1"/>
          </p:nvPr>
        </p:nvSpPr>
        <p:spPr>
          <a:xfrm>
            <a:off x="611560" y="908720"/>
            <a:ext cx="8064896" cy="5832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Как это возможно и при каких обстоятельствах? (</a:t>
            </a:r>
            <a:r>
              <a:rPr lang="ru-RU" sz="2400" b="1"/>
              <a:t>Besley and Kudamatsu 2007, Dominguez 2011</a:t>
            </a:r>
            <a:r>
              <a:rPr lang="ru-RU" sz="2400"/>
              <a:t>)</a:t>
            </a: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Критерии «успешности»? Проблема performance</a:t>
            </a:r>
            <a:endParaRPr sz="2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     - Быстрый и устойчивый экономический рост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     - Природные ресурсы – не обязательное условия 	(часто – препятствие -&gt; resource curse)</a:t>
            </a:r>
            <a:endParaRPr sz="2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      - Образование (среднее и высшее) и здравоохранение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       - Социальное обеспечение и относительный социальный мир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        - Массовая поддержка? Проблема плебисцитарного 	авторитаризма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«Горизонт планирования»?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Связь с типами авторитаризма?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Качество институтов управления – как базовая проблема</a:t>
            </a:r>
            <a:endParaRPr sz="2400"/>
          </a:p>
        </p:txBody>
      </p:sp>
      <p:sp>
        <p:nvSpPr>
          <p:cNvPr id="865" name="Google Shape;865;p31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888888"/>
                </a:solidFill>
              </a:rPr>
              <a:t>30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3200" b="1"/>
              <a:t>Новые перспективные исследовательские направления</a:t>
            </a:r>
            <a:endParaRPr sz="3200" b="1"/>
          </a:p>
        </p:txBody>
      </p:sp>
      <p:sp>
        <p:nvSpPr>
          <p:cNvPr id="871" name="Google Shape;871;p32"/>
          <p:cNvSpPr txBox="1">
            <a:spLocks noGrp="1"/>
          </p:cNvSpPr>
          <p:nvPr>
            <p:ph type="body" idx="1"/>
          </p:nvPr>
        </p:nvSpPr>
        <p:spPr>
          <a:xfrm>
            <a:off x="611560" y="1700808"/>
            <a:ext cx="8064896" cy="482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dirty="0" smtClean="0"/>
              <a:t>«</a:t>
            </a:r>
            <a:r>
              <a:rPr lang="ru-RU" sz="2400" dirty="0" err="1"/>
              <a:t>Democracy</a:t>
            </a:r>
            <a:r>
              <a:rPr lang="ru-RU" sz="2400" dirty="0"/>
              <a:t> </a:t>
            </a:r>
            <a:r>
              <a:rPr lang="ru-RU" sz="2400" dirty="0" err="1"/>
              <a:t>by</a:t>
            </a:r>
            <a:r>
              <a:rPr lang="ru-RU" sz="2400" dirty="0"/>
              <a:t> </a:t>
            </a:r>
            <a:r>
              <a:rPr lang="ru-RU" sz="2400" dirty="0" err="1"/>
              <a:t>Mistake</a:t>
            </a:r>
            <a:r>
              <a:rPr lang="ru-RU" sz="2400" dirty="0"/>
              <a:t>» (</a:t>
            </a:r>
            <a:r>
              <a:rPr lang="ru-RU" sz="2400" b="1" dirty="0"/>
              <a:t>Д. </a:t>
            </a:r>
            <a:r>
              <a:rPr lang="ru-RU" sz="2400" b="1" dirty="0" err="1"/>
              <a:t>Трейсман</a:t>
            </a:r>
            <a:r>
              <a:rPr lang="ru-RU" sz="2400" dirty="0"/>
              <a:t>)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dirty="0"/>
              <a:t>Влияние экономических санкций (</a:t>
            </a:r>
            <a:r>
              <a:rPr lang="ru-RU" sz="2400" b="1" dirty="0"/>
              <a:t>А. </a:t>
            </a:r>
            <a:r>
              <a:rPr lang="ru-RU" sz="2400" b="1" dirty="0" err="1"/>
              <a:t>Эскриба-Фолш</a:t>
            </a:r>
            <a:r>
              <a:rPr lang="ru-RU" sz="2400" b="1" dirty="0"/>
              <a:t>, Дж. Райт</a:t>
            </a:r>
            <a:r>
              <a:rPr lang="ru-RU" sz="2400" dirty="0"/>
              <a:t>)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dirty="0"/>
              <a:t>Динамика гибридных режимов (</a:t>
            </a:r>
            <a:r>
              <a:rPr lang="ru-RU" sz="2400" b="1" dirty="0"/>
              <a:t>Л. </a:t>
            </a:r>
            <a:r>
              <a:rPr lang="ru-RU" sz="2400" b="1" dirty="0" err="1"/>
              <a:t>Морлино</a:t>
            </a:r>
            <a:r>
              <a:rPr lang="ru-RU" sz="2400" b="1" dirty="0"/>
              <a:t>, Л. </a:t>
            </a:r>
            <a:r>
              <a:rPr lang="ru-RU" sz="2400" b="1" dirty="0" err="1"/>
              <a:t>Даймонд</a:t>
            </a:r>
            <a:r>
              <a:rPr lang="ru-RU" sz="2400" dirty="0"/>
              <a:t>)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dirty="0"/>
              <a:t>Электоральный авторитаризм (</a:t>
            </a:r>
            <a:r>
              <a:rPr lang="ru-RU" sz="2400" b="1" dirty="0"/>
              <a:t>А. </a:t>
            </a:r>
            <a:r>
              <a:rPr lang="ru-RU" sz="2400" b="1" dirty="0" err="1"/>
              <a:t>Шедлер</a:t>
            </a:r>
            <a:r>
              <a:rPr lang="ru-RU" sz="2400" b="1" dirty="0"/>
              <a:t>, Л. </a:t>
            </a:r>
            <a:r>
              <a:rPr lang="ru-RU" sz="2400" b="1" dirty="0" err="1"/>
              <a:t>Уэй</a:t>
            </a:r>
            <a:r>
              <a:rPr lang="ru-RU" sz="2400" dirty="0"/>
              <a:t>)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dirty="0"/>
              <a:t>Стабильные и устойчивые автократии (</a:t>
            </a:r>
            <a:r>
              <a:rPr lang="ru-RU" sz="2400" b="1" dirty="0"/>
              <a:t>Дж. </a:t>
            </a:r>
            <a:r>
              <a:rPr lang="ru-RU" sz="2400" b="1" dirty="0" err="1"/>
              <a:t>Герчевский</a:t>
            </a:r>
            <a:r>
              <a:rPr lang="ru-RU" sz="2400" b="1" dirty="0"/>
              <a:t>, А. </a:t>
            </a:r>
            <a:r>
              <a:rPr lang="ru-RU" sz="2400" b="1" dirty="0" err="1"/>
              <a:t>Кендалл-Тайлор</a:t>
            </a:r>
            <a:r>
              <a:rPr lang="ru-RU" sz="2400" b="1" dirty="0"/>
              <a:t>, Э. Франц</a:t>
            </a:r>
            <a:r>
              <a:rPr lang="ru-RU" sz="2400" dirty="0"/>
              <a:t>)</a:t>
            </a:r>
            <a:endParaRPr sz="24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dirty="0"/>
              <a:t>«</a:t>
            </a:r>
            <a:r>
              <a:rPr lang="ru-RU" sz="2400" dirty="0" err="1"/>
              <a:t>How</a:t>
            </a:r>
            <a:r>
              <a:rPr lang="ru-RU" sz="2400" dirty="0"/>
              <a:t> </a:t>
            </a:r>
            <a:r>
              <a:rPr lang="ru-RU" sz="2400" dirty="0" err="1"/>
              <a:t>Democracies</a:t>
            </a:r>
            <a:r>
              <a:rPr lang="ru-RU" sz="2400" dirty="0"/>
              <a:t> </a:t>
            </a:r>
            <a:r>
              <a:rPr lang="ru-RU" sz="2400" dirty="0" err="1"/>
              <a:t>Die</a:t>
            </a:r>
            <a:r>
              <a:rPr lang="ru-RU" sz="2400" dirty="0"/>
              <a:t>» (</a:t>
            </a:r>
            <a:r>
              <a:rPr lang="ru-RU" sz="2400" b="1" dirty="0"/>
              <a:t>С. </a:t>
            </a:r>
            <a:r>
              <a:rPr lang="ru-RU" sz="2400" b="1" dirty="0" err="1"/>
              <a:t>Левитски</a:t>
            </a:r>
            <a:r>
              <a:rPr lang="ru-RU" sz="2400" b="1" dirty="0"/>
              <a:t> и Д. </a:t>
            </a:r>
            <a:r>
              <a:rPr lang="ru-RU" sz="2400" b="1" dirty="0" err="1"/>
              <a:t>Зиблатт</a:t>
            </a:r>
            <a:r>
              <a:rPr lang="ru-RU" sz="2400" dirty="0"/>
              <a:t>)</a:t>
            </a:r>
            <a:endParaRPr sz="24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dirty="0"/>
              <a:t>И др.</a:t>
            </a:r>
            <a:endParaRPr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  <p:sp>
        <p:nvSpPr>
          <p:cNvPr id="872" name="Google Shape;872;p3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888888"/>
                </a:solidFill>
              </a:rPr>
              <a:t>31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33"/>
          <p:cNvSpPr txBox="1">
            <a:spLocks noGrp="1"/>
          </p:cNvSpPr>
          <p:nvPr>
            <p:ph type="title"/>
          </p:nvPr>
        </p:nvSpPr>
        <p:spPr>
          <a:xfrm>
            <a:off x="457200" y="764704"/>
            <a:ext cx="8229600" cy="165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/>
              <a:t>Спасибо за внимание!</a:t>
            </a:r>
            <a:endParaRPr b="1"/>
          </a:p>
        </p:txBody>
      </p:sp>
      <p:sp>
        <p:nvSpPr>
          <p:cNvPr id="878" name="Google Shape;878;p33"/>
          <p:cNvSpPr txBox="1">
            <a:spLocks noGrp="1"/>
          </p:cNvSpPr>
          <p:nvPr>
            <p:ph type="body" idx="1"/>
          </p:nvPr>
        </p:nvSpPr>
        <p:spPr>
          <a:xfrm>
            <a:off x="457200" y="2708920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ru-RU" sz="4400" b="1"/>
              <a:t>До следующей встречи!</a:t>
            </a:r>
            <a:endParaRPr sz="4400" b="1"/>
          </a:p>
        </p:txBody>
      </p:sp>
      <p:sp>
        <p:nvSpPr>
          <p:cNvPr id="879" name="Google Shape;879;p33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888888"/>
                </a:solidFill>
              </a:rPr>
              <a:t>32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"/>
          <p:cNvSpPr txBox="1"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ru-RU" sz="3200" b="1">
                <a:latin typeface="Open Sans"/>
                <a:ea typeface="Open Sans"/>
                <a:cs typeface="Open Sans"/>
                <a:sym typeface="Open Sans"/>
              </a:rPr>
              <a:t>Разные объяснения тоталитаризма </a:t>
            </a:r>
            <a:endParaRPr sz="32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2" name="Google Shape;642;p5"/>
          <p:cNvSpPr txBox="1">
            <a:spLocks noGrp="1"/>
          </p:cNvSpPr>
          <p:nvPr>
            <p:ph type="body" idx="1"/>
          </p:nvPr>
        </p:nvSpPr>
        <p:spPr>
          <a:xfrm>
            <a:off x="467544" y="1268760"/>
            <a:ext cx="8229600" cy="478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b="1">
                <a:latin typeface="Open Sans"/>
                <a:ea typeface="Open Sans"/>
                <a:cs typeface="Open Sans"/>
                <a:sym typeface="Open Sans"/>
              </a:rPr>
              <a:t>Х. Арендт</a:t>
            </a:r>
            <a:r>
              <a:rPr lang="ru-RU" sz="2400" i="1"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ru-RU" sz="2400">
                <a:latin typeface="Open Sans"/>
                <a:ea typeface="Open Sans"/>
                <a:cs typeface="Open Sans"/>
                <a:sym typeface="Open Sans"/>
              </a:rPr>
              <a:t>«Истоки тоталитаризма» (1951): крушение старой социальной структуры как фундаментальная социальная предпосылка  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b="1">
                <a:latin typeface="Open Sans"/>
                <a:ea typeface="Open Sans"/>
                <a:cs typeface="Open Sans"/>
                <a:sym typeface="Open Sans"/>
              </a:rPr>
              <a:t>К. Поппер</a:t>
            </a:r>
            <a:r>
              <a:rPr lang="ru-RU" sz="2400" i="1"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ru-RU" sz="2400">
                <a:latin typeface="Open Sans"/>
                <a:ea typeface="Open Sans"/>
                <a:cs typeface="Open Sans"/>
                <a:sym typeface="Open Sans"/>
              </a:rPr>
              <a:t>«Открытое общество и его враги» (1945): гегельянские корни – национализм (Государство как дух нации), Государство вне морали, «этическая» идея войны, культ «великого» человека, идеал «героической» жизни…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b="1">
                <a:latin typeface="Open Sans"/>
                <a:ea typeface="Open Sans"/>
                <a:cs typeface="Open Sans"/>
                <a:sym typeface="Open Sans"/>
              </a:rPr>
              <a:t>Э. Фромм</a:t>
            </a:r>
            <a:r>
              <a:rPr lang="ru-RU" sz="2400" i="1"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ru-RU" sz="2400">
                <a:latin typeface="Open Sans"/>
                <a:ea typeface="Open Sans"/>
                <a:cs typeface="Open Sans"/>
                <a:sym typeface="Open Sans"/>
              </a:rPr>
              <a:t>«Бегство от свободы» (1941): тоталитаризм как проявление психических черт «авторитарной личности»</a:t>
            </a:r>
            <a:endParaRPr/>
          </a:p>
        </p:txBody>
      </p:sp>
      <p:sp>
        <p:nvSpPr>
          <p:cNvPr id="643" name="Google Shape;643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6"/>
          <p:cNvSpPr txBox="1"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ru-RU" sz="3200" b="1">
                <a:latin typeface="Open Sans"/>
                <a:ea typeface="Open Sans"/>
                <a:cs typeface="Open Sans"/>
                <a:sym typeface="Open Sans"/>
              </a:rPr>
              <a:t>Разные объяснения тоталитаризма </a:t>
            </a:r>
            <a:endParaRPr sz="32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9" name="Google Shape;649;p6"/>
          <p:cNvSpPr txBox="1"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b="1" dirty="0">
                <a:latin typeface="Open Sans"/>
                <a:ea typeface="Open Sans"/>
                <a:cs typeface="Open Sans"/>
                <a:sym typeface="Open Sans"/>
              </a:rPr>
              <a:t>К. Фридрих и З. Бжезинский 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«Тоталитарная диктатура и автократия» (1956): идеология, мобилизация, культ личности, партия-государство, монополия на СМИ, военная монополия, контроль над экономикой, террор + экспансия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b="1" dirty="0">
                <a:latin typeface="Open Sans"/>
                <a:ea typeface="Open Sans"/>
                <a:cs typeface="Open Sans"/>
                <a:sym typeface="Open Sans"/>
              </a:rPr>
              <a:t>К. </a:t>
            </a:r>
            <a:r>
              <a:rPr lang="ru-RU" sz="2400" b="1" dirty="0" err="1" smtClean="0">
                <a:latin typeface="Open Sans"/>
                <a:ea typeface="Open Sans"/>
                <a:cs typeface="Open Sans"/>
                <a:sym typeface="Open Sans"/>
              </a:rPr>
              <a:t>Виттфогель</a:t>
            </a:r>
            <a:r>
              <a:rPr lang="ru-RU" sz="2400" b="1" dirty="0" smtClea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«Восточный деспотизм» (1957) – «гидравлические цивилизации» и истоки тоталитаризма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b="1" dirty="0">
                <a:latin typeface="Open Sans"/>
                <a:ea typeface="Open Sans"/>
                <a:cs typeface="Open Sans"/>
                <a:sym typeface="Open Sans"/>
              </a:rPr>
              <a:t>Т. </a:t>
            </a:r>
            <a:r>
              <a:rPr lang="ru-RU" sz="2400" b="1" dirty="0" err="1">
                <a:latin typeface="Open Sans"/>
                <a:ea typeface="Open Sans"/>
                <a:cs typeface="Open Sans"/>
                <a:sym typeface="Open Sans"/>
              </a:rPr>
              <a:t>Самуэли</a:t>
            </a:r>
            <a:r>
              <a:rPr lang="ru-RU" sz="24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«Русская традиция» (1976)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Тоталитаризм и средства массовой пропаганды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b="1" dirty="0">
                <a:latin typeface="Open Sans"/>
                <a:ea typeface="Open Sans"/>
                <a:cs typeface="Open Sans"/>
                <a:sym typeface="Open Sans"/>
              </a:rPr>
              <a:t>П. </a:t>
            </a:r>
            <a:r>
              <a:rPr lang="ru-RU" sz="2400" b="1" dirty="0" err="1">
                <a:latin typeface="Open Sans"/>
                <a:ea typeface="Open Sans"/>
                <a:cs typeface="Open Sans"/>
                <a:sym typeface="Open Sans"/>
              </a:rPr>
              <a:t>Брукер</a:t>
            </a:r>
            <a:r>
              <a:rPr lang="ru-RU" sz="24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о причинах «упадка» концепта тоталитаризма. Прав ли он? 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Возможен ли тоталитаризм сегодня? </a:t>
            </a:r>
            <a:endParaRPr sz="2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0" name="Google Shape;65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7"/>
          <p:cNvSpPr txBox="1"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ru-RU" sz="3200" b="1" dirty="0" smtClean="0">
                <a:latin typeface="Open Sans"/>
                <a:ea typeface="Open Sans"/>
                <a:cs typeface="Open Sans"/>
                <a:sym typeface="Open Sans"/>
              </a:rPr>
              <a:t>2. Авторитаризм </a:t>
            </a:r>
            <a:r>
              <a:rPr lang="ru-RU" sz="3200" b="1" dirty="0">
                <a:latin typeface="Open Sans"/>
                <a:ea typeface="Open Sans"/>
                <a:cs typeface="Open Sans"/>
                <a:sym typeface="Open Sans"/>
              </a:rPr>
              <a:t>и </a:t>
            </a:r>
            <a:r>
              <a:rPr lang="ru-RU" sz="3200" b="1" dirty="0" smtClean="0">
                <a:latin typeface="Open Sans"/>
                <a:ea typeface="Open Sans"/>
                <a:cs typeface="Open Sans"/>
                <a:sym typeface="Open Sans"/>
              </a:rPr>
              <a:t>его разновидности</a:t>
            </a:r>
            <a:endParaRPr sz="3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6" name="Google Shape;656;p7"/>
          <p:cNvSpPr txBox="1">
            <a:spLocks noGrp="1"/>
          </p:cNvSpPr>
          <p:nvPr>
            <p:ph type="body" idx="1"/>
          </p:nvPr>
        </p:nvSpPr>
        <p:spPr>
          <a:xfrm>
            <a:off x="464796" y="1340768"/>
            <a:ext cx="8229600" cy="532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>
                <a:latin typeface="Open Sans"/>
                <a:ea typeface="Open Sans"/>
                <a:cs typeface="Open Sans"/>
                <a:sym typeface="Open Sans"/>
              </a:rPr>
              <a:t>Autokrateia (греч.) – самовластие, самодержавие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>
                <a:latin typeface="Open Sans"/>
                <a:ea typeface="Open Sans"/>
                <a:cs typeface="Open Sans"/>
                <a:sym typeface="Open Sans"/>
              </a:rPr>
              <a:t>Авторитаризм как «зонтичное» понятие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7" name="Google Shape;657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sp>
        <p:nvSpPr>
          <p:cNvPr id="658" name="Google Shape;658;p7"/>
          <p:cNvSpPr txBox="1"/>
          <p:nvPr/>
        </p:nvSpPr>
        <p:spPr>
          <a:xfrm>
            <a:off x="477788" y="2536654"/>
            <a:ext cx="7550596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Демократия – вовсе не «естественное» состояние. В мировой политический истории авторитаризм – доминирующий тип. И сегодня, несмотря на «3-ю волну демократизации» (с учетом разных «гибридов») и так наз.  «автократизации»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Авторитаризм «с прилагательными» – «электоральный», «конкурентный», «плебисцитарный» и др.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8"/>
          <p:cNvSpPr txBox="1">
            <a:spLocks noGrp="1"/>
          </p:cNvSpPr>
          <p:nvPr>
            <p:ph type="title"/>
          </p:nvPr>
        </p:nvSpPr>
        <p:spPr>
          <a:xfrm>
            <a:off x="251520" y="188640"/>
            <a:ext cx="864096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ru-RU" sz="3200" b="1">
                <a:latin typeface="Open Sans"/>
                <a:ea typeface="Open Sans"/>
                <a:cs typeface="Open Sans"/>
                <a:sym typeface="Open Sans"/>
              </a:rPr>
              <a:t>Особенности авторитаризма</a:t>
            </a:r>
            <a:endParaRPr sz="32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4" name="Google Shape;664;p8"/>
          <p:cNvSpPr txBox="1">
            <a:spLocks noGrp="1"/>
          </p:cNvSpPr>
          <p:nvPr>
            <p:ph type="body" idx="1"/>
          </p:nvPr>
        </p:nvSpPr>
        <p:spPr>
          <a:xfrm>
            <a:off x="457200" y="1052736"/>
            <a:ext cx="8229600" cy="561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DD8047"/>
              </a:buClr>
              <a:buSzPct val="100000"/>
              <a:buChar char="•"/>
            </a:pPr>
            <a:r>
              <a:rPr lang="ru-RU" sz="2600" b="1">
                <a:latin typeface="Open Sans"/>
                <a:ea typeface="Open Sans"/>
                <a:cs typeface="Open Sans"/>
                <a:sym typeface="Open Sans"/>
              </a:rPr>
              <a:t>Х. Линц и А. Степан </a:t>
            </a:r>
            <a:r>
              <a:rPr lang="ru-RU" sz="2600">
                <a:latin typeface="Open Sans"/>
                <a:ea typeface="Open Sans"/>
                <a:cs typeface="Open Sans"/>
                <a:sym typeface="Open Sans"/>
              </a:rPr>
              <a:t>об общих характеристиках авторитаризма (ср. с характеристиками тоталитаризма по </a:t>
            </a:r>
            <a:r>
              <a:rPr lang="ru-RU" sz="2600" b="1">
                <a:latin typeface="Open Sans"/>
                <a:ea typeface="Open Sans"/>
                <a:cs typeface="Open Sans"/>
                <a:sym typeface="Open Sans"/>
              </a:rPr>
              <a:t>К. Фридриху и З. Бжезинскому</a:t>
            </a:r>
            <a:r>
              <a:rPr lang="ru-RU" sz="2600">
                <a:latin typeface="Open Sans"/>
                <a:ea typeface="Open Sans"/>
                <a:cs typeface="Open Sans"/>
                <a:sym typeface="Open Sans"/>
              </a:rPr>
              <a:t>): ограниченный плюрализм, нет господствующей идеологии, деполитизация, отсутствие мобилизации, формально очерченные границы власти лидера/господствующих элит (за исключением султанизма)</a:t>
            </a:r>
            <a:endParaRPr/>
          </a:p>
          <a:p>
            <a:pPr marL="342900" lvl="0" indent="-342900" algn="l" rtl="0">
              <a:spcBef>
                <a:spcPts val="481"/>
              </a:spcBef>
              <a:spcAft>
                <a:spcPts val="0"/>
              </a:spcAft>
              <a:buClr>
                <a:srgbClr val="DD8047"/>
              </a:buClr>
              <a:buSzPct val="100000"/>
              <a:buChar char="•"/>
            </a:pPr>
            <a:r>
              <a:rPr lang="ru-RU" sz="2600">
                <a:latin typeface="Open Sans"/>
                <a:ea typeface="Open Sans"/>
                <a:cs typeface="Open Sans"/>
                <a:sym typeface="Open Sans"/>
              </a:rPr>
              <a:t>Очень большие различия: разные типы, разные степени репрессий, разная «продолжительность жизни», разные институты, разные стратегии (от репрессий до кооптации), разные результаты (от голода и разрухи до успешного экономического и социального развития), по-разному заканчиваются (перевороты, ротации, восстания и др.)</a:t>
            </a:r>
            <a:endParaRPr/>
          </a:p>
          <a:p>
            <a:pPr marL="342900" lvl="0" indent="-342900" algn="l" rtl="0">
              <a:spcBef>
                <a:spcPts val="481"/>
              </a:spcBef>
              <a:spcAft>
                <a:spcPts val="0"/>
              </a:spcAft>
              <a:buClr>
                <a:srgbClr val="DD8047"/>
              </a:buClr>
              <a:buSzPct val="100000"/>
              <a:buChar char="•"/>
            </a:pPr>
            <a:r>
              <a:rPr lang="ru-RU" sz="2600">
                <a:latin typeface="Open Sans"/>
                <a:ea typeface="Open Sans"/>
                <a:cs typeface="Open Sans"/>
                <a:sym typeface="Open Sans"/>
              </a:rPr>
              <a:t>Сравнительное изучение авторитаризма (comparative authoritarianism) – одно из центральных направлений в современной политической науке</a:t>
            </a:r>
            <a:endParaRPr sz="260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20193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5" name="Google Shape;66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9"/>
          <p:cNvSpPr txBox="1"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ru-RU" sz="3200" b="1">
                <a:latin typeface="Open Sans"/>
                <a:ea typeface="Open Sans"/>
                <a:cs typeface="Open Sans"/>
                <a:sym typeface="Open Sans"/>
              </a:rPr>
              <a:t>Бум исследований авторитаризма</a:t>
            </a:r>
            <a:endParaRPr sz="3200"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71" name="Google Shape;671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1380420"/>
            <a:ext cx="1620360" cy="2160480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  <p:pic>
        <p:nvPicPr>
          <p:cNvPr id="673" name="Google Shape;67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98591" y="1414213"/>
            <a:ext cx="1567873" cy="2090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55976" y="1459556"/>
            <a:ext cx="1567873" cy="2090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36258" y="1450403"/>
            <a:ext cx="1553585" cy="2071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7544" y="3789039"/>
            <a:ext cx="1656184" cy="2208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98591" y="3770733"/>
            <a:ext cx="1706780" cy="227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9" descr="C:\Users\amelville\Desktop\Обложки\510sST+wMDL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25595" y="3770734"/>
            <a:ext cx="1570542" cy="2337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9" descr="C:\Users\amelville\Desktop\Обложки\71v66wXf4ML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372200" y="3776211"/>
            <a:ext cx="1551344" cy="2326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ru-RU" sz="3200" b="1"/>
              <a:t>Очень разные автократии</a:t>
            </a:r>
            <a:endParaRPr sz="3200" b="1"/>
          </a:p>
        </p:txBody>
      </p:sp>
      <p:sp>
        <p:nvSpPr>
          <p:cNvPr id="693" name="Google Shape;693;p11"/>
          <p:cNvSpPr txBox="1">
            <a:spLocks noGrp="1"/>
          </p:cNvSpPr>
          <p:nvPr>
            <p:ph type="body" idx="1"/>
          </p:nvPr>
        </p:nvSpPr>
        <p:spPr>
          <a:xfrm>
            <a:off x="457200" y="1124744"/>
            <a:ext cx="8229600" cy="547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ru-RU" sz="2200"/>
              <a:t>Разные типы: однопартийные, военные, персональные диктатуры (и др.)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ru-RU" sz="2200"/>
              <a:t>Разные степени репрессий – от «мягких до «жестких»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ru-RU" sz="2200"/>
              <a:t>Разная «продолжительность жизни» (в зависимости от типа автократии)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ru-RU" sz="2200"/>
              <a:t>Разная степень институционализации и разные институты (в том числе имитация демократических институтов и процедур)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ru-RU" sz="2200"/>
              <a:t>Разные стратегии – от репрессий до кооптации (и др.)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ru-RU" sz="2200"/>
              <a:t>Разные результаты – от голода и разрухи (Эфиопия, Куба, Северная Корея, Кампучия и др.) до экономического и социального развития (Испания, Чили, Южная Корея, Сингапур, Оман и др.)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ru-RU" sz="2200"/>
              <a:t>По-разному заканчиваются – перевороты, ротации, восстания, гражданские войны, интервенции и др.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ru-RU" sz="2200"/>
              <a:t>Разные автократы и разные результаты их правления… </a:t>
            </a:r>
            <a:endParaRPr sz="2200"/>
          </a:p>
          <a:p>
            <a:pPr marL="342900" lvl="0" indent="-2032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</p:txBody>
      </p:sp>
      <p:sp>
        <p:nvSpPr>
          <p:cNvPr id="694" name="Google Shape;69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9191</TotalTime>
  <Words>2123</Words>
  <Application>Microsoft Office PowerPoint</Application>
  <PresentationFormat>Экран (4:3)</PresentationFormat>
  <Paragraphs>236</Paragraphs>
  <Slides>32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32</vt:i4>
      </vt:variant>
    </vt:vector>
  </HeadingPairs>
  <TitlesOfParts>
    <vt:vector size="44" baseType="lpstr">
      <vt:lpstr>Times New Roman</vt:lpstr>
      <vt:lpstr>Open Sans</vt:lpstr>
      <vt:lpstr>Arial</vt:lpstr>
      <vt:lpstr>Calibri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Лекция 8  Тоталитарные и авторитарные политические режимы. Новые автократии и гибридные режимы </vt:lpstr>
      <vt:lpstr>1. «Уникальность» тоталитаризма</vt:lpstr>
      <vt:lpstr>Разные объяснения тоталитаризма </vt:lpstr>
      <vt:lpstr>Разные объяснения тоталитаризма </vt:lpstr>
      <vt:lpstr>Разные объяснения тоталитаризма </vt:lpstr>
      <vt:lpstr>2. Авторитаризм и его разновидности</vt:lpstr>
      <vt:lpstr>Особенности авторитаризма</vt:lpstr>
      <vt:lpstr>Бум исследований авторитаризма</vt:lpstr>
      <vt:lpstr>Очень разные автократии</vt:lpstr>
      <vt:lpstr>Иди Амин – Президент Уганды (1971-1979)</vt:lpstr>
      <vt:lpstr>Диктатор Доминиканской республики генерал Рафаэль Трухильо </vt:lpstr>
      <vt:lpstr>Ли Кван Ю – премьер-министр Сингапура (1959-1990), потом «министр-наставник»</vt:lpstr>
      <vt:lpstr>Разновидности авторитаризма</vt:lpstr>
      <vt:lpstr> Разновидности авторитарных режимов</vt:lpstr>
      <vt:lpstr>Разновидности авторитарных режимов </vt:lpstr>
      <vt:lpstr>Разновидности авторитарных режимов </vt:lpstr>
      <vt:lpstr>Разновидности авторитарных режимов </vt:lpstr>
      <vt:lpstr>Разновидности авторитарных режимов </vt:lpstr>
      <vt:lpstr>Новые типологии авторитарных режимов</vt:lpstr>
      <vt:lpstr>3. «Гибридные» режимы</vt:lpstr>
      <vt:lpstr>Авторитаризм и модернизация</vt:lpstr>
      <vt:lpstr>“Modernization Trap” (Jack Snyder)</vt:lpstr>
      <vt:lpstr>«Сквозные» сюжеты в современных исследованиях авторитаризма</vt:lpstr>
      <vt:lpstr>4. Авторитаризм и институты</vt:lpstr>
      <vt:lpstr>Селекторат и выигрывающая коалиция</vt:lpstr>
      <vt:lpstr>5. Стратегии диктатора</vt:lpstr>
      <vt:lpstr>Как и чем заканчиваются авторитарные режимы</vt:lpstr>
      <vt:lpstr>Автократии заканчиваются по-разному</vt:lpstr>
      <vt:lpstr>Обстоятельства краха авторитаризма</vt:lpstr>
      <vt:lpstr>6. «Успешный» авторитаризм?</vt:lpstr>
      <vt:lpstr>Новые перспективные исследовательские направления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8  Тоталитарные и авторитарные политические режимы. Новые автократии и гибридные режимы</dc:title>
  <dc:creator>Administrator</dc:creator>
  <cp:lastModifiedBy>Мельвиль Андрей Юрьевич</cp:lastModifiedBy>
  <cp:revision>13</cp:revision>
  <dcterms:created xsi:type="dcterms:W3CDTF">2015-12-30T13:49:50Z</dcterms:created>
  <dcterms:modified xsi:type="dcterms:W3CDTF">2025-10-21T13:09:41Z</dcterms:modified>
</cp:coreProperties>
</file>