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tiff" ContentType="image/tiff"/>
  <Default Extension="wmf" ContentType="image/x-wm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bookmarkIdSeed="2">
  <p:sldMasterIdLst>
    <p:sldMasterId id="2147483648" r:id="rId1"/>
  </p:sldMasterIdLst>
  <p:notesMasterIdLst>
    <p:notesMasterId r:id="rId4"/>
  </p:notesMasterIdLst>
  <p:sldIdLst>
    <p:sldId id="256" r:id="rId3"/>
    <p:sldId id="469" r:id="rId5"/>
    <p:sldId id="334" r:id="rId6"/>
    <p:sldId id="470" r:id="rId7"/>
    <p:sldId id="471" r:id="rId8"/>
    <p:sldId id="472" r:id="rId9"/>
    <p:sldId id="473" r:id="rId10"/>
    <p:sldId id="476" r:id="rId11"/>
    <p:sldId id="477" r:id="rId12"/>
    <p:sldId id="478" r:id="rId13"/>
    <p:sldId id="484" r:id="rId14"/>
    <p:sldId id="485" r:id="rId15"/>
    <p:sldId id="474" r:id="rId16"/>
    <p:sldId id="479" r:id="rId17"/>
    <p:sldId id="480" r:id="rId18"/>
    <p:sldId id="483" r:id="rId19"/>
    <p:sldId id="482" r:id="rId20"/>
    <p:sldId id="481" r:id="rId21"/>
    <p:sldId id="486" r:id="rId22"/>
    <p:sldId id="487" r:id="rId23"/>
    <p:sldId id="488" r:id="rId24"/>
    <p:sldId id="489" r:id="rId25"/>
    <p:sldId id="335" r:id="rId26"/>
    <p:sldId id="348" r:id="rId27"/>
    <p:sldId id="465" r:id="rId28"/>
    <p:sldId id="466" r:id="rId29"/>
    <p:sldId id="467" r:id="rId30"/>
    <p:sldId id="468" r:id="rId3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97" userDrawn="1">
          <p15:clr>
            <a:srgbClr val="A4A3A4"/>
          </p15:clr>
        </p15:guide>
        <p15:guide id="2" pos="2889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kiosk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EF96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331"/>
    <p:restoredTop sz="85456"/>
  </p:normalViewPr>
  <p:slideViewPr>
    <p:cSldViewPr snapToGrid="0" snapToObjects="1" showGuides="1">
      <p:cViewPr varScale="1">
        <p:scale>
          <a:sx n="93" d="100"/>
          <a:sy n="93" d="100"/>
        </p:scale>
        <p:origin x="2216" y="192"/>
      </p:cViewPr>
      <p:guideLst>
        <p:guide orient="horz" pos="2197"/>
        <p:guide pos="2889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4" Type="http://schemas.openxmlformats.org/officeDocument/2006/relationships/tableStyles" Target="tableStyles.xml"/><Relationship Id="rId33" Type="http://schemas.openxmlformats.org/officeDocument/2006/relationships/viewProps" Target="viewProps.xml"/><Relationship Id="rId32" Type="http://schemas.openxmlformats.org/officeDocument/2006/relationships/presProps" Target="presProps.xml"/><Relationship Id="rId31" Type="http://schemas.openxmlformats.org/officeDocument/2006/relationships/slide" Target="slides/slide28.xml"/><Relationship Id="rId30" Type="http://schemas.openxmlformats.org/officeDocument/2006/relationships/slide" Target="slides/slide27.xml"/><Relationship Id="rId3" Type="http://schemas.openxmlformats.org/officeDocument/2006/relationships/slide" Target="slides/slide1.xml"/><Relationship Id="rId29" Type="http://schemas.openxmlformats.org/officeDocument/2006/relationships/slide" Target="slides/slide26.xml"/><Relationship Id="rId28" Type="http://schemas.openxmlformats.org/officeDocument/2006/relationships/slide" Target="slides/slide25.xml"/><Relationship Id="rId27" Type="http://schemas.openxmlformats.org/officeDocument/2006/relationships/slide" Target="slides/slide24.xml"/><Relationship Id="rId26" Type="http://schemas.openxmlformats.org/officeDocument/2006/relationships/slide" Target="slides/slide23.xml"/><Relationship Id="rId25" Type="http://schemas.openxmlformats.org/officeDocument/2006/relationships/slide" Target="slides/slide22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53C2C72-E5B6-C74A-AEC4-339AD956E030}" type="datetimeFigureOut">
              <a:rPr lang="ru-RU" smtClean="0"/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4FAFAF5-A6DE-6C40-993D-D9C0DD766F41}" type="slidenum">
              <a:rPr lang="ru-RU" smtClean="0"/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9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0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5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6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7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8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FAFAF5-A6DE-6C40-993D-D9C0DD766F41}" type="slidenum">
              <a:rPr lang="ru-RU" smtClean="0"/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Slide Image Placeholder 1"/>
          <p:cNvSpPr/>
          <p:nvPr>
            <p:ph type="sldImg" idx="2"/>
          </p:nvPr>
        </p:nvSpPr>
        <p:spPr/>
      </p:sp>
      <p:sp>
        <p:nvSpPr>
          <p:cNvPr id="3" name="Text Placeholder 2"/>
          <p:cNvSpPr/>
          <p:nvPr>
            <p:ph type="body" idx="3"/>
          </p:nvPr>
        </p:nvSpPr>
        <p:spPr/>
        <p:txBody>
          <a:bodyPr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. Пиаже считал, что этим все и ограничив, Э </a:t>
            </a:r>
            <a:r>
              <a:rPr lang="ru-RU" dirty="0" err="1"/>
              <a:t>гов</a:t>
            </a:r>
            <a:r>
              <a:rPr lang="ru-RU" dirty="0"/>
              <a:t> - это развив, </a:t>
            </a:r>
            <a:r>
              <a:rPr lang="ru-RU" b="1" dirty="0" err="1"/>
              <a:t>постеп</a:t>
            </a:r>
            <a:r>
              <a:rPr lang="ru-RU" b="1" dirty="0"/>
              <a:t> нет </a:t>
            </a:r>
            <a:r>
              <a:rPr lang="ru-RU" b="1" dirty="0" err="1"/>
              <a:t>необх</a:t>
            </a:r>
            <a:r>
              <a:rPr lang="ru-RU" b="1" dirty="0"/>
              <a:t> даже в </a:t>
            </a:r>
            <a:r>
              <a:rPr lang="ru-RU" b="1" dirty="0" err="1"/>
              <a:t>переносн</a:t>
            </a:r>
            <a:r>
              <a:rPr lang="ru-RU" b="1" dirty="0"/>
              <a:t> см </a:t>
            </a:r>
            <a:r>
              <a:rPr lang="ru-RU" b="1" dirty="0" err="1"/>
              <a:t>опир</a:t>
            </a:r>
            <a:r>
              <a:rPr lang="ru-RU" b="1" dirty="0"/>
              <a:t> на </a:t>
            </a:r>
            <a:r>
              <a:rPr lang="ru-RU" b="1" dirty="0" err="1"/>
              <a:t>пред</a:t>
            </a:r>
            <a:r>
              <a:rPr lang="ru-RU" dirty="0" err="1"/>
              <a:t>м</a:t>
            </a:r>
            <a:endParaRPr lang="ru-RU" dirty="0"/>
          </a:p>
          <a:p>
            <a:r>
              <a:rPr lang="ru-RU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Игрушк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и: </a:t>
            </a:r>
            <a:r>
              <a:rPr lang="ru-RU" sz="120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Луков 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</a:t>
            </a:r>
            <a:r>
              <a:rPr lang="ru-RU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эк-т по переимено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ванию: </a:t>
            </a:r>
            <a:r>
              <a:rPr lang="ru-RU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мл 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не м </a:t>
            </a:r>
            <a:r>
              <a:rPr lang="ru-RU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предм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кот </a:t>
            </a:r>
            <a:r>
              <a:rPr lang="ru-RU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функц</a:t>
            </a:r>
            <a:r>
              <a:rPr lang="ru-RU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-но исполь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зовали, </a:t>
            </a:r>
            <a:r>
              <a:rPr lang="ru-RU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старш</a:t>
            </a:r>
            <a:r>
              <a:rPr lang="ru-RU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мо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гут, </a:t>
            </a:r>
            <a:endParaRPr lang="ru-RU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и вообще, </a:t>
            </a:r>
            <a:r>
              <a:rPr lang="ru-RU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чем ф-</a:t>
            </a:r>
            <a:r>
              <a:rPr lang="ru-RU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циона</a:t>
            </a:r>
            <a:r>
              <a:rPr lang="ru-RU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льно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уже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тем </a:t>
            </a:r>
            <a:r>
              <a:rPr lang="ru-RU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сложн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ее. </a:t>
            </a:r>
            <a:endParaRPr lang="ru-RU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У самого </a:t>
            </a:r>
            <a:r>
              <a:rPr lang="ru-RU" sz="1200" u="sng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Эльк</a:t>
            </a:r>
            <a:r>
              <a:rPr lang="ru-RU" sz="120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 </a:t>
            </a:r>
            <a:r>
              <a:rPr lang="ru-RU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вне  </a:t>
            </a:r>
            <a:r>
              <a:rPr lang="ru-RU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игров</a:t>
            </a:r>
            <a:r>
              <a:rPr lang="ru-RU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сит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(там, где не нужно было </a:t>
            </a:r>
            <a:r>
              <a:rPr lang="ru-RU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исп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в </a:t>
            </a:r>
            <a:r>
              <a:rPr lang="ru-RU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соотв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с названием) - </a:t>
            </a:r>
            <a:r>
              <a:rPr lang="ru-RU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легко даже мла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дшие, а </a:t>
            </a:r>
            <a:r>
              <a:rPr lang="ru-RU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 игре - прин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имают, </a:t>
            </a:r>
            <a:r>
              <a:rPr lang="ru-RU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пыт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пользов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по нов </a:t>
            </a:r>
            <a:r>
              <a:rPr lang="ru-RU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назв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- не пол = отказ от назв.; </a:t>
            </a:r>
            <a:endParaRPr lang="ru-RU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ru-RU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старш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- легко.</a:t>
            </a:r>
            <a:endParaRPr lang="ru-RU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baseline="0" dirty="0"/>
          </a:p>
          <a:p>
            <a:r>
              <a:rPr lang="ru-RU" b="1" dirty="0"/>
              <a:t>В игре помогать пол лучше, чем в </a:t>
            </a:r>
            <a:r>
              <a:rPr lang="ru-RU" b="1" dirty="0" err="1"/>
              <a:t>реальн</a:t>
            </a:r>
            <a:r>
              <a:rPr lang="ru-RU" b="1" dirty="0"/>
              <a:t> жизни</a:t>
            </a:r>
            <a:r>
              <a:rPr lang="ru-RU" dirty="0"/>
              <a:t>) (Мануйленко с часовыми, и </a:t>
            </a:r>
            <a:r>
              <a:rPr lang="ru-RU" dirty="0" err="1"/>
              <a:t>Залогина</a:t>
            </a:r>
            <a:r>
              <a:rPr lang="ru-RU" dirty="0"/>
              <a:t> - вообще о договоре и помощи, Королева про мастерскую</a:t>
            </a:r>
            <a:endParaRPr lang="ru-RU" dirty="0"/>
          </a:p>
          <a:p>
            <a:r>
              <a:rPr lang="ru-RU" dirty="0"/>
              <a:t> </a:t>
            </a:r>
            <a:r>
              <a:rPr lang="ru-RU" b="1" dirty="0"/>
              <a:t>роль помогает врем скрыть правило, и при этом выступ как зеркало</a:t>
            </a:r>
            <a:r>
              <a:rPr lang="ru-RU" dirty="0"/>
              <a:t>, через которое легче набл собственное поведение.</a:t>
            </a:r>
            <a:endParaRPr lang="ru-RU" sz="1200" dirty="0"/>
          </a:p>
          <a:p>
            <a:endParaRPr lang="ru-RU" dirty="0"/>
          </a:p>
          <a:p>
            <a:r>
              <a:rPr lang="ru-RU" dirty="0"/>
              <a:t> 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FAFAF5-A6DE-6C40-993D-D9C0DD766F41}" type="slidenum">
              <a:rPr lang="ru-RU" smtClean="0"/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. Пиаже считал, что этим все и ограничив, Э </a:t>
            </a:r>
            <a:r>
              <a:rPr lang="ru-RU" dirty="0" err="1"/>
              <a:t>гов</a:t>
            </a:r>
            <a:r>
              <a:rPr lang="ru-RU" dirty="0"/>
              <a:t> - это развив, </a:t>
            </a:r>
            <a:r>
              <a:rPr lang="ru-RU" b="1" dirty="0" err="1"/>
              <a:t>постеп</a:t>
            </a:r>
            <a:r>
              <a:rPr lang="ru-RU" b="1" dirty="0"/>
              <a:t> нет </a:t>
            </a:r>
            <a:r>
              <a:rPr lang="ru-RU" b="1" dirty="0" err="1"/>
              <a:t>необх</a:t>
            </a:r>
            <a:r>
              <a:rPr lang="ru-RU" b="1" dirty="0"/>
              <a:t> даже в </a:t>
            </a:r>
            <a:r>
              <a:rPr lang="ru-RU" b="1" dirty="0" err="1"/>
              <a:t>переносн</a:t>
            </a:r>
            <a:r>
              <a:rPr lang="ru-RU" b="1" dirty="0"/>
              <a:t> см </a:t>
            </a:r>
            <a:r>
              <a:rPr lang="ru-RU" b="1" dirty="0" err="1"/>
              <a:t>опир</a:t>
            </a:r>
            <a:r>
              <a:rPr lang="ru-RU" b="1" dirty="0"/>
              <a:t> на </a:t>
            </a:r>
            <a:r>
              <a:rPr lang="ru-RU" b="1" dirty="0" err="1"/>
              <a:t>пред</a:t>
            </a:r>
            <a:r>
              <a:rPr lang="ru-RU" dirty="0" err="1"/>
              <a:t>м</a:t>
            </a:r>
            <a:endParaRPr lang="en-US" baseline="0" dirty="0"/>
          </a:p>
          <a:p>
            <a:r>
              <a:rPr lang="ru-RU" b="1" dirty="0"/>
              <a:t>В игре помогать пол лучше, чем в </a:t>
            </a:r>
            <a:r>
              <a:rPr lang="ru-RU" b="1" dirty="0" err="1"/>
              <a:t>реальн</a:t>
            </a:r>
            <a:r>
              <a:rPr lang="ru-RU" b="1" dirty="0"/>
              <a:t> жизни</a:t>
            </a:r>
            <a:r>
              <a:rPr lang="ru-RU" dirty="0"/>
              <a:t>) (Мануйленко с часовыми, и </a:t>
            </a:r>
            <a:r>
              <a:rPr lang="ru-RU" dirty="0" err="1"/>
              <a:t>Залогина</a:t>
            </a:r>
            <a:r>
              <a:rPr lang="ru-RU" dirty="0"/>
              <a:t> - вообще о договоре и помощи, Королева про мастерскую</a:t>
            </a:r>
            <a:endParaRPr lang="ru-RU" dirty="0"/>
          </a:p>
          <a:p>
            <a:r>
              <a:rPr lang="ru-RU" dirty="0"/>
              <a:t> </a:t>
            </a:r>
            <a:r>
              <a:rPr lang="ru-RU" b="1" dirty="0"/>
              <a:t>роль помогает врем скрыть правило, и при этом выступ как зеркало</a:t>
            </a:r>
            <a:r>
              <a:rPr lang="ru-RU" dirty="0"/>
              <a:t>, через которое легче набл собственное поведение.</a:t>
            </a:r>
            <a:endParaRPr lang="ru-RU" sz="1200" dirty="0"/>
          </a:p>
          <a:p>
            <a:endParaRPr lang="ru-RU" dirty="0"/>
          </a:p>
          <a:p>
            <a:r>
              <a:rPr lang="ru-RU" dirty="0"/>
              <a:t> 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FAFAF5-A6DE-6C40-993D-D9C0DD766F41}" type="slidenum">
              <a:rPr lang="ru-RU" smtClean="0"/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FAFAF5-A6DE-6C40-993D-D9C0DD766F41}" type="slidenum">
              <a:rPr lang="ru-RU" smtClean="0"/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FAFAF5-A6DE-6C40-993D-D9C0DD766F41}" type="slidenum">
              <a:rPr lang="ru-RU" smtClean="0"/>
            </a:fld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FAFAF5-A6DE-6C40-993D-D9C0DD766F41}" type="slidenum">
              <a:rPr lang="ru-RU" smtClean="0"/>
            </a:fld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FAFAF5-A6DE-6C40-993D-D9C0DD766F41}" type="slidenum">
              <a:rPr lang="ru-RU" smtClean="0"/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1665B-C24A-4702-B522-6A4334602E03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889E0-CAB2-4699-909D-B9A88D47ACBE}" type="slidenum">
              <a:rPr lang="en-US" smtClean="0"/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84163" y="444728"/>
            <a:ext cx="8574087" cy="1468437"/>
          </a:xfrm>
          <a:prstGeom prst="rect">
            <a:avLst/>
          </a:prstGeom>
          <a:solidFill>
            <a:schemeClr val="tx1">
              <a:lumMod val="85000"/>
              <a:lumOff val="15000"/>
              <a:alpha val="85000"/>
            </a:schemeClr>
          </a:solidFill>
        </p:spPr>
        <p:txBody>
          <a:bodyPr vert="horz" lIns="91440" tIns="45720" rIns="182880" bIns="365760" rtlCol="0" anchor="b" anchorCtr="0">
            <a:normAutofit/>
          </a:bodyPr>
          <a:lstStyle/>
          <a:p>
            <a:pPr algn="l" defTabSz="914400" rtl="0" eaLnBrk="1" latinLnBrk="0" hangingPunct="1">
              <a:spcBef>
                <a:spcPct val="0"/>
              </a:spcBef>
              <a:buNone/>
            </a:pPr>
            <a:endParaRPr sz="4200" kern="120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grpSp>
        <p:nvGrpSpPr>
          <p:cNvPr id="8" name="Group 16"/>
          <p:cNvGrpSpPr/>
          <p:nvPr/>
        </p:nvGrpSpPr>
        <p:grpSpPr>
          <a:xfrm>
            <a:off x="284163" y="1906542"/>
            <a:ext cx="8576373" cy="137411"/>
            <a:chOff x="284163" y="1759424"/>
            <a:chExt cx="8576373" cy="137411"/>
          </a:xfrm>
        </p:grpSpPr>
        <p:sp>
          <p:nvSpPr>
            <p:cNvPr id="9" name="Rectangle 8"/>
            <p:cNvSpPr/>
            <p:nvPr/>
          </p:nvSpPr>
          <p:spPr>
            <a:xfrm>
              <a:off x="284163" y="1759424"/>
              <a:ext cx="2743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3026392" y="1759424"/>
              <a:ext cx="1600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4626864" y="1759424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8230889" y="444728"/>
            <a:ext cx="58702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sz="3600">
                <a:solidFill>
                  <a:schemeClr val="bg1"/>
                </a:solidFill>
                <a:sym typeface="Wingdings" panose="05000000000000000000"/>
              </a:rPr>
              <a:t></a:t>
            </a:r>
            <a:endParaRPr sz="3600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21341" y="449005"/>
            <a:ext cx="7808976" cy="1088136"/>
          </a:xfrm>
          <a:noFill/>
        </p:spPr>
        <p:txBody>
          <a:bodyPr vert="horz" lIns="91440" tIns="45720" rIns="91440" bIns="45720" rtlCol="0" anchor="b" anchorCtr="0">
            <a:normAutofit/>
          </a:bodyPr>
          <a:lstStyle>
            <a:lvl1pPr marL="0" algn="l" defTabSz="914400" rtl="0" eaLnBrk="1" latinLnBrk="0" hangingPunct="1">
              <a:lnSpc>
                <a:spcPts val="4600"/>
              </a:lnSpc>
              <a:spcBef>
                <a:spcPct val="0"/>
              </a:spcBef>
              <a:buNone/>
              <a:defRPr sz="42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6205" y="1532427"/>
            <a:ext cx="7754112" cy="484632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bg1">
                  <a:lumMod val="65000"/>
                </a:schemeClr>
              </a:buClr>
              <a:buSzPct val="90000"/>
              <a:buFont typeface="Wingdings" panose="05000000000000000000" pitchFamily="2" charset="2"/>
              <a:buNone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Образец подзаголовка</a:t>
            </a:r>
            <a:endParaRPr dirty="0"/>
          </a:p>
        </p:txBody>
      </p:sp>
      <p:sp>
        <p:nvSpPr>
          <p:cNvPr id="13" name="Rectangle 12"/>
          <p:cNvSpPr/>
          <p:nvPr/>
        </p:nvSpPr>
        <p:spPr>
          <a:xfrm>
            <a:off x="284163" y="6227064"/>
            <a:ext cx="8574087" cy="173736"/>
          </a:xfrm>
          <a:prstGeom prst="rect">
            <a:avLst/>
          </a:prstGeom>
          <a:solidFill>
            <a:schemeClr val="tx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8941" y="1298762"/>
            <a:ext cx="4069080" cy="1162050"/>
          </a:xfrm>
          <a:noFill/>
        </p:spPr>
        <p:txBody>
          <a:bodyPr anchor="b">
            <a:noAutofit/>
          </a:bodyPr>
          <a:lstStyle>
            <a:lvl1pPr algn="ctr">
              <a:defRPr sz="3200" b="1">
                <a:solidFill>
                  <a:schemeClr val="accent2"/>
                </a:solidFill>
              </a:defRPr>
            </a:lvl1pPr>
          </a:lstStyle>
          <a:p>
            <a:r>
              <a:rPr lang="en-US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3567" y="914400"/>
            <a:ext cx="4069080" cy="5211763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Образец текста</a:t>
            </a:r>
            <a:endParaRPr lang="en-US"/>
          </a:p>
          <a:p>
            <a:pPr lvl="1"/>
            <a:r>
              <a:rPr lang="en-US"/>
              <a:t>Второй уровень</a:t>
            </a:r>
            <a:endParaRPr lang="en-US"/>
          </a:p>
          <a:p>
            <a:pPr lvl="2"/>
            <a:r>
              <a:rPr lang="en-US"/>
              <a:t>Третий уровень</a:t>
            </a:r>
            <a:endParaRPr lang="en-US"/>
          </a:p>
          <a:p>
            <a:pPr lvl="3"/>
            <a:r>
              <a:rPr lang="en-US"/>
              <a:t>Четвертый уровень</a:t>
            </a:r>
            <a:endParaRPr lang="en-US"/>
          </a:p>
          <a:p>
            <a:pPr lvl="4"/>
            <a:r>
              <a:rPr lang="en-US"/>
              <a:t>Пятый уровень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68941" y="2456329"/>
            <a:ext cx="4069080" cy="3182472"/>
          </a:xfrm>
        </p:spPr>
        <p:txBody>
          <a:bodyPr>
            <a:normAutofit/>
          </a:bodyPr>
          <a:lstStyle>
            <a:lvl1pPr marL="0" indent="0" algn="ctr"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Образец текста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1665B-C24A-4702-B522-6A4334602E03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889E0-CAB2-4699-909D-B9A88D47ACBE}" type="slidenum">
              <a:rPr lang="en-US" smtClean="0"/>
            </a:fld>
            <a:endParaRPr lang="en-US"/>
          </a:p>
        </p:txBody>
      </p:sp>
      <p:grpSp>
        <p:nvGrpSpPr>
          <p:cNvPr id="8" name="Group 7"/>
          <p:cNvGrpSpPr/>
          <p:nvPr/>
        </p:nvGrpSpPr>
        <p:grpSpPr>
          <a:xfrm>
            <a:off x="284163" y="452718"/>
            <a:ext cx="8576373" cy="137411"/>
            <a:chOff x="284163" y="1577847"/>
            <a:chExt cx="8576373" cy="137411"/>
          </a:xfrm>
        </p:grpSpPr>
        <p:sp>
          <p:nvSpPr>
            <p:cNvPr id="9" name="Rectangle 8"/>
            <p:cNvSpPr/>
            <p:nvPr/>
          </p:nvSpPr>
          <p:spPr>
            <a:xfrm>
              <a:off x="284163" y="1577847"/>
              <a:ext cx="1600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885174" y="1577847"/>
              <a:ext cx="2743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4626864" y="1577847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</a:p>
          </p:txBody>
        </p: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84163" y="4801575"/>
            <a:ext cx="8574087" cy="1468437"/>
          </a:xfrm>
          <a:prstGeom prst="rect">
            <a:avLst/>
          </a:prstGeom>
          <a:solidFill>
            <a:schemeClr val="tx1">
              <a:lumMod val="85000"/>
              <a:lumOff val="15000"/>
              <a:alpha val="85000"/>
            </a:schemeClr>
          </a:solidFill>
        </p:spPr>
        <p:txBody>
          <a:bodyPr vert="horz" lIns="91440" tIns="45720" rIns="182880" bIns="365760" rtlCol="0" anchor="b" anchorCtr="0">
            <a:normAutofit/>
          </a:bodyPr>
          <a:lstStyle/>
          <a:p>
            <a:pPr algn="l" defTabSz="914400" rtl="0" eaLnBrk="1" latinLnBrk="0" hangingPunct="1">
              <a:spcBef>
                <a:spcPct val="0"/>
              </a:spcBef>
              <a:buNone/>
            </a:pPr>
            <a:endParaRPr sz="4200" kern="120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284163" y="6263389"/>
            <a:ext cx="8576373" cy="137411"/>
            <a:chOff x="284163" y="1759424"/>
            <a:chExt cx="8576373" cy="137411"/>
          </a:xfrm>
        </p:grpSpPr>
        <p:sp>
          <p:nvSpPr>
            <p:cNvPr id="10" name="Rectangle 9"/>
            <p:cNvSpPr/>
            <p:nvPr/>
          </p:nvSpPr>
          <p:spPr>
            <a:xfrm>
              <a:off x="284163" y="1759424"/>
              <a:ext cx="2743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3026392" y="1759424"/>
              <a:ext cx="1600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4626864" y="1759424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3071" y="4800600"/>
            <a:ext cx="8360242" cy="566738"/>
          </a:xfrm>
          <a:noFill/>
        </p:spPr>
        <p:txBody>
          <a:bodyPr vert="horz" lIns="91440" tIns="45720" rIns="91440" bIns="45720" rtlCol="0" anchor="b" anchorCtr="0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b="0" i="0" kern="1200" cap="none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284163" y="457199"/>
            <a:ext cx="8577072" cy="4352544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Чтобы добавить рисунок, перетащите его на заполнитель или щелкните значок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19099" y="5367338"/>
            <a:ext cx="8304213" cy="804862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Образец текста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1665B-C24A-4702-B522-6A4334602E03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889E0-CAB2-4699-909D-B9A88D47ACBE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 (другой вариант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8"/>
          <p:cNvGrpSpPr/>
          <p:nvPr/>
        </p:nvGrpSpPr>
        <p:grpSpPr>
          <a:xfrm>
            <a:off x="284163" y="4280647"/>
            <a:ext cx="8576373" cy="137411"/>
            <a:chOff x="284163" y="1759424"/>
            <a:chExt cx="8576373" cy="137411"/>
          </a:xfrm>
        </p:grpSpPr>
        <p:sp>
          <p:nvSpPr>
            <p:cNvPr id="10" name="Rectangle 9"/>
            <p:cNvSpPr/>
            <p:nvPr/>
          </p:nvSpPr>
          <p:spPr>
            <a:xfrm>
              <a:off x="284163" y="1759424"/>
              <a:ext cx="2743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3026392" y="1759424"/>
              <a:ext cx="1600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4626864" y="1759424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3071" y="4778189"/>
            <a:ext cx="8360242" cy="566738"/>
          </a:xfrm>
          <a:noFill/>
        </p:spPr>
        <p:txBody>
          <a:bodyPr anchor="b">
            <a:normAutofit/>
          </a:bodyPr>
          <a:lstStyle>
            <a:lvl1pPr algn="l">
              <a:defRPr sz="2800" b="0">
                <a:solidFill>
                  <a:schemeClr val="accent2"/>
                </a:solidFill>
              </a:defRPr>
            </a:lvl1pPr>
          </a:lstStyle>
          <a:p>
            <a:r>
              <a:rPr lang="en-US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284163" y="457200"/>
            <a:ext cx="8577072" cy="3822192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Чтобы добавить рисунок, перетащите его на заполнитель или щелкните значок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19099" y="5344927"/>
            <a:ext cx="8304213" cy="804862"/>
          </a:xfrm>
          <a:noFill/>
        </p:spPr>
        <p:txBody>
          <a:bodyPr/>
          <a:lstStyle>
            <a:lvl1pPr marL="0" indent="0">
              <a:spcBef>
                <a:spcPts val="0"/>
              </a:spcBef>
              <a:buNone/>
              <a:defRPr sz="14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Образец текста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1665B-C24A-4702-B522-6A4334602E03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889E0-CAB2-4699-909D-B9A88D47ACBE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Объект, рисун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57600" y="914400"/>
            <a:ext cx="5195047" cy="5211763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Образец текста</a:t>
            </a:r>
            <a:endParaRPr lang="en-US"/>
          </a:p>
          <a:p>
            <a:pPr lvl="1"/>
            <a:r>
              <a:rPr lang="en-US"/>
              <a:t>Второй уровень</a:t>
            </a:r>
            <a:endParaRPr lang="en-US"/>
          </a:p>
          <a:p>
            <a:pPr lvl="2"/>
            <a:r>
              <a:rPr lang="en-US"/>
              <a:t>Третий уровень</a:t>
            </a:r>
            <a:endParaRPr lang="en-US"/>
          </a:p>
          <a:p>
            <a:pPr lvl="3"/>
            <a:r>
              <a:rPr lang="en-US"/>
              <a:t>Четвертый уровень</a:t>
            </a:r>
            <a:endParaRPr lang="en-US"/>
          </a:p>
          <a:p>
            <a:pPr lvl="4"/>
            <a:r>
              <a:rPr lang="en-US"/>
              <a:t>Пятый уровень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1665B-C24A-4702-B522-6A4334602E03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889E0-CAB2-4699-909D-B9A88D47ACBE}" type="slidenum">
              <a:rPr lang="en-US" smtClean="0"/>
            </a:fld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284163" y="4267200"/>
            <a:ext cx="2743200" cy="2120153"/>
          </a:xfrm>
          <a:prstGeom prst="rect">
            <a:avLst/>
          </a:prstGeom>
          <a:solidFill>
            <a:schemeClr val="tx1">
              <a:lumMod val="85000"/>
              <a:lumOff val="15000"/>
              <a:alpha val="85000"/>
            </a:schemeClr>
          </a:solidFill>
        </p:spPr>
        <p:txBody>
          <a:bodyPr vert="horz" lIns="91440" tIns="45720" rIns="182880" bIns="365760" rtlCol="0" anchor="b" anchorCtr="0">
            <a:normAutofit/>
          </a:bodyPr>
          <a:lstStyle/>
          <a:p>
            <a:pPr algn="l" defTabSz="914400" rtl="0" eaLnBrk="1" latinLnBrk="0" hangingPunct="1">
              <a:spcBef>
                <a:spcPct val="0"/>
              </a:spcBef>
              <a:buNone/>
            </a:pPr>
            <a:endParaRPr sz="4200" kern="120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19101" y="4953001"/>
            <a:ext cx="2472017" cy="1246094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Образец текста</a:t>
            </a: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0764" y="4419600"/>
            <a:ext cx="2475395" cy="510988"/>
          </a:xfrm>
          <a:noFill/>
        </p:spPr>
        <p:txBody>
          <a:bodyPr anchor="b">
            <a:normAutofit/>
          </a:bodyPr>
          <a:lstStyle>
            <a:lvl1pPr algn="l">
              <a:defRPr sz="2000" b="1">
                <a:solidFill>
                  <a:schemeClr val="bg1"/>
                </a:solidFill>
              </a:defRPr>
            </a:lvl1pPr>
          </a:lstStyle>
          <a:p>
            <a:r>
              <a:rPr lang="en-US"/>
              <a:t>Образец заголовка</a:t>
            </a:r>
            <a:endParaRPr lang="en-US"/>
          </a:p>
        </p:txBody>
      </p:sp>
      <p:sp>
        <p:nvSpPr>
          <p:cNvPr id="14" name="Picture Placeholder 13"/>
          <p:cNvSpPr>
            <a:spLocks noGrp="1"/>
          </p:cNvSpPr>
          <p:nvPr>
            <p:ph type="pic" sz="quarter" idx="13" hasCustomPrompt="1"/>
          </p:nvPr>
        </p:nvSpPr>
        <p:spPr>
          <a:xfrm>
            <a:off x="284164" y="594360"/>
            <a:ext cx="2743200" cy="3675888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/>
              <a:t>Чтобы добавить рисунок, перетащите его на заполнитель или щелкните значок</a:t>
            </a:r>
            <a:endParaRPr lang="en-US"/>
          </a:p>
        </p:txBody>
      </p:sp>
      <p:grpSp>
        <p:nvGrpSpPr>
          <p:cNvPr id="8" name="Group 14"/>
          <p:cNvGrpSpPr/>
          <p:nvPr/>
        </p:nvGrpSpPr>
        <p:grpSpPr>
          <a:xfrm>
            <a:off x="284163" y="461682"/>
            <a:ext cx="8576373" cy="137411"/>
            <a:chOff x="284163" y="1759424"/>
            <a:chExt cx="8576373" cy="137411"/>
          </a:xfrm>
        </p:grpSpPr>
        <p:sp>
          <p:nvSpPr>
            <p:cNvPr id="16" name="Rectangle 15"/>
            <p:cNvSpPr/>
            <p:nvPr/>
          </p:nvSpPr>
          <p:spPr>
            <a:xfrm>
              <a:off x="284163" y="1759424"/>
              <a:ext cx="2743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</a:p>
          </p:txBody>
        </p:sp>
        <p:sp>
          <p:nvSpPr>
            <p:cNvPr id="17" name="Rectangle 16"/>
            <p:cNvSpPr/>
            <p:nvPr/>
          </p:nvSpPr>
          <p:spPr>
            <a:xfrm>
              <a:off x="3026392" y="1759424"/>
              <a:ext cx="1600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</a:p>
          </p:txBody>
        </p:sp>
        <p:sp>
          <p:nvSpPr>
            <p:cNvPr id="18" name="Rectangle 17"/>
            <p:cNvSpPr/>
            <p:nvPr/>
          </p:nvSpPr>
          <p:spPr>
            <a:xfrm>
              <a:off x="4626864" y="1759424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</a:p>
          </p:txBody>
        </p:sp>
      </p:grp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3 рисунк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3021013" y="4801575"/>
            <a:ext cx="5837237" cy="1468437"/>
          </a:xfrm>
          <a:prstGeom prst="rect">
            <a:avLst/>
          </a:prstGeom>
          <a:solidFill>
            <a:schemeClr val="tx1">
              <a:lumMod val="85000"/>
              <a:lumOff val="15000"/>
              <a:alpha val="85000"/>
            </a:schemeClr>
          </a:solidFill>
        </p:spPr>
        <p:txBody>
          <a:bodyPr vert="horz" lIns="91440" tIns="45720" rIns="182880" bIns="365760" rtlCol="0" anchor="b" anchorCtr="0">
            <a:normAutofit/>
          </a:bodyPr>
          <a:lstStyle/>
          <a:p>
            <a:pPr algn="l" defTabSz="914400" rtl="0" eaLnBrk="1" latinLnBrk="0" hangingPunct="1">
              <a:spcBef>
                <a:spcPct val="0"/>
              </a:spcBef>
              <a:buNone/>
            </a:pPr>
            <a:endParaRPr sz="4200" kern="120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284163" y="6263389"/>
            <a:ext cx="8576373" cy="137411"/>
            <a:chOff x="284163" y="1759424"/>
            <a:chExt cx="8576373" cy="137411"/>
          </a:xfrm>
        </p:grpSpPr>
        <p:sp>
          <p:nvSpPr>
            <p:cNvPr id="10" name="Rectangle 9"/>
            <p:cNvSpPr/>
            <p:nvPr/>
          </p:nvSpPr>
          <p:spPr>
            <a:xfrm>
              <a:off x="284163" y="1759424"/>
              <a:ext cx="2743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3026392" y="1759424"/>
              <a:ext cx="1600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4626864" y="1759424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31661" y="4800600"/>
            <a:ext cx="5691651" cy="566738"/>
          </a:xfrm>
          <a:noFill/>
        </p:spPr>
        <p:txBody>
          <a:bodyPr vert="horz" lIns="91440" tIns="45720" rIns="91440" bIns="45720" rtlCol="0" anchor="b" anchorCtr="0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b="0" i="0" kern="1200" cap="none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3021014" y="457199"/>
            <a:ext cx="5833872" cy="4352544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Чтобы добавить рисунок, перетащите его на заполнитель или щелкните значок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69805" y="5367338"/>
            <a:ext cx="5653507" cy="804862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Образец текста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1665B-C24A-4702-B522-6A4334602E03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889E0-CAB2-4699-909D-B9A88D47ACBE}" type="slidenum">
              <a:rPr lang="en-US" smtClean="0"/>
            </a:fld>
            <a:endParaRPr lang="en-US"/>
          </a:p>
        </p:txBody>
      </p:sp>
      <p:sp>
        <p:nvSpPr>
          <p:cNvPr id="13" name="Picture Placeholder 2"/>
          <p:cNvSpPr>
            <a:spLocks noGrp="1"/>
          </p:cNvSpPr>
          <p:nvPr>
            <p:ph type="pic" idx="13" hasCustomPrompt="1"/>
          </p:nvPr>
        </p:nvSpPr>
        <p:spPr>
          <a:xfrm>
            <a:off x="284164" y="457200"/>
            <a:ext cx="2736850" cy="2907792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Чтобы добавить рисунок, перетащите его на заполнитель или щелкните значок</a:t>
            </a:r>
            <a:endParaRPr lang="en-US"/>
          </a:p>
        </p:txBody>
      </p:sp>
      <p:sp>
        <p:nvSpPr>
          <p:cNvPr id="14" name="Picture Placeholder 2"/>
          <p:cNvSpPr>
            <a:spLocks noGrp="1"/>
          </p:cNvSpPr>
          <p:nvPr>
            <p:ph type="pic" idx="14" hasCustomPrompt="1"/>
          </p:nvPr>
        </p:nvSpPr>
        <p:spPr>
          <a:xfrm>
            <a:off x="284164" y="3364992"/>
            <a:ext cx="2736850" cy="2898648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Чтобы добавить рисунок, перетащите его на заполнитель или щелкните значок</a:t>
            </a:r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.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84163" y="455773"/>
            <a:ext cx="8574087" cy="1133949"/>
          </a:xfrm>
          <a:prstGeom prst="rect">
            <a:avLst/>
          </a:prstGeom>
          <a:solidFill>
            <a:schemeClr val="tx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grpSp>
        <p:nvGrpSpPr>
          <p:cNvPr id="8" name="Group 7"/>
          <p:cNvGrpSpPr/>
          <p:nvPr/>
        </p:nvGrpSpPr>
        <p:grpSpPr>
          <a:xfrm>
            <a:off x="284163" y="1577847"/>
            <a:ext cx="8576373" cy="137411"/>
            <a:chOff x="284163" y="1577847"/>
            <a:chExt cx="8576373" cy="137411"/>
          </a:xfrm>
        </p:grpSpPr>
        <p:sp>
          <p:nvSpPr>
            <p:cNvPr id="9" name="Rectangle 8"/>
            <p:cNvSpPr/>
            <p:nvPr/>
          </p:nvSpPr>
          <p:spPr>
            <a:xfrm>
              <a:off x="284163" y="1577847"/>
              <a:ext cx="1600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885174" y="1577847"/>
              <a:ext cx="2743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4626864" y="1577847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84163" y="2133600"/>
            <a:ext cx="8574087" cy="4013200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US"/>
              <a:t>Образец текста</a:t>
            </a:r>
            <a:endParaRPr lang="en-US"/>
          </a:p>
          <a:p>
            <a:pPr lvl="1"/>
            <a:r>
              <a:rPr lang="en-US"/>
              <a:t>Второй уровень</a:t>
            </a:r>
            <a:endParaRPr lang="en-US"/>
          </a:p>
          <a:p>
            <a:pPr lvl="2"/>
            <a:r>
              <a:rPr lang="en-US"/>
              <a:t>Третий уровень</a:t>
            </a:r>
            <a:endParaRPr lang="en-US"/>
          </a:p>
          <a:p>
            <a:pPr lvl="3"/>
            <a:r>
              <a:rPr lang="en-US"/>
              <a:t>Четвертый уровень</a:t>
            </a:r>
            <a:endParaRPr lang="en-US"/>
          </a:p>
          <a:p>
            <a:pPr lvl="4"/>
            <a:r>
              <a:rPr lang="en-US"/>
              <a:t>Пятый уровень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1665B-C24A-4702-B522-6A4334602E03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889E0-CAB2-4699-909D-B9A88D47ACBE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. загол.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 rot="5400000">
            <a:off x="5313882" y="2857535"/>
            <a:ext cx="5934615" cy="1133949"/>
          </a:xfrm>
          <a:prstGeom prst="rect">
            <a:avLst/>
          </a:prstGeom>
          <a:solidFill>
            <a:schemeClr val="tx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95124" y="473075"/>
            <a:ext cx="969264" cy="5921375"/>
          </a:xfrm>
        </p:spPr>
        <p:txBody>
          <a:bodyPr vert="eaVert"/>
          <a:lstStyle>
            <a:lvl1pPr algn="l">
              <a:defRPr sz="3400"/>
            </a:lvl1pPr>
          </a:lstStyle>
          <a:p>
            <a:r>
              <a:rPr lang="en-US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84163" y="457200"/>
            <a:ext cx="6497637" cy="5937250"/>
          </a:xfrm>
        </p:spPr>
        <p:txBody>
          <a:bodyPr vert="eaVert"/>
          <a:lstStyle>
            <a:lvl5pPr algn="l">
              <a:defRPr/>
            </a:lvl5pPr>
          </a:lstStyle>
          <a:p>
            <a:pPr lvl="0"/>
            <a:r>
              <a:rPr lang="en-US"/>
              <a:t>Образец текста</a:t>
            </a:r>
            <a:endParaRPr lang="en-US"/>
          </a:p>
          <a:p>
            <a:pPr lvl="1"/>
            <a:r>
              <a:rPr lang="en-US"/>
              <a:t>Второй уровень</a:t>
            </a:r>
            <a:endParaRPr lang="en-US"/>
          </a:p>
          <a:p>
            <a:pPr lvl="2"/>
            <a:r>
              <a:rPr lang="en-US"/>
              <a:t>Третий уровень</a:t>
            </a:r>
            <a:endParaRPr lang="en-US"/>
          </a:p>
          <a:p>
            <a:pPr lvl="3"/>
            <a:r>
              <a:rPr lang="en-US"/>
              <a:t>Четвертый уровень</a:t>
            </a:r>
            <a:endParaRPr lang="en-US"/>
          </a:p>
          <a:p>
            <a:pPr lvl="4"/>
            <a:r>
              <a:rPr lang="en-US"/>
              <a:t>Пятый уровень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1665B-C24A-4702-B522-6A4334602E03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889E0-CAB2-4699-909D-B9A88D47ACBE}" type="slidenum">
              <a:rPr lang="en-US" smtClean="0"/>
            </a:fld>
            <a:endParaRPr lang="en-US"/>
          </a:p>
        </p:txBody>
      </p:sp>
      <p:grpSp>
        <p:nvGrpSpPr>
          <p:cNvPr id="8" name="Group 7"/>
          <p:cNvGrpSpPr/>
          <p:nvPr/>
        </p:nvGrpSpPr>
        <p:grpSpPr>
          <a:xfrm rot="5400000">
            <a:off x="4658724" y="3355723"/>
            <a:ext cx="5934456" cy="137411"/>
            <a:chOff x="284163" y="1577847"/>
            <a:chExt cx="8576373" cy="137411"/>
          </a:xfrm>
        </p:grpSpPr>
        <p:sp>
          <p:nvSpPr>
            <p:cNvPr id="9" name="Rectangle 8"/>
            <p:cNvSpPr/>
            <p:nvPr/>
          </p:nvSpPr>
          <p:spPr>
            <a:xfrm>
              <a:off x="284163" y="1577847"/>
              <a:ext cx="1600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885174" y="1577847"/>
              <a:ext cx="2743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4626864" y="1577847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</a:p>
          </p:txBody>
        </p: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84163" y="455773"/>
            <a:ext cx="8574087" cy="1133949"/>
          </a:xfrm>
          <a:prstGeom prst="rect">
            <a:avLst/>
          </a:prstGeom>
          <a:solidFill>
            <a:schemeClr val="tx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grpSp>
        <p:nvGrpSpPr>
          <p:cNvPr id="8" name="Group 7"/>
          <p:cNvGrpSpPr/>
          <p:nvPr/>
        </p:nvGrpSpPr>
        <p:grpSpPr>
          <a:xfrm>
            <a:off x="284163" y="1577847"/>
            <a:ext cx="8576373" cy="137411"/>
            <a:chOff x="284163" y="1577847"/>
            <a:chExt cx="8576373" cy="137411"/>
          </a:xfrm>
        </p:grpSpPr>
        <p:sp>
          <p:nvSpPr>
            <p:cNvPr id="9" name="Rectangle 8"/>
            <p:cNvSpPr/>
            <p:nvPr/>
          </p:nvSpPr>
          <p:spPr>
            <a:xfrm>
              <a:off x="284163" y="1577847"/>
              <a:ext cx="1600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885174" y="1577847"/>
              <a:ext cx="2743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4626864" y="1577847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/>
              <a:t>Образец текста</a:t>
            </a:r>
            <a:endParaRPr lang="en-US"/>
          </a:p>
          <a:p>
            <a:pPr lvl="1"/>
            <a:r>
              <a:rPr lang="en-US"/>
              <a:t>Второй уровень</a:t>
            </a:r>
            <a:endParaRPr lang="en-US"/>
          </a:p>
          <a:p>
            <a:pPr lvl="2"/>
            <a:r>
              <a:rPr lang="en-US"/>
              <a:t>Третий уровень</a:t>
            </a:r>
            <a:endParaRPr lang="en-US"/>
          </a:p>
          <a:p>
            <a:pPr lvl="3"/>
            <a:r>
              <a:rPr lang="en-US"/>
              <a:t>Четвертый уровень</a:t>
            </a:r>
            <a:endParaRPr lang="en-US"/>
          </a:p>
          <a:p>
            <a:pPr lvl="4"/>
            <a:r>
              <a:rPr lang="en-US"/>
              <a:t>Пятый уровень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1665B-C24A-4702-B522-6A4334602E03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889E0-CAB2-4699-909D-B9A88D47ACBE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итульный слайд с рисунк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284163" y="444728"/>
            <a:ext cx="8574087" cy="1468437"/>
          </a:xfrm>
          <a:prstGeom prst="rect">
            <a:avLst/>
          </a:prstGeom>
          <a:solidFill>
            <a:schemeClr val="tx1">
              <a:lumMod val="85000"/>
              <a:lumOff val="15000"/>
              <a:alpha val="85000"/>
            </a:schemeClr>
          </a:solidFill>
        </p:spPr>
        <p:txBody>
          <a:bodyPr vert="horz" lIns="91440" tIns="45720" rIns="182880" bIns="365760" rtlCol="0" anchor="b" anchorCtr="0">
            <a:normAutofit/>
          </a:bodyPr>
          <a:lstStyle/>
          <a:p>
            <a:pPr algn="l" defTabSz="914400" rtl="0" eaLnBrk="1" latinLnBrk="0" hangingPunct="1">
              <a:spcBef>
                <a:spcPct val="0"/>
              </a:spcBef>
              <a:buNone/>
            </a:pPr>
            <a:endParaRPr sz="4200" kern="120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1665B-C24A-4702-B522-6A4334602E03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889E0-CAB2-4699-909D-B9A88D47ACBE}" type="slidenum">
              <a:rPr lang="en-US" smtClean="0"/>
            </a:fld>
            <a:endParaRPr lang="en-US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 hasCustomPrompt="1"/>
          </p:nvPr>
        </p:nvSpPr>
        <p:spPr>
          <a:xfrm>
            <a:off x="284162" y="2017058"/>
            <a:ext cx="8574087" cy="4377391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/>
              <a:t>Чтобы добавить рисунок, перетащите его на заполнитель или щелкните значок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2420" y="1532965"/>
            <a:ext cx="7754284" cy="484094"/>
          </a:xfrm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Образец подзаголовка</a:t>
            </a:r>
            <a:endParaRPr dirty="0"/>
          </a:p>
        </p:txBody>
      </p:sp>
      <p:grpSp>
        <p:nvGrpSpPr>
          <p:cNvPr id="7" name="Group 16"/>
          <p:cNvGrpSpPr/>
          <p:nvPr/>
        </p:nvGrpSpPr>
        <p:grpSpPr>
          <a:xfrm>
            <a:off x="284163" y="1906542"/>
            <a:ext cx="8576373" cy="137411"/>
            <a:chOff x="284163" y="1759424"/>
            <a:chExt cx="8576373" cy="137411"/>
          </a:xfrm>
        </p:grpSpPr>
        <p:sp>
          <p:nvSpPr>
            <p:cNvPr id="11" name="Rectangle 10"/>
            <p:cNvSpPr/>
            <p:nvPr/>
          </p:nvSpPr>
          <p:spPr>
            <a:xfrm>
              <a:off x="284163" y="1759424"/>
              <a:ext cx="2743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3026392" y="1759424"/>
              <a:ext cx="1600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4626864" y="1759424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</a:p>
          </p:txBody>
        </p:sp>
      </p:grpSp>
      <p:sp>
        <p:nvSpPr>
          <p:cNvPr id="19" name="TextBox 18"/>
          <p:cNvSpPr txBox="1"/>
          <p:nvPr/>
        </p:nvSpPr>
        <p:spPr>
          <a:xfrm>
            <a:off x="8230889" y="444728"/>
            <a:ext cx="58702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sz="3600">
                <a:solidFill>
                  <a:schemeClr val="bg1"/>
                </a:solidFill>
                <a:sym typeface="Wingdings" panose="05000000000000000000"/>
              </a:rPr>
              <a:t></a:t>
            </a:r>
            <a:endParaRPr sz="3600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18633" y="444728"/>
            <a:ext cx="7810967" cy="1088237"/>
          </a:xfrm>
          <a:noFill/>
        </p:spPr>
        <p:txBody>
          <a:bodyPr bIns="45720" anchor="b" anchorCtr="0">
            <a:normAutofit/>
          </a:bodyPr>
          <a:lstStyle>
            <a:lvl1pPr algn="l">
              <a:lnSpc>
                <a:spcPts val="4600"/>
              </a:lnSpc>
              <a:defRPr/>
            </a:lvl1pPr>
          </a:lstStyle>
          <a:p>
            <a:r>
              <a:rPr lang="en-US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84163" y="4801575"/>
            <a:ext cx="8574087" cy="1468437"/>
          </a:xfrm>
          <a:prstGeom prst="rect">
            <a:avLst/>
          </a:prstGeom>
          <a:solidFill>
            <a:schemeClr val="tx1">
              <a:lumMod val="85000"/>
              <a:lumOff val="15000"/>
              <a:alpha val="85000"/>
            </a:schemeClr>
          </a:solidFill>
        </p:spPr>
        <p:txBody>
          <a:bodyPr vert="horz" lIns="91440" tIns="45720" rIns="182880" bIns="365760" rtlCol="0" anchor="b" anchorCtr="0">
            <a:normAutofit/>
          </a:bodyPr>
          <a:lstStyle/>
          <a:p>
            <a:pPr algn="l" defTabSz="914400" rtl="0" eaLnBrk="1" latinLnBrk="0" hangingPunct="1">
              <a:spcBef>
                <a:spcPct val="0"/>
              </a:spcBef>
              <a:buNone/>
            </a:pPr>
            <a:endParaRPr sz="4200" kern="120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284163" y="6263389"/>
            <a:ext cx="8576373" cy="137411"/>
            <a:chOff x="284163" y="1759424"/>
            <a:chExt cx="8576373" cy="137411"/>
          </a:xfrm>
        </p:grpSpPr>
        <p:sp>
          <p:nvSpPr>
            <p:cNvPr id="10" name="Rectangle 9"/>
            <p:cNvSpPr/>
            <p:nvPr/>
          </p:nvSpPr>
          <p:spPr>
            <a:xfrm>
              <a:off x="284163" y="1759424"/>
              <a:ext cx="2743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3026392" y="1759424"/>
              <a:ext cx="1600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4626864" y="1759424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</a:p>
          </p:txBody>
        </p:sp>
      </p:grpSp>
      <p:sp>
        <p:nvSpPr>
          <p:cNvPr id="13" name="TextBox 12"/>
          <p:cNvSpPr txBox="1"/>
          <p:nvPr/>
        </p:nvSpPr>
        <p:spPr>
          <a:xfrm>
            <a:off x="8230889" y="4801575"/>
            <a:ext cx="58702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sz="3600">
                <a:solidFill>
                  <a:schemeClr val="bg1"/>
                </a:solidFill>
                <a:sym typeface="Wingdings" panose="05000000000000000000"/>
              </a:rPr>
              <a:t></a:t>
            </a:r>
            <a:endParaRPr sz="3600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9768" y="4814125"/>
            <a:ext cx="7772400" cy="1051560"/>
          </a:xfrm>
          <a:noFill/>
        </p:spPr>
        <p:txBody>
          <a:bodyPr vert="horz" lIns="91440" tIns="45720" rIns="91440" bIns="45720" rtlCol="0" anchor="b" anchorCtr="0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200" b="0" i="0" kern="1200" cap="none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5488" y="5861304"/>
            <a:ext cx="7735824" cy="402336"/>
          </a:xfrm>
        </p:spPr>
        <p:txBody>
          <a:bodyPr vert="horz" lIns="91440" tIns="45720" rIns="91440" bIns="45720" rtlCol="0" anchor="t" anchorCtr="0">
            <a:normAutofit/>
          </a:bodyPr>
          <a:lstStyle>
            <a:lvl1pPr marL="0" indent="0">
              <a:spcBef>
                <a:spcPts val="0"/>
              </a:spcBef>
              <a:buNone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lvl="0" indent="0" algn="l" defTabSz="914400" rtl="0" eaLnBrk="1" latinLnBrk="0" hangingPunct="1">
              <a:spcBef>
                <a:spcPts val="2000"/>
              </a:spcBef>
              <a:buClr>
                <a:schemeClr val="bg1">
                  <a:lumMod val="65000"/>
                </a:schemeClr>
              </a:buClr>
              <a:buSzPct val="90000"/>
              <a:buFont typeface="Wingdings" panose="05000000000000000000" pitchFamily="2" charset="2"/>
              <a:buNone/>
            </a:pPr>
            <a:r>
              <a:rPr lang="en-US"/>
              <a:t>Образец текста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1665B-C24A-4702-B522-6A4334602E03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889E0-CAB2-4699-909D-B9A88D47ACBE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Раздел с рисунк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7"/>
          <p:cNvSpPr>
            <a:spLocks noGrp="1"/>
          </p:cNvSpPr>
          <p:nvPr>
            <p:ph type="pic" sz="quarter" idx="13" hasCustomPrompt="1"/>
          </p:nvPr>
        </p:nvSpPr>
        <p:spPr>
          <a:xfrm>
            <a:off x="284162" y="443754"/>
            <a:ext cx="8574087" cy="4370293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/>
              <a:t>Чтобы добавить рисунок, перетащите его на заполнитель или щелкните значок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1665B-C24A-4702-B522-6A4334602E03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889E0-CAB2-4699-909D-B9A88D47ACBE}" type="slidenum">
              <a:rPr lang="en-US" smtClean="0"/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84163" y="4801575"/>
            <a:ext cx="8574087" cy="1468437"/>
          </a:xfrm>
          <a:prstGeom prst="rect">
            <a:avLst/>
          </a:prstGeom>
          <a:solidFill>
            <a:schemeClr val="tx1">
              <a:lumMod val="85000"/>
              <a:lumOff val="15000"/>
              <a:alpha val="85000"/>
            </a:schemeClr>
          </a:solidFill>
        </p:spPr>
        <p:txBody>
          <a:bodyPr vert="horz" lIns="91440" tIns="45720" rIns="182880" bIns="365760" rtlCol="0" anchor="b" anchorCtr="0">
            <a:normAutofit/>
          </a:bodyPr>
          <a:lstStyle/>
          <a:p>
            <a:pPr algn="l" defTabSz="914400" rtl="0" eaLnBrk="1" latinLnBrk="0" hangingPunct="1">
              <a:spcBef>
                <a:spcPct val="0"/>
              </a:spcBef>
              <a:buNone/>
            </a:pPr>
            <a:endParaRPr sz="4200" kern="120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284163" y="6263389"/>
            <a:ext cx="8576373" cy="137411"/>
            <a:chOff x="284163" y="1759424"/>
            <a:chExt cx="8576373" cy="137411"/>
          </a:xfrm>
        </p:grpSpPr>
        <p:sp>
          <p:nvSpPr>
            <p:cNvPr id="9" name="Rectangle 8"/>
            <p:cNvSpPr/>
            <p:nvPr/>
          </p:nvSpPr>
          <p:spPr>
            <a:xfrm>
              <a:off x="284163" y="1759424"/>
              <a:ext cx="2743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3026392" y="1759424"/>
              <a:ext cx="1600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4626864" y="1759424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8230889" y="4801575"/>
            <a:ext cx="58702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sz="3600">
                <a:solidFill>
                  <a:schemeClr val="bg1"/>
                </a:solidFill>
                <a:sym typeface="Wingdings" panose="05000000000000000000"/>
              </a:rPr>
              <a:t></a:t>
            </a:r>
            <a:endParaRPr sz="3600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0306" y="4814047"/>
            <a:ext cx="7772400" cy="1048871"/>
          </a:xfrm>
          <a:noFill/>
        </p:spPr>
        <p:txBody>
          <a:bodyPr anchor="b" anchorCtr="0">
            <a:normAutofit/>
          </a:bodyPr>
          <a:lstStyle>
            <a:lvl1pPr algn="l">
              <a:defRPr sz="4200" b="0" i="0" cap="none" baseline="0"/>
            </a:lvl1pPr>
          </a:lstStyle>
          <a:p>
            <a:r>
              <a:rPr lang="en-US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0647" y="5862918"/>
            <a:ext cx="7732059" cy="403412"/>
          </a:xfrm>
        </p:spPr>
        <p:txBody>
          <a:bodyPr anchor="t" anchorCtr="0">
            <a:normAutofit/>
          </a:bodyPr>
          <a:lstStyle>
            <a:lvl1pPr marL="0" indent="0"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Образец текста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84163" y="455773"/>
            <a:ext cx="8574087" cy="1133949"/>
          </a:xfrm>
          <a:prstGeom prst="rect">
            <a:avLst/>
          </a:prstGeom>
          <a:solidFill>
            <a:schemeClr val="tx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grpSp>
        <p:nvGrpSpPr>
          <p:cNvPr id="9" name="Group 8"/>
          <p:cNvGrpSpPr/>
          <p:nvPr/>
        </p:nvGrpSpPr>
        <p:grpSpPr>
          <a:xfrm>
            <a:off x="284163" y="1577847"/>
            <a:ext cx="8576373" cy="137411"/>
            <a:chOff x="284163" y="1577847"/>
            <a:chExt cx="8576373" cy="137411"/>
          </a:xfrm>
        </p:grpSpPr>
        <p:sp>
          <p:nvSpPr>
            <p:cNvPr id="10" name="Rectangle 9"/>
            <p:cNvSpPr/>
            <p:nvPr/>
          </p:nvSpPr>
          <p:spPr>
            <a:xfrm>
              <a:off x="284163" y="1577847"/>
              <a:ext cx="1600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1885174" y="1577847"/>
              <a:ext cx="2743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4626864" y="1577847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03412" y="2151063"/>
            <a:ext cx="3931920" cy="3975100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Образец текста</a:t>
            </a:r>
            <a:endParaRPr lang="en-US"/>
          </a:p>
          <a:p>
            <a:pPr lvl="1"/>
            <a:r>
              <a:rPr lang="en-US"/>
              <a:t>Второй уровень</a:t>
            </a:r>
            <a:endParaRPr lang="en-US"/>
          </a:p>
          <a:p>
            <a:pPr lvl="2"/>
            <a:r>
              <a:rPr lang="en-US"/>
              <a:t>Третий уровень</a:t>
            </a:r>
            <a:endParaRPr lang="en-US"/>
          </a:p>
          <a:p>
            <a:pPr lvl="3"/>
            <a:r>
              <a:rPr lang="en-US"/>
              <a:t>Четвертый уровень</a:t>
            </a:r>
            <a:endParaRPr lang="en-US"/>
          </a:p>
          <a:p>
            <a:pPr lvl="4"/>
            <a:r>
              <a:rPr lang="en-US"/>
              <a:t>Пятый уровень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78188" y="2151063"/>
            <a:ext cx="3931920" cy="3975100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Образец текста</a:t>
            </a:r>
            <a:endParaRPr lang="en-US"/>
          </a:p>
          <a:p>
            <a:pPr lvl="1"/>
            <a:r>
              <a:rPr lang="en-US"/>
              <a:t>Второй уровень</a:t>
            </a:r>
            <a:endParaRPr lang="en-US"/>
          </a:p>
          <a:p>
            <a:pPr lvl="2"/>
            <a:r>
              <a:rPr lang="en-US"/>
              <a:t>Третий уровень</a:t>
            </a:r>
            <a:endParaRPr lang="en-US"/>
          </a:p>
          <a:p>
            <a:pPr lvl="3"/>
            <a:r>
              <a:rPr lang="en-US"/>
              <a:t>Четвертый уровень</a:t>
            </a:r>
            <a:endParaRPr lang="en-US"/>
          </a:p>
          <a:p>
            <a:pPr lvl="4"/>
            <a:r>
              <a:rPr lang="en-US"/>
              <a:t>Пятый уровень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1665B-C24A-4702-B522-6A4334602E03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889E0-CAB2-4699-909D-B9A88D47ACBE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284163" y="455773"/>
            <a:ext cx="8574087" cy="1133949"/>
          </a:xfrm>
          <a:prstGeom prst="rect">
            <a:avLst/>
          </a:prstGeom>
          <a:solidFill>
            <a:schemeClr val="tx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grpSp>
        <p:nvGrpSpPr>
          <p:cNvPr id="11" name="Group 10"/>
          <p:cNvGrpSpPr/>
          <p:nvPr/>
        </p:nvGrpSpPr>
        <p:grpSpPr>
          <a:xfrm>
            <a:off x="284163" y="1577847"/>
            <a:ext cx="8576373" cy="137411"/>
            <a:chOff x="284163" y="1577847"/>
            <a:chExt cx="8576373" cy="137411"/>
          </a:xfrm>
        </p:grpSpPr>
        <p:sp>
          <p:nvSpPr>
            <p:cNvPr id="12" name="Rectangle 11"/>
            <p:cNvSpPr/>
            <p:nvPr/>
          </p:nvSpPr>
          <p:spPr>
            <a:xfrm>
              <a:off x="284163" y="1577847"/>
              <a:ext cx="1600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1885174" y="1577847"/>
              <a:ext cx="2743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4626864" y="1577847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03412" y="1735138"/>
            <a:ext cx="3931920" cy="833250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spcBef>
                <a:spcPts val="600"/>
              </a:spcBef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Образец текста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03412" y="2590800"/>
            <a:ext cx="3931920" cy="3535362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Образец текста</a:t>
            </a:r>
            <a:endParaRPr lang="en-US"/>
          </a:p>
          <a:p>
            <a:pPr lvl="1"/>
            <a:r>
              <a:rPr lang="en-US"/>
              <a:t>Второй уровень</a:t>
            </a:r>
            <a:endParaRPr lang="en-US"/>
          </a:p>
          <a:p>
            <a:pPr lvl="2"/>
            <a:r>
              <a:rPr lang="en-US"/>
              <a:t>Третий уровень</a:t>
            </a:r>
            <a:endParaRPr lang="en-US"/>
          </a:p>
          <a:p>
            <a:pPr lvl="3"/>
            <a:r>
              <a:rPr lang="en-US"/>
              <a:t>Четвертый уровень</a:t>
            </a:r>
            <a:endParaRPr lang="en-US"/>
          </a:p>
          <a:p>
            <a:pPr lvl="4"/>
            <a:r>
              <a:rPr lang="en-US"/>
              <a:t>Пятый уровень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79495" y="1735138"/>
            <a:ext cx="3931920" cy="833250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spcBef>
                <a:spcPts val="600"/>
              </a:spcBef>
              <a:buNone/>
              <a:defRPr sz="26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Образец текста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79495" y="2590800"/>
            <a:ext cx="3931920" cy="3535362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Образец текста</a:t>
            </a:r>
            <a:endParaRPr lang="en-US"/>
          </a:p>
          <a:p>
            <a:pPr lvl="1"/>
            <a:r>
              <a:rPr lang="en-US"/>
              <a:t>Второй уровень</a:t>
            </a:r>
            <a:endParaRPr lang="en-US"/>
          </a:p>
          <a:p>
            <a:pPr lvl="2"/>
            <a:r>
              <a:rPr lang="en-US"/>
              <a:t>Третий уровень</a:t>
            </a:r>
            <a:endParaRPr lang="en-US"/>
          </a:p>
          <a:p>
            <a:pPr lvl="3"/>
            <a:r>
              <a:rPr lang="en-US"/>
              <a:t>Четвертый уровень</a:t>
            </a:r>
            <a:endParaRPr lang="en-US"/>
          </a:p>
          <a:p>
            <a:pPr lvl="4"/>
            <a:r>
              <a:rPr lang="en-US"/>
              <a:t>Пятый уровень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1665B-C24A-4702-B522-6A4334602E03}" type="datetimeFigureOut">
              <a:rPr lang="en-US" smtClean="0"/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889E0-CAB2-4699-909D-B9A88D47ACBE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284163" y="455773"/>
            <a:ext cx="8574087" cy="1133949"/>
          </a:xfrm>
          <a:prstGeom prst="rect">
            <a:avLst/>
          </a:prstGeom>
          <a:solidFill>
            <a:schemeClr val="tx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grpSp>
        <p:nvGrpSpPr>
          <p:cNvPr id="7" name="Group 6"/>
          <p:cNvGrpSpPr/>
          <p:nvPr/>
        </p:nvGrpSpPr>
        <p:grpSpPr>
          <a:xfrm>
            <a:off x="284163" y="1577847"/>
            <a:ext cx="8576373" cy="137411"/>
            <a:chOff x="284163" y="1577847"/>
            <a:chExt cx="8576373" cy="137411"/>
          </a:xfrm>
        </p:grpSpPr>
        <p:sp>
          <p:nvSpPr>
            <p:cNvPr id="8" name="Rectangle 7"/>
            <p:cNvSpPr/>
            <p:nvPr/>
          </p:nvSpPr>
          <p:spPr>
            <a:xfrm>
              <a:off x="284163" y="1577847"/>
              <a:ext cx="1600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885174" y="1577847"/>
              <a:ext cx="2743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4626864" y="1577847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1665B-C24A-4702-B522-6A4334602E03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889E0-CAB2-4699-909D-B9A88D47ACBE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1665B-C24A-4702-B522-6A4334602E03}" type="datetimeFigureOut">
              <a:rPr lang="en-US" smtClean="0"/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889E0-CAB2-4699-909D-B9A88D47ACBE}" type="slidenum">
              <a:rPr lang="en-US" smtClean="0"/>
            </a:fld>
            <a:endParaRPr lang="en-US"/>
          </a:p>
        </p:txBody>
      </p:sp>
      <p:grpSp>
        <p:nvGrpSpPr>
          <p:cNvPr id="5" name="Group 4"/>
          <p:cNvGrpSpPr/>
          <p:nvPr/>
        </p:nvGrpSpPr>
        <p:grpSpPr>
          <a:xfrm>
            <a:off x="284163" y="452718"/>
            <a:ext cx="8576373" cy="137411"/>
            <a:chOff x="284163" y="1577847"/>
            <a:chExt cx="8576373" cy="137411"/>
          </a:xfrm>
        </p:grpSpPr>
        <p:sp>
          <p:nvSpPr>
            <p:cNvPr id="6" name="Rectangle 5"/>
            <p:cNvSpPr/>
            <p:nvPr/>
          </p:nvSpPr>
          <p:spPr>
            <a:xfrm>
              <a:off x="284163" y="1577847"/>
              <a:ext cx="1600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</a:p>
          </p:txBody>
        </p:sp>
        <p:sp>
          <p:nvSpPr>
            <p:cNvPr id="7" name="Rectangle 6"/>
            <p:cNvSpPr/>
            <p:nvPr/>
          </p:nvSpPr>
          <p:spPr>
            <a:xfrm>
              <a:off x="1885174" y="1577847"/>
              <a:ext cx="2743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</a:p>
          </p:txBody>
        </p:sp>
        <p:sp>
          <p:nvSpPr>
            <p:cNvPr id="8" name="Rectangle 7"/>
            <p:cNvSpPr/>
            <p:nvPr/>
          </p:nvSpPr>
          <p:spPr>
            <a:xfrm>
              <a:off x="4626864" y="1577847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</a:p>
          </p:txBody>
        </p:sp>
      </p:grp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7" Type="http://schemas.openxmlformats.org/officeDocument/2006/relationships/theme" Target="../theme/theme1.xml"/><Relationship Id="rId16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81503" y="2133600"/>
            <a:ext cx="7076747" cy="3992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Образец текста</a:t>
            </a:r>
            <a:endParaRPr lang="en-US"/>
          </a:p>
          <a:p>
            <a:pPr lvl="1"/>
            <a:r>
              <a:rPr lang="en-US"/>
              <a:t>Второй уровень</a:t>
            </a:r>
            <a:endParaRPr lang="en-US"/>
          </a:p>
          <a:p>
            <a:pPr lvl="2"/>
            <a:r>
              <a:rPr lang="en-US"/>
              <a:t>Третий уровень</a:t>
            </a:r>
            <a:endParaRPr lang="en-US"/>
          </a:p>
          <a:p>
            <a:pPr lvl="3"/>
            <a:r>
              <a:rPr lang="en-US"/>
              <a:t>Четвертый уровень</a:t>
            </a:r>
            <a:endParaRPr lang="en-US"/>
          </a:p>
          <a:p>
            <a:pPr lvl="4"/>
            <a:r>
              <a:rPr lang="en-US"/>
              <a:t>Пятый уровень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794936" y="643703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4251665B-C24A-4702-B522-6A4334602E03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9698" y="6437032"/>
            <a:ext cx="612490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06459" y="167347"/>
            <a:ext cx="630621" cy="359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 b="1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5FD889E0-CAB2-4699-909D-B9A88D47ACBE}" type="slidenum">
              <a:rPr lang="en-US" smtClean="0"/>
            </a:fld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4163" y="630382"/>
            <a:ext cx="8574087" cy="967840"/>
          </a:xfrm>
          <a:prstGeom prst="rect">
            <a:avLst/>
          </a:prstGeom>
          <a:solidFill>
            <a:schemeClr val="tx1">
              <a:lumMod val="85000"/>
              <a:lumOff val="15000"/>
              <a:alpha val="70000"/>
            </a:schemeClr>
          </a:solidFill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Образец заголовка</a:t>
            </a: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</p:sldLayoutIdLst>
  <p:txStyles>
    <p:titleStyle>
      <a:lvl1pPr algn="r" defTabSz="914400" rtl="0" eaLnBrk="1" latinLnBrk="0" hangingPunct="1">
        <a:spcBef>
          <a:spcPct val="0"/>
        </a:spcBef>
        <a:buNone/>
        <a:defRPr sz="42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454025" indent="-454025" algn="l" defTabSz="914400" rtl="0" eaLnBrk="1" latinLnBrk="0" hangingPunct="1">
        <a:spcBef>
          <a:spcPts val="2000"/>
        </a:spcBef>
        <a:buClr>
          <a:schemeClr val="bg1">
            <a:lumMod val="65000"/>
          </a:schemeClr>
        </a:buClr>
        <a:buSzPct val="90000"/>
        <a:buFont typeface="Wingdings" panose="05000000000000000000" pitchFamily="2" charset="2"/>
        <a:buChar char="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914400" indent="-457200" algn="l" defTabSz="914400" rtl="0" eaLnBrk="1" latinLnBrk="0" hangingPunct="1">
        <a:spcBef>
          <a:spcPts val="600"/>
        </a:spcBef>
        <a:buClr>
          <a:schemeClr val="tx1">
            <a:lumMod val="75000"/>
            <a:lumOff val="25000"/>
          </a:schemeClr>
        </a:buClr>
        <a:buSzPct val="90000"/>
        <a:buFont typeface="Wingdings" panose="05000000000000000000" pitchFamily="2" charset="2"/>
        <a:buChar char=""/>
        <a:defRPr sz="22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1260475" indent="-346075" algn="l" defTabSz="914400" rtl="0" eaLnBrk="1" latinLnBrk="0" hangingPunct="1">
        <a:spcBef>
          <a:spcPts val="600"/>
        </a:spcBef>
        <a:buClr>
          <a:schemeClr val="bg1">
            <a:lumMod val="65000"/>
          </a:schemeClr>
        </a:buClr>
        <a:buSzPct val="90000"/>
        <a:buFont typeface="Wingdings" panose="05000000000000000000" pitchFamily="2" charset="2"/>
        <a:buChar char=""/>
        <a:defRPr sz="20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600200" indent="-339725" algn="l" defTabSz="914400" rtl="0" eaLnBrk="1" latinLnBrk="0" hangingPunct="1">
        <a:spcBef>
          <a:spcPts val="600"/>
        </a:spcBef>
        <a:buClr>
          <a:schemeClr val="tx1">
            <a:lumMod val="75000"/>
            <a:lumOff val="25000"/>
          </a:schemeClr>
        </a:buClr>
        <a:buSzPct val="90000"/>
        <a:buFont typeface="Wingdings" panose="05000000000000000000" pitchFamily="2" charset="2"/>
        <a:buChar char="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939925" indent="-332105" algn="l" defTabSz="914400" rtl="0" eaLnBrk="1" latinLnBrk="0" hangingPunct="1">
        <a:spcBef>
          <a:spcPts val="600"/>
        </a:spcBef>
        <a:buClr>
          <a:schemeClr val="bg1">
            <a:lumMod val="65000"/>
          </a:schemeClr>
        </a:buClr>
        <a:buSzPct val="90000"/>
        <a:buFont typeface="Wingdings" panose="05000000000000000000" pitchFamily="2" charset="2"/>
        <a:buChar char="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2291080" indent="-344805" algn="l" defTabSz="914400" rtl="0" eaLnBrk="1" latinLnBrk="0" hangingPunct="1">
        <a:spcBef>
          <a:spcPts val="600"/>
        </a:spcBef>
        <a:buClr>
          <a:schemeClr val="tx1">
            <a:lumMod val="75000"/>
            <a:lumOff val="25000"/>
          </a:schemeClr>
        </a:buClr>
        <a:buSzPct val="90000"/>
        <a:buFont typeface="Wingdings" panose="05000000000000000000" pitchFamily="2" charset="2"/>
        <a:buChar char=""/>
        <a:defRPr lang="en-US" sz="1800" kern="1200" dirty="0" smtClean="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6pPr>
      <a:lvl7pPr marL="2625725" indent="-344805" algn="l" defTabSz="914400" rtl="0" eaLnBrk="1" latinLnBrk="0" hangingPunct="1">
        <a:spcBef>
          <a:spcPts val="600"/>
        </a:spcBef>
        <a:buClr>
          <a:schemeClr val="bg1">
            <a:lumMod val="65000"/>
          </a:schemeClr>
        </a:buClr>
        <a:buSzPct val="90000"/>
        <a:buFont typeface="Wingdings" panose="05000000000000000000" pitchFamily="2" charset="2"/>
        <a:buChar char=""/>
        <a:defRPr lang="en-US" sz="1800" kern="1200" dirty="0" smtClean="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7pPr>
      <a:lvl8pPr marL="2970530" indent="-344805" algn="l" defTabSz="914400" rtl="0" eaLnBrk="1" latinLnBrk="0" hangingPunct="1">
        <a:spcBef>
          <a:spcPts val="600"/>
        </a:spcBef>
        <a:buClr>
          <a:schemeClr val="tx1">
            <a:lumMod val="75000"/>
            <a:lumOff val="25000"/>
          </a:schemeClr>
        </a:buClr>
        <a:buSzPct val="90000"/>
        <a:buFont typeface="Wingdings" panose="05000000000000000000" pitchFamily="2" charset="2"/>
        <a:buChar char=""/>
        <a:defRPr lang="en-US" sz="1800" kern="1200" dirty="0" smtClean="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8pPr>
      <a:lvl9pPr marL="3313430" indent="-344805" algn="l" defTabSz="914400" rtl="0" eaLnBrk="1" latinLnBrk="0" hangingPunct="1">
        <a:spcBef>
          <a:spcPts val="600"/>
        </a:spcBef>
        <a:buClr>
          <a:schemeClr val="bg1">
            <a:lumMod val="65000"/>
          </a:schemeClr>
        </a:buClr>
        <a:buSzPct val="90000"/>
        <a:buFont typeface="Wingdings" panose="05000000000000000000" pitchFamily="2" charset="2"/>
        <a:buChar char=""/>
        <a:defRPr lang="en-US" sz="1800" kern="1200" dirty="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6.png"/><Relationship Id="rId1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.wmf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9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1.jpeg"/><Relationship Id="rId1" Type="http://schemas.openxmlformats.org/officeDocument/2006/relationships/image" Target="../media/image10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2.jpe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.tiff"/><Relationship Id="rId1" Type="http://schemas.openxmlformats.org/officeDocument/2006/relationships/image" Target="../media/image2.tif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.tiff"/><Relationship Id="rId1" Type="http://schemas.openxmlformats.org/officeDocument/2006/relationships/image" Target="../media/image2.tiff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wm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ctrTitle"/>
          </p:nvPr>
        </p:nvSpPr>
        <p:spPr>
          <a:xfrm>
            <a:off x="0" y="2681749"/>
            <a:ext cx="9144000" cy="1858308"/>
          </a:xfrm>
        </p:spPr>
        <p:txBody>
          <a:bodyPr>
            <a:noAutofit/>
          </a:bodyPr>
          <a:lstStyle/>
          <a:p>
            <a:pPr algn="ctr">
              <a:lnSpc>
                <a:spcPct val="150000"/>
              </a:lnSpc>
              <a:spcBef>
                <a:spcPts val="0"/>
              </a:spcBef>
            </a:pPr>
            <a:r>
              <a:rPr lang="en-US" altLang="en-US" sz="2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cs typeface="+mn-lt"/>
              </a:rPr>
              <a:t>Мотивация учения </a:t>
            </a:r>
            <a:br>
              <a:rPr lang="en-US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cs typeface="+mn-lt"/>
              </a:rPr>
            </a:br>
            <a:r>
              <a:rPr lang="en-US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cs typeface="+mn-lt"/>
              </a:rPr>
              <a:t>в разных возрастах и при разных формах обучения: </a:t>
            </a:r>
            <a:br>
              <a:rPr lang="en-US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cs typeface="+mn-lt"/>
              </a:rPr>
            </a:br>
            <a:r>
              <a:rPr lang="en-US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cs typeface="+mn-lt"/>
              </a:rPr>
              <a:t>от чего зависит </a:t>
            </a:r>
            <a:r>
              <a:rPr lang="en-US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cs typeface="+mn-lt"/>
              </a:rPr>
              <a:t>устойчивость и содержание </a:t>
            </a:r>
            <a:br>
              <a:rPr lang="en-US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cs typeface="+mn-lt"/>
              </a:rPr>
            </a:br>
            <a:r>
              <a:rPr lang="en-US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cs typeface="+mn-lt"/>
              </a:rPr>
              <a:t>приобретенных знаний и умений</a:t>
            </a:r>
            <a:endParaRPr lang="en-US" altLang="en-US" sz="2000" b="1" dirty="0">
              <a:solidFill>
                <a:schemeClr val="tx1">
                  <a:lumMod val="85000"/>
                  <a:lumOff val="15000"/>
                </a:schemeClr>
              </a:solidFill>
              <a:latin typeface="+mn-lt"/>
              <a:cs typeface="+mn-lt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166532" y="1997243"/>
            <a:ext cx="6402919" cy="484632"/>
          </a:xfrm>
        </p:spPr>
        <p:txBody>
          <a:bodyPr>
            <a:noAutofit/>
          </a:bodyPr>
          <a:lstStyle/>
          <a:p>
            <a:r>
              <a:rPr lang="ru-RU" sz="28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endParaRPr lang="ru-RU" sz="2800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4" name="Содержимое 2"/>
          <p:cNvSpPr txBox="1"/>
          <p:nvPr/>
        </p:nvSpPr>
        <p:spPr>
          <a:xfrm>
            <a:off x="3466077" y="4808891"/>
            <a:ext cx="5215467" cy="130386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bg1">
                  <a:lumMod val="65000"/>
                </a:schemeClr>
              </a:buClr>
              <a:buSzPct val="90000"/>
              <a:buFont typeface="Wingdings" panose="05000000000000000000" pitchFamily="2" charset="2"/>
              <a:buNone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ts val="600"/>
              </a:spcBef>
              <a:buClr>
                <a:schemeClr val="tx1">
                  <a:lumMod val="75000"/>
                  <a:lumOff val="25000"/>
                </a:schemeClr>
              </a:buClr>
              <a:buSzPct val="90000"/>
              <a:buFont typeface="Wingdings" panose="05000000000000000000" pitchFamily="2" charset="2"/>
              <a:buNone/>
              <a:defRPr sz="2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ts val="600"/>
              </a:spcBef>
              <a:buClr>
                <a:schemeClr val="bg1">
                  <a:lumMod val="65000"/>
                </a:schemeClr>
              </a:buClr>
              <a:buSzPct val="90000"/>
              <a:buFont typeface="Wingdings" panose="05000000000000000000" pitchFamily="2" charset="2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ts val="600"/>
              </a:spcBef>
              <a:buClr>
                <a:schemeClr val="tx1">
                  <a:lumMod val="75000"/>
                  <a:lumOff val="25000"/>
                </a:schemeClr>
              </a:buClr>
              <a:buSzPct val="90000"/>
              <a:buFont typeface="Wingdings" panose="05000000000000000000" pitchFamily="2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ts val="600"/>
              </a:spcBef>
              <a:buClr>
                <a:schemeClr val="bg1">
                  <a:lumMod val="65000"/>
                </a:schemeClr>
              </a:buClr>
              <a:buSzPct val="90000"/>
              <a:buFont typeface="Wingdings" panose="05000000000000000000" pitchFamily="2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ts val="600"/>
              </a:spcBef>
              <a:buClr>
                <a:schemeClr val="tx1">
                  <a:lumMod val="75000"/>
                  <a:lumOff val="25000"/>
                </a:schemeClr>
              </a:buClr>
              <a:buSzPct val="90000"/>
              <a:buFont typeface="Wingdings" panose="05000000000000000000" pitchFamily="2" charset="2"/>
              <a:buNone/>
              <a:defRPr lang="en-US"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ts val="600"/>
              </a:spcBef>
              <a:buClr>
                <a:schemeClr val="bg1">
                  <a:lumMod val="65000"/>
                </a:schemeClr>
              </a:buClr>
              <a:buSzPct val="90000"/>
              <a:buFont typeface="Wingdings" panose="05000000000000000000" pitchFamily="2" charset="2"/>
              <a:buNone/>
              <a:defRPr lang="en-US"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ts val="600"/>
              </a:spcBef>
              <a:buClr>
                <a:schemeClr val="tx1">
                  <a:lumMod val="75000"/>
                  <a:lumOff val="25000"/>
                </a:schemeClr>
              </a:buClr>
              <a:buSzPct val="90000"/>
              <a:buFont typeface="Wingdings" panose="05000000000000000000" pitchFamily="2" charset="2"/>
              <a:buNone/>
              <a:defRPr lang="en-US"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ts val="600"/>
              </a:spcBef>
              <a:buClr>
                <a:schemeClr val="bg1">
                  <a:lumMod val="65000"/>
                </a:schemeClr>
              </a:buClr>
              <a:buSzPct val="90000"/>
              <a:buFont typeface="Wingdings" panose="05000000000000000000" pitchFamily="2" charset="2"/>
              <a:buNone/>
              <a:defRPr lang="en-US"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ru-RU" sz="2400" i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Татьяна Котова</a:t>
            </a: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, </a:t>
            </a:r>
            <a:r>
              <a:rPr lang="ru-RU" sz="24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к.п.н</a:t>
            </a:r>
            <a:r>
              <a:rPr lang="ru-RU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.</a:t>
            </a: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,</a:t>
            </a:r>
            <a:r>
              <a:rPr lang="ru-RU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доцент</a:t>
            </a:r>
            <a:endParaRPr lang="ru-RU" sz="2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algn="r"/>
            <a:r>
              <a:rPr lang="ru-RU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ф-т Психологии</a:t>
            </a: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, </a:t>
            </a:r>
            <a:endParaRPr lang="ru-RU" sz="2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algn="r"/>
            <a:r>
              <a:rPr lang="ru-RU" sz="24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ИОН РАНХиГС</a:t>
            </a: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, </a:t>
            </a:r>
            <a:r>
              <a:rPr lang="ru-RU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Москва</a:t>
            </a:r>
            <a:endParaRPr lang="en-US" sz="2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algn="r"/>
            <a:endParaRPr lang="ru-RU" sz="20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algn="r"/>
            <a:endParaRPr lang="en-US" sz="20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endParaRPr lang="en-US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endParaRPr lang="en-US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5" name="Picture 3" descr="C:\Users\Дом\Dropbox\К конференциям и публикациям с Таней\logo\dodo2.png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500816" y="641402"/>
            <a:ext cx="954919" cy="949441"/>
          </a:xfrm>
          <a:prstGeom prst="rect">
            <a:avLst/>
          </a:prstGeom>
        </p:spPr>
      </p:pic>
      <p:sp>
        <p:nvSpPr>
          <p:cNvPr id="8" name="Содержимое 2"/>
          <p:cNvSpPr txBox="1"/>
          <p:nvPr/>
        </p:nvSpPr>
        <p:spPr>
          <a:xfrm>
            <a:off x="1523996" y="303972"/>
            <a:ext cx="4843995" cy="1493144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bg1">
                  <a:lumMod val="65000"/>
                </a:schemeClr>
              </a:buClr>
              <a:buSzPct val="90000"/>
              <a:buFont typeface="Wingdings" panose="05000000000000000000" pitchFamily="2" charset="2"/>
              <a:buNone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ts val="600"/>
              </a:spcBef>
              <a:buClr>
                <a:schemeClr val="tx1">
                  <a:lumMod val="75000"/>
                  <a:lumOff val="25000"/>
                </a:schemeClr>
              </a:buClr>
              <a:buSzPct val="90000"/>
              <a:buFont typeface="Wingdings" panose="05000000000000000000" pitchFamily="2" charset="2"/>
              <a:buNone/>
              <a:defRPr sz="2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ts val="600"/>
              </a:spcBef>
              <a:buClr>
                <a:schemeClr val="bg1">
                  <a:lumMod val="65000"/>
                </a:schemeClr>
              </a:buClr>
              <a:buSzPct val="90000"/>
              <a:buFont typeface="Wingdings" panose="05000000000000000000" pitchFamily="2" charset="2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ts val="600"/>
              </a:spcBef>
              <a:buClr>
                <a:schemeClr val="tx1">
                  <a:lumMod val="75000"/>
                  <a:lumOff val="25000"/>
                </a:schemeClr>
              </a:buClr>
              <a:buSzPct val="90000"/>
              <a:buFont typeface="Wingdings" panose="05000000000000000000" pitchFamily="2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ts val="600"/>
              </a:spcBef>
              <a:buClr>
                <a:schemeClr val="bg1">
                  <a:lumMod val="65000"/>
                </a:schemeClr>
              </a:buClr>
              <a:buSzPct val="90000"/>
              <a:buFont typeface="Wingdings" panose="05000000000000000000" pitchFamily="2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ts val="600"/>
              </a:spcBef>
              <a:buClr>
                <a:schemeClr val="tx1">
                  <a:lumMod val="75000"/>
                  <a:lumOff val="25000"/>
                </a:schemeClr>
              </a:buClr>
              <a:buSzPct val="90000"/>
              <a:buFont typeface="Wingdings" panose="05000000000000000000" pitchFamily="2" charset="2"/>
              <a:buNone/>
              <a:defRPr lang="en-US"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ts val="600"/>
              </a:spcBef>
              <a:buClr>
                <a:schemeClr val="bg1">
                  <a:lumMod val="65000"/>
                </a:schemeClr>
              </a:buClr>
              <a:buSzPct val="90000"/>
              <a:buFont typeface="Wingdings" panose="05000000000000000000" pitchFamily="2" charset="2"/>
              <a:buNone/>
              <a:defRPr lang="en-US"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ts val="600"/>
              </a:spcBef>
              <a:buClr>
                <a:schemeClr val="tx1">
                  <a:lumMod val="75000"/>
                  <a:lumOff val="25000"/>
                </a:schemeClr>
              </a:buClr>
              <a:buSzPct val="90000"/>
              <a:buFont typeface="Wingdings" panose="05000000000000000000" pitchFamily="2" charset="2"/>
              <a:buNone/>
              <a:defRPr lang="en-US"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ts val="600"/>
              </a:spcBef>
              <a:buClr>
                <a:schemeClr val="bg1">
                  <a:lumMod val="65000"/>
                </a:schemeClr>
              </a:buClr>
              <a:buSzPct val="90000"/>
              <a:buFont typeface="Wingdings" panose="05000000000000000000" pitchFamily="2" charset="2"/>
              <a:buNone/>
              <a:defRPr lang="en-US"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endParaRPr lang="en-US" sz="2400" dirty="0"/>
          </a:p>
          <a:p>
            <a:r>
              <a:rPr lang="ru-RU" sz="2600" dirty="0" err="1"/>
              <a:t>Research</a:t>
            </a:r>
            <a:r>
              <a:rPr lang="ru-RU" sz="2600" dirty="0"/>
              <a:t> </a:t>
            </a:r>
            <a:r>
              <a:rPr lang="ru-RU" sz="2600" dirty="0" err="1"/>
              <a:t>Group</a:t>
            </a:r>
            <a:r>
              <a:rPr lang="ru-RU" sz="2600" dirty="0"/>
              <a:t> </a:t>
            </a:r>
            <a:r>
              <a:rPr lang="ru-RU" sz="2600" dirty="0" err="1"/>
              <a:t>for</a:t>
            </a:r>
            <a:r>
              <a:rPr lang="ru-RU" sz="2600" dirty="0"/>
              <a:t> </a:t>
            </a:r>
            <a:r>
              <a:rPr lang="ru-RU" sz="2600" dirty="0" err="1"/>
              <a:t>Concept</a:t>
            </a:r>
            <a:r>
              <a:rPr lang="ru-RU" sz="2600" dirty="0"/>
              <a:t> </a:t>
            </a:r>
            <a:endParaRPr lang="en-US" sz="2600" dirty="0"/>
          </a:p>
          <a:p>
            <a:r>
              <a:rPr lang="ru-RU" sz="2600" dirty="0" err="1"/>
              <a:t>and</a:t>
            </a:r>
            <a:r>
              <a:rPr lang="ru-RU" sz="2600" dirty="0"/>
              <a:t> </a:t>
            </a:r>
            <a:r>
              <a:rPr lang="ru-RU" sz="2600" dirty="0" err="1"/>
              <a:t>Cognitive</a:t>
            </a:r>
            <a:r>
              <a:rPr lang="ru-RU" sz="2600" dirty="0"/>
              <a:t> </a:t>
            </a:r>
            <a:r>
              <a:rPr lang="ru-RU" sz="2600" dirty="0" err="1"/>
              <a:t>Development</a:t>
            </a:r>
            <a:endParaRPr lang="en-US" sz="2600" dirty="0"/>
          </a:p>
          <a:p>
            <a:endParaRPr lang="ru-RU" sz="1200" dirty="0"/>
          </a:p>
          <a:p>
            <a:r>
              <a:rPr lang="en-US" sz="1900" dirty="0"/>
              <a:t>www.cogdevelopment.com</a:t>
            </a:r>
            <a:endParaRPr lang="en-US" sz="1900" dirty="0"/>
          </a:p>
          <a:p>
            <a:endParaRPr lang="en-US" sz="1900" dirty="0"/>
          </a:p>
          <a:p>
            <a:endParaRPr lang="en-US" sz="19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3210" y="600075"/>
            <a:ext cx="8567420" cy="855980"/>
          </a:xfrm>
        </p:spPr>
        <p:txBody>
          <a:bodyPr>
            <a:noAutofit/>
          </a:bodyPr>
          <a:lstStyle/>
          <a:p>
            <a:r>
              <a:rPr lang="ru-RU" altLang="en-US" sz="3200">
                <a:sym typeface="+mn-ea"/>
              </a:rPr>
              <a:t>Младенчество. 0 - 1 год</a:t>
            </a:r>
            <a:endParaRPr lang="ru-RU" sz="3200" dirty="0"/>
          </a:p>
        </p:txBody>
      </p:sp>
      <p:sp>
        <p:nvSpPr>
          <p:cNvPr id="4" name="Text Box 3"/>
          <p:cNvSpPr txBox="1"/>
          <p:nvPr/>
        </p:nvSpPr>
        <p:spPr>
          <a:xfrm>
            <a:off x="283210" y="1897380"/>
            <a:ext cx="8567420" cy="2199640"/>
          </a:xfrm>
          <a:prstGeom prst="rect">
            <a:avLst/>
          </a:prstGeom>
        </p:spPr>
        <p:txBody>
          <a:bodyPr wrap="square">
            <a:spAutoFit/>
          </a:bodyPr>
          <a:p>
            <a:pPr fontAlgn="base">
              <a:spcBef>
                <a:spcPts val="1000"/>
              </a:spcBef>
              <a:spcAft>
                <a:spcPct val="0"/>
              </a:spcAft>
            </a:pPr>
            <a:r>
              <a:rPr lang="ru-RU" sz="1600" b="0" i="0">
                <a:solidFill>
                  <a:srgbClr val="000000"/>
                </a:solidFill>
                <a:latin typeface="Calibri"/>
                <a:ea typeface="Calibri"/>
              </a:rPr>
              <a:t>Р</a:t>
            </a:r>
            <a:r>
              <a:rPr sz="1600" b="0" i="0">
                <a:solidFill>
                  <a:srgbClr val="000000"/>
                </a:solidFill>
                <a:latin typeface="Calibri"/>
                <a:ea typeface="Calibri"/>
              </a:rPr>
              <a:t>епрезентация эмоций </a:t>
            </a:r>
            <a:r>
              <a:rPr lang="ru-RU" sz="1600" b="0" i="0">
                <a:solidFill>
                  <a:srgbClr val="000000"/>
                </a:solidFill>
                <a:latin typeface="Calibri"/>
                <a:ea typeface="Calibri"/>
              </a:rPr>
              <a:t>-</a:t>
            </a:r>
            <a:r>
              <a:rPr sz="1600" b="0" i="0">
                <a:solidFill>
                  <a:srgbClr val="000000"/>
                </a:solidFill>
                <a:latin typeface="Calibri"/>
                <a:ea typeface="Calibri"/>
              </a:rPr>
              <a:t> способность испытывать эмоцию, когда для нее нет триггера, </a:t>
            </a:r>
            <a:r>
              <a:rPr sz="1600" b="0" i="0" u="sng">
                <a:solidFill>
                  <a:srgbClr val="000000"/>
                </a:solidFill>
                <a:latin typeface="Calibri"/>
                <a:ea typeface="Calibri"/>
              </a:rPr>
              <a:t>обобщение эмоционального опыта</a:t>
            </a:r>
            <a:r>
              <a:rPr sz="1600" b="0" i="0">
                <a:solidFill>
                  <a:srgbClr val="000000"/>
                </a:solidFill>
                <a:latin typeface="Calibri"/>
                <a:ea typeface="Calibri"/>
              </a:rPr>
              <a:t> в схожих ситуация</a:t>
            </a:r>
            <a:r>
              <a:rPr lang="ru-RU" sz="1600" b="0" i="0">
                <a:solidFill>
                  <a:srgbClr val="000000"/>
                </a:solidFill>
                <a:latin typeface="Calibri"/>
                <a:ea typeface="Calibri"/>
              </a:rPr>
              <a:t>.</a:t>
            </a:r>
            <a:endParaRPr sz="1600" b="0" i="0">
              <a:solidFill>
                <a:srgbClr val="000000"/>
              </a:solidFill>
              <a:latin typeface="Calibri"/>
              <a:ea typeface="Calibri"/>
            </a:endParaRPr>
          </a:p>
          <a:p>
            <a:pPr fontAlgn="base">
              <a:spcBef>
                <a:spcPts val="1000"/>
              </a:spcBef>
              <a:spcAft>
                <a:spcPct val="0"/>
              </a:spcAft>
            </a:pPr>
            <a:r>
              <a:rPr lang="ru-RU" sz="1600" b="0" i="0">
                <a:solidFill>
                  <a:srgbClr val="000000"/>
                </a:solidFill>
                <a:latin typeface="Calibri"/>
                <a:ea typeface="Calibri"/>
              </a:rPr>
              <a:t>Э</a:t>
            </a:r>
            <a:r>
              <a:rPr sz="1600" b="0" i="0">
                <a:solidFill>
                  <a:srgbClr val="000000"/>
                </a:solidFill>
                <a:latin typeface="Calibri"/>
                <a:ea typeface="Calibri"/>
              </a:rPr>
              <a:t>моциональная реакция</a:t>
            </a:r>
            <a:r>
              <a:rPr lang="ru-RU" sz="1600" b="0" i="0">
                <a:solidFill>
                  <a:srgbClr val="000000"/>
                </a:solidFill>
                <a:latin typeface="Calibri"/>
                <a:ea typeface="Calibri"/>
              </a:rPr>
              <a:t>, демонстрируемая</a:t>
            </a:r>
            <a:r>
              <a:rPr sz="1600" b="0" i="0">
                <a:solidFill>
                  <a:srgbClr val="000000"/>
                </a:solidFill>
                <a:latin typeface="Calibri"/>
                <a:ea typeface="Calibri"/>
              </a:rPr>
              <a:t> родител</a:t>
            </a:r>
            <a:r>
              <a:rPr lang="ru-RU" sz="1600" b="0" i="0">
                <a:solidFill>
                  <a:srgbClr val="000000"/>
                </a:solidFill>
                <a:latin typeface="Calibri"/>
                <a:ea typeface="Calibri"/>
              </a:rPr>
              <a:t>ем, </a:t>
            </a:r>
            <a:r>
              <a:rPr sz="1600" b="0" i="0">
                <a:solidFill>
                  <a:srgbClr val="000000"/>
                </a:solidFill>
                <a:latin typeface="Calibri"/>
                <a:ea typeface="Calibri"/>
              </a:rPr>
              <a:t>воспринимается ребенком как свойство объекта в поле культуры, как его значение (Gergely, Csibra, 2006), </a:t>
            </a:r>
            <a:endParaRPr sz="1600" b="0" i="0">
              <a:solidFill>
                <a:srgbClr val="000000"/>
              </a:solidFill>
              <a:latin typeface="Calibri"/>
              <a:ea typeface="Calibri"/>
            </a:endParaRPr>
          </a:p>
          <a:p>
            <a:pPr fontAlgn="base">
              <a:spcBef>
                <a:spcPts val="1000"/>
              </a:spcBef>
              <a:spcAft>
                <a:spcPct val="0"/>
              </a:spcAft>
            </a:pPr>
            <a:r>
              <a:rPr sz="1600" b="0" i="0">
                <a:solidFill>
                  <a:srgbClr val="000000"/>
                </a:solidFill>
                <a:latin typeface="Calibri"/>
                <a:ea typeface="Calibri"/>
              </a:rPr>
              <a:t>но </a:t>
            </a:r>
            <a:r>
              <a:rPr lang="ru-RU" sz="1600" b="0" i="0">
                <a:solidFill>
                  <a:srgbClr val="000000"/>
                </a:solidFill>
                <a:latin typeface="Calibri"/>
                <a:ea typeface="Calibri"/>
              </a:rPr>
              <a:t>для этого нужно, чтобы</a:t>
            </a:r>
            <a:r>
              <a:rPr sz="1600" b="0" i="0">
                <a:solidFill>
                  <a:srgbClr val="000000"/>
                </a:solidFill>
                <a:latin typeface="Calibri"/>
                <a:ea typeface="Calibri"/>
              </a:rPr>
              <a:t> эмоциональные реакции родителя, адресуемые ребенку, </a:t>
            </a:r>
            <a:r>
              <a:rPr lang="ru-RU" sz="1600" b="0" i="0">
                <a:solidFill>
                  <a:srgbClr val="000000"/>
                </a:solidFill>
                <a:latin typeface="Calibri"/>
                <a:ea typeface="Calibri"/>
              </a:rPr>
              <a:t>были</a:t>
            </a:r>
            <a:r>
              <a:rPr sz="1600" b="0" i="0">
                <a:solidFill>
                  <a:srgbClr val="000000"/>
                </a:solidFill>
                <a:latin typeface="Calibri"/>
                <a:ea typeface="Calibri"/>
              </a:rPr>
              <a:t> </a:t>
            </a:r>
            <a:r>
              <a:rPr sz="1600" b="0" i="0" u="sng">
                <a:solidFill>
                  <a:srgbClr val="000000"/>
                </a:solidFill>
                <a:latin typeface="Calibri"/>
                <a:ea typeface="Calibri"/>
              </a:rPr>
              <a:t>согласованы с </a:t>
            </a:r>
            <a:r>
              <a:rPr lang="ru-RU" sz="1600" b="0" i="0" u="sng">
                <a:solidFill>
                  <a:srgbClr val="000000"/>
                </a:solidFill>
                <a:latin typeface="Calibri"/>
                <a:ea typeface="Calibri"/>
              </a:rPr>
              <a:t>пережива</a:t>
            </a:r>
            <a:r>
              <a:rPr sz="1600" b="0" i="0" u="sng">
                <a:solidFill>
                  <a:srgbClr val="000000"/>
                </a:solidFill>
                <a:latin typeface="Calibri"/>
                <a:ea typeface="Calibri"/>
              </a:rPr>
              <a:t>ниями ребенка</a:t>
            </a:r>
            <a:r>
              <a:rPr sz="1600" b="0" i="0">
                <a:solidFill>
                  <a:srgbClr val="000000"/>
                </a:solidFill>
                <a:latin typeface="Calibri"/>
                <a:ea typeface="Calibri"/>
              </a:rPr>
              <a:t> (Gergely, Unoka, 2008)</a:t>
            </a:r>
            <a:r>
              <a:rPr lang="ru-RU" sz="1600" b="0" i="0">
                <a:solidFill>
                  <a:srgbClr val="000000"/>
                </a:solidFill>
                <a:latin typeface="Calibri"/>
                <a:ea typeface="Calibri"/>
              </a:rPr>
              <a:t> </a:t>
            </a:r>
            <a:endParaRPr lang="ru-RU" sz="1600" b="0" i="0">
              <a:solidFill>
                <a:srgbClr val="000000"/>
              </a:solidFill>
              <a:latin typeface="Calibri"/>
              <a:ea typeface="Calibri"/>
            </a:endParaRPr>
          </a:p>
          <a:p>
            <a:pPr fontAlgn="base">
              <a:spcBef>
                <a:spcPts val="1000"/>
              </a:spcBef>
              <a:spcAft>
                <a:spcPct val="0"/>
              </a:spcAft>
            </a:pPr>
            <a:r>
              <a:rPr lang="ru-RU" sz="1600" b="0" i="0">
                <a:solidFill>
                  <a:srgbClr val="000000"/>
                </a:solidFill>
                <a:latin typeface="Calibri"/>
                <a:ea typeface="Calibri"/>
              </a:rPr>
              <a:t>- то есть, это происходит при формировании надежной привязанности.</a:t>
            </a:r>
            <a:endParaRPr lang="ru-RU" sz="1600" b="0" i="0">
              <a:solidFill>
                <a:srgbClr val="000000"/>
              </a:solidFill>
              <a:latin typeface="Calibri"/>
              <a:ea typeface="Calibri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3210" y="600075"/>
            <a:ext cx="8567420" cy="855980"/>
          </a:xfrm>
        </p:spPr>
        <p:txBody>
          <a:bodyPr>
            <a:noAutofit/>
          </a:bodyPr>
          <a:lstStyle/>
          <a:p>
            <a:r>
              <a:rPr lang="ru-RU" altLang="en-US" sz="2800">
                <a:sym typeface="+mn-ea"/>
              </a:rPr>
              <a:t>Младенчество. 0 - 1 год</a:t>
            </a:r>
            <a:endParaRPr lang="ru-RU" altLang="en-US" sz="2800" dirty="0">
              <a:sym typeface="+mn-ea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638550" y="3429000"/>
            <a:ext cx="5067300" cy="2743200"/>
          </a:xfrm>
          <a:prstGeom prst="rect">
            <a:avLst/>
          </a:prstGeom>
        </p:spPr>
      </p:pic>
      <p:sp>
        <p:nvSpPr>
          <p:cNvPr id="8" name="Text Box 7"/>
          <p:cNvSpPr txBox="1"/>
          <p:nvPr/>
        </p:nvSpPr>
        <p:spPr>
          <a:xfrm>
            <a:off x="283845" y="4070985"/>
            <a:ext cx="3359150" cy="2553335"/>
          </a:xfrm>
          <a:prstGeom prst="rect">
            <a:avLst/>
          </a:prstGeom>
        </p:spPr>
        <p:txBody>
          <a:bodyPr wrap="square">
            <a:spAutoFit/>
          </a:bodyPr>
          <a:p>
            <a:pPr fontAlgn="base"/>
            <a:r>
              <a:rPr sz="1600" b="0" i="0">
                <a:solidFill>
                  <a:srgbClr val="000000"/>
                </a:solidFill>
                <a:latin typeface="Arial" panose="020B0704020202020204"/>
                <a:ea typeface="Arial" panose="020B0704020202020204"/>
              </a:rPr>
              <a:t>В 12-16 мес дети опираются на</a:t>
            </a:r>
            <a:endParaRPr sz="1600" b="0" i="0">
              <a:solidFill>
                <a:srgbClr val="000000"/>
              </a:solidFill>
              <a:latin typeface="Arial" panose="020B0704020202020204"/>
              <a:ea typeface="Arial" panose="020B0704020202020204"/>
            </a:endParaRPr>
          </a:p>
          <a:p>
            <a:pPr fontAlgn="base"/>
            <a:endParaRPr sz="1600" b="0" i="0">
              <a:solidFill>
                <a:srgbClr val="000000"/>
              </a:solidFill>
              <a:latin typeface="Arial" panose="020B0704020202020204"/>
              <a:ea typeface="Arial" panose="020B0704020202020204"/>
            </a:endParaRPr>
          </a:p>
          <a:p>
            <a:pPr fontAlgn="base"/>
            <a:r>
              <a:rPr sz="1600" b="0" i="0">
                <a:solidFill>
                  <a:srgbClr val="000000"/>
                </a:solidFill>
                <a:latin typeface="Arial" panose="020B0704020202020204"/>
                <a:ea typeface="Arial" panose="020B0704020202020204"/>
              </a:rPr>
              <a:t> социально-референтную оценку при формировании своего </a:t>
            </a:r>
            <a:endParaRPr sz="1600" b="0" i="0">
              <a:solidFill>
                <a:srgbClr val="000000"/>
              </a:solidFill>
              <a:latin typeface="Arial" panose="020B0704020202020204"/>
              <a:ea typeface="Arial" panose="020B0704020202020204"/>
            </a:endParaRPr>
          </a:p>
          <a:p>
            <a:pPr fontAlgn="base"/>
            <a:endParaRPr sz="1600" b="0" i="0">
              <a:solidFill>
                <a:srgbClr val="000000"/>
              </a:solidFill>
              <a:latin typeface="Arial" panose="020B0704020202020204"/>
              <a:ea typeface="Arial" panose="020B0704020202020204"/>
            </a:endParaRPr>
          </a:p>
          <a:p>
            <a:pPr fontAlgn="base"/>
            <a:r>
              <a:rPr sz="1600" b="0" i="1">
                <a:solidFill>
                  <a:srgbClr val="000000"/>
                </a:solidFill>
                <a:latin typeface="Arial" panose="020B0704020202020204"/>
                <a:ea typeface="Arial" panose="020B0704020202020204"/>
              </a:rPr>
              <a:t>последующего</a:t>
            </a:r>
            <a:r>
              <a:rPr sz="1600" b="0" i="0">
                <a:solidFill>
                  <a:srgbClr val="000000"/>
                </a:solidFill>
                <a:latin typeface="Arial" panose="020B0704020202020204"/>
                <a:ea typeface="Arial" panose="020B0704020202020204"/>
              </a:rPr>
              <a:t> эмоционального отношения к объектам </a:t>
            </a:r>
            <a:endParaRPr sz="1600" b="0" i="0">
              <a:solidFill>
                <a:srgbClr val="000000"/>
              </a:solidFill>
              <a:latin typeface="Arial" panose="020B0704020202020204"/>
              <a:ea typeface="Arial" panose="020B0704020202020204"/>
            </a:endParaRPr>
          </a:p>
          <a:p>
            <a:pPr fontAlgn="base"/>
            <a:endParaRPr sz="1600" b="0" i="0">
              <a:solidFill>
                <a:srgbClr val="000000"/>
              </a:solidFill>
              <a:latin typeface="Arial" panose="020B0704020202020204"/>
              <a:ea typeface="Arial" panose="020B0704020202020204"/>
            </a:endParaRPr>
          </a:p>
          <a:p>
            <a:pPr fontAlgn="base"/>
            <a:r>
              <a:rPr sz="1600" b="0" i="0">
                <a:solidFill>
                  <a:srgbClr val="000000"/>
                </a:solidFill>
                <a:latin typeface="Arial" panose="020B0704020202020204"/>
                <a:ea typeface="Arial" panose="020B0704020202020204"/>
              </a:rPr>
              <a:t>(Hornik, Risenhoover, &amp; Gunnar, 1987; Kotova, Kotov, 2014).</a:t>
            </a:r>
            <a:endParaRPr sz="1600" b="0" i="0">
              <a:solidFill>
                <a:srgbClr val="000000"/>
              </a:solidFill>
              <a:latin typeface="Arial" panose="020B0704020202020204"/>
              <a:ea typeface="Arial" panose="020B0704020202020204"/>
            </a:endParaRPr>
          </a:p>
        </p:txBody>
      </p:sp>
      <p:sp>
        <p:nvSpPr>
          <p:cNvPr id="9" name="Text Box 8"/>
          <p:cNvSpPr txBox="1"/>
          <p:nvPr/>
        </p:nvSpPr>
        <p:spPr>
          <a:xfrm>
            <a:off x="3783965" y="1944370"/>
            <a:ext cx="5066665" cy="1484630"/>
          </a:xfrm>
          <a:prstGeom prst="rect">
            <a:avLst/>
          </a:prstGeom>
        </p:spPr>
        <p:txBody>
          <a:bodyPr wrap="square">
            <a:noAutofit/>
          </a:bodyPr>
          <a:p>
            <a:pPr fontAlgn="base">
              <a:lnSpc>
                <a:spcPct val="70000"/>
              </a:lnSpc>
              <a:spcBef>
                <a:spcPts val="1000"/>
              </a:spcBef>
              <a:spcAft>
                <a:spcPct val="0"/>
              </a:spcAft>
            </a:pPr>
            <a:r>
              <a:rPr sz="1600" b="0" i="0">
                <a:solidFill>
                  <a:srgbClr val="000000"/>
                </a:solidFill>
                <a:latin typeface="Arial" panose="020B0704020202020204"/>
                <a:ea typeface="Arial" panose="020B0704020202020204"/>
              </a:rPr>
              <a:t>6-14 месяцев.</a:t>
            </a:r>
            <a:endParaRPr sz="1600" b="0" i="0">
              <a:solidFill>
                <a:srgbClr val="000000"/>
              </a:solidFill>
              <a:latin typeface="Arial" panose="020B0704020202020204"/>
              <a:ea typeface="Arial" panose="020B0704020202020204"/>
            </a:endParaRPr>
          </a:p>
          <a:p>
            <a:pPr fontAlgn="base">
              <a:lnSpc>
                <a:spcPct val="70000"/>
              </a:lnSpc>
              <a:spcBef>
                <a:spcPts val="1000"/>
              </a:spcBef>
              <a:spcAft>
                <a:spcPct val="0"/>
              </a:spcAft>
            </a:pPr>
            <a:r>
              <a:rPr lang="ru-RU" sz="1600" b="0" i="0">
                <a:solidFill>
                  <a:srgbClr val="000000"/>
                </a:solidFill>
                <a:latin typeface="Arial" panose="020B0704020202020204"/>
                <a:ea typeface="Arial" panose="020B0704020202020204"/>
              </a:rPr>
              <a:t>социально-референтная оценка</a:t>
            </a:r>
            <a:endParaRPr lang="ru-RU" sz="1600" b="0" i="0">
              <a:solidFill>
                <a:srgbClr val="000000"/>
              </a:solidFill>
              <a:latin typeface="Arial" panose="020B0704020202020204"/>
              <a:ea typeface="Arial" panose="020B0704020202020204"/>
            </a:endParaRPr>
          </a:p>
          <a:p>
            <a:pPr fontAlgn="base">
              <a:lnSpc>
                <a:spcPct val="70000"/>
              </a:lnSpc>
              <a:spcBef>
                <a:spcPts val="1000"/>
              </a:spcBef>
              <a:spcAft>
                <a:spcPct val="0"/>
              </a:spcAft>
            </a:pPr>
            <a:r>
              <a:rPr lang="ru-RU" sz="1600" b="0" i="0">
                <a:solidFill>
                  <a:srgbClr val="000000"/>
                </a:solidFill>
                <a:latin typeface="Arial" panose="020B0704020202020204"/>
                <a:ea typeface="Arial" panose="020B0704020202020204"/>
              </a:rPr>
              <a:t>актуального события</a:t>
            </a:r>
            <a:endParaRPr lang="ru-RU" sz="1600" b="0" i="0">
              <a:solidFill>
                <a:srgbClr val="000000"/>
              </a:solidFill>
              <a:latin typeface="Arial" panose="020B0704020202020204"/>
              <a:ea typeface="Arial" panose="020B0704020202020204"/>
            </a:endParaRPr>
          </a:p>
          <a:p>
            <a:pPr fontAlgn="base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</a:pPr>
            <a:r>
              <a:rPr lang="ru-RU" sz="1600" b="0" i="0">
                <a:solidFill>
                  <a:srgbClr val="000000"/>
                </a:solidFill>
                <a:latin typeface="Arial" panose="020B0704020202020204"/>
                <a:ea typeface="Arial" panose="020B0704020202020204"/>
              </a:rPr>
              <a:t> </a:t>
            </a:r>
            <a:r>
              <a:rPr sz="1600" b="0" i="0">
                <a:solidFill>
                  <a:srgbClr val="000000"/>
                </a:solidFill>
                <a:latin typeface="Arial" panose="020B0704020202020204"/>
                <a:ea typeface="Arial" panose="020B0704020202020204"/>
              </a:rPr>
              <a:t>(Moses, Baldwin, Rosicky, &amp; Tidball, 2001; Mumme &amp; Fernald, 2003; Walden &amp; Ogan, 1988; Klinnert, 1984)</a:t>
            </a:r>
            <a:endParaRPr sz="1600" b="0" i="0">
              <a:solidFill>
                <a:srgbClr val="000000"/>
              </a:solidFill>
              <a:latin typeface="Arial" panose="020B0704020202020204"/>
              <a:ea typeface="Arial" panose="020B0704020202020204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rcRect l="39878" t="16996" r="11764" b="14034"/>
          <a:stretch>
            <a:fillRect/>
          </a:stretch>
        </p:blipFill>
        <p:spPr>
          <a:xfrm>
            <a:off x="600075" y="1614170"/>
            <a:ext cx="2726055" cy="2412365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3210" y="600075"/>
            <a:ext cx="8567420" cy="855980"/>
          </a:xfrm>
        </p:spPr>
        <p:txBody>
          <a:bodyPr>
            <a:noAutofit/>
          </a:bodyPr>
          <a:lstStyle/>
          <a:p>
            <a:r>
              <a:rPr lang="ru-RU" altLang="en-US" sz="2400">
                <a:sym typeface="+mn-ea"/>
              </a:rPr>
              <a:t>Младенчество. 0 - 1 год</a:t>
            </a:r>
            <a:endParaRPr lang="ru-RU" altLang="en-US" sz="2400" dirty="0">
              <a:sym typeface="+mn-ea"/>
            </a:endParaRPr>
          </a:p>
        </p:txBody>
      </p:sp>
      <p:sp>
        <p:nvSpPr>
          <p:cNvPr id="4" name="Text Box 3"/>
          <p:cNvSpPr txBox="1"/>
          <p:nvPr/>
        </p:nvSpPr>
        <p:spPr>
          <a:xfrm>
            <a:off x="283210" y="1897380"/>
            <a:ext cx="8567420" cy="3322955"/>
          </a:xfrm>
          <a:prstGeom prst="rect">
            <a:avLst/>
          </a:prstGeom>
        </p:spPr>
        <p:txBody>
          <a:bodyPr wrap="square">
            <a:spAutoFit/>
          </a:bodyPr>
          <a:p>
            <a:pPr fontAlgn="base">
              <a:spcBef>
                <a:spcPts val="1000"/>
              </a:spcBef>
              <a:spcAft>
                <a:spcPct val="0"/>
              </a:spcAft>
            </a:pPr>
            <a:r>
              <a:rPr lang="ru-RU" sz="1600" b="0" i="0">
                <a:solidFill>
                  <a:srgbClr val="000000"/>
                </a:solidFill>
                <a:latin typeface="Calibri"/>
                <a:ea typeface="Calibri"/>
              </a:rPr>
              <a:t>Р</a:t>
            </a:r>
            <a:r>
              <a:rPr sz="1600" b="0" i="0">
                <a:solidFill>
                  <a:srgbClr val="000000"/>
                </a:solidFill>
                <a:latin typeface="Calibri"/>
                <a:ea typeface="Calibri"/>
              </a:rPr>
              <a:t>епрезентация эмоций </a:t>
            </a:r>
            <a:r>
              <a:rPr lang="ru-RU" sz="1600" b="0" i="0">
                <a:solidFill>
                  <a:srgbClr val="000000"/>
                </a:solidFill>
                <a:latin typeface="Calibri"/>
                <a:ea typeface="Calibri"/>
              </a:rPr>
              <a:t>-</a:t>
            </a:r>
            <a:r>
              <a:rPr sz="1600" b="0" i="0">
                <a:solidFill>
                  <a:srgbClr val="000000"/>
                </a:solidFill>
                <a:latin typeface="Calibri"/>
                <a:ea typeface="Calibri"/>
              </a:rPr>
              <a:t> способность испытывать эмоцию, когда для нее нет триггера, </a:t>
            </a:r>
            <a:r>
              <a:rPr sz="1600" b="0" i="0" u="sng">
                <a:solidFill>
                  <a:srgbClr val="000000"/>
                </a:solidFill>
                <a:latin typeface="Calibri"/>
                <a:ea typeface="Calibri"/>
              </a:rPr>
              <a:t>обобщение эмоционального опыта</a:t>
            </a:r>
            <a:r>
              <a:rPr sz="1600" b="0" i="0">
                <a:solidFill>
                  <a:srgbClr val="000000"/>
                </a:solidFill>
                <a:latin typeface="Calibri"/>
                <a:ea typeface="Calibri"/>
              </a:rPr>
              <a:t> в схожих ситуация</a:t>
            </a:r>
            <a:r>
              <a:rPr lang="ru-RU" sz="1600" b="0" i="0">
                <a:solidFill>
                  <a:srgbClr val="000000"/>
                </a:solidFill>
                <a:latin typeface="Calibri"/>
                <a:ea typeface="Calibri"/>
              </a:rPr>
              <a:t>.</a:t>
            </a:r>
            <a:endParaRPr lang="ru-RU" sz="1600" b="0" i="0">
              <a:solidFill>
                <a:srgbClr val="000000"/>
              </a:solidFill>
              <a:latin typeface="Calibri"/>
              <a:ea typeface="Calibri"/>
            </a:endParaRPr>
          </a:p>
          <a:p>
            <a:pPr fontAlgn="base">
              <a:spcBef>
                <a:spcPts val="1000"/>
              </a:spcBef>
              <a:spcAft>
                <a:spcPct val="0"/>
              </a:spcAft>
            </a:pPr>
            <a:endParaRPr sz="1600" b="0" i="0">
              <a:solidFill>
                <a:srgbClr val="000000"/>
              </a:solidFill>
              <a:latin typeface="Calibri"/>
              <a:ea typeface="Calibri"/>
            </a:endParaRPr>
          </a:p>
          <a:p>
            <a:pPr fontAlgn="base">
              <a:spcBef>
                <a:spcPts val="1000"/>
              </a:spcBef>
              <a:spcAft>
                <a:spcPct val="0"/>
              </a:spcAft>
            </a:pPr>
            <a:r>
              <a:rPr lang="ru-RU" sz="1600" b="0" i="0">
                <a:solidFill>
                  <a:srgbClr val="000000"/>
                </a:solidFill>
                <a:latin typeface="Calibri"/>
                <a:ea typeface="Calibri"/>
              </a:rPr>
              <a:t>Э</a:t>
            </a:r>
            <a:r>
              <a:rPr sz="1600" b="0" i="0">
                <a:solidFill>
                  <a:srgbClr val="000000"/>
                </a:solidFill>
                <a:latin typeface="Calibri"/>
                <a:ea typeface="Calibri"/>
              </a:rPr>
              <a:t>моциональная реакция</a:t>
            </a:r>
            <a:r>
              <a:rPr lang="ru-RU" sz="1600" b="0" i="0">
                <a:solidFill>
                  <a:srgbClr val="000000"/>
                </a:solidFill>
                <a:latin typeface="Calibri"/>
                <a:ea typeface="Calibri"/>
              </a:rPr>
              <a:t>, демонстрируемая</a:t>
            </a:r>
            <a:r>
              <a:rPr sz="1600" b="0" i="0">
                <a:solidFill>
                  <a:srgbClr val="000000"/>
                </a:solidFill>
                <a:latin typeface="Calibri"/>
                <a:ea typeface="Calibri"/>
              </a:rPr>
              <a:t> родител</a:t>
            </a:r>
            <a:r>
              <a:rPr lang="ru-RU" sz="1600" b="0" i="0">
                <a:solidFill>
                  <a:srgbClr val="000000"/>
                </a:solidFill>
                <a:latin typeface="Calibri"/>
                <a:ea typeface="Calibri"/>
              </a:rPr>
              <a:t>ем, </a:t>
            </a:r>
            <a:r>
              <a:rPr sz="1600" b="0" i="0">
                <a:solidFill>
                  <a:srgbClr val="000000"/>
                </a:solidFill>
                <a:latin typeface="Calibri"/>
                <a:ea typeface="Calibri"/>
              </a:rPr>
              <a:t>воспринимается ребенком как свойство объекта в поле культуры, как его значение (Gergely, Csibra, 2006), </a:t>
            </a:r>
            <a:endParaRPr sz="1600" b="0" i="0">
              <a:solidFill>
                <a:srgbClr val="000000"/>
              </a:solidFill>
              <a:latin typeface="Calibri"/>
              <a:ea typeface="Calibri"/>
            </a:endParaRPr>
          </a:p>
          <a:p>
            <a:pPr fontAlgn="base">
              <a:spcBef>
                <a:spcPts val="1000"/>
              </a:spcBef>
              <a:spcAft>
                <a:spcPct val="0"/>
              </a:spcAft>
            </a:pPr>
            <a:endParaRPr sz="1600" b="0" i="0">
              <a:solidFill>
                <a:srgbClr val="000000"/>
              </a:solidFill>
              <a:latin typeface="Calibri"/>
              <a:ea typeface="Calibri"/>
            </a:endParaRPr>
          </a:p>
          <a:p>
            <a:pPr fontAlgn="base">
              <a:spcBef>
                <a:spcPts val="1000"/>
              </a:spcBef>
              <a:spcAft>
                <a:spcPct val="0"/>
              </a:spcAft>
            </a:pPr>
            <a:r>
              <a:rPr lang="ru-RU" sz="1600" b="0" i="0">
                <a:solidFill>
                  <a:srgbClr val="000000"/>
                </a:solidFill>
                <a:latin typeface="Calibri"/>
                <a:ea typeface="Calibri"/>
              </a:rPr>
              <a:t>Вероятно,</a:t>
            </a:r>
            <a:endParaRPr lang="ru-RU" sz="1600" b="0" i="0">
              <a:solidFill>
                <a:srgbClr val="000000"/>
              </a:solidFill>
              <a:latin typeface="Calibri"/>
              <a:ea typeface="Calibri"/>
            </a:endParaRPr>
          </a:p>
          <a:p>
            <a:pPr fontAlgn="base">
              <a:spcBef>
                <a:spcPts val="1000"/>
              </a:spcBef>
              <a:spcAft>
                <a:spcPct val="0"/>
              </a:spcAft>
            </a:pPr>
            <a:r>
              <a:rPr sz="1600" b="0" i="0">
                <a:solidFill>
                  <a:srgbClr val="000000"/>
                </a:solidFill>
                <a:latin typeface="Calibri"/>
                <a:ea typeface="Calibri"/>
              </a:rPr>
              <a:t> </a:t>
            </a:r>
            <a:r>
              <a:rPr lang="ru-RU" sz="1600" b="0" i="0">
                <a:solidFill>
                  <a:srgbClr val="000000"/>
                </a:solidFill>
                <a:latin typeface="Calibri"/>
                <a:ea typeface="Calibri"/>
              </a:rPr>
              <a:t>для этого нужно, чтобы</a:t>
            </a:r>
            <a:r>
              <a:rPr sz="1600" b="0" i="0">
                <a:solidFill>
                  <a:srgbClr val="000000"/>
                </a:solidFill>
                <a:latin typeface="Calibri"/>
                <a:ea typeface="Calibri"/>
              </a:rPr>
              <a:t> эмоциональные реакции родителя, адресуемые ребенку, </a:t>
            </a:r>
            <a:r>
              <a:rPr lang="ru-RU" sz="1600" b="0" i="0">
                <a:solidFill>
                  <a:srgbClr val="000000"/>
                </a:solidFill>
                <a:latin typeface="Calibri"/>
                <a:ea typeface="Calibri"/>
              </a:rPr>
              <a:t>были</a:t>
            </a:r>
            <a:r>
              <a:rPr sz="1600" b="0" i="0">
                <a:solidFill>
                  <a:srgbClr val="000000"/>
                </a:solidFill>
                <a:latin typeface="Calibri"/>
                <a:ea typeface="Calibri"/>
              </a:rPr>
              <a:t> </a:t>
            </a:r>
            <a:r>
              <a:rPr sz="1600" b="0" i="0" u="sng">
                <a:solidFill>
                  <a:srgbClr val="000000"/>
                </a:solidFill>
                <a:latin typeface="Calibri"/>
                <a:ea typeface="Calibri"/>
              </a:rPr>
              <a:t>согласованы с </a:t>
            </a:r>
            <a:r>
              <a:rPr lang="ru-RU" sz="1600" b="0" i="0" u="sng">
                <a:solidFill>
                  <a:srgbClr val="000000"/>
                </a:solidFill>
                <a:latin typeface="Calibri"/>
                <a:ea typeface="Calibri"/>
              </a:rPr>
              <a:t>пережива</a:t>
            </a:r>
            <a:r>
              <a:rPr sz="1600" b="0" i="0" u="sng">
                <a:solidFill>
                  <a:srgbClr val="000000"/>
                </a:solidFill>
                <a:latin typeface="Calibri"/>
                <a:ea typeface="Calibri"/>
              </a:rPr>
              <a:t>ниями ребенка</a:t>
            </a:r>
            <a:r>
              <a:rPr sz="1600" b="0" i="0">
                <a:solidFill>
                  <a:srgbClr val="000000"/>
                </a:solidFill>
                <a:latin typeface="Calibri"/>
                <a:ea typeface="Calibri"/>
              </a:rPr>
              <a:t> (Gergely, Unoka, 2008)</a:t>
            </a:r>
            <a:r>
              <a:rPr lang="ru-RU" sz="1600" b="0" i="0">
                <a:solidFill>
                  <a:srgbClr val="000000"/>
                </a:solidFill>
                <a:latin typeface="Calibri"/>
                <a:ea typeface="Calibri"/>
              </a:rPr>
              <a:t> </a:t>
            </a:r>
            <a:endParaRPr lang="ru-RU" sz="1600" b="0" i="0">
              <a:solidFill>
                <a:srgbClr val="000000"/>
              </a:solidFill>
              <a:latin typeface="Calibri"/>
              <a:ea typeface="Calibri"/>
            </a:endParaRPr>
          </a:p>
          <a:p>
            <a:pPr fontAlgn="base">
              <a:spcBef>
                <a:spcPts val="1000"/>
              </a:spcBef>
              <a:spcAft>
                <a:spcPct val="0"/>
              </a:spcAft>
            </a:pPr>
            <a:r>
              <a:rPr lang="ru-RU" sz="1600" b="0" i="0">
                <a:solidFill>
                  <a:srgbClr val="000000"/>
                </a:solidFill>
                <a:latin typeface="Calibri"/>
                <a:ea typeface="Calibri"/>
              </a:rPr>
              <a:t>= фактор формирования надежной привязанности (</a:t>
            </a:r>
            <a:r>
              <a:rPr sz="1600">
                <a:solidFill>
                  <a:srgbClr val="262626"/>
                </a:solidFill>
                <a:latin typeface="Calibri"/>
                <a:ea typeface="Calibri"/>
                <a:sym typeface="+mn-ea"/>
              </a:rPr>
              <a:t>M.Ainsworth</a:t>
            </a:r>
            <a:r>
              <a:rPr lang="ru-RU" sz="1600" b="0" i="0">
                <a:solidFill>
                  <a:srgbClr val="000000"/>
                </a:solidFill>
                <a:latin typeface="Calibri"/>
                <a:ea typeface="Calibri"/>
              </a:rPr>
              <a:t>).</a:t>
            </a:r>
            <a:endParaRPr lang="ru-RU" sz="1600" b="0" i="0">
              <a:solidFill>
                <a:srgbClr val="000000"/>
              </a:solidFill>
              <a:latin typeface="Calibri"/>
              <a:ea typeface="Calibri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Text Box 2"/>
          <p:cNvSpPr txBox="1"/>
          <p:nvPr/>
        </p:nvSpPr>
        <p:spPr>
          <a:xfrm>
            <a:off x="520700" y="1050925"/>
            <a:ext cx="8101965" cy="3476625"/>
          </a:xfrm>
          <a:prstGeom prst="rect">
            <a:avLst/>
          </a:prstGeom>
        </p:spPr>
        <p:txBody>
          <a:bodyPr wrap="square">
            <a:spAutoFit/>
          </a:bodyPr>
          <a:p>
            <a:r>
              <a:rPr sz="2000">
                <a:solidFill>
                  <a:srgbClr val="262626"/>
                </a:solidFill>
                <a:latin typeface="Calibri"/>
                <a:ea typeface="Calibri"/>
              </a:rPr>
              <a:t>Привязанность - эмоциональная связь между </a:t>
            </a:r>
            <a:endParaRPr sz="2000">
              <a:solidFill>
                <a:srgbClr val="262626"/>
              </a:solidFill>
              <a:latin typeface="Calibri"/>
              <a:ea typeface="Calibri"/>
            </a:endParaRPr>
          </a:p>
          <a:p>
            <a:r>
              <a:rPr sz="2000">
                <a:solidFill>
                  <a:srgbClr val="262626"/>
                </a:solidFill>
                <a:latin typeface="Calibri"/>
                <a:ea typeface="Calibri"/>
              </a:rPr>
              <a:t>ребенком и близким ухаживающим взрослым. </a:t>
            </a:r>
            <a:endParaRPr sz="2000">
              <a:solidFill>
                <a:srgbClr val="262626"/>
              </a:solidFill>
              <a:latin typeface="Calibri"/>
              <a:ea typeface="Calibri"/>
            </a:endParaRPr>
          </a:p>
          <a:p>
            <a:r>
              <a:rPr sz="2000">
                <a:solidFill>
                  <a:srgbClr val="262626"/>
                </a:solidFill>
                <a:latin typeface="Calibri"/>
                <a:ea typeface="Calibri"/>
              </a:rPr>
              <a:t>Обеспечивает: </a:t>
            </a:r>
            <a:endParaRPr sz="2000">
              <a:solidFill>
                <a:srgbClr val="262626"/>
              </a:solidFill>
              <a:latin typeface="Calibri"/>
              <a:ea typeface="Calibri"/>
            </a:endParaRPr>
          </a:p>
          <a:p>
            <a:pPr lvl="1"/>
            <a:r>
              <a:rPr sz="1400">
                <a:solidFill>
                  <a:srgbClr val="FF6600"/>
                </a:solidFill>
                <a:latin typeface="ArialMT" panose="020B0704020202020204"/>
                <a:ea typeface="ArialMT" panose="020B0704020202020204"/>
              </a:rPr>
              <a:t>• </a:t>
            </a:r>
            <a:r>
              <a:rPr sz="2000">
                <a:solidFill>
                  <a:srgbClr val="262626"/>
                </a:solidFill>
                <a:latin typeface="Calibri"/>
                <a:ea typeface="Calibri"/>
              </a:rPr>
              <a:t>чувство доверия к окружающему миру и уверенности </a:t>
            </a:r>
            <a:endParaRPr sz="2000">
              <a:solidFill>
                <a:srgbClr val="262626"/>
              </a:solidFill>
              <a:latin typeface="Calibri"/>
              <a:ea typeface="Calibri"/>
            </a:endParaRPr>
          </a:p>
          <a:p>
            <a:pPr lvl="1"/>
            <a:r>
              <a:rPr sz="2000">
                <a:solidFill>
                  <a:srgbClr val="262626"/>
                </a:solidFill>
                <a:latin typeface="Calibri"/>
                <a:ea typeface="Calibri"/>
              </a:rPr>
              <a:t>в себе, </a:t>
            </a:r>
            <a:endParaRPr sz="2000">
              <a:solidFill>
                <a:srgbClr val="262626"/>
              </a:solidFill>
              <a:latin typeface="Calibri"/>
              <a:ea typeface="Calibri"/>
            </a:endParaRPr>
          </a:p>
          <a:p>
            <a:pPr lvl="1"/>
            <a:r>
              <a:rPr sz="1400">
                <a:solidFill>
                  <a:srgbClr val="FF6600"/>
                </a:solidFill>
                <a:latin typeface="ArialMT" panose="020B0704020202020204"/>
                <a:ea typeface="ArialMT" panose="020B0704020202020204"/>
              </a:rPr>
              <a:t>• </a:t>
            </a:r>
            <a:r>
              <a:rPr sz="2000">
                <a:solidFill>
                  <a:srgbClr val="262626"/>
                </a:solidFill>
                <a:latin typeface="Calibri"/>
                <a:ea typeface="Calibri"/>
              </a:rPr>
              <a:t>возможность установления и качество отношений с </a:t>
            </a:r>
            <a:endParaRPr sz="2000">
              <a:solidFill>
                <a:srgbClr val="262626"/>
              </a:solidFill>
              <a:latin typeface="Calibri"/>
              <a:ea typeface="Calibri"/>
            </a:endParaRPr>
          </a:p>
          <a:p>
            <a:pPr lvl="1"/>
            <a:r>
              <a:rPr sz="2000">
                <a:solidFill>
                  <a:srgbClr val="262626"/>
                </a:solidFill>
                <a:latin typeface="Calibri"/>
                <a:ea typeface="Calibri"/>
              </a:rPr>
              <a:t>другими людьми, </a:t>
            </a:r>
            <a:endParaRPr sz="2000">
              <a:solidFill>
                <a:srgbClr val="262626"/>
              </a:solidFill>
              <a:latin typeface="Calibri"/>
              <a:ea typeface="Calibri"/>
            </a:endParaRPr>
          </a:p>
          <a:p>
            <a:pPr lvl="1"/>
            <a:r>
              <a:rPr sz="1400">
                <a:solidFill>
                  <a:srgbClr val="FF6600"/>
                </a:solidFill>
                <a:latin typeface="ArialMT" panose="020B0704020202020204"/>
                <a:ea typeface="ArialMT" panose="020B0704020202020204"/>
              </a:rPr>
              <a:t>• </a:t>
            </a:r>
            <a:r>
              <a:rPr sz="2000">
                <a:solidFill>
                  <a:srgbClr val="262626"/>
                </a:solidFill>
                <a:latin typeface="Calibri"/>
                <a:ea typeface="Calibri"/>
              </a:rPr>
              <a:t>опору для активной деятельности, </a:t>
            </a:r>
            <a:endParaRPr sz="2000">
              <a:solidFill>
                <a:srgbClr val="262626"/>
              </a:solidFill>
              <a:latin typeface="Calibri"/>
              <a:ea typeface="Calibri"/>
            </a:endParaRPr>
          </a:p>
          <a:p>
            <a:pPr lvl="1"/>
            <a:r>
              <a:rPr sz="1400">
                <a:solidFill>
                  <a:srgbClr val="FF6600"/>
                </a:solidFill>
                <a:latin typeface="ArialMT" panose="020B0704020202020204"/>
                <a:ea typeface="ArialMT" panose="020B0704020202020204"/>
              </a:rPr>
              <a:t>• </a:t>
            </a:r>
            <a:r>
              <a:rPr sz="2000">
                <a:solidFill>
                  <a:srgbClr val="262626"/>
                </a:solidFill>
                <a:latin typeface="Calibri"/>
                <a:ea typeface="Calibri"/>
              </a:rPr>
              <a:t>навыки совладания со стрессом, </a:t>
            </a:r>
            <a:endParaRPr sz="2000">
              <a:solidFill>
                <a:srgbClr val="262626"/>
              </a:solidFill>
              <a:latin typeface="Calibri"/>
              <a:ea typeface="Calibri"/>
            </a:endParaRPr>
          </a:p>
          <a:p>
            <a:pPr lvl="1"/>
            <a:r>
              <a:rPr sz="1400">
                <a:solidFill>
                  <a:srgbClr val="FF6600"/>
                </a:solidFill>
                <a:latin typeface="ArialMT" panose="020B0704020202020204"/>
                <a:ea typeface="ArialMT" panose="020B0704020202020204"/>
              </a:rPr>
              <a:t>• </a:t>
            </a:r>
            <a:r>
              <a:rPr sz="2000">
                <a:solidFill>
                  <a:srgbClr val="262626"/>
                </a:solidFill>
                <a:latin typeface="Calibri"/>
                <a:ea typeface="Calibri"/>
              </a:rPr>
              <a:t>понимание эмоций в себе и других людях. </a:t>
            </a:r>
            <a:endParaRPr sz="2000">
              <a:solidFill>
                <a:srgbClr val="262626"/>
              </a:solidFill>
              <a:latin typeface="Calibri"/>
              <a:ea typeface="Calibri"/>
            </a:endParaRPr>
          </a:p>
          <a:p>
            <a:pPr lvl="1" algn="r"/>
            <a:r>
              <a:rPr sz="2000">
                <a:solidFill>
                  <a:srgbClr val="262626"/>
                </a:solidFill>
                <a:latin typeface="Calibri"/>
                <a:ea typeface="Calibri"/>
              </a:rPr>
              <a:t>(M.Ainsworth</a:t>
            </a:r>
            <a:r>
              <a:rPr lang="ru-RU" sz="2000">
                <a:solidFill>
                  <a:srgbClr val="262626"/>
                </a:solidFill>
                <a:latin typeface="Calibri"/>
                <a:ea typeface="Calibri"/>
              </a:rPr>
              <a:t> и последующие исследователи</a:t>
            </a:r>
            <a:r>
              <a:rPr sz="2000">
                <a:solidFill>
                  <a:srgbClr val="262626"/>
                </a:solidFill>
                <a:latin typeface="Calibri"/>
                <a:ea typeface="Calibri"/>
              </a:rPr>
              <a:t>)</a:t>
            </a:r>
            <a:endParaRPr sz="2000">
              <a:solidFill>
                <a:srgbClr val="262626"/>
              </a:solidFill>
              <a:latin typeface="Calibri"/>
              <a:ea typeface="Calibri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3210" y="600075"/>
            <a:ext cx="8567420" cy="855980"/>
          </a:xfrm>
        </p:spPr>
        <p:txBody>
          <a:bodyPr>
            <a:noAutofit/>
          </a:bodyPr>
          <a:lstStyle/>
          <a:p>
            <a:r>
              <a:rPr lang="ru-RU" altLang="en-US" sz="3200">
                <a:sym typeface="+mn-ea"/>
              </a:rPr>
              <a:t>Ранний возраст. 1 год - 3 года</a:t>
            </a:r>
            <a:endParaRPr lang="ru-RU" sz="3200" dirty="0"/>
          </a:p>
        </p:txBody>
      </p:sp>
      <p:sp>
        <p:nvSpPr>
          <p:cNvPr id="5" name="Text Box 4"/>
          <p:cNvSpPr txBox="1"/>
          <p:nvPr/>
        </p:nvSpPr>
        <p:spPr>
          <a:xfrm>
            <a:off x="287655" y="2218690"/>
            <a:ext cx="8562975" cy="3322320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pPr marL="0" indent="0"/>
            <a:r>
              <a:rPr lang="ru-RU" altLang="en-US" sz="2400">
                <a:latin typeface="Times New Roman" panose="02020603050405020304" charset="0"/>
                <a:sym typeface="+mn-ea"/>
              </a:rPr>
              <a:t>1г-1г 6м</a:t>
            </a:r>
            <a:r>
              <a:rPr lang="en-US" sz="2400">
                <a:latin typeface="Times New Roman" panose="02020603050405020304" charset="0"/>
                <a:sym typeface="+mn-ea"/>
              </a:rPr>
              <a:t> </a:t>
            </a:r>
            <a:r>
              <a:rPr lang="ru-RU" altLang="en-US" sz="2400">
                <a:latin typeface="Times New Roman" panose="02020603050405020304" charset="0"/>
                <a:sym typeface="+mn-ea"/>
              </a:rPr>
              <a:t>- конфликты по поводу предметов и мест</a:t>
            </a:r>
            <a:endParaRPr lang="en-US" sz="2400" b="0">
              <a:latin typeface="Times New Roman" panose="02020603050405020304" charset="0"/>
            </a:endParaRPr>
          </a:p>
          <a:p>
            <a:pPr marL="0" indent="0"/>
            <a:endParaRPr lang="en-US" sz="900" b="0">
              <a:latin typeface="Times New Roman" panose="02020603050405020304" charset="0"/>
            </a:endParaRPr>
          </a:p>
          <a:p>
            <a:pPr marL="0" indent="0"/>
            <a:r>
              <a:rPr lang="en-US" sz="2400">
                <a:latin typeface="Times New Roman" panose="02020603050405020304" charset="0"/>
                <a:sym typeface="+mn-ea"/>
              </a:rPr>
              <a:t>Социальная ситуация развития </a:t>
            </a:r>
            <a:endParaRPr lang="en-US" sz="2400" b="0">
              <a:latin typeface="Times New Roman" panose="02020603050405020304" charset="0"/>
            </a:endParaRPr>
          </a:p>
          <a:p>
            <a:pPr marL="0" indent="0"/>
            <a:r>
              <a:rPr lang="ru-RU" altLang="en-US" sz="2400">
                <a:latin typeface="Times New Roman" panose="02020603050405020304" charset="0"/>
                <a:sym typeface="+mn-ea"/>
              </a:rPr>
              <a:t>в раннем возрасте: Ребенок-Соц предмет-Взрослый (Д.Б.Эльконин)</a:t>
            </a:r>
            <a:endParaRPr lang="ru-RU" altLang="en-US" sz="2400">
              <a:latin typeface="Times New Roman" panose="02020603050405020304" charset="0"/>
              <a:sym typeface="+mn-ea"/>
            </a:endParaRPr>
          </a:p>
          <a:p>
            <a:pPr marL="457200" lvl="1" indent="0"/>
            <a:r>
              <a:rPr lang="ru-RU" sz="2400">
                <a:latin typeface="Times New Roman" panose="02020603050405020304" charset="0"/>
                <a:sym typeface="+mn-ea"/>
              </a:rPr>
              <a:t>Освоение социальных норм в использовании предметов</a:t>
            </a:r>
            <a:endParaRPr lang="ru-RU" sz="2400" b="0">
              <a:latin typeface="Times New Roman" panose="02020603050405020304" charset="0"/>
            </a:endParaRPr>
          </a:p>
          <a:p>
            <a:pPr marL="457200" lvl="1" indent="0"/>
            <a:r>
              <a:rPr lang="ru-RU" sz="2400">
                <a:latin typeface="Times New Roman" panose="02020603050405020304" charset="0"/>
                <a:sym typeface="+mn-ea"/>
              </a:rPr>
              <a:t>Освоение речи</a:t>
            </a:r>
            <a:endParaRPr lang="ru-RU" sz="2400" b="0">
              <a:latin typeface="Times New Roman" panose="02020603050405020304" charset="0"/>
            </a:endParaRPr>
          </a:p>
          <a:p>
            <a:pPr marL="0" indent="0"/>
            <a:endParaRPr lang="ru-RU" sz="2400" b="0">
              <a:latin typeface="Times New Roman" panose="02020603050405020304" charset="0"/>
            </a:endParaRPr>
          </a:p>
          <a:p>
            <a:pPr marL="0" indent="0"/>
            <a:r>
              <a:rPr lang="ru-RU" sz="2400">
                <a:latin typeface="Times New Roman" panose="02020603050405020304" charset="0"/>
                <a:sym typeface="+mn-ea"/>
              </a:rPr>
              <a:t>Обнаружение себя как выбирающего действие</a:t>
            </a:r>
            <a:endParaRPr lang="ru-RU" sz="2400" b="0">
              <a:latin typeface="Times New Roman" panose="02020603050405020304" charset="0"/>
            </a:endParaRPr>
          </a:p>
          <a:p>
            <a:pPr marL="0" indent="0"/>
            <a:endParaRPr lang="ru-RU" sz="2400" b="0">
              <a:latin typeface="Times New Roman" panose="02020603050405020304" charset="0"/>
            </a:endParaRPr>
          </a:p>
          <a:p>
            <a:pPr marL="0" indent="0"/>
            <a:r>
              <a:rPr lang="ru-RU" sz="2400">
                <a:latin typeface="Times New Roman" panose="02020603050405020304" charset="0"/>
                <a:sym typeface="+mn-ea"/>
              </a:rPr>
              <a:t>Новобразование раннего возраста: Я-сознание</a:t>
            </a:r>
            <a:endParaRPr lang="ru-RU" altLang="en-US" sz="2400">
              <a:latin typeface="Times New Roman" panose="02020603050405020304" charset="0"/>
              <a:sym typeface="+mn-ea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3210" y="600075"/>
            <a:ext cx="8567420" cy="855980"/>
          </a:xfrm>
        </p:spPr>
        <p:txBody>
          <a:bodyPr>
            <a:noAutofit/>
          </a:bodyPr>
          <a:lstStyle/>
          <a:p>
            <a:r>
              <a:rPr lang="ru-RU" altLang="en-US" sz="3200">
                <a:sym typeface="+mn-ea"/>
              </a:rPr>
              <a:t>Ранний возраст. 1 год - 3 года</a:t>
            </a:r>
            <a:endParaRPr lang="ru-RU" sz="3200" dirty="0"/>
          </a:p>
        </p:txBody>
      </p:sp>
      <p:sp>
        <p:nvSpPr>
          <p:cNvPr id="19457" name="Text Box 1"/>
          <p:cNvSpPr txBox="1">
            <a:spLocks noChangeArrowheads="1"/>
          </p:cNvSpPr>
          <p:nvPr/>
        </p:nvSpPr>
        <p:spPr bwMode="auto">
          <a:xfrm>
            <a:off x="2289175" y="2432685"/>
            <a:ext cx="6696710" cy="1286510"/>
          </a:xfrm>
          <a:prstGeom prst="rect">
            <a:avLst/>
          </a:prstGeom>
          <a:noFill/>
          <a:ln w="9525">
            <a:noFill/>
            <a:round/>
          </a:ln>
          <a:effectLst/>
        </p:spPr>
        <p:txBody>
          <a:bodyPr lIns="90000" tIns="46800" rIns="90000" bIns="46800">
            <a:noAutofit/>
          </a:bodyPr>
          <a:lstStyle/>
          <a:p>
            <a:pPr algn="r">
              <a:buClrTx/>
              <a:buFontTx/>
              <a:buNone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</a:pPr>
            <a:r>
              <a:rPr lang="ru-RU" altLang="en-GB" sz="2400" b="1" dirty="0">
                <a:solidFill>
                  <a:srgbClr val="4A452A"/>
                </a:solidFill>
              </a:rPr>
              <a:t>Подражание намеренным</a:t>
            </a:r>
            <a:endParaRPr lang="ru-RU" altLang="en-GB" sz="2400" b="1" dirty="0">
              <a:solidFill>
                <a:srgbClr val="4A452A"/>
              </a:solidFill>
            </a:endParaRPr>
          </a:p>
          <a:p>
            <a:pPr algn="r">
              <a:buClrTx/>
              <a:buFontTx/>
              <a:buNone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</a:pPr>
            <a:r>
              <a:rPr lang="ru-RU" altLang="en-GB" sz="2400" b="1" dirty="0">
                <a:solidFill>
                  <a:srgbClr val="4A452A"/>
                </a:solidFill>
              </a:rPr>
              <a:t> и случайным действиям</a:t>
            </a:r>
            <a:endParaRPr lang="en-GB" sz="2400" b="1" dirty="0">
              <a:solidFill>
                <a:srgbClr val="4A452A"/>
              </a:solidFill>
            </a:endParaRPr>
          </a:p>
          <a:p>
            <a:pPr algn="r">
              <a:buClrTx/>
              <a:buFontTx/>
              <a:buNone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</a:pPr>
            <a:r>
              <a:rPr lang="en-GB" sz="2000" dirty="0">
                <a:solidFill>
                  <a:srgbClr val="4A452A"/>
                </a:solidFill>
              </a:rPr>
              <a:t>(Carpenter et al., </a:t>
            </a:r>
            <a:r>
              <a:rPr lang="en-GB" sz="2000" dirty="0" smtClean="0">
                <a:solidFill>
                  <a:srgbClr val="4A452A"/>
                </a:solidFill>
              </a:rPr>
              <a:t>1998)</a:t>
            </a:r>
            <a:endParaRPr lang="en-GB" sz="2000" dirty="0" smtClean="0">
              <a:solidFill>
                <a:srgbClr val="4A452A"/>
              </a:solidFill>
            </a:endParaRPr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177800" y="1878965"/>
            <a:ext cx="4488815" cy="4382135"/>
          </a:xfrm>
          <a:prstGeom prst="rect">
            <a:avLst/>
          </a:prstGeom>
          <a:noFill/>
          <a:ln w="9525">
            <a:noFill/>
            <a:round/>
          </a:ln>
          <a:effectLst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3210" y="600075"/>
            <a:ext cx="8567420" cy="855980"/>
          </a:xfrm>
        </p:spPr>
        <p:txBody>
          <a:bodyPr>
            <a:noAutofit/>
          </a:bodyPr>
          <a:lstStyle/>
          <a:p>
            <a:r>
              <a:rPr lang="ru-RU" altLang="en-US" sz="3200">
                <a:sym typeface="+mn-ea"/>
              </a:rPr>
              <a:t>Ранний возраст. 1 год - 3 года</a:t>
            </a:r>
            <a:endParaRPr lang="ru-RU" sz="3200" dirty="0"/>
          </a:p>
        </p:txBody>
      </p:sp>
      <p:sp>
        <p:nvSpPr>
          <p:cNvPr id="19457" name="Text Box 1"/>
          <p:cNvSpPr txBox="1">
            <a:spLocks noChangeArrowheads="1"/>
          </p:cNvSpPr>
          <p:nvPr/>
        </p:nvSpPr>
        <p:spPr bwMode="auto">
          <a:xfrm>
            <a:off x="2289175" y="2432685"/>
            <a:ext cx="6696710" cy="1286510"/>
          </a:xfrm>
          <a:prstGeom prst="rect">
            <a:avLst/>
          </a:prstGeom>
          <a:noFill/>
          <a:ln w="9525">
            <a:noFill/>
            <a:round/>
          </a:ln>
          <a:effectLst/>
        </p:spPr>
        <p:txBody>
          <a:bodyPr lIns="90000" tIns="46800" rIns="90000" bIns="46800">
            <a:noAutofit/>
          </a:bodyPr>
          <a:lstStyle/>
          <a:p>
            <a:pPr algn="r">
              <a:buClrTx/>
              <a:buFontTx/>
              <a:buNone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</a:pPr>
            <a:r>
              <a:rPr lang="ru-RU" altLang="en-GB" sz="2400" b="1" dirty="0">
                <a:solidFill>
                  <a:srgbClr val="4A452A"/>
                </a:solidFill>
              </a:rPr>
              <a:t>Ориентация </a:t>
            </a:r>
            <a:endParaRPr lang="ru-RU" altLang="en-GB" sz="2400" b="1" dirty="0">
              <a:solidFill>
                <a:srgbClr val="4A452A"/>
              </a:solidFill>
            </a:endParaRPr>
          </a:p>
          <a:p>
            <a:pPr algn="r">
              <a:buClrTx/>
              <a:buFontTx/>
              <a:buNone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</a:pPr>
            <a:r>
              <a:rPr lang="ru-RU" altLang="en-GB" sz="2400" b="1" dirty="0">
                <a:solidFill>
                  <a:srgbClr val="4A452A"/>
                </a:solidFill>
              </a:rPr>
              <a:t>на цель действия </a:t>
            </a:r>
            <a:endParaRPr lang="en-GB" sz="2400" b="1" dirty="0">
              <a:solidFill>
                <a:srgbClr val="4A452A"/>
              </a:solidFill>
            </a:endParaRPr>
          </a:p>
          <a:p>
            <a:pPr algn="r">
              <a:buClrTx/>
              <a:buFontTx/>
              <a:buNone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</a:pPr>
            <a:r>
              <a:rPr lang="en-GB" sz="2000" dirty="0">
                <a:solidFill>
                  <a:srgbClr val="4A452A"/>
                </a:solidFill>
              </a:rPr>
              <a:t>(Carpenter et al., </a:t>
            </a:r>
            <a:r>
              <a:rPr lang="ru-RU" altLang="en-GB" sz="2000" dirty="0" smtClean="0">
                <a:solidFill>
                  <a:srgbClr val="4A452A"/>
                </a:solidFill>
              </a:rPr>
              <a:t>2005</a:t>
            </a:r>
            <a:r>
              <a:rPr lang="en-GB" sz="2000" dirty="0" smtClean="0">
                <a:solidFill>
                  <a:srgbClr val="4A452A"/>
                </a:solidFill>
              </a:rPr>
              <a:t>)</a:t>
            </a:r>
            <a:endParaRPr lang="en-GB" sz="2000" dirty="0" smtClean="0">
              <a:solidFill>
                <a:srgbClr val="4A452A"/>
              </a:solidFill>
            </a:endParaRPr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417195" y="1973580"/>
            <a:ext cx="4441825" cy="4752975"/>
          </a:xfrm>
          <a:prstGeom prst="rect">
            <a:avLst/>
          </a:prstGeom>
          <a:noFill/>
          <a:ln w="9525">
            <a:noFill/>
            <a:round/>
          </a:ln>
          <a:effectLst/>
        </p:spPr>
      </p:pic>
      <p:sp>
        <p:nvSpPr>
          <p:cNvPr id="16387" name="Rectangle 3"/>
          <p:cNvSpPr>
            <a:spLocks noChangeArrowheads="1"/>
          </p:cNvSpPr>
          <p:nvPr/>
        </p:nvSpPr>
        <p:spPr bwMode="auto">
          <a:xfrm>
            <a:off x="5097145" y="6925310"/>
            <a:ext cx="4364355" cy="461645"/>
          </a:xfrm>
          <a:prstGeom prst="rect">
            <a:avLst/>
          </a:prstGeom>
          <a:noFill/>
          <a:ln w="9525">
            <a:noFill/>
            <a:round/>
          </a:ln>
          <a:effectLst/>
        </p:spPr>
        <p:txBody>
          <a:bodyPr wrap="square" lIns="90000" tIns="46800" rIns="90000" bIns="46800">
            <a:spAutoFit/>
          </a:bodyPr>
          <a:lstStyle/>
          <a:p>
            <a:pPr>
              <a:buClrTx/>
              <a:buFontTx/>
              <a:buNone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</a:pPr>
            <a:r>
              <a:rPr lang="en-GB" sz="1200" dirty="0">
                <a:solidFill>
                  <a:srgbClr val="4A452A"/>
                </a:solidFill>
              </a:rPr>
              <a:t>From Carpenter, Call, and </a:t>
            </a:r>
            <a:r>
              <a:rPr lang="en-GB" sz="1200" dirty="0" err="1">
                <a:solidFill>
                  <a:srgbClr val="4A452A"/>
                </a:solidFill>
              </a:rPr>
              <a:t>Tomasello</a:t>
            </a:r>
            <a:r>
              <a:rPr lang="en-GB" sz="1200" dirty="0">
                <a:solidFill>
                  <a:srgbClr val="4A452A"/>
                </a:solidFill>
              </a:rPr>
              <a:t> (2005). Reproduced with permission from Blackwell Publishing.</a:t>
            </a:r>
            <a:endParaRPr lang="en-GB" sz="1200" dirty="0">
              <a:solidFill>
                <a:srgbClr val="4A452A"/>
              </a:solidFill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3210" y="600075"/>
            <a:ext cx="8567420" cy="855980"/>
          </a:xfrm>
        </p:spPr>
        <p:txBody>
          <a:bodyPr>
            <a:noAutofit/>
          </a:bodyPr>
          <a:lstStyle/>
          <a:p>
            <a:r>
              <a:rPr lang="ru-RU" altLang="en-US" sz="3200">
                <a:sym typeface="+mn-ea"/>
              </a:rPr>
              <a:t>Ранний возраст. 1 год - 3 года</a:t>
            </a:r>
            <a:endParaRPr lang="ru-RU" sz="3200" dirty="0"/>
          </a:p>
        </p:txBody>
      </p:sp>
      <p:sp>
        <p:nvSpPr>
          <p:cNvPr id="13313" name="Rectangle 1"/>
          <p:cNvSpPr>
            <a:spLocks noChangeArrowheads="1"/>
          </p:cNvSpPr>
          <p:nvPr/>
        </p:nvSpPr>
        <p:spPr bwMode="auto">
          <a:xfrm>
            <a:off x="611188" y="2205038"/>
            <a:ext cx="7561262" cy="769620"/>
          </a:xfrm>
          <a:prstGeom prst="rect">
            <a:avLst/>
          </a:prstGeom>
          <a:noFill/>
          <a:ln w="9525">
            <a:noFill/>
            <a:round/>
          </a:ln>
          <a:effectLst/>
        </p:spPr>
        <p:txBody>
          <a:bodyPr lIns="90000" tIns="46800" rIns="90000" bIns="46800">
            <a:spAutoFit/>
          </a:bodyPr>
          <a:lstStyle/>
          <a:p>
            <a:pPr marL="457200" indent="-454025">
              <a:buClrTx/>
              <a:buFontTx/>
              <a:buNone/>
              <a:tabLst>
                <a:tab pos="457200" algn="l"/>
                <a:tab pos="904875" algn="l"/>
                <a:tab pos="1353820" algn="l"/>
                <a:tab pos="1803400" algn="l"/>
                <a:tab pos="2252345" algn="l"/>
                <a:tab pos="2701925" algn="l"/>
                <a:tab pos="3150870" algn="l"/>
                <a:tab pos="3600450" algn="l"/>
                <a:tab pos="4049395" algn="l"/>
                <a:tab pos="4498975" algn="l"/>
                <a:tab pos="4947920" algn="l"/>
                <a:tab pos="5397500" algn="l"/>
                <a:tab pos="5846445" algn="l"/>
                <a:tab pos="6296025" algn="l"/>
                <a:tab pos="6744970" algn="l"/>
                <a:tab pos="7194550" algn="l"/>
                <a:tab pos="7643495" algn="l"/>
                <a:tab pos="8093075" algn="l"/>
                <a:tab pos="8542020" algn="l"/>
                <a:tab pos="8991600" algn="l"/>
                <a:tab pos="9440545" algn="l"/>
              </a:tabLst>
            </a:pPr>
            <a:r>
              <a:rPr lang="ru-RU" altLang="en-GB" sz="2400" b="1" dirty="0"/>
              <a:t>Рациональное подражание</a:t>
            </a:r>
            <a:endParaRPr lang="en-GB" sz="2400" b="1" dirty="0"/>
          </a:p>
          <a:p>
            <a:pPr marL="457200" indent="-454025">
              <a:buClrTx/>
              <a:buFontTx/>
              <a:buNone/>
              <a:tabLst>
                <a:tab pos="457200" algn="l"/>
                <a:tab pos="904875" algn="l"/>
                <a:tab pos="1353820" algn="l"/>
                <a:tab pos="1803400" algn="l"/>
                <a:tab pos="2252345" algn="l"/>
                <a:tab pos="2701925" algn="l"/>
                <a:tab pos="3150870" algn="l"/>
                <a:tab pos="3600450" algn="l"/>
                <a:tab pos="4049395" algn="l"/>
                <a:tab pos="4498975" algn="l"/>
                <a:tab pos="4947920" algn="l"/>
                <a:tab pos="5397500" algn="l"/>
                <a:tab pos="5846445" algn="l"/>
                <a:tab pos="6296025" algn="l"/>
                <a:tab pos="6744970" algn="l"/>
                <a:tab pos="7194550" algn="l"/>
                <a:tab pos="7643495" algn="l"/>
                <a:tab pos="8093075" algn="l"/>
                <a:tab pos="8542020" algn="l"/>
                <a:tab pos="8991600" algn="l"/>
                <a:tab pos="9440545" algn="l"/>
              </a:tabLst>
            </a:pPr>
            <a:r>
              <a:rPr lang="en-GB" sz="2000" dirty="0"/>
              <a:t>(</a:t>
            </a:r>
            <a:r>
              <a:rPr lang="en-GB" sz="2000" dirty="0" err="1"/>
              <a:t>Gergely</a:t>
            </a:r>
            <a:r>
              <a:rPr lang="en-GB" sz="2000" dirty="0"/>
              <a:t> et al. 2002)</a:t>
            </a:r>
            <a:r>
              <a:rPr lang="ru-RU" sz="2000" dirty="0"/>
              <a:t> </a:t>
            </a:r>
            <a:endParaRPr lang="ru-RU" sz="2000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611505" y="3243263"/>
            <a:ext cx="7627938" cy="2749550"/>
          </a:xfrm>
          <a:prstGeom prst="rect">
            <a:avLst/>
          </a:prstGeom>
          <a:noFill/>
          <a:ln w="9525">
            <a:noFill/>
            <a:round/>
          </a:ln>
          <a:effectLst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3210" y="600075"/>
            <a:ext cx="8567420" cy="855980"/>
          </a:xfrm>
        </p:spPr>
        <p:txBody>
          <a:bodyPr>
            <a:noAutofit/>
          </a:bodyPr>
          <a:lstStyle/>
          <a:p>
            <a:r>
              <a:rPr lang="ru-RU" altLang="en-US" sz="3200">
                <a:sym typeface="+mn-ea"/>
              </a:rPr>
              <a:t>Дошкольный возраст. 3 года - 7 лет</a:t>
            </a:r>
            <a:endParaRPr lang="ru-RU" sz="3200" dirty="0"/>
          </a:p>
        </p:txBody>
      </p:sp>
      <p:sp>
        <p:nvSpPr>
          <p:cNvPr id="5" name="Text Box 4"/>
          <p:cNvSpPr txBox="1"/>
          <p:nvPr/>
        </p:nvSpPr>
        <p:spPr>
          <a:xfrm>
            <a:off x="287655" y="2218690"/>
            <a:ext cx="8562975" cy="3322320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pPr marL="0" indent="0"/>
            <a:r>
              <a:rPr lang="ru-RU" altLang="en-US" sz="2400">
                <a:latin typeface="Times New Roman" panose="02020603050405020304" charset="0"/>
                <a:sym typeface="+mn-ea"/>
              </a:rPr>
              <a:t>2г 6 мес-3г 6м</a:t>
            </a:r>
            <a:r>
              <a:rPr lang="en-US" sz="2400">
                <a:latin typeface="Times New Roman" panose="02020603050405020304" charset="0"/>
                <a:sym typeface="+mn-ea"/>
              </a:rPr>
              <a:t> </a:t>
            </a:r>
            <a:r>
              <a:rPr lang="ru-RU" altLang="en-US" sz="2400">
                <a:latin typeface="Times New Roman" panose="02020603050405020304" charset="0"/>
                <a:sym typeface="+mn-ea"/>
              </a:rPr>
              <a:t>- конфликты по поводу планов на ближайший час и выбора из возможных вариантов</a:t>
            </a:r>
            <a:endParaRPr lang="en-US" sz="2400" b="0">
              <a:latin typeface="Times New Roman" panose="02020603050405020304" charset="0"/>
            </a:endParaRPr>
          </a:p>
          <a:p>
            <a:pPr marL="0" indent="0"/>
            <a:endParaRPr lang="en-US" sz="2400" b="0">
              <a:latin typeface="Times New Roman" panose="02020603050405020304" charset="0"/>
            </a:endParaRPr>
          </a:p>
          <a:p>
            <a:pPr marL="0" indent="0"/>
            <a:r>
              <a:rPr lang="en-US" sz="2400">
                <a:latin typeface="Times New Roman" panose="02020603050405020304" charset="0"/>
                <a:sym typeface="+mn-ea"/>
              </a:rPr>
              <a:t>Социальная ситуация развития </a:t>
            </a:r>
            <a:endParaRPr lang="en-US" sz="2400" b="0">
              <a:latin typeface="Times New Roman" panose="02020603050405020304" charset="0"/>
            </a:endParaRPr>
          </a:p>
          <a:p>
            <a:pPr marL="0" indent="0"/>
            <a:r>
              <a:rPr lang="ru-RU" altLang="en-US" sz="2400">
                <a:latin typeface="Times New Roman" panose="02020603050405020304" charset="0"/>
                <a:sym typeface="+mn-ea"/>
              </a:rPr>
              <a:t>в дошкольном возрасте:</a:t>
            </a:r>
            <a:endParaRPr lang="ru-RU" altLang="en-US" sz="2400" b="0">
              <a:latin typeface="Times New Roman" panose="02020603050405020304" charset="0"/>
            </a:endParaRPr>
          </a:p>
          <a:p>
            <a:pPr marL="0" indent="0"/>
            <a:r>
              <a:rPr lang="ru-RU" altLang="en-US" sz="2400">
                <a:latin typeface="Times New Roman" panose="02020603050405020304" charset="0"/>
                <a:sym typeface="+mn-ea"/>
              </a:rPr>
              <a:t>Ребенок-Социальный Взрослый (роль) (Д.Б.Эльконин)</a:t>
            </a:r>
            <a:endParaRPr lang="ru-RU" altLang="en-US" sz="2400" b="0">
              <a:latin typeface="Times New Roman" panose="02020603050405020304" charset="0"/>
            </a:endParaRPr>
          </a:p>
          <a:p>
            <a:pPr marL="0" indent="0"/>
            <a:endParaRPr lang="en-US" sz="2400" b="0">
              <a:latin typeface="Times New Roman" panose="02020603050405020304" charset="0"/>
            </a:endParaRPr>
          </a:p>
          <a:p>
            <a:pPr marL="0" indent="0"/>
            <a:r>
              <a:rPr lang="ru-RU" altLang="en-US" sz="2400">
                <a:latin typeface="Times New Roman" panose="02020603050405020304" charset="0"/>
                <a:sym typeface="+mn-ea"/>
              </a:rPr>
              <a:t>В</a:t>
            </a:r>
            <a:r>
              <a:rPr lang="en-US" sz="2400">
                <a:latin typeface="Times New Roman" panose="02020603050405020304" charset="0"/>
                <a:sym typeface="+mn-ea"/>
              </a:rPr>
              <a:t>едущая деятельность </a:t>
            </a:r>
            <a:r>
              <a:rPr lang="ru-RU" altLang="en-US" sz="2400">
                <a:latin typeface="Times New Roman" panose="02020603050405020304" charset="0"/>
                <a:sym typeface="+mn-ea"/>
              </a:rPr>
              <a:t>дошкольного возраста:</a:t>
            </a:r>
            <a:endParaRPr lang="ru-RU" altLang="en-US" sz="2400" b="0">
              <a:latin typeface="Times New Roman" panose="02020603050405020304" charset="0"/>
            </a:endParaRPr>
          </a:p>
          <a:p>
            <a:pPr marL="0" indent="0"/>
            <a:r>
              <a:rPr lang="ru-RU" altLang="en-US" sz="2400">
                <a:latin typeface="Times New Roman" panose="02020603050405020304" charset="0"/>
                <a:sym typeface="+mn-ea"/>
              </a:rPr>
              <a:t>сюжетно-ролевая игра (</a:t>
            </a:r>
            <a:r>
              <a:rPr lang="ru-RU" altLang="en-US" sz="2400">
                <a:latin typeface="Times New Roman" panose="02020603050405020304" charset="0"/>
                <a:sym typeface="+mn-ea"/>
              </a:rPr>
              <a:t>Д.Б.Эльконин</a:t>
            </a:r>
            <a:r>
              <a:rPr lang="ru-RU" altLang="en-US" sz="2400">
                <a:latin typeface="Times New Roman" panose="02020603050405020304" charset="0"/>
                <a:sym typeface="+mn-ea"/>
              </a:rPr>
              <a:t>)</a:t>
            </a:r>
            <a:endParaRPr lang="ru-RU" altLang="en-US" sz="2400">
              <a:latin typeface="Times New Roman" panose="02020603050405020304" charset="0"/>
              <a:sym typeface="+mn-ea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altLang="en-US" sz="3200">
                <a:sym typeface="+mn-ea"/>
              </a:rPr>
              <a:t>Дошкольный возраст. 3 года - 7 лет</a:t>
            </a:r>
            <a:r>
              <a:rPr lang="ru-RU" sz="3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..</a:t>
            </a:r>
            <a:endParaRPr lang="ru-RU" sz="3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4163" y="1855694"/>
            <a:ext cx="8574086" cy="4693023"/>
          </a:xfrm>
        </p:spPr>
        <p:txBody>
          <a:bodyPr>
            <a:normAutofit lnSpcReduction="20000"/>
          </a:bodyPr>
          <a:lstStyle/>
          <a:p>
            <a:pPr marL="0" indent="0">
              <a:spcBef>
                <a:spcPts val="600"/>
              </a:spcBef>
              <a:buNone/>
            </a:pPr>
            <a:r>
              <a:rPr lang="ru-RU" sz="2000" b="1" dirty="0"/>
              <a:t>В игре</a:t>
            </a:r>
            <a:endParaRPr lang="ru-RU" sz="2000" b="1" dirty="0"/>
          </a:p>
          <a:p>
            <a:pPr marL="0" indent="0">
              <a:spcBef>
                <a:spcPts val="600"/>
              </a:spcBef>
              <a:buNone/>
            </a:pPr>
            <a:r>
              <a:rPr lang="ru-RU" sz="2000" b="1" dirty="0"/>
              <a:t>действовать в умственном плане</a:t>
            </a:r>
            <a:r>
              <a:rPr lang="ru-RU" sz="2000" dirty="0"/>
              <a:t>: </a:t>
            </a:r>
            <a:endParaRPr lang="ru-RU" sz="2000" dirty="0"/>
          </a:p>
          <a:p>
            <a:pPr marL="0" lvl="2" indent="-285750">
              <a:buFont typeface="Arial" panose="020B0704020202020204" pitchFamily="34" charset="0"/>
              <a:buChar char="•"/>
            </a:pPr>
            <a:r>
              <a:rPr lang="ru-RU" sz="1800" dirty="0"/>
              <a:t>сначала ребенок </a:t>
            </a:r>
            <a:r>
              <a:rPr lang="ru-RU" sz="1800" b="1" dirty="0"/>
              <a:t>не может без опоры на предмет</a:t>
            </a:r>
            <a:r>
              <a:rPr lang="ru-RU" sz="1800" dirty="0"/>
              <a:t>, но </a:t>
            </a:r>
            <a:endParaRPr lang="ru-RU" sz="1800" dirty="0"/>
          </a:p>
          <a:p>
            <a:pPr marL="0" lvl="2" indent="-285750">
              <a:buFont typeface="Arial" panose="020B0704020202020204" pitchFamily="34" charset="0"/>
              <a:buChar char="•"/>
            </a:pPr>
            <a:r>
              <a:rPr lang="ru-RU" sz="1800" dirty="0"/>
              <a:t>уже с самого начала игры есть </a:t>
            </a:r>
            <a:r>
              <a:rPr lang="ru-RU" sz="1800" b="1" dirty="0"/>
              <a:t>перенос</a:t>
            </a:r>
            <a:r>
              <a:rPr lang="ru-RU" sz="1800" dirty="0"/>
              <a:t>, </a:t>
            </a:r>
            <a:endParaRPr lang="ru-RU" sz="1800" dirty="0"/>
          </a:p>
          <a:p>
            <a:pPr marL="0" lvl="2" indent="0">
              <a:buFont typeface="Arial" panose="020B0704020202020204" pitchFamily="34" charset="0"/>
              <a:buNone/>
            </a:pPr>
            <a:endParaRPr lang="ru-RU" sz="1800" dirty="0"/>
          </a:p>
          <a:p>
            <a:pPr marL="0" indent="0">
              <a:spcBef>
                <a:spcPts val="600"/>
              </a:spcBef>
              <a:buNone/>
            </a:pPr>
            <a:r>
              <a:rPr lang="ru-RU" sz="2000" b="1" dirty="0"/>
              <a:t>действовать в соответствии с правилом</a:t>
            </a:r>
            <a:r>
              <a:rPr lang="ru-RU" sz="2000" dirty="0"/>
              <a:t>: </a:t>
            </a:r>
            <a:endParaRPr lang="ru-RU" sz="2000" dirty="0"/>
          </a:p>
          <a:p>
            <a:pPr marL="0" indent="0">
              <a:spcBef>
                <a:spcPts val="600"/>
              </a:spcBef>
              <a:buNone/>
            </a:pPr>
            <a:r>
              <a:rPr lang="ru-RU" sz="2000" dirty="0"/>
              <a:t>- в игре раньше, чем вне игры</a:t>
            </a:r>
            <a:endParaRPr lang="ru-RU" sz="2000" dirty="0"/>
          </a:p>
          <a:p>
            <a:pPr marL="0" indent="0">
              <a:spcBef>
                <a:spcPts val="600"/>
              </a:spcBef>
              <a:buNone/>
            </a:pPr>
            <a:endParaRPr lang="ru-RU" sz="2000" dirty="0"/>
          </a:p>
          <a:p>
            <a:pPr marL="0" indent="0">
              <a:spcBef>
                <a:spcPts val="600"/>
              </a:spcBef>
              <a:buNone/>
            </a:pPr>
            <a:r>
              <a:rPr lang="ru-RU" sz="2000" b="1" dirty="0"/>
              <a:t>осознавать правила</a:t>
            </a:r>
            <a:r>
              <a:rPr lang="ru-RU" sz="2000" dirty="0"/>
              <a:t> (Горбачева):</a:t>
            </a:r>
            <a:endParaRPr lang="ru-RU" sz="2000" dirty="0"/>
          </a:p>
          <a:p>
            <a:pPr marL="0" lvl="2" indent="-285750">
              <a:buFont typeface="Arial" panose="020B0704020202020204" pitchFamily="34" charset="0"/>
              <a:buChar char="•"/>
            </a:pPr>
            <a:r>
              <a:rPr lang="ru-RU" sz="1800" dirty="0"/>
              <a:t>3-4 </a:t>
            </a:r>
            <a:r>
              <a:rPr lang="ru-RU" sz="1800" dirty="0" err="1"/>
              <a:t>гг</a:t>
            </a:r>
            <a:r>
              <a:rPr lang="ru-RU" sz="1800" b="1" dirty="0"/>
              <a:t> - правила </a:t>
            </a:r>
            <a:r>
              <a:rPr lang="ru-RU" sz="1800" dirty="0"/>
              <a:t>поведения </a:t>
            </a:r>
            <a:r>
              <a:rPr lang="ru-RU" sz="1800" b="1" dirty="0"/>
              <a:t>не осознаются</a:t>
            </a:r>
            <a:r>
              <a:rPr lang="ru-RU" sz="1800" dirty="0"/>
              <a:t>, </a:t>
            </a:r>
            <a:r>
              <a:rPr lang="ru-RU" sz="1800" b="1" dirty="0"/>
              <a:t>собственное поведение по пр</a:t>
            </a:r>
            <a:r>
              <a:rPr lang="ru-RU" sz="1800" dirty="0"/>
              <a:t>авилам не осознается, </a:t>
            </a:r>
            <a:r>
              <a:rPr lang="ru-RU" sz="1800" b="1" dirty="0"/>
              <a:t>замечается поведение других</a:t>
            </a:r>
            <a:r>
              <a:rPr lang="ru-RU" sz="1800" dirty="0"/>
              <a:t>, </a:t>
            </a:r>
            <a:endParaRPr lang="ru-RU" sz="1800" dirty="0"/>
          </a:p>
          <a:p>
            <a:pPr marL="0" lvl="2" indent="-285750">
              <a:buFont typeface="Arial" panose="020B0704020202020204" pitchFamily="34" charset="0"/>
              <a:buChar char="•"/>
            </a:pPr>
            <a:r>
              <a:rPr lang="ru-RU" sz="1800" dirty="0"/>
              <a:t>4-5 л </a:t>
            </a:r>
            <a:r>
              <a:rPr lang="ru-RU" sz="1800" b="1" dirty="0"/>
              <a:t>вычленяют собственное</a:t>
            </a:r>
            <a:r>
              <a:rPr lang="ru-RU" sz="1800" dirty="0"/>
              <a:t>, </a:t>
            </a:r>
            <a:endParaRPr lang="ru-RU" sz="1800" dirty="0"/>
          </a:p>
          <a:p>
            <a:pPr marL="0" lvl="2" indent="-285750">
              <a:buFont typeface="Arial" panose="020B0704020202020204" pitchFamily="34" charset="0"/>
              <a:buChar char="•"/>
            </a:pPr>
            <a:r>
              <a:rPr lang="ru-RU" sz="1800" dirty="0"/>
              <a:t>5-6 л</a:t>
            </a:r>
            <a:r>
              <a:rPr lang="ru-RU" sz="1800" b="1" dirty="0"/>
              <a:t> правила как таковые</a:t>
            </a:r>
            <a:r>
              <a:rPr lang="ru-RU" sz="1800" dirty="0"/>
              <a:t>. </a:t>
            </a:r>
            <a:endParaRPr lang="ru-RU" sz="18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ru-RU" altLang="en-US"/>
              <a:t>Возрастная специфика учения</a:t>
            </a:r>
            <a:endParaRPr lang="ru-RU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82320" y="2133600"/>
            <a:ext cx="8075930" cy="3992880"/>
          </a:xfrm>
        </p:spPr>
        <p:txBody>
          <a:bodyPr/>
          <a:p>
            <a:r>
              <a:rPr lang="ru-RU" altLang="en-US"/>
              <a:t>Чем обусловлено научение? Что является его движущей силой?</a:t>
            </a:r>
            <a:endParaRPr lang="ru-RU" altLang="en-US"/>
          </a:p>
          <a:p>
            <a:pPr lvl="1"/>
            <a:r>
              <a:rPr lang="ru-RU" altLang="en-US"/>
              <a:t>Внешнее обучающее воздействие?</a:t>
            </a:r>
            <a:endParaRPr lang="ru-RU" altLang="en-US"/>
          </a:p>
          <a:p>
            <a:pPr lvl="1"/>
            <a:r>
              <a:rPr lang="ru-RU" altLang="en-US"/>
              <a:t>Необходимость удовлетворения потребностей?</a:t>
            </a:r>
            <a:endParaRPr lang="ru-RU" altLang="en-US"/>
          </a:p>
          <a:p>
            <a:pPr lvl="0"/>
            <a:r>
              <a:rPr lang="ru-RU" altLang="en-US"/>
              <a:t>По мере развития отношения ребенка с его социальным окружением изменяются</a:t>
            </a:r>
            <a:endParaRPr lang="ru-RU" altLang="en-US"/>
          </a:p>
          <a:p>
            <a:pPr lvl="1"/>
            <a:endParaRPr lang="ru-RU" altLang="en-US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altLang="en-US" sz="3600">
                <a:sym typeface="+mn-ea"/>
              </a:rPr>
              <a:t>Дошкольный возраст. 3 года - 7 лет</a:t>
            </a:r>
            <a:r>
              <a:rPr lang="ru-RU" sz="3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..</a:t>
            </a:r>
            <a:endParaRPr lang="ru-RU" sz="3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12151" y="1981200"/>
            <a:ext cx="8320367" cy="4262717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ru-RU" sz="2800" b="1" dirty="0"/>
              <a:t>Почему в роли  легче следовать правилу:</a:t>
            </a:r>
            <a:r>
              <a:rPr lang="ru-RU" sz="2800" dirty="0"/>
              <a:t> </a:t>
            </a:r>
            <a:endParaRPr lang="ru-RU" sz="2800" dirty="0"/>
          </a:p>
          <a:p>
            <a:pPr marL="803275" lvl="2" indent="-342900">
              <a:lnSpc>
                <a:spcPct val="150000"/>
              </a:lnSpc>
              <a:spcBef>
                <a:spcPts val="0"/>
              </a:spcBef>
              <a:buFont typeface="Arial" panose="020B0704020202020204" pitchFamily="34" charset="0"/>
              <a:buChar char="•"/>
            </a:pPr>
            <a:r>
              <a:rPr lang="ru-RU" sz="2400" dirty="0"/>
              <a:t>Принятие роли делает правило </a:t>
            </a:r>
            <a:r>
              <a:rPr lang="ru-RU" sz="2400" b="1" dirty="0"/>
              <a:t>“</a:t>
            </a:r>
            <a:r>
              <a:rPr lang="ru-RU" sz="2400" b="1" dirty="0"/>
              <a:t>внутренним”</a:t>
            </a:r>
            <a:r>
              <a:rPr lang="ru-RU" sz="2400" dirty="0"/>
              <a:t>. </a:t>
            </a:r>
            <a:endParaRPr lang="ru-RU" sz="2400" dirty="0"/>
          </a:p>
          <a:p>
            <a:pPr marL="803275" lvl="2" indent="-342900">
              <a:lnSpc>
                <a:spcPct val="150000"/>
              </a:lnSpc>
              <a:spcBef>
                <a:spcPts val="0"/>
              </a:spcBef>
              <a:buFont typeface="Arial" panose="020B0704020202020204" pitchFamily="34" charset="0"/>
              <a:buChar char="•"/>
            </a:pPr>
            <a:r>
              <a:rPr lang="ru-RU" sz="2400" dirty="0"/>
              <a:t>Позволяет </a:t>
            </a:r>
            <a:r>
              <a:rPr lang="ru-RU" sz="2400" b="1" dirty="0"/>
              <a:t>наблюдать за своим </a:t>
            </a:r>
            <a:r>
              <a:rPr lang="ru-RU" sz="2400" dirty="0"/>
              <a:t>поведением, </a:t>
            </a:r>
            <a:endParaRPr lang="ru-RU" sz="2400" dirty="0"/>
          </a:p>
          <a:p>
            <a:pPr marL="803275" lvl="2" indent="-342900">
              <a:lnSpc>
                <a:spcPct val="150000"/>
              </a:lnSpc>
              <a:spcBef>
                <a:spcPts val="0"/>
              </a:spcBef>
              <a:buFont typeface="Arial" panose="020B0704020202020204" pitchFamily="34" charset="0"/>
              <a:buChar char="•"/>
            </a:pPr>
            <a:r>
              <a:rPr lang="ru-RU" sz="2400" dirty="0"/>
              <a:t>Содержит правило и его обоснование в </a:t>
            </a:r>
            <a:r>
              <a:rPr lang="ru-RU" sz="2400" b="1" dirty="0"/>
              <a:t>симультанной</a:t>
            </a:r>
            <a:r>
              <a:rPr lang="ru-RU" sz="2400" dirty="0"/>
              <a:t> форме</a:t>
            </a:r>
            <a:endParaRPr lang="ru-RU" sz="2400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163" y="630382"/>
            <a:ext cx="8574087" cy="967840"/>
          </a:xfrm>
        </p:spPr>
        <p:txBody>
          <a:bodyPr>
            <a:noAutofit/>
          </a:bodyPr>
          <a:p>
            <a:r>
              <a:rPr lang="ru-RU" altLang="en-US" sz="2500">
                <a:sym typeface="+mn-ea"/>
              </a:rPr>
              <a:t>Дошкольный возраст. 3 года - 7 лет</a:t>
            </a:r>
            <a:endParaRPr lang="ru-RU" altLang="en-US" sz="2500"/>
          </a:p>
        </p:txBody>
      </p:sp>
      <p:sp>
        <p:nvSpPr>
          <p:cNvPr id="5" name="Содержимое 2"/>
          <p:cNvSpPr>
            <a:spLocks noGrp="1"/>
          </p:cNvSpPr>
          <p:nvPr>
            <p:ph idx="1"/>
          </p:nvPr>
        </p:nvSpPr>
        <p:spPr>
          <a:xfrm>
            <a:off x="266700" y="1701800"/>
            <a:ext cx="6215380" cy="5050790"/>
          </a:xfrm>
        </p:spPr>
        <p:txBody>
          <a:bodyPr>
            <a:normAutofit fontScale="90000"/>
          </a:bodyPr>
          <a:lstStyle/>
          <a:p>
            <a:pPr>
              <a:buNone/>
            </a:pPr>
            <a:r>
              <a:rPr lang="ru-RU" sz="2400" dirty="0"/>
              <a:t>Конкретные операции в теории Ж.Пиаже = перелом в умении </a:t>
            </a:r>
            <a:endParaRPr lang="ru-RU" sz="2400" dirty="0"/>
          </a:p>
          <a:p>
            <a:r>
              <a:rPr lang="ru-RU" sz="2400" dirty="0"/>
              <a:t>решать задачи на сохранение количества (в дискретных и не дискретных величинах), на сохранение объема, на включение классов, </a:t>
            </a:r>
            <a:endParaRPr lang="ru-RU" sz="2400" dirty="0"/>
          </a:p>
          <a:p>
            <a:r>
              <a:rPr lang="ru-RU" sz="2400" dirty="0"/>
              <a:t>неприятие </a:t>
            </a:r>
            <a:r>
              <a:rPr lang="ru-RU" sz="2400" dirty="0" err="1"/>
              <a:t>трансдуктивных</a:t>
            </a:r>
            <a:r>
              <a:rPr lang="ru-RU" sz="2400" dirty="0"/>
              <a:t> рассуждений</a:t>
            </a:r>
            <a:endParaRPr lang="ru-RU" sz="2400" dirty="0"/>
          </a:p>
          <a:p>
            <a:r>
              <a:rPr lang="ru-RU" sz="2400" dirty="0"/>
              <a:t>возможность представить объекты с точки зрения другого</a:t>
            </a:r>
            <a:endParaRPr lang="ru-RU" sz="2400" dirty="0"/>
          </a:p>
          <a:p>
            <a:r>
              <a:rPr lang="ru-RU" sz="2400" dirty="0"/>
              <a:t>НО при полном соблюдении инструкции и условий, использованных </a:t>
            </a:r>
            <a:r>
              <a:rPr lang="ru-RU" sz="2400" dirty="0" err="1"/>
              <a:t>Ж.Пиаже</a:t>
            </a:r>
            <a:r>
              <a:rPr lang="ru-RU" sz="2400" dirty="0"/>
              <a:t>!</a:t>
            </a:r>
            <a:endParaRPr lang="ru-RU" sz="2400" dirty="0"/>
          </a:p>
        </p:txBody>
      </p:sp>
      <p:pic>
        <p:nvPicPr>
          <p:cNvPr id="1026" name="Picture 2" descr="Рисунок тюльпана, винно-красная крышка, лист, цвет, растение png | PNGWing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6463" y="5574599"/>
            <a:ext cx="1085216" cy="9087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Рисунок тюльпана, винно-красная крышка, лист, цвет, растение png | PNGWing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2636" y="2998789"/>
            <a:ext cx="1085216" cy="9087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Рисунок тюльпана, винно-красная крышка, лист, цвет, растение png | PNGWing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1004" y="4517058"/>
            <a:ext cx="1085216" cy="9087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Рисунок тюльпана, винно-красная крышка, лист, цвет, растение png | PNGWing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6694" y="2090687"/>
            <a:ext cx="1085216" cy="9087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Стебелек нарцисса - картинка №10996 | Printonic.ru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0769" y="4069632"/>
            <a:ext cx="789242" cy="13433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 descr="Стебелек нарцисса - картинка №10996 | Printonic.ru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0890" y="3086318"/>
            <a:ext cx="789242" cy="13433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7470" y="1752600"/>
            <a:ext cx="8658225" cy="2698115"/>
          </a:xfrm>
        </p:spPr>
        <p:txBody>
          <a:bodyPr/>
          <a:lstStyle/>
          <a:p>
            <a:pPr marL="0" indent="0">
              <a:lnSpc>
                <a:spcPct val="80000"/>
              </a:lnSpc>
              <a:buNone/>
            </a:pPr>
            <a:r>
              <a:rPr lang="en-US" sz="1800" dirty="0"/>
              <a:t>Bryant</a:t>
            </a:r>
            <a:r>
              <a:rPr lang="ru-RU" sz="1800" dirty="0"/>
              <a:t> &amp; </a:t>
            </a:r>
            <a:r>
              <a:rPr lang="en-US" sz="1800" dirty="0" err="1"/>
              <a:t>Trabasso</a:t>
            </a:r>
            <a:r>
              <a:rPr lang="ru-RU" sz="1800" dirty="0"/>
              <a:t>, 1971</a:t>
            </a:r>
            <a:endParaRPr lang="ru-RU" sz="1800" dirty="0"/>
          </a:p>
          <a:p>
            <a:pPr>
              <a:lnSpc>
                <a:spcPct val="80000"/>
              </a:lnSpc>
            </a:pPr>
            <a:r>
              <a:rPr lang="ru-RU" sz="1800" dirty="0"/>
              <a:t>все объекты представлены в одном порядке (хотя и их сравнительная длина была не видна за счет подставки),</a:t>
            </a:r>
            <a:endParaRPr lang="ru-RU" sz="1800" dirty="0"/>
          </a:p>
          <a:p>
            <a:pPr>
              <a:lnSpc>
                <a:spcPct val="80000"/>
              </a:lnSpc>
            </a:pPr>
            <a:r>
              <a:rPr lang="ru-RU" sz="1800" dirty="0"/>
              <a:t>4 попарных предъявления</a:t>
            </a:r>
            <a:endParaRPr lang="ru-RU" sz="1800" dirty="0"/>
          </a:p>
          <a:p>
            <a:pPr>
              <a:lnSpc>
                <a:spcPct val="80000"/>
              </a:lnSpc>
            </a:pPr>
            <a:r>
              <a:rPr lang="ru-RU" sz="1800" dirty="0"/>
              <a:t>Затем вопросы о разнице в длине: 4 о смежных, 6 о несмежных. – 4-летки успешны.  </a:t>
            </a:r>
            <a:endParaRPr lang="ru-RU" sz="18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13" t="38450" b="3801"/>
          <a:stretch>
            <a:fillRect/>
          </a:stretch>
        </p:blipFill>
        <p:spPr bwMode="auto">
          <a:xfrm>
            <a:off x="4728845" y="4095115"/>
            <a:ext cx="4183380" cy="20707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 Box 1"/>
          <p:cNvSpPr txBox="1"/>
          <p:nvPr/>
        </p:nvSpPr>
        <p:spPr>
          <a:xfrm>
            <a:off x="284480" y="3952875"/>
            <a:ext cx="4576445" cy="230695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ru-RU" dirty="0">
                <a:sym typeface="+mn-ea"/>
              </a:rPr>
              <a:t>Есть другая опора, кроме логики транзитивного вывода (А&gt;</a:t>
            </a:r>
            <a:r>
              <a:rPr lang="en-US" dirty="0">
                <a:sym typeface="+mn-ea"/>
              </a:rPr>
              <a:t>B</a:t>
            </a:r>
            <a:r>
              <a:rPr lang="ru-RU" dirty="0">
                <a:sym typeface="+mn-ea"/>
              </a:rPr>
              <a:t>, а </a:t>
            </a:r>
            <a:r>
              <a:rPr lang="en-US" dirty="0">
                <a:sym typeface="+mn-ea"/>
              </a:rPr>
              <a:t>B</a:t>
            </a:r>
            <a:r>
              <a:rPr lang="ru-RU" dirty="0">
                <a:sym typeface="+mn-ea"/>
              </a:rPr>
              <a:t>&gt;</a:t>
            </a:r>
            <a:r>
              <a:rPr lang="en-US" dirty="0">
                <a:sym typeface="+mn-ea"/>
              </a:rPr>
              <a:t>C</a:t>
            </a:r>
            <a:r>
              <a:rPr lang="ru-RU" dirty="0">
                <a:sym typeface="+mn-ea"/>
              </a:rPr>
              <a:t>): </a:t>
            </a:r>
            <a:endParaRPr lang="ru-RU" dirty="0"/>
          </a:p>
          <a:p>
            <a:pPr marL="0" indent="0">
              <a:buNone/>
            </a:pPr>
            <a:r>
              <a:rPr lang="ru-RU" dirty="0">
                <a:sym typeface="+mn-ea"/>
              </a:rPr>
              <a:t>в ходе обучения ребенок усваивает образ ряда в целом =  возможность воспользоваться </a:t>
            </a:r>
            <a:r>
              <a:rPr lang="ru-RU" dirty="0" err="1">
                <a:sym typeface="+mn-ea"/>
              </a:rPr>
              <a:t>дооперациональными</a:t>
            </a:r>
            <a:r>
              <a:rPr lang="ru-RU" dirty="0">
                <a:sym typeface="+mn-ea"/>
              </a:rPr>
              <a:t> механизмами умозаключения (</a:t>
            </a:r>
            <a:r>
              <a:rPr lang="en-US" dirty="0">
                <a:sym typeface="+mn-ea"/>
              </a:rPr>
              <a:t>Bigelow</a:t>
            </a:r>
            <a:r>
              <a:rPr lang="ru-RU" dirty="0">
                <a:sym typeface="+mn-ea"/>
              </a:rPr>
              <a:t>, 1981; </a:t>
            </a:r>
            <a:r>
              <a:rPr lang="en-US" dirty="0">
                <a:sym typeface="+mn-ea"/>
              </a:rPr>
              <a:t>Chapman</a:t>
            </a:r>
            <a:r>
              <a:rPr lang="ru-RU" dirty="0">
                <a:sym typeface="+mn-ea"/>
              </a:rPr>
              <a:t>, </a:t>
            </a:r>
            <a:r>
              <a:rPr lang="en-US" dirty="0" err="1">
                <a:sym typeface="+mn-ea"/>
              </a:rPr>
              <a:t>Lindenberger</a:t>
            </a:r>
            <a:r>
              <a:rPr lang="ru-RU" dirty="0">
                <a:sym typeface="+mn-ea"/>
              </a:rPr>
              <a:t>, 1992; </a:t>
            </a:r>
            <a:r>
              <a:rPr lang="en-US" dirty="0" err="1">
                <a:sym typeface="+mn-ea"/>
              </a:rPr>
              <a:t>Marcovits</a:t>
            </a:r>
            <a:r>
              <a:rPr lang="en-US" dirty="0">
                <a:sym typeface="+mn-ea"/>
              </a:rPr>
              <a:t> et al</a:t>
            </a:r>
            <a:r>
              <a:rPr lang="ru-RU" dirty="0">
                <a:sym typeface="+mn-ea"/>
              </a:rPr>
              <a:t>. 1995).</a:t>
            </a:r>
            <a:endParaRPr lang="en-US"/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p>
            <a:r>
              <a:rPr lang="ru-RU" altLang="en-US" sz="2800">
                <a:sym typeface="+mn-ea"/>
              </a:rPr>
              <a:t>Дошкольный возраст. 3 года - 7 лет</a:t>
            </a:r>
            <a:endParaRPr lang="ru-RU" altLang="en-US" sz="2800">
              <a:sym typeface="+mn-ea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p>
            <a:r>
              <a:rPr lang="ru-RU" altLang="en-US" sz="3600">
                <a:solidFill>
                  <a:schemeClr val="bg2"/>
                </a:solidFill>
                <a:effectLst>
                  <a:outerShdw blurRad="38100" dist="19050" dir="2700000" algn="tl" rotWithShape="0">
                    <a:schemeClr val="dk1">
                      <a:alpha val="40000"/>
                      <a:alpha val="40000"/>
                    </a:schemeClr>
                  </a:outerShdw>
                </a:effectLst>
              </a:rPr>
              <a:t>Младший </a:t>
            </a:r>
            <a:r>
              <a:rPr lang="ru-RU" altLang="en-US" sz="3600">
                <a:solidFill>
                  <a:schemeClr val="bg2"/>
                </a:solidFill>
                <a:effectLst>
                  <a:outerShdw blurRad="38100" dist="19050" dir="2700000" algn="tl" rotWithShape="0">
                    <a:schemeClr val="dk1">
                      <a:alpha val="40000"/>
                      <a:alpha val="40000"/>
                    </a:schemeClr>
                  </a:outerShdw>
                </a:effectLst>
              </a:rPr>
              <a:t>школьны</a:t>
            </a:r>
            <a:r>
              <a:rPr lang="ru-RU" altLang="en-US" sz="3600">
                <a:solidFill>
                  <a:schemeClr val="bg2"/>
                </a:solidFill>
                <a:effectLst>
                  <a:outerShdw blurRad="38100" dist="19050" dir="2700000" algn="tl" rotWithShape="0">
                    <a:schemeClr val="dk1">
                      <a:alpha val="40000"/>
                      <a:alpha val="40000"/>
                    </a:schemeClr>
                  </a:outerShdw>
                </a:effectLst>
              </a:rPr>
              <a:t>й возраст. 7-11 лет</a:t>
            </a:r>
            <a:r>
              <a:rPr lang="en-US" sz="3600">
                <a:solidFill>
                  <a:schemeClr val="bg2">
                    <a:lumMod val="2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  <a:alpha val="40000"/>
                    </a:schemeClr>
                  </a:outerShdw>
                </a:effectLst>
              </a:rPr>
              <a:t>.</a:t>
            </a:r>
            <a:endParaRPr lang="en-US" sz="3600">
              <a:solidFill>
                <a:schemeClr val="bg2">
                  <a:lumMod val="2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  <a:alpha val="40000"/>
                  </a:schemeClr>
                </a:outerShdw>
              </a:effectLst>
            </a:endParaRPr>
          </a:p>
        </p:txBody>
      </p:sp>
      <p:sp>
        <p:nvSpPr>
          <p:cNvPr id="100" name="Text Box 99"/>
          <p:cNvSpPr txBox="1"/>
          <p:nvPr/>
        </p:nvSpPr>
        <p:spPr>
          <a:xfrm>
            <a:off x="403225" y="1958340"/>
            <a:ext cx="8367395" cy="483108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marL="0" indent="0"/>
            <a:r>
              <a:rPr lang="ru-RU" altLang="en-US" sz="2800" b="0">
                <a:latin typeface="Times New Roman" panose="02020603050405020304" charset="0"/>
              </a:rPr>
              <a:t>6 л -9 л</a:t>
            </a:r>
            <a:r>
              <a:rPr lang="en-US" sz="2800" b="0">
                <a:latin typeface="Times New Roman" panose="02020603050405020304" charset="0"/>
              </a:rPr>
              <a:t> </a:t>
            </a:r>
            <a:r>
              <a:rPr lang="ru-RU" altLang="en-US" sz="2800" b="0">
                <a:latin typeface="Times New Roman" panose="02020603050405020304" charset="0"/>
              </a:rPr>
              <a:t>- конфликты по поводу организации деятельности (оснований для принятия решений, качества выполненного) и оценок</a:t>
            </a:r>
            <a:endParaRPr lang="en-US" sz="2800" b="0">
              <a:latin typeface="Times New Roman" panose="02020603050405020304" charset="0"/>
            </a:endParaRPr>
          </a:p>
          <a:p>
            <a:pPr marL="0" indent="0"/>
            <a:endParaRPr lang="en-US" sz="2800" b="0">
              <a:latin typeface="Times New Roman" panose="02020603050405020304" charset="0"/>
            </a:endParaRPr>
          </a:p>
          <a:p>
            <a:pPr marL="0" indent="0"/>
            <a:r>
              <a:rPr lang="en-US" sz="2800" b="0">
                <a:latin typeface="Times New Roman" panose="02020603050405020304" charset="0"/>
              </a:rPr>
              <a:t>Социальная ситуация развития </a:t>
            </a:r>
            <a:endParaRPr lang="en-US" sz="2800" b="0">
              <a:latin typeface="Times New Roman" panose="02020603050405020304" charset="0"/>
            </a:endParaRPr>
          </a:p>
          <a:p>
            <a:pPr marL="0" indent="0"/>
            <a:r>
              <a:rPr lang="ru-RU" altLang="en-US" sz="2800" b="0">
                <a:latin typeface="Times New Roman" panose="02020603050405020304" charset="0"/>
              </a:rPr>
              <a:t>в младшем школьном возрасте:</a:t>
            </a:r>
            <a:endParaRPr lang="ru-RU" altLang="en-US" sz="2800" b="0">
              <a:latin typeface="Times New Roman" panose="02020603050405020304" charset="0"/>
            </a:endParaRPr>
          </a:p>
          <a:p>
            <a:pPr marL="0" indent="0"/>
            <a:r>
              <a:rPr lang="ru-RU" altLang="en-US" sz="2800" b="0">
                <a:latin typeface="Times New Roman" panose="02020603050405020304" charset="0"/>
              </a:rPr>
              <a:t>Ребенок-Эксперт</a:t>
            </a:r>
            <a:endParaRPr lang="ru-RU" altLang="en-US" sz="2800" b="0">
              <a:latin typeface="Times New Roman" panose="02020603050405020304" charset="0"/>
            </a:endParaRPr>
          </a:p>
          <a:p>
            <a:pPr marL="0" indent="0"/>
            <a:r>
              <a:rPr lang="ru-RU" altLang="en-US" sz="2800" b="0">
                <a:latin typeface="Times New Roman" panose="02020603050405020304" charset="0"/>
              </a:rPr>
              <a:t>             - Сверстники (Д.Б.Эльконин, Г.А.Цукерман)</a:t>
            </a:r>
            <a:endParaRPr lang="ru-RU" altLang="en-US" sz="2800" b="0">
              <a:latin typeface="Times New Roman" panose="02020603050405020304" charset="0"/>
            </a:endParaRPr>
          </a:p>
          <a:p>
            <a:pPr marL="0" indent="0"/>
            <a:endParaRPr lang="en-US" sz="2800" b="0">
              <a:latin typeface="Times New Roman" panose="02020603050405020304" charset="0"/>
            </a:endParaRPr>
          </a:p>
          <a:p>
            <a:pPr marL="0" indent="0"/>
            <a:r>
              <a:rPr lang="ru-RU" altLang="en-US" sz="2800" b="0">
                <a:latin typeface="Times New Roman" panose="02020603050405020304" charset="0"/>
              </a:rPr>
              <a:t>В</a:t>
            </a:r>
            <a:r>
              <a:rPr lang="en-US" sz="2800" b="0">
                <a:latin typeface="Times New Roman" panose="02020603050405020304" charset="0"/>
              </a:rPr>
              <a:t>едущая деятельность </a:t>
            </a:r>
            <a:r>
              <a:rPr lang="ru-RU" altLang="en-US" sz="2800" b="0">
                <a:latin typeface="Times New Roman" panose="02020603050405020304" charset="0"/>
              </a:rPr>
              <a:t>мл. </a:t>
            </a:r>
            <a:r>
              <a:rPr lang="ru-RU" altLang="en-US" sz="2800" b="0">
                <a:latin typeface="Times New Roman" panose="02020603050405020304" charset="0"/>
              </a:rPr>
              <a:t>школьного возраста</a:t>
            </a:r>
            <a:r>
              <a:rPr lang="ru-RU" altLang="en-US" sz="2800" b="0">
                <a:latin typeface="Times New Roman" panose="02020603050405020304" charset="0"/>
              </a:rPr>
              <a:t>:</a:t>
            </a:r>
            <a:endParaRPr lang="ru-RU" altLang="en-US" sz="2800" b="0">
              <a:latin typeface="Times New Roman" panose="02020603050405020304" charset="0"/>
            </a:endParaRPr>
          </a:p>
          <a:p>
            <a:pPr marL="0" indent="0"/>
            <a:r>
              <a:rPr lang="ru-RU" altLang="en-US" sz="2800" b="0">
                <a:latin typeface="Times New Roman" panose="02020603050405020304" charset="0"/>
              </a:rPr>
              <a:t>учебная деятельность (</a:t>
            </a:r>
            <a:r>
              <a:rPr lang="ru-RU" altLang="en-US" sz="2800">
                <a:latin typeface="Times New Roman" panose="02020603050405020304" charset="0"/>
                <a:sym typeface="+mn-ea"/>
              </a:rPr>
              <a:t>Д.Б.Эльконин</a:t>
            </a:r>
            <a:r>
              <a:rPr lang="ru-RU" altLang="en-US" sz="2800" b="0">
                <a:latin typeface="Times New Roman" panose="02020603050405020304" charset="0"/>
              </a:rPr>
              <a:t>)</a:t>
            </a:r>
            <a:endParaRPr lang="ru-RU" altLang="en-US" sz="2800" b="0">
              <a:latin typeface="Times New Roman" panose="02020603050405020304" charset="0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p>
            <a:r>
              <a:rPr lang="ru-RU" altLang="en-US" sz="3600">
                <a:solidFill>
                  <a:schemeClr val="bg2"/>
                </a:solidFill>
                <a:effectLst>
                  <a:outerShdw blurRad="38100" dist="19050" dir="2700000" algn="tl" rotWithShape="0">
                    <a:schemeClr val="dk1">
                      <a:alpha val="40000"/>
                      <a:alpha val="40000"/>
                    </a:schemeClr>
                  </a:outerShdw>
                </a:effectLst>
              </a:rPr>
              <a:t>Младший школьный возраст. </a:t>
            </a:r>
            <a:r>
              <a:rPr lang="ru-RU" altLang="en-US" sz="3600">
                <a:solidFill>
                  <a:schemeClr val="bg2"/>
                </a:solidFill>
                <a:effectLst>
                  <a:outerShdw blurRad="38100" dist="19050" dir="2700000" algn="tl" rotWithShape="0">
                    <a:schemeClr val="dk1">
                      <a:alpha val="40000"/>
                      <a:alpha val="40000"/>
                    </a:schemeClr>
                  </a:outerShdw>
                </a:effectLst>
                <a:sym typeface="+mn-ea"/>
              </a:rPr>
              <a:t>7-11 лет</a:t>
            </a:r>
            <a:r>
              <a:rPr lang="en-US" sz="3600">
                <a:solidFill>
                  <a:schemeClr val="bg2">
                    <a:lumMod val="2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  <a:alpha val="40000"/>
                    </a:schemeClr>
                  </a:outerShdw>
                </a:effectLst>
              </a:rPr>
              <a:t>.</a:t>
            </a:r>
            <a:endParaRPr lang="en-US" sz="3600">
              <a:solidFill>
                <a:schemeClr val="bg2">
                  <a:lumMod val="2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  <a:alpha val="40000"/>
                  </a:schemeClr>
                </a:outerShdw>
              </a:effectLst>
            </a:endParaRPr>
          </a:p>
        </p:txBody>
      </p:sp>
      <p:sp>
        <p:nvSpPr>
          <p:cNvPr id="100" name="Text Box 99"/>
          <p:cNvSpPr txBox="1"/>
          <p:nvPr/>
        </p:nvSpPr>
        <p:spPr>
          <a:xfrm>
            <a:off x="403225" y="1958340"/>
            <a:ext cx="8367395" cy="353822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marL="0" indent="0"/>
            <a:r>
              <a:rPr lang="ru-RU" sz="2800" b="0">
                <a:latin typeface="Times New Roman" panose="02020603050405020304" charset="0"/>
              </a:rPr>
              <a:t>Освоение элементов учебной деятельности</a:t>
            </a:r>
            <a:endParaRPr lang="ru-RU" sz="2800" b="0">
              <a:latin typeface="Times New Roman" panose="02020603050405020304" charset="0"/>
            </a:endParaRPr>
          </a:p>
          <a:p>
            <a:pPr marL="0" indent="0"/>
            <a:endParaRPr lang="ru-RU" sz="2800" b="0">
              <a:latin typeface="Times New Roman" panose="02020603050405020304" charset="0"/>
            </a:endParaRPr>
          </a:p>
          <a:p>
            <a:pPr marL="0" indent="0"/>
            <a:r>
              <a:rPr lang="ru-RU" sz="2800" b="0">
                <a:latin typeface="Times New Roman" panose="02020603050405020304" charset="0"/>
              </a:rPr>
              <a:t>Освоение метакогнитивных навыков</a:t>
            </a:r>
            <a:endParaRPr lang="ru-RU" sz="2800" b="0">
              <a:latin typeface="Times New Roman" panose="02020603050405020304" charset="0"/>
            </a:endParaRPr>
          </a:p>
          <a:p>
            <a:pPr marL="0" indent="0"/>
            <a:endParaRPr lang="ru-RU" sz="2800" b="0">
              <a:latin typeface="Times New Roman" panose="02020603050405020304" charset="0"/>
            </a:endParaRPr>
          </a:p>
          <a:p>
            <a:pPr marL="0" indent="0"/>
            <a:r>
              <a:rPr lang="ru-RU" sz="2800" b="0">
                <a:latin typeface="Times New Roman" panose="02020603050405020304" charset="0"/>
              </a:rPr>
              <a:t>Рефлексия своих мотивов</a:t>
            </a:r>
            <a:endParaRPr lang="ru-RU" sz="2800" b="0">
              <a:latin typeface="Times New Roman" panose="02020603050405020304" charset="0"/>
            </a:endParaRPr>
          </a:p>
          <a:p>
            <a:pPr marL="0" indent="0"/>
            <a:endParaRPr lang="ru-RU" sz="2800" b="0">
              <a:latin typeface="Times New Roman" panose="02020603050405020304" charset="0"/>
            </a:endParaRPr>
          </a:p>
          <a:p>
            <a:pPr marL="0" indent="0"/>
            <a:r>
              <a:rPr lang="ru-RU" sz="2800" b="0">
                <a:latin typeface="Times New Roman" panose="02020603050405020304" charset="0"/>
              </a:rPr>
              <a:t>Н/о мл школьного возраста: учебная деятельность как структура в личности</a:t>
            </a:r>
            <a:endParaRPr lang="ru-RU" sz="2800" b="0">
              <a:latin typeface="Times New Roman" panose="02020603050405020304" charset="0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dirty="0"/>
              <a:t>Психологическая готовность</a:t>
            </a:r>
            <a:br>
              <a:rPr lang="ru-RU" sz="3600" dirty="0"/>
            </a:br>
            <a:r>
              <a:rPr lang="ru-RU" sz="3600" dirty="0"/>
              <a:t> к школе</a:t>
            </a:r>
            <a:r>
              <a:rPr lang="ru-RU" sz="3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..</a:t>
            </a:r>
            <a:endParaRPr lang="ru-RU" sz="3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" name="Text Box 2"/>
          <p:cNvSpPr txBox="1"/>
          <p:nvPr/>
        </p:nvSpPr>
        <p:spPr>
          <a:xfrm>
            <a:off x="284480" y="1905635"/>
            <a:ext cx="8573135" cy="439991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marL="0" indent="0" algn="l"/>
            <a:r>
              <a:rPr lang="ru-RU" sz="2000">
                <a:latin typeface="Times New Roman" panose="02020603050405020304" charset="0"/>
                <a:sym typeface="+mn-ea"/>
              </a:rPr>
              <a:t>Общение со взрослым разделяется на личное и деловое.</a:t>
            </a:r>
            <a:endParaRPr lang="ru-RU" sz="2000">
              <a:latin typeface="Times New Roman" panose="02020603050405020304" charset="0"/>
              <a:sym typeface="+mn-ea"/>
            </a:endParaRPr>
          </a:p>
          <a:p>
            <a:pPr marL="0" indent="0" algn="l"/>
            <a:endParaRPr lang="ru-RU" sz="2000">
              <a:latin typeface="Times New Roman" panose="02020603050405020304" charset="0"/>
              <a:sym typeface="+mn-ea"/>
            </a:endParaRPr>
          </a:p>
          <a:p>
            <a:pPr marL="0" indent="0" algn="l"/>
            <a:r>
              <a:rPr lang="ru-RU" sz="2000" u="sng">
                <a:latin typeface="Times New Roman" panose="02020603050405020304" charset="0"/>
                <a:sym typeface="+mn-ea"/>
              </a:rPr>
              <a:t>Линии становления готовности к школе</a:t>
            </a:r>
            <a:r>
              <a:rPr lang="ru-RU" sz="2000">
                <a:latin typeface="Times New Roman" panose="02020603050405020304" charset="0"/>
                <a:sym typeface="+mn-ea"/>
              </a:rPr>
              <a:t>:</a:t>
            </a:r>
            <a:endParaRPr lang="ru-RU" sz="2000">
              <a:latin typeface="Times New Roman" panose="02020603050405020304" charset="0"/>
              <a:sym typeface="+mn-ea"/>
            </a:endParaRPr>
          </a:p>
          <a:p>
            <a:pPr marL="0" indent="0" algn="l"/>
            <a:endParaRPr lang="ru-RU" sz="2000">
              <a:latin typeface="Times New Roman" panose="02020603050405020304" charset="0"/>
              <a:sym typeface="+mn-ea"/>
            </a:endParaRPr>
          </a:p>
          <a:p>
            <a:pPr marL="0" indent="0" algn="l"/>
            <a:r>
              <a:rPr lang="ru-RU" sz="2000" u="sng">
                <a:latin typeface="Times New Roman" panose="02020603050405020304" charset="0"/>
                <a:sym typeface="+mn-ea"/>
              </a:rPr>
              <a:t>Произвольность</a:t>
            </a:r>
            <a:r>
              <a:rPr lang="ru-RU" sz="2000">
                <a:latin typeface="Times New Roman" panose="02020603050405020304" charset="0"/>
                <a:sym typeface="+mn-ea"/>
              </a:rPr>
              <a:t> - как играет, как берет на себя роль, как подчиняется правилу.</a:t>
            </a:r>
            <a:r>
              <a:rPr lang="en-US" altLang="ru-RU" sz="2000">
                <a:latin typeface="Times New Roman" panose="02020603050405020304" charset="0"/>
                <a:sym typeface="+mn-ea"/>
              </a:rPr>
              <a:t> </a:t>
            </a:r>
            <a:r>
              <a:rPr lang="ru-RU" sz="2000">
                <a:latin typeface="Times New Roman" panose="02020603050405020304" charset="0"/>
                <a:sym typeface="+mn-ea"/>
              </a:rPr>
              <a:t>Эксперимент со спичками: 5 лет - при Буратино, без него привносят, готовые к школе 7летние скурпулезно прекладывают. + Объективная самооценка во внешн д-ти, + “Горькая конфета”.</a:t>
            </a:r>
            <a:endParaRPr lang="ru-RU" sz="2000">
              <a:latin typeface="Times New Roman" panose="02020603050405020304" charset="0"/>
              <a:sym typeface="+mn-ea"/>
            </a:endParaRPr>
          </a:p>
          <a:p>
            <a:pPr marL="0" indent="0" algn="l"/>
            <a:endParaRPr lang="ru-RU" sz="2000">
              <a:latin typeface="Times New Roman" panose="02020603050405020304" charset="0"/>
              <a:sym typeface="+mn-ea"/>
            </a:endParaRPr>
          </a:p>
          <a:p>
            <a:pPr marL="0" indent="0" algn="l"/>
            <a:r>
              <a:rPr lang="ru-RU" sz="2000" u="sng">
                <a:latin typeface="Times New Roman" panose="02020603050405020304" charset="0"/>
                <a:sym typeface="+mn-ea"/>
              </a:rPr>
              <a:t>Теоретическое отношение, ориентация на способ</a:t>
            </a:r>
            <a:r>
              <a:rPr lang="ru-RU" sz="2000">
                <a:latin typeface="Times New Roman" panose="02020603050405020304" charset="0"/>
                <a:sym typeface="+mn-ea"/>
              </a:rPr>
              <a:t>: конструктивная деятельность; методика Берцфаи (с лабиринтом и без осваивают правило).</a:t>
            </a:r>
            <a:endParaRPr lang="ru-RU" sz="2000">
              <a:latin typeface="Times New Roman" panose="02020603050405020304" charset="0"/>
              <a:sym typeface="+mn-ea"/>
            </a:endParaRPr>
          </a:p>
          <a:p>
            <a:pPr marL="0" indent="0" algn="l"/>
            <a:endParaRPr lang="ru-RU" sz="2000">
              <a:latin typeface="Times New Roman" panose="02020603050405020304" charset="0"/>
              <a:sym typeface="+mn-ea"/>
            </a:endParaRPr>
          </a:p>
          <a:p>
            <a:pPr marL="0" indent="0" algn="l"/>
            <a:r>
              <a:rPr lang="ru-RU" sz="2000" u="sng">
                <a:latin typeface="Times New Roman" panose="02020603050405020304" charset="0"/>
                <a:sym typeface="+mn-ea"/>
              </a:rPr>
              <a:t>Децентрация (</a:t>
            </a:r>
            <a:r>
              <a:rPr lang="en-US" altLang="ru-RU" sz="2000" u="sng">
                <a:latin typeface="Times New Roman" panose="02020603050405020304" charset="0"/>
                <a:sym typeface="+mn-ea"/>
              </a:rPr>
              <a:t>vs </a:t>
            </a:r>
            <a:r>
              <a:rPr lang="ru-RU" sz="2000" u="sng">
                <a:latin typeface="Times New Roman" panose="02020603050405020304" charset="0"/>
                <a:sym typeface="+mn-ea"/>
              </a:rPr>
              <a:t>эгоцентризм</a:t>
            </a:r>
            <a:r>
              <a:rPr lang="ru-RU" sz="2000" u="sng">
                <a:latin typeface="Times New Roman" panose="02020603050405020304" charset="0"/>
                <a:sym typeface="+mn-ea"/>
              </a:rPr>
              <a:t>)</a:t>
            </a:r>
            <a:r>
              <a:rPr lang="ru-RU" sz="2000">
                <a:latin typeface="Times New Roman" panose="02020603050405020304" charset="0"/>
                <a:sym typeface="+mn-ea"/>
              </a:rPr>
              <a:t>: Недоспасова, эффекты Пиаже</a:t>
            </a:r>
            <a:endParaRPr lang="ru-RU" sz="2000">
              <a:latin typeface="Times New Roman" panose="02020603050405020304" charset="0"/>
              <a:sym typeface="+mn-ea"/>
            </a:endParaRPr>
          </a:p>
          <a:p>
            <a:pPr marL="0" indent="0" algn="l"/>
            <a:endParaRPr lang="ru-RU" sz="2000">
              <a:latin typeface="Times New Roman" panose="02020603050405020304" charset="0"/>
              <a:sym typeface="+mn-ea"/>
            </a:endParaRPr>
          </a:p>
        </p:txBody>
      </p:sp>
    </p:spTree>
  </p:cSld>
  <p:clrMapOvr>
    <a:masterClrMapping/>
  </p:clrMapOvr>
  <p:transition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dirty="0"/>
              <a:t>Младший школьный возраст</a:t>
            </a:r>
            <a:r>
              <a:rPr lang="ru-RU" sz="3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..</a:t>
            </a:r>
            <a:endParaRPr lang="ru-RU" sz="3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" name="Text Box 2"/>
          <p:cNvSpPr txBox="1"/>
          <p:nvPr/>
        </p:nvSpPr>
        <p:spPr>
          <a:xfrm>
            <a:off x="284480" y="2152015"/>
            <a:ext cx="8573135" cy="286131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marL="0" indent="0" algn="l"/>
            <a:r>
              <a:rPr lang="ru-RU" sz="2000">
                <a:latin typeface="Times New Roman" panose="02020603050405020304" charset="0"/>
                <a:sym typeface="+mn-ea"/>
              </a:rPr>
              <a:t>ССР  - система ребенок-учитель опосредует и отношения ребенок-взрослый и ребенок-дети.</a:t>
            </a:r>
            <a:endParaRPr lang="ru-RU" sz="2000">
              <a:latin typeface="Times New Roman" panose="02020603050405020304" charset="0"/>
              <a:sym typeface="+mn-ea"/>
            </a:endParaRPr>
          </a:p>
          <a:p>
            <a:pPr marL="0" indent="0" algn="l"/>
            <a:endParaRPr lang="ru-RU" sz="2000">
              <a:latin typeface="Times New Roman" panose="02020603050405020304" charset="0"/>
              <a:sym typeface="+mn-ea"/>
            </a:endParaRPr>
          </a:p>
          <a:p>
            <a:pPr marL="0" indent="0" algn="l"/>
            <a:r>
              <a:rPr lang="ru-RU" sz="2000">
                <a:latin typeface="Times New Roman" panose="02020603050405020304" charset="0"/>
                <a:sym typeface="+mn-ea"/>
              </a:rPr>
              <a:t>Ведущая деятельность - учебная.</a:t>
            </a:r>
            <a:endParaRPr lang="ru-RU" sz="2000">
              <a:latin typeface="Times New Roman" panose="02020603050405020304" charset="0"/>
              <a:sym typeface="+mn-ea"/>
            </a:endParaRPr>
          </a:p>
          <a:p>
            <a:pPr marL="0" indent="0" algn="l"/>
            <a:r>
              <a:rPr lang="ru-RU" sz="2000">
                <a:latin typeface="Times New Roman" panose="02020603050405020304" charset="0"/>
                <a:sym typeface="+mn-ea"/>
              </a:rPr>
              <a:t> </a:t>
            </a:r>
            <a:endParaRPr lang="ru-RU" sz="2000">
              <a:latin typeface="Times New Roman" panose="02020603050405020304" charset="0"/>
              <a:sym typeface="+mn-ea"/>
            </a:endParaRPr>
          </a:p>
          <a:p>
            <a:pPr marL="0" indent="0" algn="l"/>
            <a:r>
              <a:rPr lang="ru-RU" sz="2000">
                <a:latin typeface="Times New Roman" panose="02020603050405020304" charset="0"/>
                <a:sym typeface="+mn-ea"/>
              </a:rPr>
              <a:t>Исходный мотив прихода в школу не соотв содержанию. Внутренний мотив учебной деятельности.</a:t>
            </a:r>
            <a:endParaRPr lang="ru-RU" sz="2000">
              <a:latin typeface="Times New Roman" panose="02020603050405020304" charset="0"/>
              <a:sym typeface="+mn-ea"/>
            </a:endParaRPr>
          </a:p>
          <a:p>
            <a:pPr marL="0" indent="0" algn="l"/>
            <a:endParaRPr lang="ru-RU" sz="2000">
              <a:latin typeface="Times New Roman" panose="02020603050405020304" charset="0"/>
              <a:sym typeface="+mn-ea"/>
            </a:endParaRPr>
          </a:p>
          <a:p>
            <a:pPr marL="0" indent="0" algn="l"/>
            <a:r>
              <a:rPr lang="ru-RU" sz="2000">
                <a:latin typeface="Times New Roman" panose="02020603050405020304" charset="0"/>
                <a:sym typeface="+mn-ea"/>
              </a:rPr>
              <a:t>Предмет учебной деятельности</a:t>
            </a:r>
            <a:endParaRPr lang="ru-RU" sz="2000">
              <a:latin typeface="Times New Roman" panose="02020603050405020304" charset="0"/>
              <a:sym typeface="+mn-ea"/>
            </a:endParaRPr>
          </a:p>
        </p:txBody>
      </p:sp>
    </p:spTree>
  </p:cSld>
  <p:clrMapOvr>
    <a:masterClrMapping/>
  </p:clrMapOvr>
  <p:transition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dirty="0"/>
              <a:t>Младший школьный возраст</a:t>
            </a:r>
            <a:r>
              <a:rPr lang="ru-RU" sz="3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..</a:t>
            </a:r>
            <a:endParaRPr lang="ru-RU" sz="3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" name="Text Box 2"/>
          <p:cNvSpPr txBox="1"/>
          <p:nvPr/>
        </p:nvSpPr>
        <p:spPr>
          <a:xfrm>
            <a:off x="284480" y="2152015"/>
            <a:ext cx="8573135" cy="439991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marL="0" indent="0" algn="l"/>
            <a:r>
              <a:rPr lang="ru-RU" sz="2000">
                <a:latin typeface="Times New Roman" panose="02020603050405020304" charset="0"/>
                <a:sym typeface="+mn-ea"/>
              </a:rPr>
              <a:t>Уч задача - освоение части материала. Не задача когда не ощущает проблемы, сложности (Давыдовская школа). Потом умение ставить мыслительную задачу, т.о. мышление станов теоретическим (рефлексивное, идущее от генетически исходного, от содержательной абстракции).</a:t>
            </a:r>
            <a:endParaRPr lang="ru-RU" sz="2000">
              <a:latin typeface="Times New Roman" panose="02020603050405020304" charset="0"/>
              <a:sym typeface="+mn-ea"/>
            </a:endParaRPr>
          </a:p>
          <a:p>
            <a:pPr marL="0" indent="0" algn="l"/>
            <a:endParaRPr lang="ru-RU" sz="2000">
              <a:latin typeface="Times New Roman" panose="02020603050405020304" charset="0"/>
              <a:sym typeface="+mn-ea"/>
            </a:endParaRPr>
          </a:p>
          <a:p>
            <a:pPr marL="0" indent="0" algn="l"/>
            <a:r>
              <a:rPr lang="ru-RU" sz="2000">
                <a:latin typeface="Times New Roman" panose="02020603050405020304" charset="0"/>
                <a:sym typeface="+mn-ea"/>
              </a:rPr>
              <a:t>Уч действие - то, что ученик делает с материалом и собой, чтобы освоить какое-либо действие.</a:t>
            </a:r>
            <a:endParaRPr lang="ru-RU" sz="2000">
              <a:latin typeface="Times New Roman" panose="02020603050405020304" charset="0"/>
              <a:sym typeface="+mn-ea"/>
            </a:endParaRPr>
          </a:p>
          <a:p>
            <a:pPr marL="0" indent="0" algn="l"/>
            <a:endParaRPr lang="ru-RU" sz="2000">
              <a:latin typeface="Times New Roman" panose="02020603050405020304" charset="0"/>
              <a:sym typeface="+mn-ea"/>
            </a:endParaRPr>
          </a:p>
          <a:p>
            <a:pPr marL="0" indent="0" algn="l"/>
            <a:r>
              <a:rPr lang="ru-RU" sz="2000">
                <a:latin typeface="Times New Roman" panose="02020603050405020304" charset="0"/>
                <a:sym typeface="+mn-ea"/>
              </a:rPr>
              <a:t>Действие контроля.</a:t>
            </a:r>
            <a:endParaRPr lang="ru-RU" sz="2000">
              <a:latin typeface="Times New Roman" panose="02020603050405020304" charset="0"/>
              <a:sym typeface="+mn-ea"/>
            </a:endParaRPr>
          </a:p>
          <a:p>
            <a:pPr marL="0" indent="0" algn="l"/>
            <a:endParaRPr lang="ru-RU" sz="2000">
              <a:latin typeface="Times New Roman" panose="02020603050405020304" charset="0"/>
              <a:sym typeface="+mn-ea"/>
            </a:endParaRPr>
          </a:p>
          <a:p>
            <a:pPr marL="0" indent="0" algn="l"/>
            <a:r>
              <a:rPr lang="ru-RU" sz="2000">
                <a:latin typeface="Times New Roman" panose="02020603050405020304" charset="0"/>
                <a:sym typeface="+mn-ea"/>
              </a:rPr>
              <a:t>Действие оценки - разделение оценки личной и оценки действий, научить детей это различать, научить их выделять критерии для оценки и только после этого вводить отметки - совместными усилиями выработать формализованную систему - закончить на 3-4 г обучения.</a:t>
            </a:r>
            <a:endParaRPr lang="ru-RU" sz="2000">
              <a:latin typeface="Times New Roman" panose="02020603050405020304" charset="0"/>
              <a:sym typeface="+mn-ea"/>
            </a:endParaRPr>
          </a:p>
        </p:txBody>
      </p:sp>
    </p:spTree>
  </p:cSld>
  <p:clrMapOvr>
    <a:masterClrMapping/>
  </p:clrMapOvr>
  <p:transition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dirty="0"/>
              <a:t>Учебное сотрудничество</a:t>
            </a:r>
            <a:r>
              <a:rPr lang="ru-RU" sz="3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..</a:t>
            </a:r>
            <a:endParaRPr lang="ru-RU" sz="3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" name="Text Box 2"/>
          <p:cNvSpPr txBox="1"/>
          <p:nvPr/>
        </p:nvSpPr>
        <p:spPr>
          <a:xfrm>
            <a:off x="284480" y="1743710"/>
            <a:ext cx="8573135" cy="470789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marL="0" indent="0" algn="l" fontAlgn="auto">
              <a:lnSpc>
                <a:spcPct val="100000"/>
              </a:lnSpc>
              <a:spcBef>
                <a:spcPts val="600"/>
              </a:spcBef>
            </a:pPr>
            <a:r>
              <a:rPr lang="ru-RU" sz="2000" u="sng">
                <a:latin typeface="Times New Roman" panose="02020603050405020304" charset="0"/>
                <a:sym typeface="+mn-ea"/>
              </a:rPr>
              <a:t>Новообразование</a:t>
            </a:r>
            <a:r>
              <a:rPr lang="ru-RU" sz="2000">
                <a:latin typeface="Times New Roman" panose="02020603050405020304" charset="0"/>
                <a:sym typeface="+mn-ea"/>
              </a:rPr>
              <a:t> младшего школьного возраста: </a:t>
            </a:r>
            <a:r>
              <a:rPr lang="ru-RU" sz="2000" b="1">
                <a:latin typeface="Times New Roman Bold" panose="02020603050405020304" charset="0"/>
                <a:cs typeface="Times New Roman Bold" panose="02020603050405020304" charset="0"/>
                <a:sym typeface="+mn-ea"/>
              </a:rPr>
              <a:t>учебная деятельность</a:t>
            </a:r>
            <a:r>
              <a:rPr lang="ru-RU" sz="2000">
                <a:latin typeface="Times New Roman" panose="02020603050405020304" charset="0"/>
                <a:sym typeface="+mn-ea"/>
              </a:rPr>
              <a:t> (интериоризированная, ребенок может осуществлять ее самостоятельно). </a:t>
            </a:r>
            <a:endParaRPr lang="ru-RU" sz="2000">
              <a:latin typeface="Times New Roman" panose="02020603050405020304" charset="0"/>
              <a:sym typeface="+mn-ea"/>
            </a:endParaRPr>
          </a:p>
          <a:p>
            <a:pPr marL="0" indent="0" algn="l" fontAlgn="auto">
              <a:lnSpc>
                <a:spcPct val="100000"/>
              </a:lnSpc>
              <a:spcBef>
                <a:spcPts val="600"/>
              </a:spcBef>
            </a:pPr>
            <a:r>
              <a:rPr lang="ru-RU" sz="2000">
                <a:latin typeface="Times New Roman" panose="02020603050405020304" charset="0"/>
                <a:sym typeface="+mn-ea"/>
              </a:rPr>
              <a:t>В</a:t>
            </a:r>
            <a:r>
              <a:rPr lang="ru-RU" sz="2000">
                <a:latin typeface="Times New Roman" panose="02020603050405020304" charset="0"/>
                <a:sym typeface="+mn-ea"/>
              </a:rPr>
              <a:t> сотрудничестве </a:t>
            </a:r>
            <a:r>
              <a:rPr lang="ru-RU" sz="2000">
                <a:latin typeface="Times New Roman" panose="02020603050405020304" charset="0"/>
                <a:sym typeface="+mn-ea"/>
              </a:rPr>
              <a:t>с учителем и классом.</a:t>
            </a:r>
            <a:endParaRPr lang="ru-RU" sz="2000">
              <a:latin typeface="Times New Roman" panose="02020603050405020304" charset="0"/>
              <a:sym typeface="+mn-ea"/>
            </a:endParaRPr>
          </a:p>
          <a:p>
            <a:pPr marL="0" indent="0" algn="l" fontAlgn="auto">
              <a:lnSpc>
                <a:spcPct val="100000"/>
              </a:lnSpc>
              <a:spcBef>
                <a:spcPts val="600"/>
              </a:spcBef>
            </a:pPr>
            <a:r>
              <a:rPr lang="ru-RU" sz="2000">
                <a:latin typeface="Times New Roman" panose="02020603050405020304" charset="0"/>
                <a:sym typeface="+mn-ea"/>
              </a:rPr>
              <a:t>Учитель организует сотрудничество.</a:t>
            </a:r>
            <a:endParaRPr lang="ru-RU" sz="2000">
              <a:latin typeface="Times New Roman" panose="02020603050405020304" charset="0"/>
              <a:sym typeface="+mn-ea"/>
            </a:endParaRPr>
          </a:p>
          <a:p>
            <a:pPr marL="0" indent="0" algn="l" fontAlgn="auto">
              <a:lnSpc>
                <a:spcPct val="100000"/>
              </a:lnSpc>
              <a:spcBef>
                <a:spcPts val="600"/>
              </a:spcBef>
            </a:pPr>
            <a:r>
              <a:rPr lang="ru-RU" sz="2000" b="1">
                <a:latin typeface="Times New Roman Bold" panose="02020603050405020304" charset="0"/>
                <a:cs typeface="Times New Roman Bold" panose="02020603050405020304" charset="0"/>
                <a:sym typeface="+mn-ea"/>
              </a:rPr>
              <a:t>Учебное сотрудничество</a:t>
            </a:r>
            <a:r>
              <a:rPr lang="ru-RU" sz="2000">
                <a:latin typeface="Times New Roman" panose="02020603050405020304" charset="0"/>
                <a:sym typeface="+mn-ea"/>
              </a:rPr>
              <a:t> - ребенок приглашает взрослого оказать ему помощь в поиске решения, но сам определяет, чего ему не хватает.</a:t>
            </a:r>
            <a:endParaRPr lang="ru-RU" sz="2000">
              <a:latin typeface="Times New Roman" panose="02020603050405020304" charset="0"/>
              <a:sym typeface="+mn-ea"/>
            </a:endParaRPr>
          </a:p>
          <a:p>
            <a:pPr marL="0" indent="0" algn="l" fontAlgn="auto">
              <a:lnSpc>
                <a:spcPct val="100000"/>
              </a:lnSpc>
              <a:spcBef>
                <a:spcPts val="600"/>
              </a:spcBef>
            </a:pPr>
            <a:r>
              <a:rPr lang="ru-RU" sz="2000">
                <a:latin typeface="Times New Roman" panose="02020603050405020304" charset="0"/>
                <a:sym typeface="+mn-ea"/>
              </a:rPr>
              <a:t>Другие формы совместности: </a:t>
            </a:r>
            <a:endParaRPr lang="ru-RU" sz="2000">
              <a:latin typeface="Times New Roman" panose="02020603050405020304" charset="0"/>
              <a:sym typeface="+mn-ea"/>
            </a:endParaRPr>
          </a:p>
          <a:p>
            <a:pPr marL="457200" lvl="1" indent="0" algn="l" fontAlgn="auto">
              <a:lnSpc>
                <a:spcPct val="100000"/>
              </a:lnSpc>
              <a:spcBef>
                <a:spcPts val="600"/>
              </a:spcBef>
            </a:pPr>
            <a:r>
              <a:rPr lang="ru-RU" sz="2000">
                <a:latin typeface="Times New Roman" panose="02020603050405020304" charset="0"/>
                <a:sym typeface="+mn-ea"/>
              </a:rPr>
              <a:t>- мне страшно (младенчество), </a:t>
            </a:r>
            <a:endParaRPr lang="ru-RU" sz="2000">
              <a:latin typeface="Times New Roman" panose="02020603050405020304" charset="0"/>
              <a:sym typeface="+mn-ea"/>
            </a:endParaRPr>
          </a:p>
          <a:p>
            <a:pPr marL="457200" lvl="1" indent="0" algn="l" fontAlgn="auto">
              <a:lnSpc>
                <a:spcPct val="100000"/>
              </a:lnSpc>
              <a:spcBef>
                <a:spcPts val="600"/>
              </a:spcBef>
            </a:pPr>
            <a:r>
              <a:rPr lang="ru-RU" sz="2000">
                <a:latin typeface="Times New Roman" panose="02020603050405020304" charset="0"/>
                <a:sym typeface="+mn-ea"/>
              </a:rPr>
              <a:t>- покажите, как я должен сделать (раннее детство), </a:t>
            </a:r>
            <a:endParaRPr lang="ru-RU" sz="2000">
              <a:latin typeface="Times New Roman" panose="02020603050405020304" charset="0"/>
              <a:sym typeface="+mn-ea"/>
            </a:endParaRPr>
          </a:p>
          <a:p>
            <a:pPr marL="457200" lvl="1" indent="0" algn="l" fontAlgn="auto">
              <a:lnSpc>
                <a:spcPct val="100000"/>
              </a:lnSpc>
              <a:spcBef>
                <a:spcPts val="600"/>
              </a:spcBef>
            </a:pPr>
            <a:r>
              <a:rPr lang="ru-RU" sz="2000">
                <a:latin typeface="Times New Roman" panose="02020603050405020304" charset="0"/>
                <a:sym typeface="+mn-ea"/>
              </a:rPr>
              <a:t>- давай поиграем, как будто ты учитель, а я ученик (дошкольный возраст).</a:t>
            </a:r>
            <a:endParaRPr lang="ru-RU" sz="2000">
              <a:latin typeface="Times New Roman" panose="02020603050405020304" charset="0"/>
              <a:sym typeface="+mn-ea"/>
            </a:endParaRPr>
          </a:p>
          <a:p>
            <a:pPr marL="0" indent="0" algn="l" fontAlgn="auto">
              <a:lnSpc>
                <a:spcPct val="100000"/>
              </a:lnSpc>
              <a:spcBef>
                <a:spcPts val="600"/>
              </a:spcBef>
            </a:pPr>
            <a:r>
              <a:rPr lang="ru-RU" sz="2000">
                <a:latin typeface="Times New Roman" panose="02020603050405020304" charset="0"/>
                <a:sym typeface="+mn-ea"/>
              </a:rPr>
              <a:t>Сотрудничество со сверстниками: становление рефлексивности + дает опыт контрольных и оценочных высказываний (Г.А.Цукерман). </a:t>
            </a:r>
            <a:endParaRPr lang="ru-RU" sz="2000">
              <a:latin typeface="Times New Roman" panose="02020603050405020304" charset="0"/>
              <a:sym typeface="+mn-ea"/>
            </a:endParaRPr>
          </a:p>
        </p:txBody>
      </p:sp>
    </p:spTree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p>
            <a:r>
              <a:rPr lang="en-US" sz="2800"/>
              <a:t>П</a:t>
            </a:r>
            <a:r>
              <a:rPr lang="ru-RU" sz="2800"/>
              <a:t>ериодизац</a:t>
            </a:r>
            <a:r>
              <a:rPr lang="en-US" sz="2800"/>
              <a:t>ия</a:t>
            </a:r>
            <a:r>
              <a:rPr lang="ru-RU" altLang="en-US" sz="2800"/>
              <a:t> психического развития по Л.С.Выготскому-Д.Б.Эльконину</a:t>
            </a:r>
            <a:r>
              <a:rPr lang="en-US" sz="280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  <a:alpha val="40000"/>
                    </a:schemeClr>
                  </a:outerShdw>
                </a:effectLst>
              </a:rPr>
              <a:t>.</a:t>
            </a:r>
            <a:endParaRPr lang="en-US" sz="280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  <a:alpha val="40000"/>
                  </a:schemeClr>
                </a:outerShdw>
              </a:effectLst>
            </a:endParaRPr>
          </a:p>
        </p:txBody>
      </p:sp>
      <p:sp>
        <p:nvSpPr>
          <p:cNvPr id="4" name="Text Box 3"/>
          <p:cNvSpPr txBox="1"/>
          <p:nvPr/>
        </p:nvSpPr>
        <p:spPr>
          <a:xfrm>
            <a:off x="2844800" y="2595880"/>
            <a:ext cx="1737995" cy="108775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>
              <a:lnSpc>
                <a:spcPct val="120000"/>
              </a:lnSpc>
            </a:pPr>
            <a:r>
              <a:rPr lang="ru-RU" altLang="en-US"/>
              <a:t>Социальная ситуация развития</a:t>
            </a:r>
            <a:r>
              <a:rPr lang="en-US" altLang="ru-RU"/>
              <a:t> N+1</a:t>
            </a:r>
            <a:endParaRPr lang="en-US" altLang="ru-RU"/>
          </a:p>
        </p:txBody>
      </p:sp>
      <p:sp>
        <p:nvSpPr>
          <p:cNvPr id="7" name="Text Box 6"/>
          <p:cNvSpPr txBox="1"/>
          <p:nvPr/>
        </p:nvSpPr>
        <p:spPr>
          <a:xfrm>
            <a:off x="351155" y="4084320"/>
            <a:ext cx="1832610" cy="53403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>
              <a:lnSpc>
                <a:spcPct val="120000"/>
              </a:lnSpc>
            </a:pPr>
            <a:r>
              <a:rPr lang="en-US" altLang="ru-RU" sz="2400"/>
              <a:t>-Кри</a:t>
            </a:r>
            <a:r>
              <a:rPr lang="ru-RU" altLang="en-US" sz="2400"/>
              <a:t>зис </a:t>
            </a:r>
            <a:r>
              <a:rPr lang="en-US" altLang="ru-RU" sz="2400"/>
              <a:t>N</a:t>
            </a:r>
            <a:endParaRPr lang="en-US" altLang="ru-RU" sz="2400"/>
          </a:p>
        </p:txBody>
      </p:sp>
      <p:sp>
        <p:nvSpPr>
          <p:cNvPr id="10" name="Text Box 9"/>
          <p:cNvSpPr txBox="1"/>
          <p:nvPr/>
        </p:nvSpPr>
        <p:spPr>
          <a:xfrm>
            <a:off x="7291070" y="4618355"/>
            <a:ext cx="2377440" cy="34925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>
              <a:lnSpc>
                <a:spcPct val="120000"/>
              </a:lnSpc>
            </a:pPr>
            <a:r>
              <a:rPr lang="ru-RU" sz="1400"/>
              <a:t>Новообразование </a:t>
            </a:r>
            <a:r>
              <a:rPr lang="en-US" altLang="ru-RU" sz="1400"/>
              <a:t>N</a:t>
            </a:r>
            <a:endParaRPr lang="en-US" altLang="ru-RU" sz="1400"/>
          </a:p>
        </p:txBody>
      </p:sp>
      <p:sp>
        <p:nvSpPr>
          <p:cNvPr id="11" name="Isosceles Triangle 10"/>
          <p:cNvSpPr/>
          <p:nvPr/>
        </p:nvSpPr>
        <p:spPr>
          <a:xfrm>
            <a:off x="4918710" y="4808220"/>
            <a:ext cx="676275" cy="645795"/>
          </a:xfrm>
          <a:prstGeom prst="triangl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12" name="Isosceles Triangle 11"/>
          <p:cNvSpPr/>
          <p:nvPr/>
        </p:nvSpPr>
        <p:spPr>
          <a:xfrm>
            <a:off x="4918710" y="5759450"/>
            <a:ext cx="676275" cy="645795"/>
          </a:xfrm>
          <a:prstGeom prst="triangl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p>
            <a:pPr algn="ctr"/>
            <a:endParaRPr lang="en-US"/>
          </a:p>
        </p:txBody>
      </p:sp>
      <p:grpSp>
        <p:nvGrpSpPr>
          <p:cNvPr id="57" name="Group 56"/>
          <p:cNvGrpSpPr/>
          <p:nvPr/>
        </p:nvGrpSpPr>
        <p:grpSpPr>
          <a:xfrm>
            <a:off x="5142230" y="5085715"/>
            <a:ext cx="655955" cy="632460"/>
            <a:chOff x="8098" y="8009"/>
            <a:chExt cx="1033" cy="996"/>
          </a:xfrm>
        </p:grpSpPr>
        <p:sp>
          <p:nvSpPr>
            <p:cNvPr id="24" name="Text Box 23"/>
            <p:cNvSpPr txBox="1"/>
            <p:nvPr/>
          </p:nvSpPr>
          <p:spPr>
            <a:xfrm>
              <a:off x="8643" y="8425"/>
              <a:ext cx="488" cy="58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p>
              <a:r>
                <a:rPr lang="en-US"/>
                <a:t>n</a:t>
              </a:r>
              <a:endParaRPr lang="en-US"/>
            </a:p>
          </p:txBody>
        </p:sp>
        <p:sp>
          <p:nvSpPr>
            <p:cNvPr id="13" name="Text Box 12"/>
            <p:cNvSpPr txBox="1"/>
            <p:nvPr/>
          </p:nvSpPr>
          <p:spPr>
            <a:xfrm>
              <a:off x="8098" y="8009"/>
              <a:ext cx="345" cy="5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en-US" altLang="ru-RU"/>
                <a:t>P</a:t>
              </a:r>
              <a:endParaRPr lang="en-US" altLang="ru-RU"/>
            </a:p>
          </p:txBody>
        </p:sp>
      </p:grpSp>
      <p:sp>
        <p:nvSpPr>
          <p:cNvPr id="14" name="Text Box 13"/>
          <p:cNvSpPr txBox="1"/>
          <p:nvPr/>
        </p:nvSpPr>
        <p:spPr>
          <a:xfrm>
            <a:off x="5064760" y="6036945"/>
            <a:ext cx="53022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ru-RU"/>
              <a:t>{P}</a:t>
            </a:r>
            <a:endParaRPr lang="en-US" altLang="ru-RU"/>
          </a:p>
        </p:txBody>
      </p:sp>
      <p:sp>
        <p:nvSpPr>
          <p:cNvPr id="26" name="Text Box 25"/>
          <p:cNvSpPr txBox="1"/>
          <p:nvPr/>
        </p:nvSpPr>
        <p:spPr>
          <a:xfrm>
            <a:off x="5515610" y="6204585"/>
            <a:ext cx="30988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/>
              <a:t>n</a:t>
            </a:r>
            <a:endParaRPr lang="en-US"/>
          </a:p>
        </p:txBody>
      </p:sp>
      <p:grpSp>
        <p:nvGrpSpPr>
          <p:cNvPr id="43" name="Group 42"/>
          <p:cNvGrpSpPr/>
          <p:nvPr/>
        </p:nvGrpSpPr>
        <p:grpSpPr>
          <a:xfrm rot="0">
            <a:off x="7827010" y="2294255"/>
            <a:ext cx="907415" cy="636270"/>
            <a:chOff x="12605" y="4899"/>
            <a:chExt cx="1429" cy="1002"/>
          </a:xfrm>
        </p:grpSpPr>
        <p:sp>
          <p:nvSpPr>
            <p:cNvPr id="35" name="Oval 34"/>
            <p:cNvSpPr/>
            <p:nvPr/>
          </p:nvSpPr>
          <p:spPr>
            <a:xfrm>
              <a:off x="12625" y="4899"/>
              <a:ext cx="771" cy="775"/>
            </a:xfrm>
            <a:prstGeom prst="ellipse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p>
              <a:pPr algn="ctr"/>
              <a:endParaRPr lang="en-US" sz="1600"/>
            </a:p>
          </p:txBody>
        </p:sp>
        <p:sp>
          <p:nvSpPr>
            <p:cNvPr id="36" name="Text Box 35"/>
            <p:cNvSpPr txBox="1"/>
            <p:nvPr/>
          </p:nvSpPr>
          <p:spPr>
            <a:xfrm>
              <a:off x="12605" y="4964"/>
              <a:ext cx="834" cy="5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gradFill rotWithShape="1">
                    <a:gsLst>
                      <a:gs pos="0">
                        <a:schemeClr val="accent3">
                          <a:tint val="100000"/>
                          <a:shade val="70000"/>
                          <a:satMod val="150000"/>
                        </a:schemeClr>
                      </a:gs>
                      <a:gs pos="100000">
                        <a:schemeClr val="accent3">
                          <a:tint val="95000"/>
                          <a:satMod val="150000"/>
                        </a:schemeClr>
                      </a:gs>
                    </a:gsLst>
                    <a:lin ang="16200000" scaled="1"/>
                  </a:gradFill>
                </a14:hiddenFill>
              </a:ext>
            </a:extLst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p>
              <a:pPr algn="ctr"/>
              <a:r>
                <a:rPr lang="en-US"/>
                <a:t>{C}</a:t>
              </a:r>
              <a:endParaRPr lang="en-US"/>
            </a:p>
          </p:txBody>
        </p:sp>
        <p:sp>
          <p:nvSpPr>
            <p:cNvPr id="38" name="Text Box 37"/>
            <p:cNvSpPr txBox="1"/>
            <p:nvPr/>
          </p:nvSpPr>
          <p:spPr>
            <a:xfrm>
              <a:off x="13130" y="5321"/>
              <a:ext cx="904" cy="58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p>
              <a:r>
                <a:rPr lang="en-US"/>
                <a:t>n+1</a:t>
              </a:r>
              <a:endParaRPr lang="en-US"/>
            </a:p>
          </p:txBody>
        </p:sp>
      </p:grpSp>
      <p:grpSp>
        <p:nvGrpSpPr>
          <p:cNvPr id="42" name="Group 41"/>
          <p:cNvGrpSpPr/>
          <p:nvPr/>
        </p:nvGrpSpPr>
        <p:grpSpPr>
          <a:xfrm rot="0">
            <a:off x="4869815" y="2231390"/>
            <a:ext cx="1170940" cy="1764665"/>
            <a:chOff x="9491" y="4778"/>
            <a:chExt cx="1844" cy="2779"/>
          </a:xfrm>
        </p:grpSpPr>
        <p:sp>
          <p:nvSpPr>
            <p:cNvPr id="31" name="Isosceles Triangle 30"/>
            <p:cNvSpPr/>
            <p:nvPr/>
          </p:nvSpPr>
          <p:spPr>
            <a:xfrm>
              <a:off x="9491" y="4778"/>
              <a:ext cx="1065" cy="1017"/>
            </a:xfrm>
            <a:prstGeom prst="triangl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en-US"/>
            </a:p>
          </p:txBody>
        </p:sp>
        <p:sp>
          <p:nvSpPr>
            <p:cNvPr id="32" name="Isosceles Triangle 31"/>
            <p:cNvSpPr/>
            <p:nvPr/>
          </p:nvSpPr>
          <p:spPr>
            <a:xfrm>
              <a:off x="9491" y="6276"/>
              <a:ext cx="1065" cy="1017"/>
            </a:xfrm>
            <a:prstGeom prst="triangle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p>
              <a:pPr algn="ctr"/>
              <a:endParaRPr lang="en-US"/>
            </a:p>
          </p:txBody>
        </p:sp>
        <p:sp>
          <p:nvSpPr>
            <p:cNvPr id="33" name="Text Box 32"/>
            <p:cNvSpPr txBox="1"/>
            <p:nvPr/>
          </p:nvSpPr>
          <p:spPr>
            <a:xfrm>
              <a:off x="9843" y="5215"/>
              <a:ext cx="345" cy="5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en-US" altLang="ru-RU"/>
                <a:t>P</a:t>
              </a:r>
              <a:endParaRPr lang="en-US" altLang="ru-RU"/>
            </a:p>
          </p:txBody>
        </p:sp>
        <p:sp>
          <p:nvSpPr>
            <p:cNvPr id="34" name="Text Box 33"/>
            <p:cNvSpPr txBox="1"/>
            <p:nvPr/>
          </p:nvSpPr>
          <p:spPr>
            <a:xfrm>
              <a:off x="9721" y="6713"/>
              <a:ext cx="835" cy="5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en-US" altLang="ru-RU"/>
                <a:t>{P}</a:t>
              </a:r>
              <a:endParaRPr lang="en-US" altLang="ru-RU"/>
            </a:p>
          </p:txBody>
        </p:sp>
        <p:sp>
          <p:nvSpPr>
            <p:cNvPr id="37" name="Text Box 36"/>
            <p:cNvSpPr txBox="1"/>
            <p:nvPr/>
          </p:nvSpPr>
          <p:spPr>
            <a:xfrm>
              <a:off x="10326" y="5528"/>
              <a:ext cx="904" cy="58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p>
              <a:r>
                <a:rPr lang="en-US"/>
                <a:t>n+1</a:t>
              </a:r>
              <a:endParaRPr lang="en-US"/>
            </a:p>
          </p:txBody>
        </p:sp>
        <p:sp>
          <p:nvSpPr>
            <p:cNvPr id="39" name="Text Box 38"/>
            <p:cNvSpPr txBox="1"/>
            <p:nvPr/>
          </p:nvSpPr>
          <p:spPr>
            <a:xfrm>
              <a:off x="10431" y="6977"/>
              <a:ext cx="904" cy="58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p>
              <a:r>
                <a:rPr lang="en-US"/>
                <a:t>n+1</a:t>
              </a:r>
              <a:endParaRPr lang="en-US"/>
            </a:p>
          </p:txBody>
        </p:sp>
      </p:grpSp>
      <p:sp>
        <p:nvSpPr>
          <p:cNvPr id="41" name="Text Box 40"/>
          <p:cNvSpPr txBox="1"/>
          <p:nvPr/>
        </p:nvSpPr>
        <p:spPr>
          <a:xfrm>
            <a:off x="351155" y="2353310"/>
            <a:ext cx="2844800" cy="9772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>
              <a:lnSpc>
                <a:spcPct val="120000"/>
              </a:lnSpc>
            </a:pPr>
            <a:r>
              <a:rPr lang="ru-RU" altLang="en-US" sz="2400"/>
              <a:t> </a:t>
            </a:r>
            <a:r>
              <a:rPr lang="en-US" altLang="ru-RU" sz="2400"/>
              <a:t>-Литический </a:t>
            </a:r>
            <a:r>
              <a:rPr lang="ru-RU" altLang="en-US" sz="2400"/>
              <a:t>период </a:t>
            </a:r>
            <a:r>
              <a:rPr lang="en-US" altLang="ru-RU" sz="2400"/>
              <a:t>N+1</a:t>
            </a:r>
            <a:endParaRPr lang="en-US" altLang="ru-RU" sz="2400"/>
          </a:p>
        </p:txBody>
      </p:sp>
      <p:grpSp>
        <p:nvGrpSpPr>
          <p:cNvPr id="46" name="Group 45"/>
          <p:cNvGrpSpPr/>
          <p:nvPr/>
        </p:nvGrpSpPr>
        <p:grpSpPr>
          <a:xfrm rot="0">
            <a:off x="5128895" y="2146935"/>
            <a:ext cx="3323590" cy="1536065"/>
            <a:chOff x="8028" y="7430"/>
            <a:chExt cx="5234" cy="2419"/>
          </a:xfrm>
        </p:grpSpPr>
        <p:sp>
          <p:nvSpPr>
            <p:cNvPr id="47" name="Text Box 46"/>
            <p:cNvSpPr txBox="1"/>
            <p:nvPr/>
          </p:nvSpPr>
          <p:spPr>
            <a:xfrm>
              <a:off x="9464" y="7430"/>
              <a:ext cx="2542" cy="957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p>
              <a:pPr>
                <a:lnSpc>
                  <a:spcPct val="120000"/>
                </a:lnSpc>
              </a:pPr>
              <a:r>
                <a:rPr lang="ru-RU" altLang="en-US" sz="1400"/>
                <a:t>Ведущая </a:t>
              </a:r>
              <a:endParaRPr lang="ru-RU" altLang="en-US" sz="1400"/>
            </a:p>
            <a:p>
              <a:pPr>
                <a:lnSpc>
                  <a:spcPct val="120000"/>
                </a:lnSpc>
              </a:pPr>
              <a:r>
                <a:rPr lang="ru-RU" altLang="en-US" sz="1400"/>
                <a:t>деятельность </a:t>
              </a:r>
              <a:r>
                <a:rPr lang="en-US" altLang="ru-RU" sz="1400"/>
                <a:t>N</a:t>
              </a:r>
              <a:endParaRPr lang="en-US" altLang="ru-RU" sz="1400"/>
            </a:p>
          </p:txBody>
        </p:sp>
        <p:sp>
          <p:nvSpPr>
            <p:cNvPr id="48" name="Multiply 47"/>
            <p:cNvSpPr/>
            <p:nvPr/>
          </p:nvSpPr>
          <p:spPr>
            <a:xfrm>
              <a:off x="8028" y="7959"/>
              <a:ext cx="5235" cy="1891"/>
            </a:xfrm>
            <a:prstGeom prst="mathMultiply">
              <a:avLst/>
            </a:prstGeom>
            <a:solidFill>
              <a:schemeClr val="bg2">
                <a:lumMod val="90000"/>
              </a:schemeClr>
            </a:solidFill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p>
              <a:pPr algn="ctr"/>
              <a:endParaRPr lang="en-US"/>
            </a:p>
          </p:txBody>
        </p:sp>
      </p:grpSp>
      <p:sp>
        <p:nvSpPr>
          <p:cNvPr id="8" name="Text Box 7"/>
          <p:cNvSpPr txBox="1"/>
          <p:nvPr/>
        </p:nvSpPr>
        <p:spPr>
          <a:xfrm>
            <a:off x="351155" y="6204585"/>
            <a:ext cx="2018665" cy="53403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>
              <a:lnSpc>
                <a:spcPct val="120000"/>
              </a:lnSpc>
            </a:pPr>
            <a:r>
              <a:rPr lang="en-US" altLang="ru-RU" sz="2400"/>
              <a:t>-Кри</a:t>
            </a:r>
            <a:r>
              <a:rPr lang="ru-RU" altLang="en-US" sz="2400"/>
              <a:t>зис </a:t>
            </a:r>
            <a:r>
              <a:rPr lang="en-US" altLang="ru-RU" sz="2400"/>
              <a:t>N-1</a:t>
            </a:r>
            <a:endParaRPr lang="en-US" altLang="ru-RU" sz="2400"/>
          </a:p>
        </p:txBody>
      </p:sp>
      <p:sp>
        <p:nvSpPr>
          <p:cNvPr id="5" name="Text Box 4"/>
          <p:cNvSpPr txBox="1"/>
          <p:nvPr/>
        </p:nvSpPr>
        <p:spPr>
          <a:xfrm>
            <a:off x="2845435" y="5085715"/>
            <a:ext cx="1737360" cy="108775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>
              <a:lnSpc>
                <a:spcPct val="120000"/>
              </a:lnSpc>
            </a:pPr>
            <a:r>
              <a:rPr lang="ru-RU" altLang="en-US"/>
              <a:t>Социальная ситуация развития</a:t>
            </a:r>
            <a:r>
              <a:rPr lang="en-US" altLang="ru-RU"/>
              <a:t> N</a:t>
            </a:r>
            <a:endParaRPr lang="en-US" altLang="ru-RU"/>
          </a:p>
        </p:txBody>
      </p:sp>
      <p:sp>
        <p:nvSpPr>
          <p:cNvPr id="9" name="Text Box 8"/>
          <p:cNvSpPr txBox="1"/>
          <p:nvPr/>
        </p:nvSpPr>
        <p:spPr>
          <a:xfrm>
            <a:off x="351155" y="4893945"/>
            <a:ext cx="2844800" cy="9772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>
              <a:lnSpc>
                <a:spcPct val="120000"/>
              </a:lnSpc>
            </a:pPr>
            <a:r>
              <a:rPr lang="ru-RU" altLang="en-US" sz="2400"/>
              <a:t> </a:t>
            </a:r>
            <a:r>
              <a:rPr lang="en-US" altLang="ru-RU" sz="2400"/>
              <a:t>-Литический </a:t>
            </a:r>
            <a:r>
              <a:rPr lang="ru-RU" altLang="en-US" sz="2400"/>
              <a:t>период </a:t>
            </a:r>
            <a:r>
              <a:rPr lang="en-US" altLang="ru-RU" sz="2400"/>
              <a:t>N</a:t>
            </a:r>
            <a:endParaRPr lang="en-US" altLang="ru-RU" sz="2400"/>
          </a:p>
        </p:txBody>
      </p:sp>
      <p:sp>
        <p:nvSpPr>
          <p:cNvPr id="15" name="Oval 14"/>
          <p:cNvSpPr/>
          <p:nvPr/>
        </p:nvSpPr>
        <p:spPr>
          <a:xfrm>
            <a:off x="7935595" y="5871210"/>
            <a:ext cx="489585" cy="492125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7840345" y="4919980"/>
            <a:ext cx="489585" cy="492125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p>
            <a:pPr algn="ctr"/>
            <a:endParaRPr lang="en-US" sz="1600"/>
          </a:p>
        </p:txBody>
      </p:sp>
      <p:sp>
        <p:nvSpPr>
          <p:cNvPr id="25" name="Text Box 24"/>
          <p:cNvSpPr txBox="1"/>
          <p:nvPr/>
        </p:nvSpPr>
        <p:spPr>
          <a:xfrm>
            <a:off x="8329930" y="5172710"/>
            <a:ext cx="30988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/>
              <a:t>n</a:t>
            </a:r>
            <a:endParaRPr lang="en-US"/>
          </a:p>
        </p:txBody>
      </p:sp>
      <p:sp>
        <p:nvSpPr>
          <p:cNvPr id="27" name="Text Box 26"/>
          <p:cNvSpPr txBox="1"/>
          <p:nvPr/>
        </p:nvSpPr>
        <p:spPr>
          <a:xfrm>
            <a:off x="8256905" y="6162675"/>
            <a:ext cx="30988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/>
              <a:t>n</a:t>
            </a:r>
            <a:endParaRPr lang="en-US"/>
          </a:p>
        </p:txBody>
      </p:sp>
      <p:grpSp>
        <p:nvGrpSpPr>
          <p:cNvPr id="45" name="Group 44"/>
          <p:cNvGrpSpPr/>
          <p:nvPr/>
        </p:nvGrpSpPr>
        <p:grpSpPr>
          <a:xfrm rot="0">
            <a:off x="5100320" y="4815840"/>
            <a:ext cx="3323590" cy="1536065"/>
            <a:chOff x="8028" y="7430"/>
            <a:chExt cx="5234" cy="2419"/>
          </a:xfrm>
        </p:grpSpPr>
        <p:sp>
          <p:nvSpPr>
            <p:cNvPr id="6" name="Text Box 5"/>
            <p:cNvSpPr txBox="1"/>
            <p:nvPr/>
          </p:nvSpPr>
          <p:spPr>
            <a:xfrm>
              <a:off x="9464" y="7430"/>
              <a:ext cx="2542" cy="957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p>
              <a:pPr>
                <a:lnSpc>
                  <a:spcPct val="120000"/>
                </a:lnSpc>
              </a:pPr>
              <a:r>
                <a:rPr lang="ru-RU" altLang="en-US" sz="1400"/>
                <a:t>Ведущая </a:t>
              </a:r>
              <a:endParaRPr lang="ru-RU" altLang="en-US" sz="1400"/>
            </a:p>
            <a:p>
              <a:pPr>
                <a:lnSpc>
                  <a:spcPct val="120000"/>
                </a:lnSpc>
              </a:pPr>
              <a:r>
                <a:rPr lang="ru-RU" altLang="en-US" sz="1400"/>
                <a:t>деятельность </a:t>
              </a:r>
              <a:r>
                <a:rPr lang="en-US" altLang="ru-RU" sz="1400"/>
                <a:t>N</a:t>
              </a:r>
              <a:endParaRPr lang="en-US" altLang="ru-RU" sz="1400"/>
            </a:p>
          </p:txBody>
        </p:sp>
        <p:sp>
          <p:nvSpPr>
            <p:cNvPr id="40" name="Multiply 39"/>
            <p:cNvSpPr/>
            <p:nvPr/>
          </p:nvSpPr>
          <p:spPr>
            <a:xfrm>
              <a:off x="8028" y="7959"/>
              <a:ext cx="5235" cy="1891"/>
            </a:xfrm>
            <a:prstGeom prst="mathMultiply">
              <a:avLst/>
            </a:prstGeom>
            <a:solidFill>
              <a:schemeClr val="bg2">
                <a:lumMod val="90000"/>
              </a:schemeClr>
            </a:solidFill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p>
              <a:pPr algn="ctr"/>
              <a:endParaRPr lang="en-US"/>
            </a:p>
          </p:txBody>
        </p:sp>
      </p:grpSp>
      <p:sp>
        <p:nvSpPr>
          <p:cNvPr id="49" name="Curved Down Arrow 48"/>
          <p:cNvSpPr/>
          <p:nvPr/>
        </p:nvSpPr>
        <p:spPr>
          <a:xfrm rot="16200000">
            <a:off x="7148830" y="4566285"/>
            <a:ext cx="770890" cy="453390"/>
          </a:xfrm>
          <a:prstGeom prst="curvedDownArrow">
            <a:avLst/>
          </a:prstGeom>
          <a:solidFill>
            <a:schemeClr val="bg2">
              <a:lumMod val="9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62" name="Group 61"/>
          <p:cNvGrpSpPr/>
          <p:nvPr/>
        </p:nvGrpSpPr>
        <p:grpSpPr>
          <a:xfrm>
            <a:off x="7827010" y="4062095"/>
            <a:ext cx="1032510" cy="615950"/>
            <a:chOff x="12326" y="6397"/>
            <a:chExt cx="1626" cy="970"/>
          </a:xfrm>
        </p:grpSpPr>
        <p:sp>
          <p:nvSpPr>
            <p:cNvPr id="22" name="Oval 21"/>
            <p:cNvSpPr/>
            <p:nvPr/>
          </p:nvSpPr>
          <p:spPr>
            <a:xfrm>
              <a:off x="12381" y="6397"/>
              <a:ext cx="771" cy="775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en-US"/>
            </a:p>
          </p:txBody>
        </p:sp>
        <p:sp>
          <p:nvSpPr>
            <p:cNvPr id="28" name="Text Box 27"/>
            <p:cNvSpPr txBox="1"/>
            <p:nvPr/>
          </p:nvSpPr>
          <p:spPr>
            <a:xfrm>
              <a:off x="12888" y="6787"/>
              <a:ext cx="1064" cy="5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en-US"/>
                <a:t>n+1</a:t>
              </a:r>
              <a:endParaRPr lang="en-US"/>
            </a:p>
          </p:txBody>
        </p:sp>
        <p:sp>
          <p:nvSpPr>
            <p:cNvPr id="53" name="Text Box 52"/>
            <p:cNvSpPr txBox="1"/>
            <p:nvPr/>
          </p:nvSpPr>
          <p:spPr>
            <a:xfrm>
              <a:off x="12326" y="6503"/>
              <a:ext cx="834" cy="5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gradFill rotWithShape="1">
                    <a:gsLst>
                      <a:gs pos="0">
                        <a:schemeClr val="accent3">
                          <a:tint val="100000"/>
                          <a:shade val="70000"/>
                          <a:satMod val="150000"/>
                        </a:schemeClr>
                      </a:gs>
                      <a:gs pos="100000">
                        <a:schemeClr val="accent3">
                          <a:tint val="95000"/>
                          <a:satMod val="150000"/>
                        </a:schemeClr>
                      </a:gs>
                    </a:gsLst>
                    <a:lin ang="16200000" scaled="1"/>
                  </a:gradFill>
                </a14:hiddenFill>
              </a:ext>
            </a:extLst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p>
              <a:pPr algn="ctr"/>
              <a:r>
                <a:rPr lang="en-US"/>
                <a:t>C</a:t>
              </a:r>
              <a:endParaRPr lang="en-US"/>
            </a:p>
          </p:txBody>
        </p:sp>
      </p:grpSp>
      <p:sp>
        <p:nvSpPr>
          <p:cNvPr id="54" name="Text Box 53"/>
          <p:cNvSpPr txBox="1"/>
          <p:nvPr/>
        </p:nvSpPr>
        <p:spPr>
          <a:xfrm>
            <a:off x="7849870" y="4981575"/>
            <a:ext cx="52959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accent3">
                        <a:tint val="100000"/>
                        <a:shade val="70000"/>
                        <a:satMod val="150000"/>
                      </a:schemeClr>
                    </a:gs>
                    <a:gs pos="100000">
                      <a:schemeClr val="accent3">
                        <a:tint val="95000"/>
                        <a:satMod val="150000"/>
                      </a:schemeClr>
                    </a:gs>
                  </a:gsLst>
                  <a:lin ang="16200000" scaled="1"/>
                </a:gradFill>
              </a14:hiddenFill>
            </a:ext>
          </a:ex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p>
            <a:pPr algn="ctr"/>
            <a:r>
              <a:rPr lang="en-US"/>
              <a:t>{C}</a:t>
            </a:r>
            <a:endParaRPr lang="en-US"/>
          </a:p>
        </p:txBody>
      </p:sp>
      <p:sp>
        <p:nvSpPr>
          <p:cNvPr id="55" name="Text Box 54"/>
          <p:cNvSpPr txBox="1"/>
          <p:nvPr/>
        </p:nvSpPr>
        <p:spPr>
          <a:xfrm>
            <a:off x="7922895" y="5920740"/>
            <a:ext cx="52959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accent3">
                        <a:tint val="100000"/>
                        <a:shade val="70000"/>
                        <a:satMod val="150000"/>
                      </a:schemeClr>
                    </a:gs>
                    <a:gs pos="100000">
                      <a:schemeClr val="accent3">
                        <a:tint val="95000"/>
                        <a:satMod val="150000"/>
                      </a:schemeClr>
                    </a:gs>
                  </a:gsLst>
                  <a:lin ang="16200000" scaled="1"/>
                </a:gradFill>
              </a14:hiddenFill>
            </a:ext>
          </a:ex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p>
            <a:pPr algn="ctr"/>
            <a:r>
              <a:rPr lang="en-US"/>
              <a:t>C</a:t>
            </a:r>
            <a:endParaRPr lang="en-US"/>
          </a:p>
        </p:txBody>
      </p:sp>
      <p:sp>
        <p:nvSpPr>
          <p:cNvPr id="56" name="Isosceles Triangle 55"/>
          <p:cNvSpPr/>
          <p:nvPr/>
        </p:nvSpPr>
        <p:spPr>
          <a:xfrm>
            <a:off x="4932680" y="4125595"/>
            <a:ext cx="697865" cy="589280"/>
          </a:xfrm>
          <a:prstGeom prst="triangl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59" name="Text Box 58"/>
          <p:cNvSpPr txBox="1"/>
          <p:nvPr/>
        </p:nvSpPr>
        <p:spPr>
          <a:xfrm>
            <a:off x="5546725" y="4579620"/>
            <a:ext cx="30988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/>
              <a:t>?</a:t>
            </a:r>
            <a:endParaRPr lang="en-US"/>
          </a:p>
        </p:txBody>
      </p:sp>
      <p:sp>
        <p:nvSpPr>
          <p:cNvPr id="60" name="Text Box 59"/>
          <p:cNvSpPr txBox="1"/>
          <p:nvPr/>
        </p:nvSpPr>
        <p:spPr>
          <a:xfrm>
            <a:off x="5151120" y="4356735"/>
            <a:ext cx="21907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ru-RU"/>
              <a:t>P</a:t>
            </a:r>
            <a:endParaRPr lang="en-US" altLang="ru-RU"/>
          </a:p>
        </p:txBody>
      </p:sp>
      <p:sp>
        <p:nvSpPr>
          <p:cNvPr id="61" name="Left-Right Arrow 60"/>
          <p:cNvSpPr/>
          <p:nvPr/>
        </p:nvSpPr>
        <p:spPr>
          <a:xfrm>
            <a:off x="6068695" y="4309745"/>
            <a:ext cx="1397000" cy="75565"/>
          </a:xfrm>
          <a:prstGeom prst="leftRightArrow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grpSp>
        <p:nvGrpSpPr>
          <p:cNvPr id="63" name="Group 62"/>
          <p:cNvGrpSpPr/>
          <p:nvPr/>
        </p:nvGrpSpPr>
        <p:grpSpPr>
          <a:xfrm>
            <a:off x="7827010" y="3212465"/>
            <a:ext cx="1032510" cy="615950"/>
            <a:chOff x="12326" y="6397"/>
            <a:chExt cx="1626" cy="970"/>
          </a:xfrm>
        </p:grpSpPr>
        <p:sp>
          <p:nvSpPr>
            <p:cNvPr id="64" name="Oval 63"/>
            <p:cNvSpPr/>
            <p:nvPr/>
          </p:nvSpPr>
          <p:spPr>
            <a:xfrm>
              <a:off x="12381" y="6397"/>
              <a:ext cx="771" cy="775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en-US"/>
            </a:p>
          </p:txBody>
        </p:sp>
        <p:sp>
          <p:nvSpPr>
            <p:cNvPr id="65" name="Text Box 64"/>
            <p:cNvSpPr txBox="1"/>
            <p:nvPr/>
          </p:nvSpPr>
          <p:spPr>
            <a:xfrm>
              <a:off x="12888" y="6787"/>
              <a:ext cx="1064" cy="5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en-US"/>
                <a:t>n+1</a:t>
              </a:r>
              <a:endParaRPr lang="en-US"/>
            </a:p>
          </p:txBody>
        </p:sp>
        <p:sp>
          <p:nvSpPr>
            <p:cNvPr id="66" name="Text Box 65"/>
            <p:cNvSpPr txBox="1"/>
            <p:nvPr/>
          </p:nvSpPr>
          <p:spPr>
            <a:xfrm>
              <a:off x="12326" y="6503"/>
              <a:ext cx="834" cy="5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gradFill rotWithShape="1">
                    <a:gsLst>
                      <a:gs pos="0">
                        <a:schemeClr val="accent3">
                          <a:tint val="100000"/>
                          <a:shade val="70000"/>
                          <a:satMod val="150000"/>
                        </a:schemeClr>
                      </a:gs>
                      <a:gs pos="100000">
                        <a:schemeClr val="accent3">
                          <a:tint val="95000"/>
                          <a:satMod val="150000"/>
                        </a:schemeClr>
                      </a:gs>
                    </a:gsLst>
                    <a:lin ang="16200000" scaled="1"/>
                  </a:gradFill>
                </a14:hiddenFill>
              </a:ext>
            </a:extLst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p>
              <a:pPr algn="ctr"/>
              <a:r>
                <a:rPr lang="en-US"/>
                <a:t>C</a:t>
              </a:r>
              <a:endParaRPr lang="en-US"/>
            </a:p>
          </p:txBody>
        </p:sp>
      </p:grpSp>
      <p:sp>
        <p:nvSpPr>
          <p:cNvPr id="68" name="Left Brace 67"/>
          <p:cNvSpPr/>
          <p:nvPr/>
        </p:nvSpPr>
        <p:spPr>
          <a:xfrm>
            <a:off x="4582160" y="2131695"/>
            <a:ext cx="219075" cy="1864360"/>
          </a:xfrm>
          <a:prstGeom prst="lef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/>
          <a:p>
            <a:endParaRPr lang="en-US"/>
          </a:p>
        </p:txBody>
      </p:sp>
      <p:sp>
        <p:nvSpPr>
          <p:cNvPr id="69" name="Left Brace 68"/>
          <p:cNvSpPr/>
          <p:nvPr/>
        </p:nvSpPr>
        <p:spPr>
          <a:xfrm>
            <a:off x="4582795" y="4820285"/>
            <a:ext cx="218440" cy="1710055"/>
          </a:xfrm>
          <a:prstGeom prst="lef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/>
          <a:p>
            <a:endParaRPr lang="en-US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ru-RU" altLang="en-US"/>
              <a:t>Младенчество. 0 - 1 год</a:t>
            </a:r>
            <a:endParaRPr lang="ru-RU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5585" y="2032000"/>
            <a:ext cx="5069840" cy="4335780"/>
          </a:xfrm>
        </p:spPr>
        <p:txBody>
          <a:bodyPr>
            <a:normAutofit fontScale="90000"/>
          </a:bodyPr>
          <a:p>
            <a:r>
              <a:rPr lang="ru-RU" altLang="en-US"/>
              <a:t>В самом начале:</a:t>
            </a:r>
            <a:endParaRPr lang="ru-RU" altLang="en-US"/>
          </a:p>
          <a:p>
            <a:pPr lvl="1"/>
            <a:r>
              <a:rPr lang="ru-RU" altLang="en-US"/>
              <a:t>Есть потребности. Есть переживание их актуализации. </a:t>
            </a:r>
            <a:endParaRPr lang="ru-RU" altLang="en-US"/>
          </a:p>
          <a:p>
            <a:pPr lvl="1"/>
            <a:r>
              <a:rPr lang="ru-RU" altLang="en-US"/>
              <a:t>Нет способа интерпретировать переживания. Нет способа строить поведение для удовлетворения потребностей.</a:t>
            </a:r>
            <a:endParaRPr lang="ru-RU" altLang="en-US"/>
          </a:p>
          <a:p>
            <a:pPr lvl="1"/>
            <a:endParaRPr lang="ru-RU" altLang="en-US"/>
          </a:p>
          <a:p>
            <a:pPr lvl="1"/>
            <a:endParaRPr lang="ru-RU" altLang="en-US"/>
          </a:p>
          <a:p>
            <a:pPr marL="457200" lvl="1" indent="0">
              <a:buNone/>
            </a:pPr>
            <a:r>
              <a:rPr lang="ru-RU" altLang="en-US" sz="1800"/>
              <a:t>(</a:t>
            </a:r>
            <a:r>
              <a:rPr lang="en-US" altLang="ru-RU" sz="1800"/>
              <a:t>G.Gergely, J.Watson</a:t>
            </a:r>
            <a:r>
              <a:rPr lang="ru-RU" altLang="en-US" sz="1800"/>
              <a:t>)</a:t>
            </a:r>
            <a:endParaRPr lang="ru-RU" altLang="en-US" sz="1800"/>
          </a:p>
        </p:txBody>
      </p:sp>
      <p:pic>
        <p:nvPicPr>
          <p:cNvPr id="4" name="Рисунок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305167" y="1820198"/>
            <a:ext cx="3290055" cy="2190237"/>
          </a:xfrm>
          <a:prstGeom prst="rect">
            <a:avLst/>
          </a:prstGeom>
        </p:spPr>
      </p:pic>
      <p:pic>
        <p:nvPicPr>
          <p:cNvPr id="5" name="Рисунок 3"/>
          <p:cNvPicPr>
            <a:picLocks noChangeAspect="1"/>
          </p:cNvPicPr>
          <p:nvPr/>
        </p:nvPicPr>
        <p:blipFill rotWithShape="1">
          <a:blip r:embed="rId2"/>
          <a:srcRect t="4930" b="7467"/>
          <a:stretch>
            <a:fillRect/>
          </a:stretch>
        </p:blipFill>
        <p:spPr>
          <a:xfrm>
            <a:off x="5470664" y="4403552"/>
            <a:ext cx="3547312" cy="2138536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ru-RU" altLang="en-US"/>
              <a:t>Младенчество. 0 - 1 год</a:t>
            </a:r>
            <a:endParaRPr lang="ru-RU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5585" y="2032000"/>
            <a:ext cx="5069840" cy="4335780"/>
          </a:xfrm>
        </p:spPr>
        <p:txBody>
          <a:bodyPr>
            <a:normAutofit fontScale="90000" lnSpcReduction="10000"/>
          </a:bodyPr>
          <a:p>
            <a:r>
              <a:rPr lang="ru-RU" altLang="en-US"/>
              <a:t>В самом начале:</a:t>
            </a:r>
            <a:endParaRPr lang="ru-RU" altLang="en-US"/>
          </a:p>
          <a:p>
            <a:pPr lvl="1"/>
            <a:r>
              <a:rPr lang="ru-RU" altLang="en-US"/>
              <a:t>Есть потребности. Есть переживание их актуализации. </a:t>
            </a:r>
            <a:endParaRPr lang="ru-RU" altLang="en-US"/>
          </a:p>
          <a:p>
            <a:pPr lvl="1"/>
            <a:r>
              <a:rPr lang="ru-RU" altLang="en-US"/>
              <a:t>Нет способа интерпретировать переживания. Нет способа строить поведение для удовлетворения потребностей.</a:t>
            </a:r>
            <a:endParaRPr lang="ru-RU" altLang="en-US"/>
          </a:p>
          <a:p>
            <a:pPr lvl="1"/>
            <a:r>
              <a:rPr lang="ru-RU" altLang="en-US"/>
              <a:t>Есть способ позвать другого, умеющего строить поведение и интерпретировать переживания, и мотивированного моими потребностями.</a:t>
            </a:r>
            <a:endParaRPr lang="ru-RU" altLang="en-US"/>
          </a:p>
          <a:p>
            <a:pPr lvl="1"/>
            <a:endParaRPr lang="ru-RU" altLang="en-US"/>
          </a:p>
          <a:p>
            <a:pPr marL="457200" lvl="1" indent="0">
              <a:buNone/>
            </a:pPr>
            <a:r>
              <a:rPr lang="ru-RU" altLang="en-US" sz="1800"/>
              <a:t>(</a:t>
            </a:r>
            <a:r>
              <a:rPr lang="en-US" altLang="ru-RU" sz="1800"/>
              <a:t>G.Gergely, J.Watson</a:t>
            </a:r>
            <a:r>
              <a:rPr lang="ru-RU" altLang="en-US" sz="1800"/>
              <a:t>)</a:t>
            </a:r>
            <a:endParaRPr lang="ru-RU" altLang="en-US" sz="1800"/>
          </a:p>
        </p:txBody>
      </p:sp>
      <p:pic>
        <p:nvPicPr>
          <p:cNvPr id="4" name="Рисунок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305167" y="1820198"/>
            <a:ext cx="3290055" cy="2190237"/>
          </a:xfrm>
          <a:prstGeom prst="rect">
            <a:avLst/>
          </a:prstGeom>
        </p:spPr>
      </p:pic>
      <p:pic>
        <p:nvPicPr>
          <p:cNvPr id="5" name="Рисунок 3"/>
          <p:cNvPicPr>
            <a:picLocks noChangeAspect="1"/>
          </p:cNvPicPr>
          <p:nvPr/>
        </p:nvPicPr>
        <p:blipFill rotWithShape="1">
          <a:blip r:embed="rId2"/>
          <a:srcRect t="4930" b="7467"/>
          <a:stretch>
            <a:fillRect/>
          </a:stretch>
        </p:blipFill>
        <p:spPr>
          <a:xfrm>
            <a:off x="5470664" y="4403552"/>
            <a:ext cx="3547312" cy="2138536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3210" y="600075"/>
            <a:ext cx="8567420" cy="855980"/>
          </a:xfrm>
        </p:spPr>
        <p:txBody>
          <a:bodyPr>
            <a:noAutofit/>
          </a:bodyPr>
          <a:lstStyle/>
          <a:p>
            <a:r>
              <a:rPr lang="ru-RU" altLang="en-US" sz="3200">
                <a:sym typeface="+mn-ea"/>
              </a:rPr>
              <a:t>Младенчество. 0 - 1 год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605" y="2091690"/>
            <a:ext cx="2758440" cy="3674110"/>
          </a:xfrm>
        </p:spPr>
        <p:txBody>
          <a:bodyPr>
            <a:normAutofit fontScale="90000"/>
          </a:bodyPr>
          <a:lstStyle/>
          <a:p>
            <a:r>
              <a:rPr lang="ru-RU" dirty="0"/>
              <a:t>1- и 3-</a:t>
            </a:r>
            <a:r>
              <a:rPr lang="ru-RU" dirty="0" err="1"/>
              <a:t>мес</a:t>
            </a:r>
            <a:r>
              <a:rPr lang="ru-RU" dirty="0"/>
              <a:t> младенцы играли с матерью и потом через неделю участвовали в одном из условий</a:t>
            </a:r>
            <a:endParaRPr lang="ru-RU" dirty="0"/>
          </a:p>
          <a:p>
            <a:pPr marL="0" indent="0">
              <a:buNone/>
            </a:pPr>
            <a:r>
              <a:rPr lang="en-US" altLang="en-GB" sz="2000" dirty="0" err="1">
                <a:sym typeface="+mn-ea"/>
              </a:rPr>
              <a:t>(</a:t>
            </a:r>
            <a:r>
              <a:rPr lang="en-GB" sz="2000" dirty="0" err="1">
                <a:sym typeface="+mn-ea"/>
              </a:rPr>
              <a:t>Striano</a:t>
            </a:r>
            <a:r>
              <a:rPr lang="en-GB" sz="2000" dirty="0">
                <a:sym typeface="+mn-ea"/>
              </a:rPr>
              <a:t> et al., 2005</a:t>
            </a:r>
            <a:r>
              <a:rPr lang="en-US" altLang="en-GB" sz="2000" dirty="0">
                <a:sym typeface="+mn-ea"/>
              </a:rPr>
              <a:t>)</a:t>
            </a:r>
            <a:endParaRPr lang="ru-RU" sz="2000" dirty="0"/>
          </a:p>
          <a:p>
            <a:endParaRPr lang="ru-RU" sz="2000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3288665" y="1988820"/>
            <a:ext cx="5561965" cy="3777615"/>
          </a:xfrm>
          <a:prstGeom prst="rect">
            <a:avLst/>
          </a:prstGeom>
          <a:noFill/>
          <a:ln w="9525">
            <a:noFill/>
            <a:round/>
          </a:ln>
          <a:effectLst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534035" y="795020"/>
            <a:ext cx="8229600" cy="5649595"/>
          </a:xfrm>
        </p:spPr>
        <p:txBody>
          <a:bodyPr/>
          <a:lstStyle/>
          <a:p>
            <a:pPr marL="457200" indent="-454025">
              <a:lnSpc>
                <a:spcPct val="130000"/>
              </a:lnSpc>
              <a:buClr>
                <a:srgbClr val="FFFFFF"/>
              </a:buClr>
              <a:buFont typeface="Times New Roman" panose="02020603050405020304" charset="0"/>
              <a:buAutoNum type="arabicPeriod"/>
              <a:tabLst>
                <a:tab pos="457200" algn="l"/>
                <a:tab pos="904875" algn="l"/>
                <a:tab pos="1353820" algn="l"/>
                <a:tab pos="1803400" algn="l"/>
                <a:tab pos="2252345" algn="l"/>
                <a:tab pos="2701925" algn="l"/>
                <a:tab pos="3150870" algn="l"/>
                <a:tab pos="3600450" algn="l"/>
                <a:tab pos="4049395" algn="l"/>
                <a:tab pos="4498975" algn="l"/>
                <a:tab pos="4947920" algn="l"/>
                <a:tab pos="5397500" algn="l"/>
                <a:tab pos="5846445" algn="l"/>
                <a:tab pos="6296025" algn="l"/>
                <a:tab pos="6744970" algn="l"/>
                <a:tab pos="7194550" algn="l"/>
                <a:tab pos="7643495" algn="l"/>
                <a:tab pos="8093075" algn="l"/>
                <a:tab pos="8542020" algn="l"/>
                <a:tab pos="8991600" algn="l"/>
                <a:tab pos="9440545" algn="l"/>
              </a:tabLst>
            </a:pPr>
            <a:r>
              <a:rPr lang="en-GB" sz="2000" i="1" dirty="0"/>
              <a:t>Normal interaction</a:t>
            </a:r>
            <a:r>
              <a:rPr lang="en-GB" sz="2000" dirty="0"/>
              <a:t>: </a:t>
            </a:r>
            <a:r>
              <a:rPr lang="ru-RU" sz="2000" dirty="0"/>
              <a:t>обычное взаимодействие лицом к лицу</a:t>
            </a:r>
            <a:endParaRPr lang="ru-RU" sz="2000" dirty="0"/>
          </a:p>
          <a:p>
            <a:pPr marL="457200" indent="-454025">
              <a:lnSpc>
                <a:spcPct val="130000"/>
              </a:lnSpc>
              <a:buClr>
                <a:srgbClr val="FFFFFF"/>
              </a:buClr>
              <a:buFont typeface="Times New Roman" panose="02020603050405020304" charset="0"/>
              <a:buAutoNum type="arabicPeriod"/>
              <a:tabLst>
                <a:tab pos="457200" algn="l"/>
                <a:tab pos="904875" algn="l"/>
                <a:tab pos="1353820" algn="l"/>
                <a:tab pos="1803400" algn="l"/>
                <a:tab pos="2252345" algn="l"/>
                <a:tab pos="2701925" algn="l"/>
                <a:tab pos="3150870" algn="l"/>
                <a:tab pos="3600450" algn="l"/>
                <a:tab pos="4049395" algn="l"/>
                <a:tab pos="4498975" algn="l"/>
                <a:tab pos="4947920" algn="l"/>
                <a:tab pos="5397500" algn="l"/>
                <a:tab pos="5846445" algn="l"/>
                <a:tab pos="6296025" algn="l"/>
                <a:tab pos="6744970" algn="l"/>
                <a:tab pos="7194550" algn="l"/>
                <a:tab pos="7643495" algn="l"/>
                <a:tab pos="8093075" algn="l"/>
                <a:tab pos="8542020" algn="l"/>
                <a:tab pos="8991600" algn="l"/>
                <a:tab pos="9440545" algn="l"/>
              </a:tabLst>
            </a:pPr>
            <a:r>
              <a:rPr lang="en-GB" sz="2000" i="1" dirty="0"/>
              <a:t>Non-contingent interaction</a:t>
            </a:r>
            <a:r>
              <a:rPr lang="en-GB" sz="2000" dirty="0"/>
              <a:t>: </a:t>
            </a:r>
            <a:r>
              <a:rPr lang="ru-RU" sz="2000" dirty="0"/>
              <a:t>смотрели на экран, на котором показывали взаимодействие, которое было неделю назад и по записи через наушники повторяли те же движения</a:t>
            </a:r>
            <a:endParaRPr lang="ru-RU" sz="2000" dirty="0"/>
          </a:p>
          <a:p>
            <a:pPr marL="457200" indent="-454025">
              <a:lnSpc>
                <a:spcPct val="130000"/>
              </a:lnSpc>
              <a:buClr>
                <a:srgbClr val="FFFFFF"/>
              </a:buClr>
              <a:buFont typeface="Times New Roman" panose="02020603050405020304" charset="0"/>
              <a:buAutoNum type="arabicPeriod"/>
              <a:tabLst>
                <a:tab pos="457200" algn="l"/>
                <a:tab pos="904875" algn="l"/>
                <a:tab pos="1353820" algn="l"/>
                <a:tab pos="1803400" algn="l"/>
                <a:tab pos="2252345" algn="l"/>
                <a:tab pos="2701925" algn="l"/>
                <a:tab pos="3150870" algn="l"/>
                <a:tab pos="3600450" algn="l"/>
                <a:tab pos="4049395" algn="l"/>
                <a:tab pos="4498975" algn="l"/>
                <a:tab pos="4947920" algn="l"/>
                <a:tab pos="5397500" algn="l"/>
                <a:tab pos="5846445" algn="l"/>
                <a:tab pos="6296025" algn="l"/>
                <a:tab pos="6744970" algn="l"/>
                <a:tab pos="7194550" algn="l"/>
                <a:tab pos="7643495" algn="l"/>
                <a:tab pos="8093075" algn="l"/>
                <a:tab pos="8542020" algn="l"/>
                <a:tab pos="8991600" algn="l"/>
                <a:tab pos="9440545" algn="l"/>
              </a:tabLst>
            </a:pPr>
            <a:r>
              <a:rPr lang="en-GB" sz="2000" i="1" dirty="0"/>
              <a:t>Imitation</a:t>
            </a:r>
            <a:r>
              <a:rPr lang="en-GB" sz="2000" dirty="0"/>
              <a:t>: </a:t>
            </a:r>
            <a:r>
              <a:rPr lang="ru-RU" sz="2000" dirty="0" err="1"/>
              <a:t>отзеркаливание</a:t>
            </a:r>
            <a:r>
              <a:rPr lang="ru-RU" sz="2000" dirty="0"/>
              <a:t> лицевой и моторной экспрессии</a:t>
            </a:r>
            <a:r>
              <a:rPr lang="en-GB" sz="2000" dirty="0"/>
              <a:t> </a:t>
            </a:r>
            <a:endParaRPr lang="ru-RU" sz="2000" dirty="0"/>
          </a:p>
          <a:p>
            <a:pPr marL="457200" indent="-454025">
              <a:lnSpc>
                <a:spcPct val="130000"/>
              </a:lnSpc>
              <a:buClrTx/>
              <a:buFontTx/>
              <a:buNone/>
              <a:tabLst>
                <a:tab pos="457200" algn="l"/>
                <a:tab pos="904875" algn="l"/>
                <a:tab pos="1353820" algn="l"/>
                <a:tab pos="1803400" algn="l"/>
                <a:tab pos="2252345" algn="l"/>
                <a:tab pos="2701925" algn="l"/>
                <a:tab pos="3150870" algn="l"/>
                <a:tab pos="3600450" algn="l"/>
                <a:tab pos="4049395" algn="l"/>
                <a:tab pos="4498975" algn="l"/>
                <a:tab pos="4947920" algn="l"/>
                <a:tab pos="5397500" algn="l"/>
                <a:tab pos="5846445" algn="l"/>
                <a:tab pos="6296025" algn="l"/>
                <a:tab pos="6744970" algn="l"/>
                <a:tab pos="7194550" algn="l"/>
                <a:tab pos="7643495" algn="l"/>
                <a:tab pos="8093075" algn="l"/>
                <a:tab pos="8542020" algn="l"/>
                <a:tab pos="8991600" algn="l"/>
                <a:tab pos="9440545" algn="l"/>
              </a:tabLst>
            </a:pPr>
            <a:r>
              <a:rPr lang="ru-RU" sz="2000" dirty="0"/>
              <a:t>Результаты</a:t>
            </a:r>
            <a:r>
              <a:rPr lang="en-GB" sz="2000" dirty="0"/>
              <a:t>: </a:t>
            </a:r>
            <a:endParaRPr lang="en-GB" sz="2000" dirty="0"/>
          </a:p>
          <a:p>
            <a:pPr marL="457200" indent="-454025">
              <a:lnSpc>
                <a:spcPct val="130000"/>
              </a:lnSpc>
              <a:buClrTx/>
              <a:buFontTx/>
              <a:buNone/>
              <a:tabLst>
                <a:tab pos="457200" algn="l"/>
                <a:tab pos="904875" algn="l"/>
                <a:tab pos="1353820" algn="l"/>
                <a:tab pos="1803400" algn="l"/>
                <a:tab pos="2252345" algn="l"/>
                <a:tab pos="2701925" algn="l"/>
                <a:tab pos="3150870" algn="l"/>
                <a:tab pos="3600450" algn="l"/>
                <a:tab pos="4049395" algn="l"/>
                <a:tab pos="4498975" algn="l"/>
                <a:tab pos="4947920" algn="l"/>
                <a:tab pos="5397500" algn="l"/>
                <a:tab pos="5846445" algn="l"/>
                <a:tab pos="6296025" algn="l"/>
                <a:tab pos="6744970" algn="l"/>
                <a:tab pos="7194550" algn="l"/>
                <a:tab pos="7643495" algn="l"/>
                <a:tab pos="8093075" algn="l"/>
                <a:tab pos="8542020" algn="l"/>
                <a:tab pos="8991600" algn="l"/>
                <a:tab pos="9440545" algn="l"/>
              </a:tabLst>
            </a:pPr>
            <a:r>
              <a:rPr lang="ru-RU" sz="2000" dirty="0"/>
              <a:t>чаще улыбались </a:t>
            </a:r>
            <a:r>
              <a:rPr lang="en-GB" sz="2000" dirty="0"/>
              <a:t>3-</a:t>
            </a:r>
            <a:r>
              <a:rPr lang="ru-RU" sz="2000" dirty="0" err="1"/>
              <a:t>мес</a:t>
            </a:r>
            <a:r>
              <a:rPr lang="en-GB" sz="2000" dirty="0"/>
              <a:t> </a:t>
            </a:r>
            <a:r>
              <a:rPr lang="ru-RU" sz="2000" dirty="0"/>
              <a:t>младенцы в</a:t>
            </a:r>
            <a:r>
              <a:rPr lang="en-GB" sz="2000" dirty="0"/>
              <a:t> Normal condition; </a:t>
            </a:r>
            <a:endParaRPr lang="en-GB" sz="2000" dirty="0"/>
          </a:p>
          <a:p>
            <a:pPr marL="457200" indent="-454025">
              <a:lnSpc>
                <a:spcPct val="130000"/>
              </a:lnSpc>
              <a:buClrTx/>
              <a:buFontTx/>
              <a:buNone/>
              <a:tabLst>
                <a:tab pos="457200" algn="l"/>
                <a:tab pos="904875" algn="l"/>
                <a:tab pos="1353820" algn="l"/>
                <a:tab pos="1803400" algn="l"/>
                <a:tab pos="2252345" algn="l"/>
                <a:tab pos="2701925" algn="l"/>
                <a:tab pos="3150870" algn="l"/>
                <a:tab pos="3600450" algn="l"/>
                <a:tab pos="4049395" algn="l"/>
                <a:tab pos="4498975" algn="l"/>
                <a:tab pos="4947920" algn="l"/>
                <a:tab pos="5397500" algn="l"/>
                <a:tab pos="5846445" algn="l"/>
                <a:tab pos="6296025" algn="l"/>
                <a:tab pos="6744970" algn="l"/>
                <a:tab pos="7194550" algn="l"/>
                <a:tab pos="7643495" algn="l"/>
                <a:tab pos="8093075" algn="l"/>
                <a:tab pos="8542020" algn="l"/>
                <a:tab pos="8991600" algn="l"/>
                <a:tab pos="9440545" algn="l"/>
              </a:tabLst>
            </a:pPr>
            <a:r>
              <a:rPr lang="ru-RU" sz="2000" dirty="0"/>
              <a:t>чаще следили глазами за мамой в</a:t>
            </a:r>
            <a:r>
              <a:rPr lang="en-GB" sz="2000" dirty="0"/>
              <a:t> Imitation condition</a:t>
            </a:r>
            <a:r>
              <a:rPr lang="ru-RU" sz="2000" dirty="0"/>
              <a:t>. </a:t>
            </a:r>
            <a:endParaRPr lang="ru-RU" sz="2000" dirty="0"/>
          </a:p>
          <a:p>
            <a:pPr marL="457200" indent="-454025">
              <a:lnSpc>
                <a:spcPct val="130000"/>
              </a:lnSpc>
              <a:buClrTx/>
              <a:buFontTx/>
              <a:buNone/>
              <a:tabLst>
                <a:tab pos="457200" algn="l"/>
                <a:tab pos="904875" algn="l"/>
                <a:tab pos="1353820" algn="l"/>
                <a:tab pos="1803400" algn="l"/>
                <a:tab pos="2252345" algn="l"/>
                <a:tab pos="2701925" algn="l"/>
                <a:tab pos="3150870" algn="l"/>
                <a:tab pos="3600450" algn="l"/>
                <a:tab pos="4049395" algn="l"/>
                <a:tab pos="4498975" algn="l"/>
                <a:tab pos="4947920" algn="l"/>
                <a:tab pos="5397500" algn="l"/>
                <a:tab pos="5846445" algn="l"/>
                <a:tab pos="6296025" algn="l"/>
                <a:tab pos="6744970" algn="l"/>
                <a:tab pos="7194550" algn="l"/>
                <a:tab pos="7643495" algn="l"/>
                <a:tab pos="8093075" algn="l"/>
                <a:tab pos="8542020" algn="l"/>
                <a:tab pos="8991600" algn="l"/>
                <a:tab pos="9440545" algn="l"/>
              </a:tabLst>
            </a:pPr>
            <a:r>
              <a:rPr lang="ru-RU" sz="2000" dirty="0"/>
              <a:t>В 1 </a:t>
            </a:r>
            <a:r>
              <a:rPr lang="ru-RU" sz="2000" dirty="0" err="1"/>
              <a:t>мес</a:t>
            </a:r>
            <a:r>
              <a:rPr lang="ru-RU" sz="2000" dirty="0"/>
              <a:t> различий не было. </a:t>
            </a:r>
            <a:endParaRPr lang="ru-RU" sz="2000" dirty="0" err="1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3210" y="600075"/>
            <a:ext cx="8567420" cy="855980"/>
          </a:xfrm>
        </p:spPr>
        <p:txBody>
          <a:bodyPr>
            <a:noAutofit/>
          </a:bodyPr>
          <a:lstStyle/>
          <a:p>
            <a:r>
              <a:rPr lang="ru-RU" altLang="en-US" sz="3200">
                <a:sym typeface="+mn-ea"/>
              </a:rPr>
              <a:t>Младенчество. 0 - 1 год</a:t>
            </a:r>
            <a:endParaRPr lang="ru-RU" sz="3200" dirty="0"/>
          </a:p>
        </p:txBody>
      </p:sp>
      <p:sp>
        <p:nvSpPr>
          <p:cNvPr id="29697" name="Text Box 29696"/>
          <p:cNvSpPr txBox="1"/>
          <p:nvPr/>
        </p:nvSpPr>
        <p:spPr>
          <a:xfrm>
            <a:off x="283515" y="2648845"/>
            <a:ext cx="8432640" cy="4082400"/>
          </a:xfrm>
          <a:prstGeom prst="rect">
            <a:avLst/>
          </a:prstGeom>
          <a:noFill/>
          <a:ln w="9525">
            <a:noFill/>
          </a:ln>
        </p:spPr>
        <p:txBody>
          <a:bodyPr wrap="square" lIns="81637" tIns="63350" rIns="81637" bIns="40818" anchor="t" anchorCtr="0"/>
          <a:p>
            <a:pPr defTabSz="449580" eaLnBrk="1">
              <a:lnSpc>
                <a:spcPct val="93000"/>
              </a:lnSpc>
              <a:buClrTx/>
              <a:buSzPct val="100000"/>
              <a:buFontTx/>
              <a:buNone/>
              <a:tabLst>
                <a:tab pos="0" algn="l"/>
                <a:tab pos="447675" algn="l"/>
                <a:tab pos="897255" algn="l"/>
                <a:tab pos="1346200" algn="l"/>
                <a:tab pos="1795780" algn="l"/>
                <a:tab pos="2244725" algn="l"/>
                <a:tab pos="2694305" algn="l"/>
                <a:tab pos="3143250" algn="l"/>
                <a:tab pos="3592830" algn="l"/>
                <a:tab pos="4041775" algn="l"/>
                <a:tab pos="4491355" algn="l"/>
                <a:tab pos="4940300" algn="l"/>
                <a:tab pos="5389880" algn="l"/>
                <a:tab pos="5838825" algn="l"/>
                <a:tab pos="6288405" algn="l"/>
                <a:tab pos="6737350" algn="l"/>
                <a:tab pos="7186930" algn="l"/>
                <a:tab pos="7635875" algn="l"/>
                <a:tab pos="8085455" algn="l"/>
                <a:tab pos="8534400" algn="l"/>
                <a:tab pos="8983980" algn="l"/>
              </a:tabLst>
            </a:pPr>
            <a:r>
              <a:rPr lang="ru-RU" altLang="x-none" sz="2540" dirty="0" err="1">
                <a:solidFill>
                  <a:srgbClr val="000000"/>
                </a:solidFill>
              </a:rPr>
              <a:t>Паттерн беседы в сосании и грудном вскармливании (Kaye and Wells, 1980; Bateson, 1979)</a:t>
            </a:r>
            <a:endParaRPr lang="ru-RU" altLang="x-none" sz="2540" dirty="0" err="1">
              <a:solidFill>
                <a:srgbClr val="000000"/>
              </a:solidFill>
            </a:endParaRPr>
          </a:p>
          <a:p>
            <a:pPr defTabSz="449580" eaLnBrk="1">
              <a:lnSpc>
                <a:spcPct val="93000"/>
              </a:lnSpc>
              <a:buClrTx/>
              <a:buSzPct val="100000"/>
              <a:buFontTx/>
              <a:buNone/>
              <a:tabLst>
                <a:tab pos="0" algn="l"/>
                <a:tab pos="447675" algn="l"/>
                <a:tab pos="897255" algn="l"/>
                <a:tab pos="1346200" algn="l"/>
                <a:tab pos="1795780" algn="l"/>
                <a:tab pos="2244725" algn="l"/>
                <a:tab pos="2694305" algn="l"/>
                <a:tab pos="3143250" algn="l"/>
                <a:tab pos="3592830" algn="l"/>
                <a:tab pos="4041775" algn="l"/>
                <a:tab pos="4491355" algn="l"/>
                <a:tab pos="4940300" algn="l"/>
                <a:tab pos="5389880" algn="l"/>
                <a:tab pos="5838825" algn="l"/>
                <a:tab pos="6288405" algn="l"/>
                <a:tab pos="6737350" algn="l"/>
                <a:tab pos="7186930" algn="l"/>
                <a:tab pos="7635875" algn="l"/>
                <a:tab pos="8085455" algn="l"/>
                <a:tab pos="8534400" algn="l"/>
                <a:tab pos="8983980" algn="l"/>
              </a:tabLst>
            </a:pPr>
            <a:endParaRPr lang="ru-RU" altLang="x-none" sz="2540" dirty="0" err="1">
              <a:solidFill>
                <a:srgbClr val="000000"/>
              </a:solidFill>
            </a:endParaRPr>
          </a:p>
          <a:p>
            <a:pPr defTabSz="449580" eaLnBrk="1">
              <a:lnSpc>
                <a:spcPct val="93000"/>
              </a:lnSpc>
              <a:buClrTx/>
              <a:buSzPct val="100000"/>
              <a:buFontTx/>
              <a:buNone/>
              <a:tabLst>
                <a:tab pos="0" algn="l"/>
                <a:tab pos="447675" algn="l"/>
                <a:tab pos="897255" algn="l"/>
                <a:tab pos="1346200" algn="l"/>
                <a:tab pos="1795780" algn="l"/>
                <a:tab pos="2244725" algn="l"/>
                <a:tab pos="2694305" algn="l"/>
                <a:tab pos="3143250" algn="l"/>
                <a:tab pos="3592830" algn="l"/>
                <a:tab pos="4041775" algn="l"/>
                <a:tab pos="4491355" algn="l"/>
                <a:tab pos="4940300" algn="l"/>
                <a:tab pos="5389880" algn="l"/>
                <a:tab pos="5838825" algn="l"/>
                <a:tab pos="6288405" algn="l"/>
                <a:tab pos="6737350" algn="l"/>
                <a:tab pos="7186930" algn="l"/>
                <a:tab pos="7635875" algn="l"/>
                <a:tab pos="8085455" algn="l"/>
                <a:tab pos="8534400" algn="l"/>
                <a:tab pos="8983980" algn="l"/>
              </a:tabLst>
            </a:pPr>
            <a:r>
              <a:rPr lang="ru-RU" altLang="x-none" sz="2540" dirty="0" err="1">
                <a:solidFill>
                  <a:srgbClr val="000000"/>
                </a:solidFill>
              </a:rPr>
              <a:t>Сравнение поведения двух групп детей:</a:t>
            </a:r>
            <a:endParaRPr lang="ru-RU" altLang="x-none" sz="2540" dirty="0" err="1">
              <a:solidFill>
                <a:srgbClr val="000000"/>
              </a:solidFill>
            </a:endParaRPr>
          </a:p>
          <a:p>
            <a:pPr defTabSz="449580" eaLnBrk="1">
              <a:lnSpc>
                <a:spcPct val="93000"/>
              </a:lnSpc>
              <a:buClrTx/>
              <a:buSzPct val="100000"/>
              <a:buFontTx/>
              <a:buNone/>
              <a:tabLst>
                <a:tab pos="0" algn="l"/>
                <a:tab pos="447675" algn="l"/>
                <a:tab pos="897255" algn="l"/>
                <a:tab pos="1346200" algn="l"/>
                <a:tab pos="1795780" algn="l"/>
                <a:tab pos="2244725" algn="l"/>
                <a:tab pos="2694305" algn="l"/>
                <a:tab pos="3143250" algn="l"/>
                <a:tab pos="3592830" algn="l"/>
                <a:tab pos="4041775" algn="l"/>
                <a:tab pos="4491355" algn="l"/>
                <a:tab pos="4940300" algn="l"/>
                <a:tab pos="5389880" algn="l"/>
                <a:tab pos="5838825" algn="l"/>
                <a:tab pos="6288405" algn="l"/>
                <a:tab pos="6737350" algn="l"/>
                <a:tab pos="7186930" algn="l"/>
                <a:tab pos="7635875" algn="l"/>
                <a:tab pos="8085455" algn="l"/>
                <a:tab pos="8534400" algn="l"/>
                <a:tab pos="8983980" algn="l"/>
              </a:tabLst>
            </a:pPr>
            <a:r>
              <a:rPr lang="ru-RU" altLang="x-none" sz="2540" dirty="0" err="1">
                <a:solidFill>
                  <a:srgbClr val="000000"/>
                </a:solidFill>
              </a:rPr>
              <a:t>- тех, кому давали согласованный ответ в паузах при сосании  покачиванием, и </a:t>
            </a:r>
            <a:endParaRPr lang="ru-RU" altLang="x-none" sz="2540" dirty="0" err="1">
              <a:solidFill>
                <a:srgbClr val="000000"/>
              </a:solidFill>
            </a:endParaRPr>
          </a:p>
          <a:p>
            <a:pPr defTabSz="449580" eaLnBrk="1">
              <a:lnSpc>
                <a:spcPct val="93000"/>
              </a:lnSpc>
              <a:buClrTx/>
              <a:buSzPct val="100000"/>
              <a:buFontTx/>
              <a:buNone/>
              <a:tabLst>
                <a:tab pos="0" algn="l"/>
                <a:tab pos="447675" algn="l"/>
                <a:tab pos="897255" algn="l"/>
                <a:tab pos="1346200" algn="l"/>
                <a:tab pos="1795780" algn="l"/>
                <a:tab pos="2244725" algn="l"/>
                <a:tab pos="2694305" algn="l"/>
                <a:tab pos="3143250" algn="l"/>
                <a:tab pos="3592830" algn="l"/>
                <a:tab pos="4041775" algn="l"/>
                <a:tab pos="4491355" algn="l"/>
                <a:tab pos="4940300" algn="l"/>
                <a:tab pos="5389880" algn="l"/>
                <a:tab pos="5838825" algn="l"/>
                <a:tab pos="6288405" algn="l"/>
                <a:tab pos="6737350" algn="l"/>
                <a:tab pos="7186930" algn="l"/>
                <a:tab pos="7635875" algn="l"/>
                <a:tab pos="8085455" algn="l"/>
                <a:tab pos="8534400" algn="l"/>
                <a:tab pos="8983980" algn="l"/>
              </a:tabLst>
            </a:pPr>
            <a:r>
              <a:rPr lang="ru-RU" altLang="x-none" sz="2540" dirty="0" err="1">
                <a:solidFill>
                  <a:srgbClr val="000000"/>
                </a:solidFill>
              </a:rPr>
              <a:t>- тех, кому вовсе не «отвечали» или</a:t>
            </a:r>
            <a:endParaRPr lang="ru-RU" altLang="x-none" sz="2540" dirty="0" err="1">
              <a:solidFill>
                <a:srgbClr val="000000"/>
              </a:solidFill>
            </a:endParaRPr>
          </a:p>
          <a:p>
            <a:pPr defTabSz="449580" eaLnBrk="1">
              <a:lnSpc>
                <a:spcPct val="93000"/>
              </a:lnSpc>
              <a:buClrTx/>
              <a:buSzPct val="100000"/>
              <a:buFontTx/>
              <a:buNone/>
              <a:tabLst>
                <a:tab pos="0" algn="l"/>
                <a:tab pos="447675" algn="l"/>
                <a:tab pos="897255" algn="l"/>
                <a:tab pos="1346200" algn="l"/>
                <a:tab pos="1795780" algn="l"/>
                <a:tab pos="2244725" algn="l"/>
                <a:tab pos="2694305" algn="l"/>
                <a:tab pos="3143250" algn="l"/>
                <a:tab pos="3592830" algn="l"/>
                <a:tab pos="4041775" algn="l"/>
                <a:tab pos="4491355" algn="l"/>
                <a:tab pos="4940300" algn="l"/>
                <a:tab pos="5389880" algn="l"/>
                <a:tab pos="5838825" algn="l"/>
                <a:tab pos="6288405" algn="l"/>
                <a:tab pos="6737350" algn="l"/>
                <a:tab pos="7186930" algn="l"/>
                <a:tab pos="7635875" algn="l"/>
                <a:tab pos="8085455" algn="l"/>
                <a:tab pos="8534400" algn="l"/>
                <a:tab pos="8983980" algn="l"/>
              </a:tabLst>
            </a:pPr>
            <a:r>
              <a:rPr lang="ru-RU" altLang="x-none" sz="2540" dirty="0" err="1">
                <a:solidFill>
                  <a:srgbClr val="000000"/>
                </a:solidFill>
              </a:rPr>
              <a:t>- «отвечали» не согласованно.</a:t>
            </a:r>
            <a:endParaRPr lang="ru-RU" altLang="x-none" sz="2540" dirty="0" err="1">
              <a:solidFill>
                <a:srgbClr val="000000"/>
              </a:solidFill>
            </a:endParaRPr>
          </a:p>
          <a:p>
            <a:pPr defTabSz="449580" eaLnBrk="1">
              <a:lnSpc>
                <a:spcPct val="93000"/>
              </a:lnSpc>
              <a:buClrTx/>
              <a:buSzPct val="100000"/>
              <a:buFontTx/>
              <a:buNone/>
              <a:tabLst>
                <a:tab pos="0" algn="l"/>
                <a:tab pos="447675" algn="l"/>
                <a:tab pos="897255" algn="l"/>
                <a:tab pos="1346200" algn="l"/>
                <a:tab pos="1795780" algn="l"/>
                <a:tab pos="2244725" algn="l"/>
                <a:tab pos="2694305" algn="l"/>
                <a:tab pos="3143250" algn="l"/>
                <a:tab pos="3592830" algn="l"/>
                <a:tab pos="4041775" algn="l"/>
                <a:tab pos="4491355" algn="l"/>
                <a:tab pos="4940300" algn="l"/>
                <a:tab pos="5389880" algn="l"/>
                <a:tab pos="5838825" algn="l"/>
                <a:tab pos="6288405" algn="l"/>
                <a:tab pos="6737350" algn="l"/>
                <a:tab pos="7186930" algn="l"/>
                <a:tab pos="7635875" algn="l"/>
                <a:tab pos="8085455" algn="l"/>
                <a:tab pos="8534400" algn="l"/>
                <a:tab pos="8983980" algn="l"/>
              </a:tabLst>
            </a:pPr>
            <a:r>
              <a:rPr lang="ru-RU" altLang="x-none" sz="2540" dirty="0" err="1">
                <a:solidFill>
                  <a:srgbClr val="000000"/>
                </a:solidFill>
              </a:rPr>
              <a:t>Все, кроме получивших согласованный ответ, делали паузы значимо чаще (Masataka, 2003).</a:t>
            </a:r>
            <a:endParaRPr lang="ru-RU" altLang="x-none" sz="2540" dirty="0" err="1">
              <a:solidFill>
                <a:srgbClr val="000000"/>
              </a:solidFill>
            </a:endParaRPr>
          </a:p>
        </p:txBody>
      </p:sp>
      <p:sp>
        <p:nvSpPr>
          <p:cNvPr id="29698" name="Text Box 29697"/>
          <p:cNvSpPr txBox="1"/>
          <p:nvPr/>
        </p:nvSpPr>
        <p:spPr>
          <a:xfrm>
            <a:off x="207095" y="1658940"/>
            <a:ext cx="8228160" cy="1134720"/>
          </a:xfrm>
          <a:prstGeom prst="rect">
            <a:avLst/>
          </a:prstGeom>
          <a:noFill/>
          <a:ln w="9525">
            <a:noFill/>
          </a:ln>
        </p:spPr>
        <p:txBody>
          <a:bodyPr wrap="square" lIns="0" tIns="35267" rIns="0" bIns="0" anchor="ctr" anchorCtr="0"/>
          <a:p>
            <a:pPr algn="ctr" defTabSz="449580" eaLnBrk="1">
              <a:lnSpc>
                <a:spcPct val="93000"/>
              </a:lnSpc>
              <a:buClrTx/>
              <a:buSzPct val="100000"/>
              <a:buFontTx/>
              <a:buNone/>
              <a:tabLst>
                <a:tab pos="0" algn="l"/>
                <a:tab pos="447675" algn="l"/>
                <a:tab pos="897255" algn="l"/>
                <a:tab pos="1346200" algn="l"/>
                <a:tab pos="1795780" algn="l"/>
                <a:tab pos="2244725" algn="l"/>
                <a:tab pos="2694305" algn="l"/>
                <a:tab pos="3143250" algn="l"/>
                <a:tab pos="3592830" algn="l"/>
                <a:tab pos="4041775" algn="l"/>
                <a:tab pos="4491355" algn="l"/>
                <a:tab pos="4940300" algn="l"/>
                <a:tab pos="5389880" algn="l"/>
                <a:tab pos="5838825" algn="l"/>
                <a:tab pos="6288405" algn="l"/>
                <a:tab pos="6737350" algn="l"/>
                <a:tab pos="7186930" algn="l"/>
                <a:tab pos="7635875" algn="l"/>
                <a:tab pos="8085455" algn="l"/>
                <a:tab pos="8534400" algn="l"/>
                <a:tab pos="8983980" algn="l"/>
              </a:tabLst>
            </a:pPr>
            <a:r>
              <a:rPr lang="ru-RU" altLang="x-none" sz="2800" dirty="0" err="1">
                <a:solidFill>
                  <a:srgbClr val="000000"/>
                </a:solidFill>
              </a:rPr>
              <a:t>Первичность </a:t>
            </a:r>
            <a:r>
              <a:rPr lang="en-US" altLang="ru-RU" sz="2800" dirty="0" err="1">
                <a:solidFill>
                  <a:srgbClr val="000000"/>
                </a:solidFill>
              </a:rPr>
              <a:t>рец</a:t>
            </a:r>
            <a:r>
              <a:rPr lang="ru-RU" altLang="en-US" sz="2800" dirty="0" err="1">
                <a:solidFill>
                  <a:srgbClr val="000000"/>
                </a:solidFill>
              </a:rPr>
              <a:t>ипрок</a:t>
            </a:r>
            <a:r>
              <a:rPr lang="ru-RU" altLang="x-none" sz="2800" dirty="0" err="1">
                <a:solidFill>
                  <a:srgbClr val="000000"/>
                </a:solidFill>
              </a:rPr>
              <a:t>ной коммуникации</a:t>
            </a:r>
            <a:endParaRPr lang="ru-RU" altLang="x-none" sz="2800" dirty="0" err="1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3210" y="600075"/>
            <a:ext cx="8567420" cy="855980"/>
          </a:xfrm>
        </p:spPr>
        <p:txBody>
          <a:bodyPr>
            <a:noAutofit/>
          </a:bodyPr>
          <a:lstStyle/>
          <a:p>
            <a:r>
              <a:rPr lang="ru-RU" altLang="en-US" sz="3200">
                <a:sym typeface="+mn-ea"/>
              </a:rPr>
              <a:t>Младенчество. 0 - 1 год</a:t>
            </a:r>
            <a:endParaRPr lang="ru-RU" sz="3200" dirty="0"/>
          </a:p>
        </p:txBody>
      </p:sp>
      <p:sp>
        <p:nvSpPr>
          <p:cNvPr id="3" name="Text Box 2"/>
          <p:cNvSpPr txBox="1"/>
          <p:nvPr/>
        </p:nvSpPr>
        <p:spPr>
          <a:xfrm>
            <a:off x="283210" y="1960880"/>
            <a:ext cx="8422005" cy="774065"/>
          </a:xfrm>
          <a:prstGeom prst="rect">
            <a:avLst/>
          </a:prstGeom>
        </p:spPr>
        <p:txBody>
          <a:bodyPr wrap="square">
            <a:noAutofit/>
          </a:bodyPr>
          <a:p>
            <a:pPr fontAlgn="base">
              <a:spcBef>
                <a:spcPts val="1000"/>
              </a:spcBef>
              <a:spcAft>
                <a:spcPct val="0"/>
              </a:spcAft>
            </a:pPr>
            <a:r>
              <a:rPr lang="ru-RU" sz="1600" b="0" i="0">
                <a:solidFill>
                  <a:srgbClr val="000000"/>
                </a:solidFill>
                <a:latin typeface="Calibri"/>
                <a:ea typeface="Calibri"/>
              </a:rPr>
              <a:t>Р</a:t>
            </a:r>
            <a:r>
              <a:rPr sz="1600" b="0" i="0">
                <a:solidFill>
                  <a:srgbClr val="000000"/>
                </a:solidFill>
                <a:latin typeface="Calibri"/>
                <a:ea typeface="Calibri"/>
              </a:rPr>
              <a:t>епрезентация эмоций </a:t>
            </a:r>
            <a:r>
              <a:rPr lang="ru-RU" sz="1600" b="0" i="0">
                <a:solidFill>
                  <a:srgbClr val="000000"/>
                </a:solidFill>
                <a:latin typeface="Calibri"/>
                <a:ea typeface="Calibri"/>
              </a:rPr>
              <a:t>-</a:t>
            </a:r>
            <a:r>
              <a:rPr sz="1600" b="0" i="0">
                <a:solidFill>
                  <a:srgbClr val="000000"/>
                </a:solidFill>
                <a:latin typeface="Calibri"/>
                <a:ea typeface="Calibri"/>
              </a:rPr>
              <a:t> способность испытывать эмоцию, когда для нее нет триггера, обобщение эмоционального опыта в схожих ситуация</a:t>
            </a:r>
            <a:r>
              <a:rPr lang="ru-RU" sz="1600" b="0" i="0">
                <a:solidFill>
                  <a:srgbClr val="000000"/>
                </a:solidFill>
                <a:latin typeface="Calibri"/>
                <a:ea typeface="Calibri"/>
              </a:rPr>
              <a:t>.</a:t>
            </a:r>
            <a:endParaRPr lang="ru-RU" sz="1600" b="0" i="0">
              <a:solidFill>
                <a:srgbClr val="000000"/>
              </a:solidFill>
              <a:latin typeface="Calibri"/>
              <a:ea typeface="Calibri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638550" y="3429000"/>
            <a:ext cx="5067300" cy="2743200"/>
          </a:xfrm>
          <a:prstGeom prst="rect">
            <a:avLst/>
          </a:prstGeom>
        </p:spPr>
      </p:pic>
      <p:sp>
        <p:nvSpPr>
          <p:cNvPr id="8" name="Text Box 7"/>
          <p:cNvSpPr txBox="1"/>
          <p:nvPr/>
        </p:nvSpPr>
        <p:spPr>
          <a:xfrm>
            <a:off x="787400" y="3239770"/>
            <a:ext cx="2515235" cy="2799715"/>
          </a:xfrm>
          <a:prstGeom prst="rect">
            <a:avLst/>
          </a:prstGeom>
        </p:spPr>
        <p:txBody>
          <a:bodyPr wrap="square">
            <a:spAutoFit/>
          </a:bodyPr>
          <a:p>
            <a:pPr fontAlgn="base"/>
            <a:r>
              <a:rPr sz="1600" b="0" i="0">
                <a:solidFill>
                  <a:srgbClr val="000000"/>
                </a:solidFill>
                <a:latin typeface="Arial" panose="020B0704020202020204"/>
                <a:ea typeface="Arial" panose="020B0704020202020204"/>
              </a:rPr>
              <a:t>В 12-16 мес дети опираются на социально-референтную оценку при формировании своего </a:t>
            </a:r>
            <a:r>
              <a:rPr sz="1600" b="0" i="1">
                <a:solidFill>
                  <a:srgbClr val="000000"/>
                </a:solidFill>
                <a:latin typeface="Arial" panose="020B0704020202020204"/>
                <a:ea typeface="Arial" panose="020B0704020202020204"/>
              </a:rPr>
              <a:t>последующего</a:t>
            </a:r>
            <a:r>
              <a:rPr sz="1600" b="0" i="0">
                <a:solidFill>
                  <a:srgbClr val="000000"/>
                </a:solidFill>
                <a:latin typeface="Arial" panose="020B0704020202020204"/>
                <a:ea typeface="Arial" panose="020B0704020202020204"/>
              </a:rPr>
              <a:t> эмоционального отношения к объектам (Hornik, Risenhoover, &amp; Gunnar, 1987; Kotova, Kotov, 2014).</a:t>
            </a:r>
            <a:endParaRPr sz="1600" b="0" i="0">
              <a:solidFill>
                <a:srgbClr val="000000"/>
              </a:solidFill>
              <a:latin typeface="Arial" panose="020B0704020202020204"/>
              <a:ea typeface="Arial" panose="020B0704020202020204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Спектр">
  <a:themeElements>
    <a:clrScheme name="Spectrum">
      <a:dk1>
        <a:sysClr val="windowText" lastClr="000000"/>
      </a:dk1>
      <a:lt1>
        <a:sysClr val="window" lastClr="FFFFFF"/>
      </a:lt1>
      <a:dk2>
        <a:srgbClr val="252731"/>
      </a:dk2>
      <a:lt2>
        <a:srgbClr val="EAE7E4"/>
      </a:lt2>
      <a:accent1>
        <a:srgbClr val="990000"/>
      </a:accent1>
      <a:accent2>
        <a:srgbClr val="FF6600"/>
      </a:accent2>
      <a:accent3>
        <a:srgbClr val="FFBA00"/>
      </a:accent3>
      <a:accent4>
        <a:srgbClr val="99CC00"/>
      </a:accent4>
      <a:accent5>
        <a:srgbClr val="528A02"/>
      </a:accent5>
      <a:accent6>
        <a:srgbClr val="333333"/>
      </a:accent6>
      <a:hlink>
        <a:srgbClr val="660000"/>
      </a:hlink>
      <a:folHlink>
        <a:srgbClr val="CC3300"/>
      </a:folHlink>
    </a:clrScheme>
    <a:fontScheme name="Spectrum">
      <a:majorFont>
        <a:latin typeface="Corbel"/>
        <a:ea typeface=""/>
        <a:cs typeface=""/>
        <a:font script="Jpan" typeface="ＭＳ ゴシック"/>
        <a:font script="Hans" typeface="宋体"/>
        <a:font script="Hant" typeface="新細明體"/>
      </a:majorFont>
      <a:minorFont>
        <a:latin typeface="Calibri"/>
        <a:ea typeface=""/>
        <a:cs typeface=""/>
        <a:font script="Jpan" typeface="ＭＳ ゴシック"/>
        <a:font script="Hans" typeface="宋体"/>
        <a:font script="Hant" typeface="新細明體"/>
      </a:minorFont>
    </a:fontScheme>
    <a:fmtScheme name="Spectrum">
      <a: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70000"/>
                <a:satMod val="150000"/>
              </a:schemeClr>
            </a:gs>
            <a:gs pos="100000">
              <a:schemeClr val="phClr">
                <a:tint val="95000"/>
                <a:satMod val="1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95000"/>
                <a:shade val="70000"/>
                <a:satMod val="150000"/>
              </a:schemeClr>
            </a:gs>
            <a:gs pos="100000">
              <a:schemeClr val="phClr">
                <a:tint val="100000"/>
                <a:shade val="100000"/>
                <a:satMod val="150000"/>
              </a:schemeClr>
            </a:gs>
          </a:gsLst>
          <a:lin ang="16200000" scaled="0"/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6600000" sx="101000" sy="101000" rotWithShape="0">
              <a:srgbClr val="000000">
                <a:alpha val="75000"/>
              </a:srgbClr>
            </a:outerShdw>
          </a:effectLst>
        </a:effectStyle>
        <a:effectStyle>
          <a:effectLst>
            <a:outerShdw blurRad="50800" dir="5400000" sx="105000" sy="105000" algn="ctr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4800000"/>
            </a:lightRig>
          </a:scene3d>
          <a:sp3d prstMaterial="matte">
            <a:bevelT w="63500" h="50800" prst="angle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Спектр.thmx</Template>
  <TotalTime>0</TotalTime>
  <Words>9679</Words>
  <Application>WPS Presentation</Application>
  <PresentationFormat>Экран (4:3)</PresentationFormat>
  <Paragraphs>333</Paragraphs>
  <Slides>28</Slides>
  <Notes>8</Notes>
  <HiddenSlides>0</HiddenSlides>
  <MMClips>0</MMClips>
  <ScaleCrop>false</ScaleCrop>
  <HeadingPairs>
    <vt:vector size="6" baseType="variant">
      <vt:variant>
        <vt:lpstr>已用的字体</vt:lpstr>
      </vt:variant>
      <vt:variant>
        <vt:i4>17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28</vt:i4>
      </vt:variant>
    </vt:vector>
  </HeadingPairs>
  <TitlesOfParts>
    <vt:vector size="46" baseType="lpstr">
      <vt:lpstr>Arial</vt:lpstr>
      <vt:lpstr>SimSun</vt:lpstr>
      <vt:lpstr>Wingdings</vt:lpstr>
      <vt:lpstr>Wingdings</vt:lpstr>
      <vt:lpstr>Times New Roman</vt:lpstr>
      <vt:lpstr>Calibri</vt:lpstr>
      <vt:lpstr>Helvetica Neue</vt:lpstr>
      <vt:lpstr>Arial</vt:lpstr>
      <vt:lpstr>Corbel</vt:lpstr>
      <vt:lpstr>苹方-简</vt:lpstr>
      <vt:lpstr>Microsoft YaHei</vt:lpstr>
      <vt:lpstr>汉仪旗黑</vt:lpstr>
      <vt:lpstr>Arial Unicode MS</vt:lpstr>
      <vt:lpstr>ArialMT</vt:lpstr>
      <vt:lpstr>Times New Roman Bold</vt:lpstr>
      <vt:lpstr>Calibri</vt:lpstr>
      <vt:lpstr>汉仪书宋二KW</vt:lpstr>
      <vt:lpstr>Спектр</vt:lpstr>
      <vt:lpstr>Мотивация учения  в разных возрастах и при разных формах обучения:  от чего зависит устойчивость и содержание  приобретенных знаний и умений</vt:lpstr>
      <vt:lpstr>Возрастная специфика учения</vt:lpstr>
      <vt:lpstr>Периодизация психического развития по Л.С.Выготскому-Д.Б.Эльконину.</vt:lpstr>
      <vt:lpstr>Младенчество. 0 - 1 год</vt:lpstr>
      <vt:lpstr>Младенчество. 0 - 1 год</vt:lpstr>
      <vt:lpstr>Младенчество. 0 - 1 год</vt:lpstr>
      <vt:lpstr>PowerPoint 演示文稿</vt:lpstr>
      <vt:lpstr>Младенчество. 0 - 1 год</vt:lpstr>
      <vt:lpstr>Младенчество. 0 - 1 год</vt:lpstr>
      <vt:lpstr>Младенчество. 0 - 1 год</vt:lpstr>
      <vt:lpstr>Примеры из области социального познания: репрезентация эмоций</vt:lpstr>
      <vt:lpstr>Примеры из области социального познания: репрезентация эмоций</vt:lpstr>
      <vt:lpstr>PowerPoint 演示文稿</vt:lpstr>
      <vt:lpstr>Ранний возраст. 1 год - 3 года</vt:lpstr>
      <vt:lpstr>Ранний возраст. 1 год - 3 года</vt:lpstr>
      <vt:lpstr>Ранний возраст. 1 год - 3 года</vt:lpstr>
      <vt:lpstr>Ранний возраст. 1 год - 3 года</vt:lpstr>
      <vt:lpstr>Дошкольный возраст. 3 года - 7 лет</vt:lpstr>
      <vt:lpstr>Пространство задачи как  развивающийся аспект мышления..</vt:lpstr>
      <vt:lpstr>Пространство задачи как  развивающийся аспект мышления..</vt:lpstr>
      <vt:lpstr>Пространство задачи как  развивающийся аспект мышления</vt:lpstr>
      <vt:lpstr>Пространство задачи как  развивающийся аспект мышления</vt:lpstr>
      <vt:lpstr>Кризис семи лет. Младший школьный возраст.</vt:lpstr>
      <vt:lpstr>Младший школьный возраст.</vt:lpstr>
      <vt:lpstr>Психологическая готовность  к школе..</vt:lpstr>
      <vt:lpstr>Младший школьный возраст..</vt:lpstr>
      <vt:lpstr>Младший школьный возраст..</vt:lpstr>
      <vt:lpstr>Учебное сотрудничество..</vt:lpstr>
    </vt:vector>
  </TitlesOfParts>
  <Company>home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Психология и Биология</dc:title>
  <dc:creator>Татьяна Котова</dc:creator>
  <cp:lastModifiedBy>Tatyana Kotova</cp:lastModifiedBy>
  <cp:revision>492</cp:revision>
  <dcterms:created xsi:type="dcterms:W3CDTF">2025-11-11T13:06:56Z</dcterms:created>
  <dcterms:modified xsi:type="dcterms:W3CDTF">2025-11-11T13:06:56Z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1033-12.1.23143.23143</vt:lpwstr>
  </property>
  <property fmtid="{D5CDD505-2E9C-101B-9397-08002B2CF9AE}" pid="3" name="ICV">
    <vt:lpwstr>DED91FD92B6325DA2EA90D69677BB48E_43</vt:lpwstr>
  </property>
</Properties>
</file>