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258" r:id="rId3"/>
    <p:sldId id="266" r:id="rId4"/>
    <p:sldId id="267" r:id="rId5"/>
    <p:sldId id="269" r:id="rId6"/>
    <p:sldId id="272" r:id="rId7"/>
    <p:sldId id="273" r:id="rId8"/>
    <p:sldId id="274" r:id="rId9"/>
    <p:sldId id="275" r:id="rId10"/>
    <p:sldId id="276" r:id="rId11"/>
    <p:sldId id="265" r:id="rId12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B4233-A178-4E51-BC4B-06835CC5D218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72E15-F42C-400F-8AC3-87B9674FC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672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98" tIns="33449" rIns="66898" bIns="3344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98" tIns="33449" rIns="66898" bIns="33449"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4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C24B-7460-40D4-A765-11769128EFDA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0C86-D5A4-4A04-8B03-628E3C2BA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66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C24B-7460-40D4-A765-11769128EFDA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0C86-D5A4-4A04-8B03-628E3C2BA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59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C24B-7460-40D4-A765-11769128EFDA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0C86-D5A4-4A04-8B03-628E3C2BA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83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036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241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C24B-7460-40D4-A765-11769128EFDA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0C86-D5A4-4A04-8B03-628E3C2BA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18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C24B-7460-40D4-A765-11769128EFDA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0C86-D5A4-4A04-8B03-628E3C2BA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10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C24B-7460-40D4-A765-11769128EFDA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0C86-D5A4-4A04-8B03-628E3C2BA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439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C24B-7460-40D4-A765-11769128EFDA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0C86-D5A4-4A04-8B03-628E3C2BA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29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C24B-7460-40D4-A765-11769128EFDA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0C86-D5A4-4A04-8B03-628E3C2BA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73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C24B-7460-40D4-A765-11769128EFDA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0C86-D5A4-4A04-8B03-628E3C2BA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02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C24B-7460-40D4-A765-11769128EFDA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0C86-D5A4-4A04-8B03-628E3C2BA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13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C24B-7460-40D4-A765-11769128EFDA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0C86-D5A4-4A04-8B03-628E3C2BA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126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4C24B-7460-40D4-A765-11769128EFDA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20C86-D5A4-4A04-8B03-628E3C2BA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26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46202" y="1410790"/>
            <a:ext cx="9350613" cy="20313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400" b="1" dirty="0">
                <a:latin typeface="+mj-lt"/>
                <a:ea typeface="Roboto Slab" pitchFamily="34" charset="-122"/>
                <a:cs typeface="Roboto Slab" pitchFamily="34" charset="-120"/>
              </a:rPr>
              <a:t>Образовательная программа «</a:t>
            </a:r>
            <a:r>
              <a:rPr lang="en-US" sz="4400" b="1" dirty="0">
                <a:latin typeface="+mj-lt"/>
                <a:ea typeface="Roboto Slab" pitchFamily="34" charset="-122"/>
                <a:cs typeface="Roboto Slab" pitchFamily="34" charset="-120"/>
              </a:rPr>
              <a:t>Государственное и муниципальное управление</a:t>
            </a:r>
            <a:r>
              <a:rPr lang="ru-RU" sz="4400" b="1" dirty="0">
                <a:latin typeface="+mj-lt"/>
                <a:ea typeface="Roboto Slab" pitchFamily="34" charset="-122"/>
                <a:cs typeface="Roboto Slab" pitchFamily="34" charset="-120"/>
              </a:rPr>
              <a:t>» (бакалавриат) </a:t>
            </a:r>
            <a:endParaRPr lang="en-US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9411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id="{7E0B62FF-0342-1AFB-7BF4-5DC245DF89AA}"/>
              </a:ext>
            </a:extLst>
          </p:cNvPr>
          <p:cNvSpPr txBox="1">
            <a:spLocks/>
          </p:cNvSpPr>
          <p:nvPr/>
        </p:nvSpPr>
        <p:spPr>
          <a:xfrm>
            <a:off x="7434463" y="2365131"/>
            <a:ext cx="4567037" cy="423789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b="1" i="1" dirty="0"/>
              <a:t>Лимонов Никита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700" b="1" i="1" dirty="0"/>
              <a:t>Директор центра по работе с абитуриентами</a:t>
            </a:r>
            <a:br>
              <a:rPr lang="ru-RU" sz="2700" b="1" i="1" dirty="0"/>
            </a:br>
            <a:r>
              <a:rPr lang="ru-RU" sz="2700" b="1" i="1" dirty="0"/>
              <a:t>Факультета социальных наук НИУ ВШЭ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9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/>
              <a:t> «</a:t>
            </a:r>
            <a:r>
              <a:rPr lang="ru-RU" dirty="0"/>
              <a:t>Обучение на программе ГМУ - это не только насыщенный сложными и интересными курсами учебный процесс, но и высокопрофессиональные преподаватели, каждый из которых является экспертом в своей области. Образовательная программа предоставляет уникальные даже для ВШЭ возможности по практической подготовке и исследовательской деятельности без отрыва от обучения»  </a:t>
            </a:r>
            <a:endParaRPr lang="ru-RU" sz="1900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DE5210F1-0A9A-07A2-9FA9-0424C1D260B9}"/>
              </a:ext>
            </a:extLst>
          </p:cNvPr>
          <p:cNvSpPr txBox="1">
            <a:spLocks/>
          </p:cNvSpPr>
          <p:nvPr/>
        </p:nvSpPr>
        <p:spPr>
          <a:xfrm>
            <a:off x="414383" y="3161493"/>
            <a:ext cx="5476463" cy="352066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b="1" i="1" dirty="0"/>
              <a:t>Шульгина Галина</a:t>
            </a:r>
            <a:endParaRPr lang="en-US" sz="3300" b="1" i="1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/>
              <a:t>Младший научный сотрудник Международной лаборатории оценки практик и инноваций в образовании </a:t>
            </a:r>
            <a:r>
              <a:rPr lang="ru-RU" sz="1900" b="1" i="1" dirty="0"/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/>
              <a:t>«</a:t>
            </a:r>
            <a:r>
              <a:rPr lang="ru-RU" dirty="0"/>
              <a:t>Обучение на программе сформировало у меня сильные аналитические навыки, способность анализировать ситуацию комплексно и рассматривать варианты решений с разных точек зрения, быстро ориентироваться и разбираться в нормативной базе, заложило основы моих компетенций как исследователя, которые легли в основу моего текущего карьерного трека» </a:t>
            </a:r>
            <a:endParaRPr lang="ru-RU" sz="19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45" y="334107"/>
            <a:ext cx="2582367" cy="28273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084" y="264121"/>
            <a:ext cx="2273379" cy="301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34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433606" y="5430214"/>
            <a:ext cx="6720554" cy="116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2333" dirty="0">
                <a:latin typeface="+mj-lt"/>
                <a:ea typeface="Roboto Slab" pitchFamily="34" charset="-122"/>
                <a:cs typeface="Roboto Slab" pitchFamily="34" charset="-120"/>
              </a:rPr>
              <a:t>Академический руководитель:</a:t>
            </a:r>
          </a:p>
          <a:p>
            <a:r>
              <a:rPr lang="ru-RU" sz="2333" dirty="0" err="1">
                <a:latin typeface="+mj-lt"/>
                <a:ea typeface="Roboto Slab" pitchFamily="34" charset="-122"/>
                <a:cs typeface="Roboto Slab" pitchFamily="34" charset="-120"/>
              </a:rPr>
              <a:t>к.соц.н</a:t>
            </a:r>
            <a:r>
              <a:rPr lang="ru-RU" sz="2333" dirty="0">
                <a:latin typeface="+mj-lt"/>
                <a:ea typeface="Roboto Slab" pitchFamily="34" charset="-122"/>
                <a:cs typeface="Roboto Slab" pitchFamily="34" charset="-120"/>
              </a:rPr>
              <a:t>., доцент Климова Анна Викторовна</a:t>
            </a:r>
          </a:p>
          <a:p>
            <a:r>
              <a:rPr lang="en-US" sz="2333" dirty="0">
                <a:latin typeface="+mj-lt"/>
                <a:ea typeface="Roboto Slab" pitchFamily="34" charset="-122"/>
                <a:cs typeface="Roboto Slab" pitchFamily="34" charset="-120"/>
              </a:rPr>
              <a:t>aklimova@hse.ru</a:t>
            </a:r>
            <a:endParaRPr lang="en-US" sz="2333" dirty="0"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669" y="1122375"/>
            <a:ext cx="3607113" cy="399322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 rot="20884485">
            <a:off x="565409" y="1489556"/>
            <a:ext cx="6720554" cy="116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2000" dirty="0">
                <a:latin typeface="+mj-lt"/>
                <a:ea typeface="Roboto Slab" pitchFamily="34" charset="-122"/>
                <a:cs typeface="Roboto Slab" pitchFamily="34" charset="-120"/>
              </a:rPr>
              <a:t>«Работать в государственном управлении – значит помогать людям и делать мир, в котором мы живем, лучше. Выбирая нашу образовательную программу, Вы делаете первый шаг в интересной, захватывающей и престижной карьере»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7551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780" y="90805"/>
            <a:ext cx="10206421" cy="1325563"/>
          </a:xfrm>
        </p:spPr>
        <p:txBody>
          <a:bodyPr/>
          <a:lstStyle/>
          <a:p>
            <a:r>
              <a:rPr lang="ru-RU" dirty="0"/>
              <a:t>Общая информация о программе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188824"/>
              </p:ext>
            </p:extLst>
          </p:nvPr>
        </p:nvGraphicFramePr>
        <p:xfrm>
          <a:off x="791780" y="1848085"/>
          <a:ext cx="9879724" cy="25121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7904">
                  <a:extLst>
                    <a:ext uri="{9D8B030D-6E8A-4147-A177-3AD203B41FA5}">
                      <a16:colId xmlns:a16="http://schemas.microsoft.com/office/drawing/2014/main" val="1130858960"/>
                    </a:ext>
                  </a:extLst>
                </a:gridCol>
                <a:gridCol w="6571820">
                  <a:extLst>
                    <a:ext uri="{9D8B030D-6E8A-4147-A177-3AD203B41FA5}">
                      <a16:colId xmlns:a16="http://schemas.microsoft.com/office/drawing/2014/main" val="1686874523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r>
                        <a:rPr lang="ru-RU" sz="2300" dirty="0"/>
                        <a:t>Срок обучения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ru-RU" sz="2300" dirty="0"/>
                        <a:t>4 года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71830587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ru-RU" sz="2300" dirty="0"/>
                        <a:t>Язык</a:t>
                      </a:r>
                    </a:p>
                  </a:txBody>
                  <a:tcPr marL="76200" marR="76200" marT="38100" marB="381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300" dirty="0"/>
                        <a:t>Русский, некоторые дисциплины на английском</a:t>
                      </a:r>
                    </a:p>
                  </a:txBody>
                  <a:tcPr marL="76200" marR="76200" marT="38100" marB="381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93772"/>
                  </a:ext>
                </a:extLst>
              </a:tr>
              <a:tr h="505534">
                <a:tc>
                  <a:txBody>
                    <a:bodyPr/>
                    <a:lstStyle/>
                    <a:p>
                      <a:r>
                        <a:rPr lang="ru-RU" sz="2300" dirty="0"/>
                        <a:t>Проходные баллы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ru-RU" sz="2300" dirty="0"/>
                        <a:t>60 баллов по профильным предметам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18447397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indent="0">
                        <a:lnSpc>
                          <a:spcPts val="2850"/>
                        </a:lnSpc>
                        <a:buNone/>
                      </a:pPr>
                      <a:r>
                        <a:rPr lang="ru-RU" sz="2300" kern="1200" dirty="0"/>
                        <a:t>Количество мест</a:t>
                      </a:r>
                      <a:endParaRPr lang="en-US" sz="2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38100" marB="381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300" dirty="0"/>
                        <a:t>75 бюджетных, 51 платное место, </a:t>
                      </a:r>
                      <a:r>
                        <a:rPr lang="ru-RU" sz="2300"/>
                        <a:t>3 платных места </a:t>
                      </a:r>
                      <a:r>
                        <a:rPr lang="ru-RU" sz="2300" dirty="0"/>
                        <a:t>для иностранцев</a:t>
                      </a:r>
                    </a:p>
                  </a:txBody>
                  <a:tcPr marL="76200" marR="76200" marT="38100" marB="381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967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888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Преимущества обучения на программе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750941"/>
              </p:ext>
            </p:extLst>
          </p:nvPr>
        </p:nvGraphicFramePr>
        <p:xfrm>
          <a:off x="1346662" y="1197465"/>
          <a:ext cx="9775767" cy="53949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718262">
                  <a:extLst>
                    <a:ext uri="{9D8B030D-6E8A-4147-A177-3AD203B41FA5}">
                      <a16:colId xmlns:a16="http://schemas.microsoft.com/office/drawing/2014/main" val="295751443"/>
                    </a:ext>
                  </a:extLst>
                </a:gridCol>
                <a:gridCol w="2693324">
                  <a:extLst>
                    <a:ext uri="{9D8B030D-6E8A-4147-A177-3AD203B41FA5}">
                      <a16:colId xmlns:a16="http://schemas.microsoft.com/office/drawing/2014/main" val="1185219960"/>
                    </a:ext>
                  </a:extLst>
                </a:gridCol>
                <a:gridCol w="2161309">
                  <a:extLst>
                    <a:ext uri="{9D8B030D-6E8A-4147-A177-3AD203B41FA5}">
                      <a16:colId xmlns:a16="http://schemas.microsoft.com/office/drawing/2014/main" val="4264303872"/>
                    </a:ext>
                  </a:extLst>
                </a:gridCol>
                <a:gridCol w="2202872">
                  <a:extLst>
                    <a:ext uri="{9D8B030D-6E8A-4147-A177-3AD203B41FA5}">
                      <a16:colId xmlns:a16="http://schemas.microsoft.com/office/drawing/2014/main" val="1398356774"/>
                    </a:ext>
                  </a:extLst>
                </a:gridCol>
              </a:tblGrid>
              <a:tr h="15845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/>
                        <a:t>Высокое качество подготовки</a:t>
                      </a:r>
                      <a:endParaRPr lang="en-US" sz="1800" kern="1200" dirty="0"/>
                    </a:p>
                    <a:p>
                      <a:endParaRPr lang="ru-RU" sz="18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/>
                        <a:t>Дисциплины, отвечающие </a:t>
                      </a:r>
                    </a:p>
                    <a:p>
                      <a:r>
                        <a:rPr lang="ru-RU" sz="1800" kern="1200" dirty="0"/>
                        <a:t>современным требованиям </a:t>
                      </a:r>
                    </a:p>
                    <a:p>
                      <a:r>
                        <a:rPr lang="ru-RU" sz="1800" kern="1200" dirty="0"/>
                        <a:t>государственного управления</a:t>
                      </a:r>
                      <a:endParaRPr lang="ru-RU" sz="18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17"/>
                        </a:lnSpc>
                      </a:pPr>
                      <a:r>
                        <a:rPr lang="ru-RU" sz="1800" kern="1200" dirty="0"/>
                        <a:t>Участие специалистов-</a:t>
                      </a:r>
                    </a:p>
                    <a:p>
                      <a:pPr>
                        <a:lnSpc>
                          <a:spcPts val="2417"/>
                        </a:lnSpc>
                      </a:pPr>
                      <a:r>
                        <a:rPr lang="ru-RU" sz="1800" kern="1200" dirty="0"/>
                        <a:t>практиков государственного </a:t>
                      </a:r>
                    </a:p>
                    <a:p>
                      <a:pPr>
                        <a:lnSpc>
                          <a:spcPts val="2417"/>
                        </a:lnSpc>
                      </a:pPr>
                      <a:r>
                        <a:rPr lang="ru-RU" sz="1800" kern="1200" dirty="0"/>
                        <a:t>управления</a:t>
                      </a:r>
                      <a:endParaRPr lang="en-US" sz="1800" kern="1200" dirty="0"/>
                    </a:p>
                    <a:p>
                      <a:endParaRPr lang="ru-RU" sz="18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/>
                        <a:t>Единый трек </a:t>
                      </a:r>
                      <a:endParaRPr lang="en-US" sz="1800" kern="1200" dirty="0"/>
                    </a:p>
                    <a:p>
                      <a:endParaRPr lang="ru-RU" sz="18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1952340"/>
                  </a:ext>
                </a:extLst>
              </a:tr>
              <a:tr h="292048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2ое</a:t>
                      </a:r>
                      <a:r>
                        <a:rPr lang="ru-RU" sz="1600" baseline="0" dirty="0"/>
                        <a:t> место в рейтинге Интерфакса среди лучших университетских программ страны по направлению подготовки «Государственное и муниципальное управление»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/>
                        <a:t>1-е место в рейтинге по предмету «Государственное и муниципальное управление, по данным Агентства </a:t>
                      </a:r>
                      <a:r>
                        <a:rPr lang="en-US" sz="1600" baseline="0" dirty="0"/>
                        <a:t>RAEX</a:t>
                      </a:r>
                      <a:endParaRPr lang="ru-RU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/>
                        <a:t>комплексный подход к обучению: экономика + менеджмент + право + количественные и качественные методы анализа</a:t>
                      </a:r>
                      <a:endParaRPr lang="en-US" sz="1600" kern="1200" dirty="0"/>
                    </a:p>
                    <a:p>
                      <a:endParaRPr lang="ru-RU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/>
                        <a:t>на программе преподают действующие государственные служащие, а также эксперты высокого уровня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/>
                        <a:t>бакалавриат – магистратура – аспирантура</a:t>
                      </a:r>
                      <a:r>
                        <a:rPr lang="ru-RU" sz="1600" kern="1200" baseline="0" dirty="0"/>
                        <a:t> по направлению ГМУ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2704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463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047" y="179295"/>
            <a:ext cx="10730753" cy="941294"/>
          </a:xfrm>
        </p:spPr>
        <p:txBody>
          <a:bodyPr/>
          <a:lstStyle/>
          <a:p>
            <a:r>
              <a:rPr lang="ru-RU" dirty="0"/>
              <a:t>Основные дисциплины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584851"/>
              </p:ext>
            </p:extLst>
          </p:nvPr>
        </p:nvGraphicFramePr>
        <p:xfrm>
          <a:off x="623047" y="1192305"/>
          <a:ext cx="10515600" cy="54864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887071">
                  <a:extLst>
                    <a:ext uri="{9D8B030D-6E8A-4147-A177-3AD203B41FA5}">
                      <a16:colId xmlns:a16="http://schemas.microsoft.com/office/drawing/2014/main" val="3418944476"/>
                    </a:ext>
                  </a:extLst>
                </a:gridCol>
                <a:gridCol w="3370729">
                  <a:extLst>
                    <a:ext uri="{9D8B030D-6E8A-4147-A177-3AD203B41FA5}">
                      <a16:colId xmlns:a16="http://schemas.microsoft.com/office/drawing/2014/main" val="823418503"/>
                    </a:ext>
                  </a:extLst>
                </a:gridCol>
                <a:gridCol w="1568824">
                  <a:extLst>
                    <a:ext uri="{9D8B030D-6E8A-4147-A177-3AD203B41FA5}">
                      <a16:colId xmlns:a16="http://schemas.microsoft.com/office/drawing/2014/main" val="2650864945"/>
                    </a:ext>
                  </a:extLst>
                </a:gridCol>
                <a:gridCol w="3688976">
                  <a:extLst>
                    <a:ext uri="{9D8B030D-6E8A-4147-A177-3AD203B41FA5}">
                      <a16:colId xmlns:a16="http://schemas.microsoft.com/office/drawing/2014/main" val="4796187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Экономика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Микро- и макроэкономика</a:t>
                      </a:r>
                    </a:p>
                    <a:p>
                      <a:r>
                        <a:rPr lang="ru-RU" b="0" dirty="0"/>
                        <a:t>Экономика общественного сектора</a:t>
                      </a:r>
                    </a:p>
                    <a:p>
                      <a:r>
                        <a:rPr lang="ru-RU" b="0" dirty="0"/>
                        <a:t>Экономическая и социальная статистика</a:t>
                      </a:r>
                    </a:p>
                    <a:p>
                      <a:r>
                        <a:rPr lang="ru-RU" b="0" dirty="0"/>
                        <a:t>Институциональная экономика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dirty="0"/>
                        <a:t>Менеджмент в публичном</a:t>
                      </a:r>
                      <a:r>
                        <a:rPr lang="ru-RU" baseline="0" dirty="0"/>
                        <a:t> секторе</a:t>
                      </a:r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rgbClr val="15213F"/>
                          </a:solidFill>
                          <a:latin typeface="+mn-lt"/>
                          <a:ea typeface="Roboto" pitchFamily="34" charset="-122"/>
                          <a:cs typeface="Roboto" pitchFamily="34" charset="-120"/>
                        </a:rPr>
                        <a:t>Публичное управление</a:t>
                      </a:r>
                    </a:p>
                    <a:p>
                      <a:r>
                        <a:rPr lang="ru-RU" sz="1800" b="0" kern="1200" dirty="0">
                          <a:solidFill>
                            <a:srgbClr val="15213F"/>
                          </a:solidFill>
                          <a:latin typeface="+mn-lt"/>
                          <a:ea typeface="Roboto" pitchFamily="34" charset="-122"/>
                          <a:cs typeface="Roboto" pitchFamily="34" charset="-120"/>
                        </a:rPr>
                        <a:t>Общий менеджмент</a:t>
                      </a:r>
                    </a:p>
                    <a:p>
                      <a:r>
                        <a:rPr lang="ru-RU" sz="1800" b="0" kern="1200" dirty="0">
                          <a:solidFill>
                            <a:srgbClr val="15213F"/>
                          </a:solidFill>
                          <a:latin typeface="+mn-lt"/>
                          <a:ea typeface="Roboto" pitchFamily="34" charset="-122"/>
                          <a:cs typeface="Roboto" pitchFamily="34" charset="-120"/>
                        </a:rPr>
                        <a:t>Бюджетная система и бюджетный процесс</a:t>
                      </a:r>
                    </a:p>
                    <a:p>
                      <a:r>
                        <a:rPr lang="ru-RU" sz="1800" b="0" kern="1200" dirty="0">
                          <a:solidFill>
                            <a:srgbClr val="15213F"/>
                          </a:solidFill>
                          <a:latin typeface="+mn-lt"/>
                          <a:ea typeface="Roboto" pitchFamily="34" charset="-122"/>
                          <a:cs typeface="Roboto" pitchFamily="34" charset="-120"/>
                        </a:rPr>
                        <a:t>Управление, экономика и политика в здравоохранении, образовании</a:t>
                      </a:r>
                      <a:r>
                        <a:rPr lang="ru-RU" sz="1800" b="0" kern="1200" baseline="0" dirty="0">
                          <a:solidFill>
                            <a:srgbClr val="15213F"/>
                          </a:solidFill>
                          <a:latin typeface="+mn-lt"/>
                          <a:ea typeface="Roboto" pitchFamily="34" charset="-122"/>
                          <a:cs typeface="Roboto" pitchFamily="34" charset="-120"/>
                        </a:rPr>
                        <a:t> и соцзащите</a:t>
                      </a:r>
                      <a:endParaRPr lang="ru-RU" sz="1800" b="0" kern="1200" dirty="0">
                        <a:solidFill>
                          <a:srgbClr val="15213F"/>
                        </a:solidFill>
                        <a:latin typeface="+mn-lt"/>
                        <a:ea typeface="Roboto" pitchFamily="34" charset="-122"/>
                        <a:cs typeface="Roboto" pitchFamily="34" charset="-120"/>
                      </a:endParaRPr>
                    </a:p>
                    <a:p>
                      <a:r>
                        <a:rPr lang="ru-RU" sz="1800" b="0" kern="1200" dirty="0">
                          <a:solidFill>
                            <a:srgbClr val="15213F"/>
                          </a:solidFill>
                          <a:latin typeface="+mn-lt"/>
                          <a:ea typeface="Roboto" pitchFamily="34" charset="-122"/>
                          <a:cs typeface="Roboto" pitchFamily="34" charset="-120"/>
                        </a:rPr>
                        <a:t>Управление инновационной деятельностью</a:t>
                      </a:r>
                    </a:p>
                    <a:p>
                      <a:r>
                        <a:rPr lang="ru-RU" sz="1800" b="0" kern="1200" dirty="0">
                          <a:solidFill>
                            <a:srgbClr val="15213F"/>
                          </a:solidFill>
                          <a:latin typeface="+mn-lt"/>
                          <a:ea typeface="Roboto" pitchFamily="34" charset="-122"/>
                          <a:cs typeface="Roboto" pitchFamily="34" charset="-120"/>
                        </a:rPr>
                        <a:t>Управление закупками и контрактами</a:t>
                      </a:r>
                    </a:p>
                    <a:p>
                      <a:r>
                        <a:rPr lang="ru-RU" sz="1800" b="0" kern="1200" dirty="0">
                          <a:solidFill>
                            <a:srgbClr val="15213F"/>
                          </a:solidFill>
                          <a:latin typeface="+mn-lt"/>
                          <a:ea typeface="Roboto" pitchFamily="34" charset="-122"/>
                          <a:cs typeface="Roboto" pitchFamily="34" charset="-120"/>
                        </a:rPr>
                        <a:t>Управление человеческими ресурсами</a:t>
                      </a:r>
                    </a:p>
                    <a:p>
                      <a:r>
                        <a:rPr lang="ru-RU" sz="1800" b="0" kern="1200" dirty="0">
                          <a:solidFill>
                            <a:srgbClr val="15213F"/>
                          </a:solidFill>
                          <a:latin typeface="+mn-lt"/>
                          <a:ea typeface="Roboto" pitchFamily="34" charset="-122"/>
                          <a:cs typeface="Roboto" pitchFamily="34" charset="-120"/>
                        </a:rPr>
                        <a:t>Стратегическое государственное и муниципальное управление</a:t>
                      </a:r>
                    </a:p>
                    <a:p>
                      <a:r>
                        <a:rPr lang="ru-RU" sz="1800" b="0" kern="1200" dirty="0">
                          <a:solidFill>
                            <a:srgbClr val="15213F"/>
                          </a:solidFill>
                          <a:latin typeface="+mn-lt"/>
                          <a:ea typeface="Roboto" pitchFamily="34" charset="-122"/>
                          <a:cs typeface="Roboto" pitchFamily="34" charset="-120"/>
                        </a:rPr>
                        <a:t>Управление государственной и муниципальной собственностью</a:t>
                      </a:r>
                    </a:p>
                    <a:p>
                      <a:endParaRPr lang="ru-RU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9029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Право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rgbClr val="15213F"/>
                          </a:solidFill>
                          <a:latin typeface="+mn-lt"/>
                          <a:ea typeface="Roboto" pitchFamily="34" charset="-122"/>
                          <a:cs typeface="Roboto" pitchFamily="34" charset="-120"/>
                        </a:rPr>
                        <a:t>Правовые основы государственного и муниципального управления</a:t>
                      </a:r>
                    </a:p>
                    <a:p>
                      <a:r>
                        <a:rPr lang="ru-RU" b="0" dirty="0"/>
                        <a:t>Государственная служба</a:t>
                      </a:r>
                    </a:p>
                    <a:p>
                      <a:r>
                        <a:rPr lang="ru-RU" b="0" dirty="0"/>
                        <a:t>Административное право</a:t>
                      </a: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75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Математика, ИКТ, </a:t>
                      </a:r>
                      <a:r>
                        <a:rPr lang="ru-RU" b="1" dirty="0" err="1"/>
                        <a:t>Data</a:t>
                      </a:r>
                      <a:r>
                        <a:rPr lang="ru-RU" b="1" dirty="0"/>
                        <a:t> </a:t>
                      </a:r>
                      <a:r>
                        <a:rPr lang="ru-RU" b="1" dirty="0" err="1"/>
                        <a:t>Culture</a:t>
                      </a:r>
                      <a:endParaRPr lang="ru-RU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Высшая математика</a:t>
                      </a:r>
                      <a:r>
                        <a:rPr lang="ru-RU" baseline="0" dirty="0"/>
                        <a:t>, </a:t>
                      </a:r>
                      <a:r>
                        <a:rPr lang="ru-RU" dirty="0"/>
                        <a:t>теория вероятностей и математическая статистика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Эконометрика</a:t>
                      </a:r>
                    </a:p>
                    <a:p>
                      <a:r>
                        <a:rPr lang="ru-RU" dirty="0"/>
                        <a:t>Программирование на </a:t>
                      </a:r>
                      <a:r>
                        <a:rPr lang="ru-RU" dirty="0" err="1"/>
                        <a:t>Python</a:t>
                      </a:r>
                      <a:endParaRPr lang="ru-RU" dirty="0"/>
                    </a:p>
                    <a:p>
                      <a:r>
                        <a:rPr lang="ru-RU" dirty="0"/>
                        <a:t>Информационные системы в публичном управлении</a:t>
                      </a:r>
                    </a:p>
                    <a:p>
                      <a:r>
                        <a:rPr lang="ru-RU" dirty="0"/>
                        <a:t>Методы принятия решений</a:t>
                      </a: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773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358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88" y="365125"/>
            <a:ext cx="10842812" cy="1257487"/>
          </a:xfrm>
        </p:spPr>
        <p:txBody>
          <a:bodyPr>
            <a:normAutofit fontScale="90000"/>
          </a:bodyPr>
          <a:lstStyle/>
          <a:p>
            <a:r>
              <a:rPr lang="ru-RU" dirty="0"/>
              <a:t>Широкий диапазон выбора дополнительных дисциплин и форм подготовки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66944"/>
              </p:ext>
            </p:extLst>
          </p:nvPr>
        </p:nvGraphicFramePr>
        <p:xfrm>
          <a:off x="510988" y="2345579"/>
          <a:ext cx="10515600" cy="39319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532094">
                  <a:extLst>
                    <a:ext uri="{9D8B030D-6E8A-4147-A177-3AD203B41FA5}">
                      <a16:colId xmlns:a16="http://schemas.microsoft.com/office/drawing/2014/main" val="3391984353"/>
                    </a:ext>
                  </a:extLst>
                </a:gridCol>
                <a:gridCol w="6983506">
                  <a:extLst>
                    <a:ext uri="{9D8B030D-6E8A-4147-A177-3AD203B41FA5}">
                      <a16:colId xmlns:a16="http://schemas.microsoft.com/office/drawing/2014/main" val="1738367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Общеуниверситетские</a:t>
                      </a:r>
                    </a:p>
                    <a:p>
                      <a:r>
                        <a:rPr lang="ru-RU" b="1" dirty="0"/>
                        <a:t>факультативы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Учебные курсы других факультетов и программ по различным направлениям подготовки для реализации собственных научных и практических интересов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008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Дополнительное направление</a:t>
                      </a:r>
                      <a:r>
                        <a:rPr lang="ru-RU" b="1" baseline="0" dirty="0"/>
                        <a:t> подготовки (</a:t>
                      </a:r>
                      <a:r>
                        <a:rPr lang="en-US" b="1" dirty="0"/>
                        <a:t>Minor</a:t>
                      </a:r>
                      <a:r>
                        <a:rPr lang="ru-RU" b="1" dirty="0"/>
                        <a:t>)</a:t>
                      </a:r>
                      <a:endParaRPr lang="en-US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Блок</a:t>
                      </a:r>
                      <a:r>
                        <a:rPr lang="ru-RU" b="0" baseline="0" dirty="0"/>
                        <a:t> взаимосвязанных дисциплин по дополнительному направлению подготовки, для освоение новых знаний, умений и навыков</a:t>
                      </a:r>
                      <a:endParaRPr lang="ru-RU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9073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Научно-исследовательский семинар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Ознакомление с навыками исследования, приемами работ с текстами, поиском научной информации и стандартом оформления своих работ, а также с дизайном исследования – выдвижением гипотез, их обоснование и аргументация, использование ИИ в исследованиях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0819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/>
                        <a:t>Проектная деятельность</a:t>
                      </a:r>
                      <a:endParaRPr lang="en-US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Проекты в интересах госорганов, научно-исследовательских подразделений НИУ ВШЭ и внешних заказчиков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9262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01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480" y="237249"/>
            <a:ext cx="11270488" cy="880200"/>
          </a:xfrm>
        </p:spPr>
        <p:txBody>
          <a:bodyPr>
            <a:normAutofit fontScale="90000"/>
          </a:bodyPr>
          <a:lstStyle/>
          <a:p>
            <a:r>
              <a:rPr lang="ru-RU" dirty="0"/>
              <a:t>Партнеры по практике, проектной работе, экспедициям</a:t>
            </a:r>
          </a:p>
        </p:txBody>
      </p:sp>
      <p:sp>
        <p:nvSpPr>
          <p:cNvPr id="7" name="Text 6">
            <a:extLst>
              <a:ext uri="{FF2B5EF4-FFF2-40B4-BE49-F238E27FC236}">
                <a16:creationId xmlns:a16="http://schemas.microsoft.com/office/drawing/2014/main" id="{F97A5CFE-3E27-97A3-6478-16E20E65D9C0}"/>
              </a:ext>
            </a:extLst>
          </p:cNvPr>
          <p:cNvSpPr/>
          <p:nvPr/>
        </p:nvSpPr>
        <p:spPr>
          <a:xfrm>
            <a:off x="1003961" y="3437746"/>
            <a:ext cx="7355220" cy="276998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  <a:ea typeface="Roboto" pitchFamily="34" charset="-122"/>
                <a:cs typeface="Roboto" pitchFamily="34" charset="-120"/>
              </a:rPr>
              <a:t>Федеральный и региональные органы исполнительной власти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  <a:ea typeface="Roboto" pitchFamily="34" charset="-122"/>
                <a:cs typeface="Roboto" pitchFamily="34" charset="-120"/>
              </a:rPr>
              <a:t>Государственная Дума Федерального Собрания Российской Федерации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  <a:ea typeface="Roboto" pitchFamily="34" charset="-122"/>
                <a:cs typeface="Roboto" pitchFamily="34" charset="-120"/>
              </a:rPr>
              <a:t>Счетная Палата Российской Федерации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  <a:ea typeface="Roboto" pitchFamily="34" charset="-122"/>
                <a:cs typeface="Roboto" pitchFamily="34" charset="-120"/>
              </a:rPr>
              <a:t>Правительство Москвы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  <a:ea typeface="Roboto" pitchFamily="34" charset="-122"/>
                <a:cs typeface="Roboto" pitchFamily="34" charset="-120"/>
              </a:rPr>
              <a:t>Органы местного самоуправления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  <a:ea typeface="Roboto" pitchFamily="34" charset="-122"/>
                <a:cs typeface="Roboto" pitchFamily="34" charset="-120"/>
              </a:rPr>
              <a:t>Бюджетные учреждения, госкорпорации, НКО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  <a:ea typeface="Roboto" pitchFamily="34" charset="-122"/>
                <a:cs typeface="Roboto" pitchFamily="34" charset="-120"/>
              </a:rPr>
              <a:t>Консалтинговые организации, аналитические и научно-исследовательские институты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452136" y="1625493"/>
            <a:ext cx="4597384" cy="1635867"/>
            <a:chOff x="523256" y="1269893"/>
            <a:chExt cx="4954566" cy="1770917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56" y="1269893"/>
              <a:ext cx="1983701" cy="1322468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292" y="1497853"/>
              <a:ext cx="2689499" cy="1411987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088" y="1320130"/>
              <a:ext cx="1427734" cy="1066800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5942" y="1688801"/>
              <a:ext cx="2028013" cy="1352009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</p:grpSp>
      <p:grpSp>
        <p:nvGrpSpPr>
          <p:cNvPr id="9" name="Группа 8"/>
          <p:cNvGrpSpPr/>
          <p:nvPr/>
        </p:nvGrpSpPr>
        <p:grpSpPr>
          <a:xfrm>
            <a:off x="8564880" y="3628010"/>
            <a:ext cx="3312160" cy="2631003"/>
            <a:chOff x="6927380" y="2736314"/>
            <a:chExt cx="4787100" cy="3664939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2662">
              <a:off x="9597311" y="4787609"/>
              <a:ext cx="2117169" cy="1580194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86607">
              <a:off x="7199447" y="2925922"/>
              <a:ext cx="2089788" cy="1672604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4081">
              <a:off x="9189882" y="2736314"/>
              <a:ext cx="2152256" cy="2037125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37094">
              <a:off x="6927380" y="4600754"/>
              <a:ext cx="1501479" cy="1800499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2348" y="4236221"/>
              <a:ext cx="1806253" cy="1869709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616395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667" y="3619791"/>
            <a:ext cx="3391912" cy="22537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639" y="56327"/>
            <a:ext cx="10635321" cy="967214"/>
          </a:xfrm>
        </p:spPr>
        <p:txBody>
          <a:bodyPr/>
          <a:lstStyle/>
          <a:p>
            <a:r>
              <a:rPr lang="ru-RU" dirty="0"/>
              <a:t>Где работают выпускники?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659194" y="846046"/>
            <a:ext cx="11192445" cy="5860736"/>
            <a:chOff x="659194" y="846046"/>
            <a:chExt cx="11192445" cy="5860736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5641819" y="846046"/>
              <a:ext cx="5986300" cy="1795801"/>
              <a:chOff x="5160704" y="926579"/>
              <a:chExt cx="6860636" cy="2475686"/>
            </a:xfrm>
          </p:grpSpPr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0704" y="926579"/>
                <a:ext cx="3785104" cy="2475686"/>
              </a:xfrm>
              <a:prstGeom prst="rect">
                <a:avLst/>
              </a:prstGeom>
            </p:spPr>
          </p:pic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19295" y="1166764"/>
                <a:ext cx="4402045" cy="2070926"/>
              </a:xfrm>
              <a:prstGeom prst="rect">
                <a:avLst/>
              </a:prstGeom>
            </p:spPr>
          </p:pic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9486" y="1374105"/>
              <a:ext cx="2975513" cy="2223297"/>
            </a:xfrm>
            <a:prstGeom prst="rect">
              <a:avLst/>
            </a:prstGeom>
          </p:spPr>
        </p:pic>
        <p:sp>
          <p:nvSpPr>
            <p:cNvPr id="5" name="Text 4"/>
            <p:cNvSpPr/>
            <p:nvPr/>
          </p:nvSpPr>
          <p:spPr>
            <a:xfrm>
              <a:off x="659194" y="2346119"/>
              <a:ext cx="3951772" cy="215443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2800" b="1" dirty="0">
                  <a:solidFill>
                    <a:srgbClr val="15213F"/>
                  </a:solidFill>
                  <a:latin typeface="+mj-lt"/>
                  <a:ea typeface="Roboto" pitchFamily="34" charset="-122"/>
                  <a:cs typeface="Roboto" pitchFamily="34" charset="-120"/>
                </a:rPr>
                <a:t>Органы власти и управления на федеральном, региональном и муниципальном уровнях</a:t>
              </a:r>
              <a:endParaRPr lang="en-US" sz="2800" b="1" dirty="0">
                <a:latin typeface="+mj-lt"/>
              </a:endParaRPr>
            </a:p>
          </p:txBody>
        </p:sp>
        <p:sp>
          <p:nvSpPr>
            <p:cNvPr id="7" name="Text 10"/>
            <p:cNvSpPr/>
            <p:nvPr/>
          </p:nvSpPr>
          <p:spPr>
            <a:xfrm>
              <a:off x="3962400" y="4983233"/>
              <a:ext cx="6868160" cy="172354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2800" b="1" dirty="0">
                  <a:solidFill>
                    <a:srgbClr val="15213F"/>
                  </a:solidFill>
                  <a:latin typeface="+mj-lt"/>
                  <a:ea typeface="Roboto" pitchFamily="34" charset="-122"/>
                  <a:cs typeface="Roboto" pitchFamily="34" charset="-120"/>
                </a:rPr>
                <a:t>Бюджетные учреждения, госкорпорации, консалтинговые компании. </a:t>
              </a:r>
            </a:p>
            <a:p>
              <a:r>
                <a:rPr lang="ru-RU" sz="2800" b="1" dirty="0">
                  <a:solidFill>
                    <a:srgbClr val="15213F"/>
                  </a:solidFill>
                  <a:latin typeface="+mj-lt"/>
                  <a:ea typeface="Roboto" pitchFamily="34" charset="-122"/>
                  <a:cs typeface="Roboto" pitchFamily="34" charset="-120"/>
                </a:rPr>
                <a:t>Научно-исследовательские и образовательные учреждения</a:t>
              </a:r>
              <a:endParaRPr lang="en-US" sz="2800" b="1" dirty="0">
                <a:solidFill>
                  <a:srgbClr val="15213F"/>
                </a:solidFill>
                <a:latin typeface="+mj-lt"/>
                <a:ea typeface="Roboto" pitchFamily="34" charset="-122"/>
                <a:cs typeface="Roboto" pitchFamily="34" charset="-120"/>
              </a:endParaRPr>
            </a:p>
          </p:txBody>
        </p:sp>
        <p:sp>
          <p:nvSpPr>
            <p:cNvPr id="6" name="Text 7"/>
            <p:cNvSpPr/>
            <p:nvPr/>
          </p:nvSpPr>
          <p:spPr>
            <a:xfrm>
              <a:off x="4795520" y="2052032"/>
              <a:ext cx="7056119" cy="172354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2800" b="1" dirty="0">
                  <a:solidFill>
                    <a:srgbClr val="15213F"/>
                  </a:solidFill>
                  <a:latin typeface="+mj-lt"/>
                  <a:ea typeface="Roboto" pitchFamily="34" charset="-122"/>
                  <a:cs typeface="Roboto" pitchFamily="34" charset="-120"/>
                </a:rPr>
                <a:t>Государственные и муниципальные предприятия и бюджетные организации, </a:t>
              </a:r>
            </a:p>
            <a:p>
              <a:r>
                <a:rPr lang="ru-RU" sz="2800" b="1" dirty="0">
                  <a:solidFill>
                    <a:srgbClr val="15213F"/>
                  </a:solidFill>
                  <a:latin typeface="+mj-lt"/>
                  <a:ea typeface="Roboto" pitchFamily="34" charset="-122"/>
                  <a:cs typeface="Roboto" pitchFamily="34" charset="-120"/>
                </a:rPr>
                <a:t>государственные и негосударственные фонды,</a:t>
              </a:r>
            </a:p>
            <a:p>
              <a:r>
                <a:rPr lang="ru-RU" sz="2800" b="1" dirty="0">
                  <a:solidFill>
                    <a:srgbClr val="15213F"/>
                  </a:solidFill>
                  <a:latin typeface="+mj-lt"/>
                  <a:ea typeface="Roboto" pitchFamily="34" charset="-122"/>
                  <a:cs typeface="Roboto" pitchFamily="34" charset="-120"/>
                </a:rPr>
                <a:t>общественные и некоммерческие организации</a:t>
              </a:r>
              <a:endParaRPr lang="en-US" sz="2800" b="1" dirty="0">
                <a:solidFill>
                  <a:srgbClr val="15213F"/>
                </a:solidFill>
                <a:latin typeface="+mj-lt"/>
                <a:ea typeface="Roboto" pitchFamily="34" charset="-122"/>
                <a:cs typeface="Roboto" pitchFamily="34" charset="-12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074272" y="1533851"/>
              <a:ext cx="164820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23%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0130391" y="1174146"/>
              <a:ext cx="164820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37</a:t>
              </a:r>
              <a:r>
                <a:rPr lang="ru-RU" sz="6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%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9834853" y="5291009"/>
              <a:ext cx="164820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40</a:t>
              </a:r>
              <a:r>
                <a:rPr lang="ru-RU" sz="6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7296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2529"/>
            <a:ext cx="10515600" cy="1325563"/>
          </a:xfrm>
        </p:spPr>
        <p:txBody>
          <a:bodyPr/>
          <a:lstStyle/>
          <a:p>
            <a:r>
              <a:rPr lang="ru-RU" dirty="0"/>
              <a:t>Что о программе говорят выпускники: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678" y="3794384"/>
            <a:ext cx="3705808" cy="2698491"/>
          </a:xfrm>
        </p:spPr>
        <p:txBody>
          <a:bodyPr>
            <a:normAutofit/>
          </a:bodyPr>
          <a:lstStyle/>
          <a:p>
            <a:pPr marL="0" indent="0" algn="ctr">
              <a:lnSpc>
                <a:spcPts val="2280"/>
              </a:lnSpc>
              <a:spcBef>
                <a:spcPts val="0"/>
              </a:spcBef>
              <a:buNone/>
            </a:pPr>
            <a:r>
              <a:rPr lang="ru-RU" sz="1900" b="1" i="1" dirty="0"/>
              <a:t>Мария Ермолаева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i="1" dirty="0"/>
              <a:t>аналитик, организационный консультант</a:t>
            </a:r>
          </a:p>
          <a:p>
            <a:pPr marL="0" indent="0">
              <a:buNone/>
            </a:pPr>
            <a:r>
              <a:rPr lang="ru-RU" sz="1900" dirty="0"/>
              <a:t> </a:t>
            </a:r>
            <a:r>
              <a:rPr lang="ru-RU" sz="1800" dirty="0"/>
              <a:t>«… обучение в бакалавриате и магистратуре ГМУ дает навыки и компетенции, которые можно применять во многих сферах, гарантирует гибкость в выборе карьерного пути»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639C4E-04EA-48D7-08E6-6837B4F177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5" y="1340433"/>
            <a:ext cx="1635967" cy="2453951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7E0B62FF-0342-1AFB-7BF4-5DC245DF89AA}"/>
              </a:ext>
            </a:extLst>
          </p:cNvPr>
          <p:cNvSpPr txBox="1">
            <a:spLocks/>
          </p:cNvSpPr>
          <p:nvPr/>
        </p:nvSpPr>
        <p:spPr>
          <a:xfrm>
            <a:off x="8084975" y="3841555"/>
            <a:ext cx="3912637" cy="26984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b="1" i="1" dirty="0"/>
              <a:t>Елизавета </a:t>
            </a:r>
            <a:r>
              <a:rPr lang="ru-RU" sz="2100" b="1" i="1" dirty="0" err="1"/>
              <a:t>Клунная</a:t>
            </a:r>
            <a:endParaRPr lang="ru-RU" sz="2100" b="1" i="1" dirty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700" b="1" i="1" dirty="0"/>
              <a:t>преподаватель  департамента политики и управления</a:t>
            </a:r>
            <a:r>
              <a:rPr lang="en-US" sz="1700" b="1" i="1" dirty="0"/>
              <a:t> </a:t>
            </a:r>
            <a:r>
              <a:rPr lang="ru-RU" sz="1700" b="1" i="1" dirty="0"/>
              <a:t>НИУ ВШЭ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900" dirty="0"/>
              <a:t> «Программа - уникальная платформа для получения межотраслевых знаний и практических навыков в области государственного управления, а также отличная площадка для формирования крепких дружеских связей»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4C0E15-0A4D-2DB8-7E85-5D77A1973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566" y="1361965"/>
            <a:ext cx="1753457" cy="2468719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DE5210F1-0A9A-07A2-9FA9-0424C1D260B9}"/>
              </a:ext>
            </a:extLst>
          </p:cNvPr>
          <p:cNvSpPr txBox="1">
            <a:spLocks/>
          </p:cNvSpPr>
          <p:nvPr/>
        </p:nvSpPr>
        <p:spPr>
          <a:xfrm>
            <a:off x="4107022" y="3848862"/>
            <a:ext cx="3912637" cy="28924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i="1" dirty="0"/>
              <a:t>Александр Лисин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700" b="1" i="1" dirty="0"/>
              <a:t>ведущий специалист Отраслевого закупочного центра АО «Организация «Агат»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900" dirty="0"/>
              <a:t> «Наиболее полно описать программу бакалавриата «ГМУ» можно словом «многопрофильная». Основное, чем могут похвастаться выпускники данной программы, - это способностью работать с фактически любой профессиональной задачей»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D74576F-79D5-643F-47F7-17420CD73B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358" y="1361965"/>
            <a:ext cx="1635967" cy="248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61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id="{7E0B62FF-0342-1AFB-7BF4-5DC245DF89AA}"/>
              </a:ext>
            </a:extLst>
          </p:cNvPr>
          <p:cNvSpPr txBox="1">
            <a:spLocks/>
          </p:cNvSpPr>
          <p:nvPr/>
        </p:nvSpPr>
        <p:spPr>
          <a:xfrm>
            <a:off x="7866188" y="1026368"/>
            <a:ext cx="4102655" cy="55141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b="1" i="1" dirty="0"/>
              <a:t>Кирилл </a:t>
            </a:r>
            <a:r>
              <a:rPr lang="ru-RU" sz="2100" b="1" i="1" dirty="0" err="1"/>
              <a:t>Тюрчев</a:t>
            </a:r>
            <a:endParaRPr lang="ru-RU" sz="2100" b="1" i="1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b="1" i="1" dirty="0"/>
              <a:t>кандидат наук о государственном и муниципальном управлении, эксперт Центра «Российская кластерная обсерватория» Института статистических исследований и экономики знаний НИУ ВШЭ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900" dirty="0"/>
              <a:t> «Сегодня </a:t>
            </a:r>
            <a:r>
              <a:rPr lang="ru-RU" sz="1900" dirty="0" err="1"/>
              <a:t>госуправленцу</a:t>
            </a:r>
            <a:r>
              <a:rPr lang="ru-RU" sz="1900" dirty="0"/>
              <a:t> недостаточно знать только основы менеджмента, экономики и права. «Искусство» управления все больше становится «наукой». Для принятия эффективных решений требуется применение специфического доказательного аппарата, для успешной координации управления – умение работать со стейкхолдерами и выстраивать устойчивые коалиции. И это лишь малая часть тех компетенций, которые становятся основой современного государственного управления. И все это дает Вышка и ее образовательная программа «Государственное и муниципальное управление»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DE5210F1-0A9A-07A2-9FA9-0424C1D260B9}"/>
              </a:ext>
            </a:extLst>
          </p:cNvPr>
          <p:cNvSpPr txBox="1">
            <a:spLocks/>
          </p:cNvSpPr>
          <p:nvPr/>
        </p:nvSpPr>
        <p:spPr>
          <a:xfrm>
            <a:off x="254978" y="3349689"/>
            <a:ext cx="5315398" cy="33857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i="1" dirty="0"/>
              <a:t>Дария Чабан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b="1" i="1" dirty="0"/>
              <a:t>HR бизнес партнер, Банк России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900" dirty="0"/>
              <a:t> «Одним из ключевых преимуществ программы является то, что она открывает целый спектр возможностей для дальнейшего развития не только в государственном секторе, но и в бизнес-организациях по разным направлениям деятельности. Приглашение на занятия представителей работодателей - госорганов, госкомпаний, представителей бизнеса, уже работающих выпускников - позволило не только увидеть свою профессию изнутри, но и обзавестись контактами для будущего трудоустройства»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BF3A420-E6D7-8705-29B1-2B29188139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1" y="619311"/>
            <a:ext cx="2256119" cy="273037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69D765D-CFC2-93BA-306A-0B9D77A980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478" y="421804"/>
            <a:ext cx="2372270" cy="288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901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913</Words>
  <Application>Microsoft Office PowerPoint</Application>
  <PresentationFormat>Широкоэкранный</PresentationFormat>
  <Paragraphs>106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Общая информация о программе</vt:lpstr>
      <vt:lpstr>Преимущества обучения на программе </vt:lpstr>
      <vt:lpstr>Основные дисциплины</vt:lpstr>
      <vt:lpstr>Широкий диапазон выбора дополнительных дисциплин и форм подготовки</vt:lpstr>
      <vt:lpstr>Партнеры по практике, проектной работе, экспедициям</vt:lpstr>
      <vt:lpstr>Где работают выпускники?</vt:lpstr>
      <vt:lpstr>Что о программе говорят выпускники: </vt:lpstr>
      <vt:lpstr>Презентация PowerPoint</vt:lpstr>
      <vt:lpstr>Презентация PowerPoint</vt:lpstr>
      <vt:lpstr>Презентация PowerPoint</vt:lpstr>
    </vt:vector>
  </TitlesOfParts>
  <Company>НИУ ВШЭ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Клименко Андрей Витальевич</dc:creator>
  <cp:lastModifiedBy>Анна Климова</cp:lastModifiedBy>
  <cp:revision>48</cp:revision>
  <cp:lastPrinted>2024-10-31T09:51:50Z</cp:lastPrinted>
  <dcterms:created xsi:type="dcterms:W3CDTF">2024-10-22T09:02:07Z</dcterms:created>
  <dcterms:modified xsi:type="dcterms:W3CDTF">2026-05-26T07:34:32Z</dcterms:modified>
</cp:coreProperties>
</file>