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2" r:id="rId5"/>
    <p:sldId id="258" r:id="rId6"/>
    <p:sldId id="259" r:id="rId7"/>
    <p:sldId id="260" r:id="rId8"/>
    <p:sldId id="263" r:id="rId9"/>
    <p:sldId id="268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B208D1-C707-418D-B015-477AAC137F2F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8E209F-4E36-4C4E-9101-AC633BD79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958166" cy="310040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НАУЧНО-ИССЛЕДОВАТЕЛЬСКИЙ СЕМИНАР: </a:t>
            </a:r>
            <a:br>
              <a:rPr lang="ru-RU" dirty="0" smtClean="0"/>
            </a:br>
            <a:r>
              <a:rPr lang="ru-RU" dirty="0" smtClean="0"/>
              <a:t>1 КУРС. </a:t>
            </a:r>
            <a:br>
              <a:rPr lang="ru-RU" dirty="0" smtClean="0"/>
            </a:br>
            <a:r>
              <a:rPr lang="ru-RU" dirty="0" smtClean="0"/>
              <a:t>ВВОДНАЯ ЛЕКЦИЯ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4143380"/>
            <a:ext cx="5500726" cy="940918"/>
          </a:xfrm>
        </p:spPr>
        <p:txBody>
          <a:bodyPr>
            <a:normAutofit/>
          </a:bodyPr>
          <a:lstStyle/>
          <a:p>
            <a:r>
              <a:rPr lang="ru-RU" dirty="0" smtClean="0"/>
              <a:t>		С.М. КЛИМОВА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Семинар 1. Предварительные замечания </a:t>
            </a:r>
            <a:r>
              <a:rPr lang="ru-RU" dirty="0" smtClean="0"/>
              <a:t>М. К. </a:t>
            </a:r>
            <a:r>
              <a:rPr lang="ru-RU" dirty="0" err="1" smtClean="0"/>
              <a:t>Мамардашвили</a:t>
            </a:r>
            <a:r>
              <a:rPr lang="ru-RU" dirty="0" smtClean="0"/>
              <a:t>//Введение в философию. – Тбилиси. 1986. </a:t>
            </a:r>
          </a:p>
          <a:p>
            <a:endParaRPr lang="ru-RU" dirty="0" smtClean="0"/>
          </a:p>
          <a:p>
            <a:r>
              <a:rPr lang="ru-RU" dirty="0" smtClean="0"/>
              <a:t>К концу 1-го модуля эссе: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Размышления юноши при </a:t>
            </a:r>
            <a:r>
              <a:rPr lang="ru-RU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выборе </a:t>
            </a:r>
            <a:r>
              <a:rPr lang="ru-RU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профессии (3-4стр.). 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43956" cy="357166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НАУЧНОСТЬ ФИЛОСОФИИ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686800" cy="6929486"/>
          </a:xfrm>
        </p:spPr>
        <p:txBody>
          <a:bodyPr>
            <a:noAutofit/>
          </a:bodyPr>
          <a:lstStyle/>
          <a:p>
            <a:pPr marL="87313" indent="0">
              <a:buNone/>
              <a:tabLst>
                <a:tab pos="0" algn="l"/>
              </a:tabLst>
            </a:pPr>
            <a:r>
              <a:rPr lang="ru-RU" sz="1800" b="1" dirty="0" smtClean="0"/>
              <a:t>В чем научность философии? </a:t>
            </a:r>
            <a:r>
              <a:rPr lang="ru-RU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Научность – это </a:t>
            </a:r>
            <a:r>
              <a:rPr lang="ru-RU" sz="1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проблематизация</a:t>
            </a:r>
            <a:r>
              <a:rPr lang="ru-RU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получение нового знания путем постановки и решения ряда проблем (задач, вопросов, гипотез); </a:t>
            </a:r>
            <a:r>
              <a:rPr lang="ru-RU" sz="1800" b="1" dirty="0" smtClean="0"/>
              <a:t>(гр.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</a:t>
            </a:r>
            <a:r>
              <a:rPr lang="ru-RU" sz="1800" b="1" dirty="0" smtClean="0"/>
              <a:t> — задача, нечто, брошенное вперед):</a:t>
            </a:r>
            <a:endParaRPr lang="ru-RU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313" indent="0"/>
            <a:r>
              <a:rPr lang="ru-RU" sz="1800" b="1" dirty="0" smtClean="0"/>
              <a:t>Главные проблемы философии: «Еще на школьной скамье я узнал, что нельзя придумать ничего столь странного и невероятного, что не было бы уже высказано кем-либо из философов. В течение многих веков она &lt;философия&gt; разрабатывается превосходнейшими умами и, несмотря на это, в ней доныне нет положения, которое не служило бы предметом споров и, следовательно, не было бы сомнительным» [Декарт, 1637].</a:t>
            </a:r>
          </a:p>
          <a:p>
            <a:pPr marL="87313" indent="-87313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Реферат</a:t>
            </a:r>
            <a:r>
              <a:rPr lang="ru-RU" sz="1800" b="1" dirty="0" smtClean="0"/>
              <a:t> (лат) – докладывать, сообщать – то есть это краткое изложение чужого текста, но с определенными акцентами: выделить главную идею и найти оригинальные способы ее подачи автором;  </a:t>
            </a:r>
          </a:p>
          <a:p>
            <a:pPr marL="87313" indent="49213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Рецензия</a:t>
            </a:r>
            <a:r>
              <a:rPr lang="ru-RU" sz="1800" b="1" dirty="0" smtClean="0"/>
              <a:t> (лат) – рассмотрение, отзыв; диалогическая форма - «вызов –отзыв»; осмысление – оценка чужого текста, важность аргументации и сопереживания чужому – другому.; </a:t>
            </a:r>
          </a:p>
          <a:p>
            <a:pPr marL="87313" indent="49213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Эссе </a:t>
            </a:r>
            <a:r>
              <a:rPr lang="ru-RU" sz="1800" b="1" dirty="0" smtClean="0"/>
              <a:t>– (фр.</a:t>
            </a:r>
            <a:r>
              <a:rPr lang="ru-RU" sz="1800" dirty="0" smtClean="0"/>
              <a:t> опыт, проба, попытка, набросок, очерк), </a:t>
            </a:r>
            <a:r>
              <a:rPr lang="ru-RU" sz="1800" b="1" dirty="0" smtClean="0"/>
              <a:t> отражение субъективных впечатлений в краткой и свободной форме. Как правило, эмоционально окрашено;</a:t>
            </a:r>
          </a:p>
          <a:p>
            <a:pPr marL="87313" indent="49213">
              <a:buNone/>
              <a:tabLst>
                <a:tab pos="625475" algn="l"/>
              </a:tabLst>
            </a:pPr>
            <a:r>
              <a:rPr lang="ru-RU" sz="1800" b="1" dirty="0" smtClean="0"/>
              <a:t>Курсовая работа, диплом,  диссертация – </a:t>
            </a:r>
            <a:r>
              <a:rPr lang="ru-RU" sz="1800" b="1" dirty="0" err="1" smtClean="0"/>
              <a:t>проблематизация</a:t>
            </a:r>
            <a:r>
              <a:rPr lang="ru-RU" sz="1800" b="1" dirty="0" smtClean="0"/>
              <a:t> - главное. </a:t>
            </a:r>
          </a:p>
          <a:p>
            <a:pPr marL="0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r>
              <a:rPr lang="ru-RU" sz="1800" b="1" dirty="0" smtClean="0"/>
              <a:t> – способ схематизировать проблему (идею); в его основе – </a:t>
            </a:r>
            <a:r>
              <a:rPr lang="ru-RU" sz="1800" b="1" u="sng" dirty="0" smtClean="0"/>
              <a:t>гипотеза </a:t>
            </a:r>
            <a:r>
              <a:rPr lang="ru-RU" sz="1800" b="1" dirty="0" smtClean="0"/>
              <a:t>и все пункты – ее проверка; важнейший способ анализа –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исследования</a:t>
            </a:r>
            <a:r>
              <a:rPr lang="ru-RU" sz="1800" b="1" dirty="0" smtClean="0"/>
              <a:t>, как изучать: исторически, логически, диалектически или </a:t>
            </a:r>
            <a:r>
              <a:rPr lang="ru-RU" sz="1800" b="1" dirty="0" err="1" smtClean="0"/>
              <a:t>герменевтически</a:t>
            </a:r>
            <a:r>
              <a:rPr lang="ru-RU" sz="1800" b="1" dirty="0" smtClean="0"/>
              <a:t>…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3571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жанры научной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428605"/>
            <a:ext cx="4211668" cy="28575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???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428605"/>
            <a:ext cx="4114801" cy="28575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????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928670"/>
            <a:ext cx="4497388" cy="5197493"/>
          </a:xfrm>
        </p:spPr>
        <p:txBody>
          <a:bodyPr>
            <a:noAutofit/>
          </a:bodyPr>
          <a:lstStyle/>
          <a:p>
            <a:pPr marL="0" indent="0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У.Х. Пресс – профессор Университета штата Техас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Остине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(США). С февраля 2012 г. по февраль 2013 г. был президентом Американской ассоциации содействия развитию науки (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Association for the Advancement of Science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AAAS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Статья основана на обращении к президенту, с которым он выступил на ежегодном заседании ассоциации.</a:t>
            </a:r>
          </a:p>
          <a:p>
            <a:pPr marL="0" indent="0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Научные исследования раскрывают глубочайшие тайны Вселенной и живых существ, они порождают приложения и технологии, которые несут пользу человечеству и создают богатство. Существует, однако, и особая тайна, связанная с исследованиями. Она заключается в следующем: почему общество склонно поддерживать устремления столь абстрактные и альтруистические, как фундаментальные научные исследования, и предприятие столь крупное и практическое, как исследования и разработки в целом. </a:t>
            </a:r>
          </a:p>
          <a:p>
            <a:pPr marL="0" indent="0"/>
            <a:endParaRPr lang="ru-RU" sz="1400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785794"/>
            <a:ext cx="4184651" cy="6072206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4800" b="1" dirty="0" smtClean="0"/>
              <a:t>Не состоит ли первая обязанность критика в том</a:t>
            </a:r>
            <a:r>
              <a:rPr lang="ru-RU" sz="4800" b="1" dirty="0" smtClean="0"/>
              <a:t>., чтобы </a:t>
            </a:r>
            <a:r>
              <a:rPr lang="ru-RU" sz="4800" b="1" dirty="0" smtClean="0"/>
              <a:t>самому понять образный строй, замысел книги, прежде чем вынести о ней свой суд? Ведь если художественный, поэтический язык автора невнятен тому. Кто имеет с ним дело, недоразумения тут неизбежны. Я думаю. Надо любить талант писателя, чтобы верно оценить достоинства его книги, а коли уж приходится говорить о его слабостях, то делать это надо без обидной самоуверенности, или, тем паче, злорадства.  </a:t>
            </a:r>
          </a:p>
          <a:p>
            <a:pPr marL="0" indent="0" algn="just"/>
            <a:r>
              <a:rPr lang="ru-RU" sz="4800" b="1" dirty="0" smtClean="0"/>
              <a:t>▬</a:t>
            </a:r>
          </a:p>
          <a:p>
            <a:pPr marL="0" indent="0" algn="just"/>
            <a:r>
              <a:rPr lang="ru-RU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Глубочайшая пошлость, источаемая рекламой, не в том, что она придает блеск полезной вещи, но в самом предположении, что человеческое счастье можно купить и что покупка эта в какой-то мере возвеличивает покупателя…. Самое забавное не в том, что здесь не осталось ничего духовного, кроме экстатических улыбок людей, приготовляющих или поглощающих божественные хлопья, не в том, что игра чувств ведется по законам буржуазного общества; нет, самое забавное, что это — теневой, иллюзорный мир, и в его реальное существование втайне не верят ни продавцы, ни покупатели, особенно в нашей мудрой, прагматичной и мирной стране...</a:t>
            </a:r>
          </a:p>
          <a:p>
            <a:pPr marL="133350" indent="-42863" algn="just"/>
            <a:r>
              <a:rPr lang="ru-RU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русских есть, вернее, было специальное название для самодовольного величественного мещанства — пошлость. Пошлость — это не только явная, неприкрытая бездарность, но главным образом ложная, поддельная значительность, поддельная красота, поддельный ум, поддельная привлекательность. Припечатывая что-то словом «пошлость», мы не просто выносим эстетическое суждение, но и творим нравственный суд. Все подлинное, честное, прекрасное не может быть пошлым.</a:t>
            </a:r>
          </a:p>
          <a:p>
            <a:pPr marL="133350" indent="-42863" algn="just"/>
            <a:endParaRPr lang="ru-RU" sz="5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vers.booko.info/736/97807456175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2310437" cy="351130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5984" y="-1"/>
            <a:ext cx="685801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Текст – это взаимосвязь Слова и Автора, замысел</a:t>
            </a:r>
          </a:p>
          <a:p>
            <a:r>
              <a:rPr lang="ru-RU" sz="2000" dirty="0" smtClean="0"/>
              <a:t>рождает автор, но «текст рождает идеи»; авторитарная функция слова, господство текста над автором. Различение языка, речи и письма.</a:t>
            </a:r>
          </a:p>
          <a:p>
            <a:r>
              <a:rPr lang="ru-RU" sz="2000" dirty="0" smtClean="0"/>
              <a:t>Язык – это не просто система знаков, но социальный феномен, не подвластен индивиду;</a:t>
            </a:r>
          </a:p>
          <a:p>
            <a:r>
              <a:rPr lang="ru-RU" sz="2000" dirty="0" smtClean="0"/>
              <a:t>Речь – индивидуальный акт, выражение уникальности говорящего;</a:t>
            </a:r>
          </a:p>
          <a:p>
            <a:r>
              <a:rPr lang="ru-RU" sz="2000" dirty="0" smtClean="0"/>
              <a:t>Противоречие между языком и речью – основа развития Письма – это текст, из которого рождается произведение, отражающее отношение коллективного языка и индивидуальной речи.</a:t>
            </a:r>
          </a:p>
          <a:p>
            <a:r>
              <a:rPr lang="ru-RU" sz="2000" dirty="0" smtClean="0"/>
              <a:t>Господство знака, слова над реальностью в том, что они создают глобальный текст культуры, философии, литературы, который порождает все новые смыслы. </a:t>
            </a:r>
          </a:p>
          <a:p>
            <a:r>
              <a:rPr lang="ru-RU" sz="2000" dirty="0" smtClean="0"/>
              <a:t>Смыслы – на пресечении денотата и </a:t>
            </a:r>
            <a:r>
              <a:rPr lang="ru-RU" sz="2000" dirty="0" err="1" smtClean="0"/>
              <a:t>коннотата</a:t>
            </a:r>
            <a:r>
              <a:rPr lang="ru-RU" sz="2000" dirty="0" smtClean="0"/>
              <a:t>;  Смысл в тексте НЕ ЗАЛОЖЕН, он рождается в ходе чтения-интерпретации.</a:t>
            </a:r>
          </a:p>
          <a:p>
            <a:r>
              <a:rPr lang="ru-RU" sz="2000" dirty="0" smtClean="0"/>
              <a:t>Денотат – реальный или воображаемый объект, имеющий в языке знаковое выражение; коннотация– дополнительные смыслы, «вторичные означающие»; смысл каждый раз «рождается» заново.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c.pics.livejournal.com/homospectans/66365406/458/458_9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4514850" cy="609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57818" y="428604"/>
            <a:ext cx="314327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Плакат как текст; денотат – реклама макарон, </a:t>
            </a:r>
            <a:r>
              <a:rPr lang="ru-RU" dirty="0" err="1" smtClean="0"/>
              <a:t>коннотат</a:t>
            </a:r>
            <a:r>
              <a:rPr lang="ru-RU" dirty="0" smtClean="0"/>
              <a:t> (визуальный)– культ Италии и итальянского образа жизни; смысл – на пересечении денотата и </a:t>
            </a:r>
            <a:r>
              <a:rPr lang="ru-RU" dirty="0" err="1" smtClean="0"/>
              <a:t>коннотата</a:t>
            </a:r>
            <a:r>
              <a:rPr lang="ru-RU" dirty="0" smtClean="0"/>
              <a:t>; фон – цвета Итальянского флага </a:t>
            </a:r>
            <a:endParaRPr lang="ru-RU" dirty="0"/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900" y="3429000"/>
            <a:ext cx="3848100" cy="2619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92933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 Риторика образа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</a:t>
            </a:r>
            <a:r>
              <a:rPr lang="ru-RU" sz="2000" dirty="0" smtClean="0"/>
              <a:t>– по лат.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textum</a:t>
            </a:r>
            <a:r>
              <a:rPr lang="ru-RU" sz="2000" dirty="0" smtClean="0"/>
              <a:t> – ткань, что-то сотканное, сочиненное, соединенное. Измерение текста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синтаксис </a:t>
            </a:r>
            <a:r>
              <a:rPr lang="ru-RU" sz="2000" dirty="0" smtClean="0"/>
              <a:t>– правила языка, система знаков и отношения их друг к другу; 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семантика</a:t>
            </a:r>
            <a:r>
              <a:rPr lang="ru-RU" sz="2000" dirty="0" smtClean="0"/>
              <a:t>- отношение между знаками и объектами, ими выраженными; 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прагматика</a:t>
            </a:r>
            <a:r>
              <a:rPr lang="ru-RU" sz="2000" dirty="0" smtClean="0"/>
              <a:t> – отношение знаков к человеку (интерпретатору), ценностный аспект знаков; </a:t>
            </a:r>
          </a:p>
          <a:p>
            <a:r>
              <a:rPr lang="ru-RU" sz="2000" dirty="0" smtClean="0"/>
              <a:t>Текст – цельная «вещь», в основании которой лежит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замысел</a:t>
            </a:r>
            <a:r>
              <a:rPr lang="ru-RU" sz="2000" dirty="0" smtClean="0"/>
              <a:t>, постигаемый через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смыслы</a:t>
            </a:r>
            <a:r>
              <a:rPr lang="ru-RU" sz="2000" dirty="0" smtClean="0"/>
              <a:t>. </a:t>
            </a:r>
          </a:p>
          <a:p>
            <a:r>
              <a:rPr lang="ru-RU" sz="2000" b="1" u="sng" dirty="0" err="1" smtClean="0"/>
              <a:t>Замысел-смысл-мотив-символизм</a:t>
            </a:r>
            <a:r>
              <a:rPr lang="ru-RU" sz="2000" b="1" u="sng" dirty="0" smtClean="0"/>
              <a:t> и т.д.</a:t>
            </a:r>
          </a:p>
          <a:p>
            <a:r>
              <a:rPr lang="ru-RU" sz="2000" b="1" dirty="0" smtClean="0"/>
              <a:t>Чтение текст – единственная философская учеба!</a:t>
            </a:r>
            <a:r>
              <a:rPr lang="ru-RU" sz="2000" dirty="0" smtClean="0"/>
              <a:t> Что такое правильное чтение текста? Кто имеет право на интерпретацию, кто не имеет? Является ли читатель умнее автора? Когда текст становится текстом? Может ли быть текст без автора и без читателя? Кто такой автор и читатель? Что такое понимание-интерпретация –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герменевтики</a:t>
            </a:r>
            <a:r>
              <a:rPr lang="ru-RU" sz="2000" dirty="0" smtClean="0"/>
              <a:t>. Текст как диалог. </a:t>
            </a:r>
          </a:p>
          <a:p>
            <a:r>
              <a:rPr lang="ru-RU" sz="2000" dirty="0" smtClean="0"/>
              <a:t>М.М. Бахтин: текст - «первичная данность» мысли; «Где нет текста, там нет и объекта для исследования мышления». «Текст (письменный и устный) является практически уникальной, неповторимой и единственной формой заявления о себе, обнаружения себя вовне «мыслящей субстанцией»;</a:t>
            </a:r>
          </a:p>
          <a:p>
            <a:r>
              <a:rPr lang="ru-RU" sz="2000" dirty="0" smtClean="0"/>
              <a:t>Текст – пересечение двух сознаний: «Текст не вещь, а поэтому второе сознание, </a:t>
            </a:r>
            <a:r>
              <a:rPr lang="ru-RU" sz="2000" b="1" dirty="0" smtClean="0"/>
              <a:t>сознание воспринимающего</a:t>
            </a:r>
            <a:r>
              <a:rPr lang="ru-RU" sz="2000" dirty="0" smtClean="0"/>
              <a:t>, никак нельзя элиминировать или нейтрализовать» (Бахтин)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686800" cy="857256"/>
          </a:xfrm>
        </p:spPr>
        <p:txBody>
          <a:bodyPr/>
          <a:lstStyle/>
          <a:p>
            <a:r>
              <a:rPr lang="ru-RU" dirty="0" smtClean="0"/>
              <a:t>Философский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23781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Что делает текст философским; что значит философствовать в тексте или через текст, зачем и как он пишется философский текст– то есть какие приемы использует автор, чтобы донести главные идеи текста. Как можно обнаружить смысл? Он заложен в тексте или в «голове» читателя? (</a:t>
            </a:r>
            <a:r>
              <a:rPr lang="ru-RU" dirty="0" smtClean="0"/>
              <a:t>единственной формой существования смысла философского текста является его постоянное порождение); </a:t>
            </a:r>
          </a:p>
          <a:p>
            <a:pPr lvl="0"/>
            <a:r>
              <a:rPr lang="ru-RU" b="1" dirty="0" smtClean="0"/>
              <a:t>Какую роль играет интуиция (личный опыт) и знание в дешифровке/понимании философского текста.</a:t>
            </a:r>
            <a:endParaRPr lang="ru-RU" dirty="0" smtClean="0"/>
          </a:p>
          <a:p>
            <a:pPr lvl="0"/>
            <a:r>
              <a:rPr lang="ru-RU" b="1" dirty="0" smtClean="0"/>
              <a:t>Как автор пишет философский текст</a:t>
            </a:r>
            <a:endParaRPr lang="ru-RU" dirty="0" smtClean="0"/>
          </a:p>
          <a:p>
            <a:pPr lvl="0"/>
            <a:r>
              <a:rPr lang="ru-RU" b="1" dirty="0" smtClean="0"/>
              <a:t>Ради чего пишется философский текст. (Ради мышления, рождения мысли и проявления мысли, ради понимания). </a:t>
            </a:r>
            <a:endParaRPr lang="ru-RU" dirty="0" smtClean="0"/>
          </a:p>
          <a:p>
            <a:pPr lvl="0"/>
            <a:r>
              <a:rPr lang="ru-RU" b="1" dirty="0" smtClean="0"/>
              <a:t>Система аргументации философского текста</a:t>
            </a:r>
            <a:endParaRPr lang="ru-RU" dirty="0" smtClean="0"/>
          </a:p>
          <a:p>
            <a:r>
              <a:rPr lang="ru-RU" dirty="0" smtClean="0"/>
              <a:t>Философский текст состоит из сказанного и несказанного (Л. </a:t>
            </a:r>
            <a:r>
              <a:rPr lang="ru-RU" dirty="0" err="1" smtClean="0"/>
              <a:t>Витгенштейн</a:t>
            </a:r>
            <a:r>
              <a:rPr lang="ru-RU" dirty="0" smtClean="0"/>
              <a:t>). Как прочесть сказанное, чтобы понять несказанное? </a:t>
            </a:r>
          </a:p>
          <a:p>
            <a:r>
              <a:rPr lang="ru-RU" b="1" dirty="0" smtClean="0"/>
              <a:t>Понимание философского текста есть </a:t>
            </a:r>
            <a:r>
              <a:rPr lang="ru-RU" b="1" dirty="0" err="1" smtClean="0"/>
              <a:t>смысло-творчество</a:t>
            </a:r>
            <a:r>
              <a:rPr lang="ru-RU" dirty="0" smtClean="0"/>
              <a:t>. Человек, согласно И. Канту, понимает только то, что творит сам. Понимаемый читателем смысл, есть его собственное творчество.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523566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ru-RU" dirty="0" smtClean="0"/>
              <a:t>1. Мысли о бесцельности жизни, о ничтожестве и бренности видимого мира, </a:t>
            </a:r>
            <a:r>
              <a:rPr lang="ru-RU" dirty="0" err="1" smtClean="0"/>
              <a:t>соломоновская</a:t>
            </a:r>
            <a:r>
              <a:rPr lang="ru-RU" dirty="0" smtClean="0"/>
              <a:t> «суета сует» составляли и составляют до сих пор высшую и конечную ступень в области человеческого мышления. Дошел мыслитель до этой ступени и — стоп машина! Дальше идти некуда. Этим завершается деятельность нормального мозга, что естественно и в порядке вещей. Наше же несчастие в том, что мы начинаем мыслить именно с этого конца. Чем нормальные люди кончают, тем мы начинаем. Мы с первого же абцуга, едва только мозг начинает самостоятельную работу, взбираемся на самую высшую, конечную ступень и знать не хотим тех ступеней, которые пониже.— Чем же это худо? — спросил студент.— Да поймите же, что это ненормально! — крикнул Ананьев, поглядев на него почти со злобой.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14290"/>
            <a:ext cx="86439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0" algn="just"/>
            <a:r>
              <a:rPr lang="ru-RU" dirty="0" smtClean="0"/>
              <a:t>2. Ну хорошо, у тебя будет 6000 десятин в Самарской губернии, 300 голов лошадей, а потом?..» И я совершенно </a:t>
            </a:r>
            <a:r>
              <a:rPr lang="ru-RU" dirty="0" err="1" smtClean="0"/>
              <a:t>опешивал</a:t>
            </a:r>
            <a:r>
              <a:rPr lang="ru-RU" dirty="0" smtClean="0"/>
              <a:t> и не знал, что думать дальше. Или, начиная думать о том, как я воспитаю детей, я говорил себе: «Зачем?» Или, рассуждая о том, как народ может достигнуть благосостояния, я вдруг говорил себе: «А мне что за дело?» Или, думая о той славе, которую приобретут мне мои сочинения, я говорил себе: «Ну хорошо, ты будешь славнее Гоголя, Пушкина, Шекспира, Мольера, всех писателей в мире, — ну и что ж!..» И я ничего и ничего не мог ответить. </a:t>
            </a:r>
          </a:p>
          <a:p>
            <a:pPr marL="180975" indent="-44450"/>
            <a:r>
              <a:rPr lang="ru-RU" dirty="0" smtClean="0"/>
              <a:t>3.Философские проблемы становятся таковыми, если они ставятся под луч одной проблемы – конечного смысла. Для чего вообще все это? Для чего мироздание? Для чего «я» и мои переживания? А эти вопросы задаются именно потому, что в этом мироздании живет существо, которое не создано, а создается. Непрерывно, снова и снова. Да и мир не завершен, не готов.</a:t>
            </a:r>
          </a:p>
          <a:p>
            <a:pPr marL="180975" indent="-44450"/>
            <a:r>
              <a:rPr lang="ru-RU" dirty="0" smtClean="0"/>
              <a:t>4.Есть лишь одна по-настоящему серьезная философская проблема – </a:t>
            </a:r>
            <a:r>
              <a:rPr lang="ru-RU" dirty="0" err="1" smtClean="0"/>
              <a:t>проблема</a:t>
            </a:r>
            <a:r>
              <a:rPr lang="ru-RU" dirty="0" smtClean="0"/>
              <a:t> самоубийства. Решить, стоит или не стоит жизнь того, чтобы ее прожить, - значит ответить на фундаментальный вопрос философии. Все остальное – имеет ли мир три измерения, руководствуется ли разум девятью или двенадцатью категориями – второстепенно. Таковы условия игры: прежде всего нужно дать ответ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652</TotalTime>
  <Words>1184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НАУЧНО-ИССЛЕДОВАТЕЛЬСКИЙ СЕМИНАР:  1 КУРС.  ВВОДНАЯ ЛЕКЦИЯ</vt:lpstr>
      <vt:lpstr>НАУЧНОСТЬ ФИЛОСОФИИ</vt:lpstr>
      <vt:lpstr>жанры научной работы</vt:lpstr>
      <vt:lpstr>Слайд 4</vt:lpstr>
      <vt:lpstr>Слайд 5</vt:lpstr>
      <vt:lpstr>текст</vt:lpstr>
      <vt:lpstr>Философский текст</vt:lpstr>
      <vt:lpstr>примеры</vt:lpstr>
      <vt:lpstr>Слайд 9</vt:lpstr>
      <vt:lpstr>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НАУЧНО-ИССЛЕДОВАТЕЛЬСКИЙ СЕМИНАР:  1 КУРС.  ВВОДНАЯ ЛЕКЦИЯ</dc:title>
  <dc:creator>user</dc:creator>
  <cp:lastModifiedBy>user</cp:lastModifiedBy>
  <cp:revision>75</cp:revision>
  <dcterms:created xsi:type="dcterms:W3CDTF">2016-08-28T09:57:18Z</dcterms:created>
  <dcterms:modified xsi:type="dcterms:W3CDTF">2016-09-05T18:38:42Z</dcterms:modified>
</cp:coreProperties>
</file>